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sldIdLst>
    <p:sldId id="296" r:id="rId3"/>
    <p:sldId id="466" r:id="rId4"/>
    <p:sldId id="492" r:id="rId5"/>
    <p:sldId id="493" r:id="rId6"/>
    <p:sldId id="494" r:id="rId7"/>
    <p:sldId id="495" r:id="rId8"/>
    <p:sldId id="390" r:id="rId9"/>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93" autoAdjust="0"/>
    <p:restoredTop sz="94660"/>
  </p:normalViewPr>
  <p:slideViewPr>
    <p:cSldViewPr snapToGrid="0">
      <p:cViewPr varScale="1">
        <p:scale>
          <a:sx n="71" d="100"/>
          <a:sy n="71" d="100"/>
        </p:scale>
        <p:origin x="2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4679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11128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4484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04395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6940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373793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81699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F52E79B-0B1D-4EE3-A3ED-1D888C6129CC}" type="datetimeFigureOut">
              <a:rPr lang="es-MX" smtClean="0"/>
              <a:t>29/12/2022</a:t>
            </a:fld>
            <a:endParaRPr lang="es-MX"/>
          </a:p>
        </p:txBody>
      </p:sp>
      <p:sp>
        <p:nvSpPr>
          <p:cNvPr id="8" name="Footer Placeholder 7"/>
          <p:cNvSpPr>
            <a:spLocks noGrp="1"/>
          </p:cNvSpPr>
          <p:nvPr>
            <p:ph type="ftr" sz="quarter" idx="11"/>
          </p:nvPr>
        </p:nvSpPr>
        <p:spPr/>
        <p:txBody>
          <a:bodyPr/>
          <a:lstStyle/>
          <a:p>
            <a:endParaRPr lang="es-MX"/>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23897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F52E79B-0B1D-4EE3-A3ED-1D888C6129CC}" type="datetimeFigureOut">
              <a:rPr lang="es-MX" smtClean="0"/>
              <a:t>29/12/2022</a:t>
            </a:fld>
            <a:endParaRPr lang="es-MX"/>
          </a:p>
        </p:txBody>
      </p:sp>
      <p:sp>
        <p:nvSpPr>
          <p:cNvPr id="4" name="Footer Placeholder 3"/>
          <p:cNvSpPr>
            <a:spLocks noGrp="1"/>
          </p:cNvSpPr>
          <p:nvPr>
            <p:ph type="ftr" sz="quarter" idx="11"/>
          </p:nvPr>
        </p:nvSpPr>
        <p:spPr/>
        <p:txBody>
          <a:bodyPr/>
          <a:lstStyle/>
          <a:p>
            <a:endParaRPr lang="es-MX"/>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69363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E79B-0B1D-4EE3-A3ED-1D888C6129CC}" type="datetimeFigureOut">
              <a:rPr lang="es-MX" smtClean="0"/>
              <a:t>29/12/2022</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33769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8909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75087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1183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12317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914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9878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0602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537272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5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08984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29/12/2022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20931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21979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F52E79B-0B1D-4EE3-A3ED-1D888C6129CC}" type="datetimeFigureOut">
              <a:rPr lang="es-MX" smtClean="0"/>
              <a:t>29/12/2022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A070A59-C8DB-4A9B-AF00-88BB7050821A}"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63069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2E79B-0B1D-4EE3-A3ED-1D888C6129CC}" type="datetimeFigureOut">
              <a:rPr lang="es-MX" smtClean="0"/>
              <a:t>29/12/2022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070A59-C8DB-4A9B-AF00-88BB7050821A}" type="slidenum">
              <a:rPr lang="es-MX" smtClean="0"/>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89615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E79B-0B1D-4EE3-A3ED-1D888C6129CC}" type="datetimeFigureOut">
              <a:rPr lang="es-MX" smtClean="0"/>
              <a:t>29/12/2022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5433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21475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29/12/2022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26009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52E79B-0B1D-4EE3-A3ED-1D888C6129CC}" type="datetimeFigureOut">
              <a:rPr lang="es-MX" smtClean="0"/>
              <a:t>29/12/2022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A070A59-C8DB-4A9B-AF00-88BB7050821A}" type="slidenum">
              <a:rPr lang="es-MX" smtClean="0"/>
              <a:t>‹Nº›</a:t>
            </a:fld>
            <a:endParaRPr lang="es-MX"/>
          </a:p>
        </p:txBody>
      </p:sp>
    </p:spTree>
    <p:extLst>
      <p:ext uri="{BB962C8B-B14F-4D97-AF65-F5344CB8AC3E}">
        <p14:creationId xmlns:p14="http://schemas.microsoft.com/office/powerpoint/2010/main" val="16539739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5000"/>
            <a:lum/>
          </a:blip>
          <a:srcRect/>
          <a:stretch>
            <a:fillRect l="-6000" r="-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F52E79B-0B1D-4EE3-A3ED-1D888C6129CC}" type="datetimeFigureOut">
              <a:rPr lang="es-MX" smtClean="0"/>
              <a:t>29/12/2022</a:t>
            </a:fld>
            <a:endParaRPr lang="es-MX"/>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A070A59-C8DB-4A9B-AF00-88BB7050821A}" type="slidenum">
              <a:rPr lang="es-MX" smtClean="0"/>
              <a:t>‹Nº›</a:t>
            </a:fld>
            <a:endParaRPr lang="es-MX"/>
          </a:p>
        </p:txBody>
      </p:sp>
    </p:spTree>
    <p:extLst>
      <p:ext uri="{BB962C8B-B14F-4D97-AF65-F5344CB8AC3E}">
        <p14:creationId xmlns:p14="http://schemas.microsoft.com/office/powerpoint/2010/main" val="31006663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7442" y="1010263"/>
            <a:ext cx="6619741" cy="5016758"/>
          </a:xfrm>
          <a:prstGeom prst="rect">
            <a:avLst/>
          </a:prstGeom>
        </p:spPr>
        <p:txBody>
          <a:bodyPr wrap="square">
            <a:spAutoFit/>
          </a:bodyPr>
          <a:lstStyle/>
          <a:p>
            <a:pPr algn="ctr">
              <a:spcBef>
                <a:spcPct val="0"/>
              </a:spcBef>
            </a:pPr>
            <a:endParaRPr lang="es-MX" altLang="es-MX" sz="3200" b="1" i="1" dirty="0" smtClean="0">
              <a:ln w="22225">
                <a:solidFill>
                  <a:schemeClr val="accent1">
                    <a:lumMod val="75000"/>
                  </a:schemeClr>
                </a:solidFill>
                <a:prstDash val="solid"/>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INFORME:</a:t>
            </a:r>
          </a:p>
          <a:p>
            <a:pPr algn="ctr">
              <a:spcBef>
                <a:spcPct val="0"/>
              </a:spcBef>
              <a:buNone/>
            </a:pPr>
            <a:r>
              <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algn="ctr">
              <a:spcBef>
                <a:spcPct val="0"/>
              </a:spcBef>
              <a:buNone/>
            </a:pPr>
            <a:r>
              <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ÁREA DE COORDINACIÓN DE SUPERVISIÓN.</a:t>
            </a:r>
          </a:p>
          <a:p>
            <a:pPr algn="ctr">
              <a:spcBef>
                <a:spcPct val="0"/>
              </a:spcBef>
              <a:buNone/>
            </a:pPr>
            <a:endPar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MES: NOVIEMBRE</a:t>
            </a:r>
            <a:endPar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AÑO: 2022</a:t>
            </a:r>
            <a:endPar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3"/>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01</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sp>
        <p:nvSpPr>
          <p:cNvPr id="5" name="Rectángulo 4"/>
          <p:cNvSpPr/>
          <p:nvPr/>
        </p:nvSpPr>
        <p:spPr>
          <a:xfrm>
            <a:off x="1058290" y="326572"/>
            <a:ext cx="6619741" cy="923330"/>
          </a:xfrm>
          <a:prstGeom prst="rect">
            <a:avLst/>
          </a:prstGeom>
        </p:spPr>
        <p:txBody>
          <a:bodyPr wrap="square">
            <a:spAutoFit/>
          </a:bodyPr>
          <a:lstStyle/>
          <a:p>
            <a:pPr>
              <a:spcBef>
                <a:spcPct val="0"/>
              </a:spcBef>
            </a:pPr>
            <a:r>
              <a:rPr lang="es-MX" altLang="es-MX"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                           GERENCIA TECNICA</a:t>
            </a:r>
            <a:endParaRPr lang="es-MX" altLang="es-MX"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3600" b="1" i="1" dirty="0" smtClean="0">
              <a:ln w="22225">
                <a:solidFill>
                  <a:schemeClr val="accent1">
                    <a:lumMod val="75000"/>
                  </a:schemeClr>
                </a:solidFill>
                <a:prstDash val="solid"/>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453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7662" y="1250577"/>
            <a:ext cx="7704667" cy="1981200"/>
          </a:xfrm>
        </p:spPr>
        <p:txBody>
          <a:bodyPr>
            <a:normAutofit/>
          </a:bodyPr>
          <a:lstStyle/>
          <a:p>
            <a:r>
              <a:rPr lang="es-MX" sz="2400" dirty="0" smtClean="0"/>
              <a:t>Seguimiento a las visitas de obra así como documentación necesaria para la Elaboración de Acta circunstanciada de verificación de obra pública, relativos a la auditoría 2021Para las obras del organismo operador de </a:t>
            </a:r>
            <a:r>
              <a:rPr lang="es-MX" sz="2400" dirty="0"/>
              <a:t>Matehuala, S.L.P. </a:t>
            </a:r>
          </a:p>
        </p:txBody>
      </p:sp>
      <p:sp>
        <p:nvSpPr>
          <p:cNvPr id="3" name="Rectángulo 2"/>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02</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62" y="3231777"/>
            <a:ext cx="3683997" cy="193815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982" y="3257535"/>
            <a:ext cx="3550024" cy="1919583"/>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r="31851"/>
          <a:stretch/>
        </p:blipFill>
        <p:spPr>
          <a:xfrm>
            <a:off x="3065929" y="5267821"/>
            <a:ext cx="3106271" cy="1428735"/>
          </a:xfrm>
          <a:prstGeom prst="rect">
            <a:avLst/>
          </a:prstGeom>
        </p:spPr>
      </p:pic>
    </p:spTree>
    <p:extLst>
      <p:ext uri="{BB962C8B-B14F-4D97-AF65-F5344CB8AC3E}">
        <p14:creationId xmlns:p14="http://schemas.microsoft.com/office/powerpoint/2010/main" val="33553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3839" y="256055"/>
            <a:ext cx="7704667" cy="1981200"/>
          </a:xfrm>
        </p:spPr>
        <p:txBody>
          <a:bodyPr>
            <a:normAutofit/>
          </a:bodyPr>
          <a:lstStyle/>
          <a:p>
            <a:r>
              <a:rPr lang="es-MX" sz="2400" dirty="0" smtClean="0"/>
              <a:t>Seguimiento a la Problemática de calle Avenida de las Torres esquina con Rio Verde. </a:t>
            </a:r>
            <a:br>
              <a:rPr lang="es-MX" sz="2400" dirty="0" smtClean="0"/>
            </a:br>
            <a:r>
              <a:rPr lang="es-MX" sz="2400" dirty="0" smtClean="0"/>
              <a:t>PINTAS.</a:t>
            </a:r>
            <a:endParaRPr lang="es-MX" sz="24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18" y="3215525"/>
            <a:ext cx="3805518" cy="1909482"/>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17255"/>
          <a:stretch/>
        </p:blipFill>
        <p:spPr>
          <a:xfrm>
            <a:off x="4685553" y="3215525"/>
            <a:ext cx="3934011" cy="1909482"/>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3823" t="35294" b="17843"/>
          <a:stretch/>
        </p:blipFill>
        <p:spPr>
          <a:xfrm>
            <a:off x="739588" y="1414180"/>
            <a:ext cx="7879976" cy="1597961"/>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34" y="5328391"/>
            <a:ext cx="2810683" cy="1435480"/>
          </a:xfrm>
          <a:prstGeom prst="rect">
            <a:avLst/>
          </a:prstGeom>
        </p:spPr>
      </p:pic>
      <p:sp>
        <p:nvSpPr>
          <p:cNvPr id="7" name="Rectángulo 6"/>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03</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spTree>
    <p:extLst>
      <p:ext uri="{BB962C8B-B14F-4D97-AF65-F5344CB8AC3E}">
        <p14:creationId xmlns:p14="http://schemas.microsoft.com/office/powerpoint/2010/main" val="142259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108" y="313764"/>
            <a:ext cx="7704667" cy="2846294"/>
          </a:xfrm>
        </p:spPr>
        <p:txBody>
          <a:bodyPr>
            <a:noAutofit/>
          </a:bodyPr>
          <a:lstStyle/>
          <a:p>
            <a:r>
              <a:rPr lang="es-MX" sz="1600" dirty="0" smtClean="0"/>
              <a:t>Seguimiento a la Problemática de calle Avenida de las Torres esquina con Rio Verde, </a:t>
            </a:r>
            <a:br>
              <a:rPr lang="es-MX" sz="1600" dirty="0" smtClean="0"/>
            </a:br>
            <a:r>
              <a:rPr lang="es-MX" sz="1600" dirty="0" smtClean="0"/>
              <a:t>SONDEOS. </a:t>
            </a:r>
            <a:r>
              <a:rPr lang="es-MX" sz="2000" dirty="0" smtClean="0"/>
              <a:t>(</a:t>
            </a:r>
            <a:r>
              <a:rPr lang="es-MX" sz="1600" dirty="0" smtClean="0"/>
              <a:t>No se encontró la tubería. Por lo que se turna a obras publicas ya que la existencia de las conexiones durante la introducción de la red de alcantarillado existen y esta constatada por el usuario, al grado que las tomas domiciliarias si son identificadas con un total de 5 piezas; sin embargo, las preparaciones de drenaje sanitario probablemente fueron recortados durante el proceso de pavimentación de la calle, según indican los vestigios encontrados, por lo que todo indica que los extremos de las descargas se encuentren ocultas </a:t>
            </a:r>
            <a:r>
              <a:rPr lang="es-MX" sz="1600" dirty="0"/>
              <a:t>bajo el área del pavimento de la </a:t>
            </a:r>
            <a:r>
              <a:rPr lang="es-MX" sz="1600" dirty="0" smtClean="0"/>
              <a:t>calle.</a:t>
            </a:r>
            <a:endParaRPr lang="es-MX" sz="16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05" y="3115235"/>
            <a:ext cx="2528047" cy="161364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211" y="3115235"/>
            <a:ext cx="2528047" cy="161364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962" y="3160058"/>
            <a:ext cx="2528047" cy="1568824"/>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32410" y="4433048"/>
            <a:ext cx="1613648" cy="2528047"/>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5" y="4890247"/>
            <a:ext cx="2528047" cy="163158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4961" y="4890247"/>
            <a:ext cx="2528047" cy="1631580"/>
          </a:xfrm>
          <a:prstGeom prst="rect">
            <a:avLst/>
          </a:prstGeom>
        </p:spPr>
      </p:pic>
      <p:sp>
        <p:nvSpPr>
          <p:cNvPr id="13" name="Rectángulo 12"/>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04</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spTree>
    <p:extLst>
      <p:ext uri="{BB962C8B-B14F-4D97-AF65-F5344CB8AC3E}">
        <p14:creationId xmlns:p14="http://schemas.microsoft.com/office/powerpoint/2010/main" val="280652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419" y="4939310"/>
            <a:ext cx="3943351" cy="1743720"/>
          </a:xfrm>
          <a:prstGeom prst="rect">
            <a:avLst/>
          </a:prstGeom>
        </p:spPr>
      </p:pic>
      <p:sp>
        <p:nvSpPr>
          <p:cNvPr id="13" name="Rectángulo 12"/>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05</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90" y="4943091"/>
            <a:ext cx="3903009" cy="175346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40389" y="2853465"/>
            <a:ext cx="3755092" cy="1801904"/>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085143" y="1782744"/>
            <a:ext cx="1801902" cy="3943351"/>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10735" t="32353" r="53383" b="46471"/>
          <a:stretch/>
        </p:blipFill>
        <p:spPr>
          <a:xfrm>
            <a:off x="440388" y="645459"/>
            <a:ext cx="3755093" cy="1920284"/>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t="32745" r="51324" b="7647"/>
          <a:stretch/>
        </p:blipFill>
        <p:spPr>
          <a:xfrm>
            <a:off x="5014418" y="639116"/>
            <a:ext cx="3847194" cy="1926627"/>
          </a:xfrm>
          <a:prstGeom prst="rect">
            <a:avLst/>
          </a:prstGeom>
        </p:spPr>
      </p:pic>
    </p:spTree>
    <p:extLst>
      <p:ext uri="{BB962C8B-B14F-4D97-AF65-F5344CB8AC3E}">
        <p14:creationId xmlns:p14="http://schemas.microsoft.com/office/powerpoint/2010/main" val="312483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108" y="313764"/>
            <a:ext cx="7704667" cy="2846294"/>
          </a:xfrm>
        </p:spPr>
        <p:txBody>
          <a:bodyPr>
            <a:noAutofit/>
          </a:bodyPr>
          <a:lstStyle/>
          <a:p>
            <a:r>
              <a:rPr lang="es-MX" sz="1600" dirty="0" smtClean="0"/>
              <a:t>CONSTRUCCION DE BROCAL PARA PROTECCION DE POZO PROFUNDO, ZONA DE POZOS.</a:t>
            </a:r>
            <a:endParaRPr lang="es-MX" sz="1600" dirty="0"/>
          </a:p>
        </p:txBody>
      </p:sp>
      <p:sp>
        <p:nvSpPr>
          <p:cNvPr id="13" name="Rectángulo 12"/>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04</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6667" t="14950" r="11616" b="16768"/>
          <a:stretch/>
        </p:blipFill>
        <p:spPr>
          <a:xfrm>
            <a:off x="609600" y="3926205"/>
            <a:ext cx="4059382" cy="224713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923" y="3926204"/>
            <a:ext cx="3838444" cy="2247131"/>
          </a:xfrm>
          <a:prstGeom prst="rect">
            <a:avLst/>
          </a:prstGeom>
        </p:spPr>
      </p:pic>
      <p:pic>
        <p:nvPicPr>
          <p:cNvPr id="14" name="Imagen 13" descr="C:\Users\joel blass\Pictures\Noviembre\3652ead6-12bf-4c69-b692-9adb3cc7a1c8.jpg"/>
          <p:cNvPicPr/>
          <p:nvPr/>
        </p:nvPicPr>
        <p:blipFill rotWithShape="1">
          <a:blip r:embed="rId4" cstate="print">
            <a:extLst>
              <a:ext uri="{28A0092B-C50C-407E-A947-70E740481C1C}">
                <a14:useLocalDpi xmlns:a14="http://schemas.microsoft.com/office/drawing/2010/main" val="0"/>
              </a:ext>
            </a:extLst>
          </a:blip>
          <a:srcRect l="12538" b="13456"/>
          <a:stretch/>
        </p:blipFill>
        <p:spPr bwMode="auto">
          <a:xfrm rot="16200000">
            <a:off x="5493574" y="332009"/>
            <a:ext cx="2631142" cy="3838444"/>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16061" t="8081" r="6666" b="15555"/>
          <a:stretch/>
        </p:blipFill>
        <p:spPr>
          <a:xfrm>
            <a:off x="706582" y="935660"/>
            <a:ext cx="3962400" cy="2631142"/>
          </a:xfrm>
          <a:prstGeom prst="rect">
            <a:avLst/>
          </a:prstGeom>
        </p:spPr>
      </p:pic>
    </p:spTree>
    <p:extLst>
      <p:ext uri="{BB962C8B-B14F-4D97-AF65-F5344CB8AC3E}">
        <p14:creationId xmlns:p14="http://schemas.microsoft.com/office/powerpoint/2010/main" val="282429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0 CuadroTexto"/>
          <p:cNvSpPr txBox="1">
            <a:spLocks noChangeArrowheads="1"/>
          </p:cNvSpPr>
          <p:nvPr/>
        </p:nvSpPr>
        <p:spPr bwMode="auto">
          <a:xfrm>
            <a:off x="905814" y="697230"/>
            <a:ext cx="77616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INFORME: </a:t>
            </a:r>
            <a:endParaRPr lang="es-MX" altLang="es-MX" sz="1800" b="1" i="1" dirty="0" smtClean="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1800" b="1" i="1" dirty="0" smtClean="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ÁREA </a:t>
            </a:r>
            <a:r>
              <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DE COORDINACIÓN DE </a:t>
            </a:r>
            <a:r>
              <a:rPr lang="es-MX" altLang="es-MX" sz="1800" b="1" i="1" dirty="0" smtClean="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SUPERVISIÓN.</a:t>
            </a:r>
            <a:endPar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1400" b="1" i="1" dirty="0" smtClean="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14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2000" b="1" i="1" dirty="0" smtClean="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MES: NOVIEMBRE</a:t>
            </a:r>
          </a:p>
          <a:p>
            <a:pPr algn="ctr">
              <a:spcBef>
                <a:spcPct val="0"/>
              </a:spcBef>
              <a:buNone/>
            </a:pPr>
            <a:r>
              <a:rPr lang="es-MX" altLang="es-MX" sz="2000" b="1" i="1" dirty="0" smtClean="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AÑO: 2022</a:t>
            </a:r>
            <a:endPar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8337176" y="6392952"/>
            <a:ext cx="636463" cy="523220"/>
          </a:xfrm>
          <a:prstGeom prst="rect">
            <a:avLst/>
          </a:prstGeom>
          <a:noFill/>
        </p:spPr>
        <p:txBody>
          <a:bodyPr wrap="square" lIns="91440" tIns="45720" rIns="91440" bIns="45720">
            <a:spAutoFit/>
          </a:bodyPr>
          <a:lstStyle/>
          <a:p>
            <a:pPr algn="ctr"/>
            <a:r>
              <a:rPr lang="es-ES" sz="2800" dirty="0" smtClean="0">
                <a:ln w="0"/>
                <a:effectLst>
                  <a:outerShdw blurRad="38100" dist="19050" dir="2700000" algn="tl" rotWithShape="0">
                    <a:schemeClr val="dk1">
                      <a:alpha val="40000"/>
                    </a:schemeClr>
                  </a:outerShdw>
                </a:effectLst>
                <a:latin typeface="Matura MT Script Capitals" panose="03020802060602070202" pitchFamily="66" charset="0"/>
              </a:rPr>
              <a:t>06</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sp>
        <p:nvSpPr>
          <p:cNvPr id="19" name="Rectangle 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s-MX" altLang="es-MX" sz="800" b="0" i="0" u="none" strike="noStrike" cap="none" normalizeH="0" baseline="0" smtClean="0">
                <a:ln>
                  <a:noFill/>
                </a:ln>
                <a:solidFill>
                  <a:schemeClr val="tx1"/>
                </a:solidFill>
                <a:effectLst/>
                <a:latin typeface="Arial" panose="020B0604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3848100" y="380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2" name="Rectangle 15"/>
          <p:cNvSpPr>
            <a:spLocks noChangeArrowheads="1"/>
          </p:cNvSpPr>
          <p:nvPr/>
        </p:nvSpPr>
        <p:spPr bwMode="auto">
          <a:xfrm>
            <a:off x="3848100" y="83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5" name="Rectangle 16"/>
          <p:cNvSpPr>
            <a:spLocks noChangeArrowheads="1"/>
          </p:cNvSpPr>
          <p:nvPr/>
        </p:nvSpPr>
        <p:spPr bwMode="auto">
          <a:xfrm>
            <a:off x="3848100" y="3933400"/>
            <a:ext cx="48193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26" name="CuadroTexto 25"/>
          <p:cNvSpPr txBox="1"/>
          <p:nvPr/>
        </p:nvSpPr>
        <p:spPr>
          <a:xfrm>
            <a:off x="616609" y="2129341"/>
            <a:ext cx="3013055" cy="1815882"/>
          </a:xfrm>
          <a:prstGeom prst="rect">
            <a:avLst/>
          </a:prstGeom>
          <a:noFill/>
        </p:spPr>
        <p:txBody>
          <a:bodyPr wrap="square" rtlCol="0">
            <a:spAutoFit/>
          </a:bodyPr>
          <a:lstStyle/>
          <a:p>
            <a:pPr algn="ctr"/>
            <a:r>
              <a:rPr lang="es-MX" sz="1400" b="1" dirty="0" smtClean="0"/>
              <a:t>Elaboro.</a:t>
            </a:r>
          </a:p>
          <a:p>
            <a:pPr algn="ctr"/>
            <a:endParaRPr lang="es-MX" sz="1400" dirty="0" smtClean="0"/>
          </a:p>
          <a:p>
            <a:pPr algn="ctr"/>
            <a:endParaRPr lang="es-MX" sz="1400" dirty="0" smtClean="0"/>
          </a:p>
          <a:p>
            <a:pPr algn="ctr"/>
            <a:endParaRPr lang="es-MX" sz="1400" dirty="0"/>
          </a:p>
          <a:p>
            <a:pPr algn="ctr"/>
            <a:r>
              <a:rPr lang="es-MX" sz="1400" dirty="0" smtClean="0"/>
              <a:t>_____________________________</a:t>
            </a:r>
          </a:p>
          <a:p>
            <a:pPr algn="ctr"/>
            <a:endParaRPr lang="es-MX" sz="1400" dirty="0" smtClean="0"/>
          </a:p>
          <a:p>
            <a:pPr algn="ctr"/>
            <a:r>
              <a:rPr lang="es-MX" sz="1400" b="1" dirty="0" smtClean="0"/>
              <a:t>Ing. Joel Blas Muñoz Loredo.</a:t>
            </a:r>
          </a:p>
          <a:p>
            <a:pPr algn="ctr"/>
            <a:r>
              <a:rPr lang="es-MX" sz="1400" dirty="0" smtClean="0"/>
              <a:t>Coordinador de Supervisión.</a:t>
            </a:r>
            <a:endParaRPr lang="es-MX" sz="1400" dirty="0"/>
          </a:p>
        </p:txBody>
      </p:sp>
      <p:sp>
        <p:nvSpPr>
          <p:cNvPr id="28" name="CuadroTexto 27"/>
          <p:cNvSpPr txBox="1"/>
          <p:nvPr/>
        </p:nvSpPr>
        <p:spPr>
          <a:xfrm>
            <a:off x="5505056" y="4451897"/>
            <a:ext cx="3468583" cy="2031325"/>
          </a:xfrm>
          <a:prstGeom prst="rect">
            <a:avLst/>
          </a:prstGeom>
          <a:noFill/>
        </p:spPr>
        <p:txBody>
          <a:bodyPr wrap="square" rtlCol="0">
            <a:spAutoFit/>
          </a:bodyPr>
          <a:lstStyle/>
          <a:p>
            <a:pPr algn="ctr"/>
            <a:r>
              <a:rPr lang="es-MX" sz="1400" b="1" dirty="0" smtClean="0"/>
              <a:t>Recibido.</a:t>
            </a:r>
          </a:p>
          <a:p>
            <a:pPr algn="ctr"/>
            <a:endParaRPr lang="es-MX" sz="1400" dirty="0"/>
          </a:p>
          <a:p>
            <a:pPr algn="ctr"/>
            <a:endParaRPr lang="es-MX" sz="1400" dirty="0" smtClean="0"/>
          </a:p>
          <a:p>
            <a:pPr algn="ctr"/>
            <a:r>
              <a:rPr lang="es-MX" sz="1400" dirty="0" smtClean="0"/>
              <a:t>_____________________________</a:t>
            </a:r>
          </a:p>
          <a:p>
            <a:pPr algn="ctr"/>
            <a:endParaRPr lang="es-MX" sz="1400" dirty="0" smtClean="0"/>
          </a:p>
          <a:p>
            <a:pPr algn="ctr"/>
            <a:r>
              <a:rPr lang="es-MX" sz="1400" b="1" dirty="0" smtClean="0"/>
              <a:t>Lic. Marcela Magdalena Cervantes Morales</a:t>
            </a:r>
            <a:r>
              <a:rPr lang="es-MX" sz="1400" dirty="0" smtClean="0"/>
              <a:t>.</a:t>
            </a:r>
          </a:p>
          <a:p>
            <a:pPr algn="ctr"/>
            <a:r>
              <a:rPr lang="es-MX" sz="1400" dirty="0" smtClean="0"/>
              <a:t>Coordinadora de Seguimiento a Planes y Programas</a:t>
            </a:r>
            <a:endParaRPr lang="es-MX" sz="1400" dirty="0"/>
          </a:p>
        </p:txBody>
      </p:sp>
      <p:sp>
        <p:nvSpPr>
          <p:cNvPr id="29" name="CuadroTexto 28"/>
          <p:cNvSpPr txBox="1"/>
          <p:nvPr/>
        </p:nvSpPr>
        <p:spPr>
          <a:xfrm>
            <a:off x="67105" y="6457168"/>
            <a:ext cx="3468583" cy="307777"/>
          </a:xfrm>
          <a:prstGeom prst="rect">
            <a:avLst/>
          </a:prstGeom>
          <a:noFill/>
        </p:spPr>
        <p:txBody>
          <a:bodyPr wrap="square" rtlCol="0">
            <a:spAutoFit/>
          </a:bodyPr>
          <a:lstStyle/>
          <a:p>
            <a:pPr algn="ctr"/>
            <a:r>
              <a:rPr lang="es-MX" sz="1400" dirty="0" smtClean="0"/>
              <a:t>Fecha: 13-DICIEMBRE-2022.</a:t>
            </a:r>
          </a:p>
        </p:txBody>
      </p:sp>
      <p:sp>
        <p:nvSpPr>
          <p:cNvPr id="13" name="CuadroTexto 12"/>
          <p:cNvSpPr txBox="1"/>
          <p:nvPr/>
        </p:nvSpPr>
        <p:spPr>
          <a:xfrm>
            <a:off x="379517" y="4451897"/>
            <a:ext cx="3468583" cy="1600438"/>
          </a:xfrm>
          <a:prstGeom prst="rect">
            <a:avLst/>
          </a:prstGeom>
          <a:noFill/>
        </p:spPr>
        <p:txBody>
          <a:bodyPr wrap="square" rtlCol="0">
            <a:spAutoFit/>
          </a:bodyPr>
          <a:lstStyle/>
          <a:p>
            <a:pPr algn="ctr"/>
            <a:r>
              <a:rPr lang="es-MX" sz="1400" b="1" dirty="0" err="1" smtClean="0"/>
              <a:t>Vo</a:t>
            </a:r>
            <a:r>
              <a:rPr lang="es-MX" sz="1400" b="1" dirty="0" smtClean="0"/>
              <a:t>. Bo.</a:t>
            </a:r>
          </a:p>
          <a:p>
            <a:pPr algn="ctr"/>
            <a:endParaRPr lang="es-MX" sz="1400" dirty="0"/>
          </a:p>
          <a:p>
            <a:pPr algn="ctr"/>
            <a:endParaRPr lang="es-MX" sz="1400" dirty="0" smtClean="0"/>
          </a:p>
          <a:p>
            <a:pPr algn="ctr"/>
            <a:r>
              <a:rPr lang="es-MX" sz="1400" dirty="0" smtClean="0"/>
              <a:t>_____________________________</a:t>
            </a:r>
          </a:p>
          <a:p>
            <a:pPr algn="ctr"/>
            <a:endParaRPr lang="es-MX" sz="1400" dirty="0" smtClean="0"/>
          </a:p>
          <a:p>
            <a:pPr algn="ctr"/>
            <a:r>
              <a:rPr lang="es-MX" sz="1400" b="1" dirty="0" smtClean="0"/>
              <a:t>Ing. Mario Antonio Moran Cruz.</a:t>
            </a:r>
          </a:p>
          <a:p>
            <a:pPr algn="ctr"/>
            <a:r>
              <a:rPr lang="es-MX" sz="1400" dirty="0" smtClean="0"/>
              <a:t>Gerente Técnico.</a:t>
            </a:r>
            <a:endParaRPr lang="es-MX" sz="1400" dirty="0"/>
          </a:p>
        </p:txBody>
      </p:sp>
      <p:sp>
        <p:nvSpPr>
          <p:cNvPr id="14" name="CuadroTexto 13"/>
          <p:cNvSpPr txBox="1"/>
          <p:nvPr/>
        </p:nvSpPr>
        <p:spPr>
          <a:xfrm>
            <a:off x="5302700" y="2117518"/>
            <a:ext cx="3468583" cy="1815882"/>
          </a:xfrm>
          <a:prstGeom prst="rect">
            <a:avLst/>
          </a:prstGeom>
          <a:noFill/>
        </p:spPr>
        <p:txBody>
          <a:bodyPr wrap="square" rtlCol="0">
            <a:spAutoFit/>
          </a:bodyPr>
          <a:lstStyle/>
          <a:p>
            <a:pPr algn="ctr"/>
            <a:r>
              <a:rPr lang="es-MX" sz="1400" b="1" dirty="0" smtClean="0"/>
              <a:t>Revisión.</a:t>
            </a:r>
          </a:p>
          <a:p>
            <a:pPr algn="ctr"/>
            <a:endParaRPr lang="es-MX" sz="1400" dirty="0"/>
          </a:p>
          <a:p>
            <a:pPr algn="ctr"/>
            <a:endParaRPr lang="es-ES" sz="1400" dirty="0" smtClean="0"/>
          </a:p>
          <a:p>
            <a:pPr algn="ctr"/>
            <a:endParaRPr lang="es-MX" sz="1400" dirty="0" smtClean="0"/>
          </a:p>
          <a:p>
            <a:pPr algn="ctr"/>
            <a:r>
              <a:rPr lang="es-MX" sz="1400" dirty="0" smtClean="0"/>
              <a:t>_____________________________</a:t>
            </a:r>
          </a:p>
          <a:p>
            <a:pPr algn="ctr"/>
            <a:endParaRPr lang="es-MX" sz="1400" dirty="0" smtClean="0"/>
          </a:p>
          <a:p>
            <a:pPr algn="ctr"/>
            <a:r>
              <a:rPr lang="es-MX" sz="1400" b="1" dirty="0" smtClean="0"/>
              <a:t>Ing. Alonso Tobías García.</a:t>
            </a:r>
          </a:p>
          <a:p>
            <a:pPr algn="ctr"/>
            <a:r>
              <a:rPr lang="es-MX" sz="1400" dirty="0" smtClean="0"/>
              <a:t>Gerente de Proyectos.</a:t>
            </a:r>
            <a:endParaRPr lang="es-MX" sz="1400" dirty="0"/>
          </a:p>
        </p:txBody>
      </p:sp>
    </p:spTree>
    <p:extLst>
      <p:ext uri="{BB962C8B-B14F-4D97-AF65-F5344CB8AC3E}">
        <p14:creationId xmlns:p14="http://schemas.microsoft.com/office/powerpoint/2010/main" val="303072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20892</TotalTime>
  <Words>184</Words>
  <Application>Microsoft Office PowerPoint</Application>
  <PresentationFormat>Presentación en pantalla (4:3)</PresentationFormat>
  <Paragraphs>61</Paragraphs>
  <Slides>7</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7</vt:i4>
      </vt:variant>
    </vt:vector>
  </HeadingPairs>
  <TitlesOfParts>
    <vt:vector size="18" baseType="lpstr">
      <vt:lpstr>Arial</vt:lpstr>
      <vt:lpstr>Calibri</vt:lpstr>
      <vt:lpstr>Calibri Light</vt:lpstr>
      <vt:lpstr>Century Gothic</vt:lpstr>
      <vt:lpstr>Matura MT Script Capitals</vt:lpstr>
      <vt:lpstr>Times New Roman</vt:lpstr>
      <vt:lpstr>Verdana</vt:lpstr>
      <vt:lpstr>Wingdings 2</vt:lpstr>
      <vt:lpstr>Wingdings 3</vt:lpstr>
      <vt:lpstr>HDOfficeLightV0</vt:lpstr>
      <vt:lpstr>Espiral</vt:lpstr>
      <vt:lpstr>Presentación de PowerPoint</vt:lpstr>
      <vt:lpstr>Seguimiento a las visitas de obra así como documentación necesaria para la Elaboración de Acta circunstanciada de verificación de obra pública, relativos a la auditoría 2021Para las obras del organismo operador de Matehuala, S.L.P. </vt:lpstr>
      <vt:lpstr>Seguimiento a la Problemática de calle Avenida de las Torres esquina con Rio Verde.  PINTAS.</vt:lpstr>
      <vt:lpstr>Seguimiento a la Problemática de calle Avenida de las Torres esquina con Rio Verde,  SONDEOS. (No se encontró la tubería. Por lo que se turna a obras publicas ya que la existencia de las conexiones durante la introducción de la red de alcantarillado existen y esta constatada por el usuario, al grado que las tomas domiciliarias si son identificadas con un total de 5 piezas; sin embargo, las preparaciones de drenaje sanitario probablemente fueron recortados durante el proceso de pavimentación de la calle, según indican los vestigios encontrados, por lo que todo indica que los extremos de las descargas se encuentren ocultas bajo el área del pavimento de la calle.</vt:lpstr>
      <vt:lpstr>Presentación de PowerPoint</vt:lpstr>
      <vt:lpstr>CONSTRUCCION DE BROCAL PARA PROTECCION DE POZO PROFUNDO, ZONA DE POZOS.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Informe de la Dirección General Julio 2015</dc:title>
  <dc:creator>Dirección General</dc:creator>
  <cp:lastModifiedBy>joel blass</cp:lastModifiedBy>
  <cp:revision>816</cp:revision>
  <cp:lastPrinted>2021-04-10T18:17:27Z</cp:lastPrinted>
  <dcterms:created xsi:type="dcterms:W3CDTF">2015-09-10T15:29:04Z</dcterms:created>
  <dcterms:modified xsi:type="dcterms:W3CDTF">2022-12-29T19:40:15Z</dcterms:modified>
</cp:coreProperties>
</file>