
<file path=[Content_Types].xml><?xml version="1.0" encoding="utf-8"?>
<Types xmlns="http://schemas.openxmlformats.org/package/2006/content-types">
  <Default Extension="jpeg" ContentType="image/jpeg"/>
  <Default Extension="jp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  <p:sldMasterId id="2147483713" r:id="rId2"/>
  </p:sldMasterIdLst>
  <p:sldIdLst>
    <p:sldId id="296" r:id="rId3"/>
    <p:sldId id="449" r:id="rId4"/>
    <p:sldId id="455" r:id="rId5"/>
    <p:sldId id="457" r:id="rId6"/>
    <p:sldId id="456" r:id="rId7"/>
    <p:sldId id="450" r:id="rId8"/>
  </p:sldIdLst>
  <p:sldSz cx="9144000" cy="6858000" type="screen4x3"/>
  <p:notesSz cx="7010400" cy="92964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6633"/>
    <a:srgbClr val="99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6293" autoAdjust="0"/>
    <p:restoredTop sz="94660"/>
  </p:normalViewPr>
  <p:slideViewPr>
    <p:cSldViewPr snapToGrid="0">
      <p:cViewPr varScale="1">
        <p:scale>
          <a:sx n="66" d="100"/>
          <a:sy n="66" d="100"/>
        </p:scale>
        <p:origin x="48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4530"/>
            <a:ext cx="6858000" cy="2387600"/>
          </a:xfrm>
        </p:spPr>
        <p:txBody>
          <a:bodyPr anchor="b">
            <a:normAutofit/>
          </a:bodyPr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algn="ctr">
              <a:buNone/>
              <a:defRPr sz="21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2E79B-0B1D-4EE3-A3ED-1D888C6129CC}" type="datetimeFigureOut">
              <a:rPr lang="es-MX" smtClean="0"/>
              <a:t>22/01/2024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70A59-C8DB-4A9B-AF00-88BB7050821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679037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2E79B-0B1D-4EE3-A3ED-1D888C6129CC}" type="datetimeFigureOut">
              <a:rPr lang="es-MX" smtClean="0"/>
              <a:t>22/01/2024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70A59-C8DB-4A9B-AF00-88BB7050821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112814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0362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0363"/>
            <a:ext cx="5800725" cy="5811837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2E79B-0B1D-4EE3-A3ED-1D888C6129CC}" type="datetimeFigureOut">
              <a:rPr lang="es-MX" smtClean="0"/>
              <a:t>22/01/2024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70A59-C8DB-4A9B-AF00-88BB7050821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448442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2E79B-0B1D-4EE3-A3ED-1D888C6129CC}" type="datetimeFigureOut">
              <a:rPr lang="es-MX" smtClean="0"/>
              <a:t>22/01/2024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DA070A59-C8DB-4A9B-AF00-88BB7050821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439585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2E79B-0B1D-4EE3-A3ED-1D888C6129CC}" type="datetimeFigureOut">
              <a:rPr lang="es-MX" smtClean="0"/>
              <a:t>22/01/2024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70A59-C8DB-4A9B-AF00-88BB7050821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6940891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2E79B-0B1D-4EE3-A3ED-1D888C6129CC}" type="datetimeFigureOut">
              <a:rPr lang="es-MX" smtClean="0"/>
              <a:t>22/01/2024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DA070A59-C8DB-4A9B-AF00-88BB7050821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7379328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2E79B-0B1D-4EE3-A3ED-1D888C6129CC}" type="datetimeFigureOut">
              <a:rPr lang="es-MX" smtClean="0"/>
              <a:t>22/01/2024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DA070A59-C8DB-4A9B-AF00-88BB7050821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169929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2E79B-0B1D-4EE3-A3ED-1D888C6129CC}" type="datetimeFigureOut">
              <a:rPr lang="es-MX" smtClean="0"/>
              <a:t>22/01/2024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DA070A59-C8DB-4A9B-AF00-88BB7050821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3897506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2E79B-0B1D-4EE3-A3ED-1D888C6129CC}" type="datetimeFigureOut">
              <a:rPr lang="es-MX" smtClean="0"/>
              <a:t>22/01/2024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70A59-C8DB-4A9B-AF00-88BB7050821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9363302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2E79B-0B1D-4EE3-A3ED-1D888C6129CC}" type="datetimeFigureOut">
              <a:rPr lang="es-MX" smtClean="0"/>
              <a:t>22/01/2024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70A59-C8DB-4A9B-AF00-88BB7050821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3769277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2E79B-0B1D-4EE3-A3ED-1D888C6129CC}" type="datetimeFigureOut">
              <a:rPr lang="es-MX" smtClean="0"/>
              <a:t>22/01/2024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70A59-C8DB-4A9B-AF00-88BB7050821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890923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2E79B-0B1D-4EE3-A3ED-1D888C6129CC}" type="datetimeFigureOut">
              <a:rPr lang="es-MX" smtClean="0"/>
              <a:t>22/01/2024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70A59-C8DB-4A9B-AF00-88BB7050821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5087867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2E79B-0B1D-4EE3-A3ED-1D888C6129CC}" type="datetimeFigureOut">
              <a:rPr lang="es-MX" smtClean="0"/>
              <a:t>22/01/2024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DA070A59-C8DB-4A9B-AF00-88BB7050821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183253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2E79B-0B1D-4EE3-A3ED-1D888C6129CC}" type="datetimeFigureOut">
              <a:rPr lang="es-MX" smtClean="0"/>
              <a:t>22/01/2024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DA070A59-C8DB-4A9B-AF00-88BB7050821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2317057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2E79B-0B1D-4EE3-A3ED-1D888C6129CC}" type="datetimeFigureOut">
              <a:rPr lang="es-MX" smtClean="0"/>
              <a:t>22/01/2024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DA070A59-C8DB-4A9B-AF00-88BB7050821A}" type="slidenum">
              <a:rPr lang="es-MX" smtClean="0"/>
              <a:t>‹Nº›</a:t>
            </a:fld>
            <a:endParaRPr lang="es-MX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8914313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2E79B-0B1D-4EE3-A3ED-1D888C6129CC}" type="datetimeFigureOut">
              <a:rPr lang="es-MX" smtClean="0"/>
              <a:t>22/01/2024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DA070A59-C8DB-4A9B-AF00-88BB7050821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9878002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2E79B-0B1D-4EE3-A3ED-1D888C6129CC}" type="datetimeFigureOut">
              <a:rPr lang="es-MX" smtClean="0"/>
              <a:t>22/01/2024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DA070A59-C8DB-4A9B-AF00-88BB7050821A}" type="slidenum">
              <a:rPr lang="es-MX" smtClean="0"/>
              <a:t>‹Nº›</a:t>
            </a:fld>
            <a:endParaRPr lang="es-MX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4060202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2E79B-0B1D-4EE3-A3ED-1D888C6129CC}" type="datetimeFigureOut">
              <a:rPr lang="es-MX" smtClean="0"/>
              <a:t>22/01/2024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DA070A59-C8DB-4A9B-AF00-88BB7050821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3727221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2E79B-0B1D-4EE3-A3ED-1D888C6129CC}" type="datetimeFigureOut">
              <a:rPr lang="es-MX" smtClean="0"/>
              <a:t>22/01/2024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70A59-C8DB-4A9B-AF00-88BB7050821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5067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2E79B-0B1D-4EE3-A3ED-1D888C6129CC}" type="datetimeFigureOut">
              <a:rPr lang="es-MX" smtClean="0"/>
              <a:t>22/01/2024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70A59-C8DB-4A9B-AF00-88BB7050821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898472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12423"/>
            <a:ext cx="7886700" cy="2851208"/>
          </a:xfrm>
        </p:spPr>
        <p:txBody>
          <a:bodyPr anchor="b">
            <a:normAutofit/>
          </a:bodyPr>
          <a:lstStyle>
            <a:lvl1pPr>
              <a:defRPr sz="45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52634"/>
            <a:ext cx="78867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2E79B-0B1D-4EE3-A3ED-1D888C6129CC}" type="datetimeFigureOut">
              <a:rPr lang="es-MX" smtClean="0"/>
              <a:t>22/01/2024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70A59-C8DB-4A9B-AF00-88BB7050821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093179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3845" y="1828801"/>
            <a:ext cx="3886200" cy="4351337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8801"/>
            <a:ext cx="3886200" cy="4351337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2E79B-0B1D-4EE3-A3ED-1D888C6129CC}" type="datetimeFigureOut">
              <a:rPr lang="es-MX" smtClean="0"/>
              <a:t>22/01/2024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70A59-C8DB-4A9B-AF00-88BB7050821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197908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681851"/>
            <a:ext cx="386715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45" y="2507551"/>
            <a:ext cx="3867150" cy="3680525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851"/>
            <a:ext cx="38862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7551"/>
            <a:ext cx="3886201" cy="3680525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2E79B-0B1D-4EE3-A3ED-1D888C6129CC}" type="datetimeFigureOut">
              <a:rPr lang="es-MX" smtClean="0"/>
              <a:t>22/01/2024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70A59-C8DB-4A9B-AF00-88BB7050821A}" type="slidenum">
              <a:rPr lang="es-MX" smtClean="0"/>
              <a:t>‹Nº›</a:t>
            </a:fld>
            <a:endParaRPr lang="es-MX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06979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2E79B-0B1D-4EE3-A3ED-1D888C6129CC}" type="datetimeFigureOut">
              <a:rPr lang="es-MX" smtClean="0"/>
              <a:t>22/01/2024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70A59-C8DB-4A9B-AF00-88BB7050821A}" type="slidenum">
              <a:rPr lang="es-MX" smtClean="0"/>
              <a:t>‹Nº›</a:t>
            </a:fld>
            <a:endParaRPr lang="es-MX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1597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2E79B-0B1D-4EE3-A3ED-1D888C6129CC}" type="datetimeFigureOut">
              <a:rPr lang="es-MX" smtClean="0"/>
              <a:t>22/01/2024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70A59-C8DB-4A9B-AF00-88BB7050821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433865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1"/>
            <a:ext cx="2948940" cy="1600197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399"/>
            <a:ext cx="294894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2E79B-0B1D-4EE3-A3ED-1D888C6129CC}" type="datetimeFigureOut">
              <a:rPr lang="es-MX" smtClean="0"/>
              <a:t>22/01/2024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70A59-C8DB-4A9B-AF00-88BB7050821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147520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0"/>
            <a:ext cx="2948940" cy="1600200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400"/>
            <a:ext cx="294894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2E79B-0B1D-4EE3-A3ED-1D888C6129CC}" type="datetimeFigureOut">
              <a:rPr lang="es-MX" smtClean="0"/>
              <a:t>22/01/2024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70A59-C8DB-4A9B-AF00-88BB7050821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600959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image" Target="../media/image1.jp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>
            <a:alphaModFix amt="45000"/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33845" y="365760"/>
            <a:ext cx="78867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828801"/>
            <a:ext cx="78867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6F52E79B-0B1D-4EE3-A3ED-1D888C6129CC}" type="datetimeFigureOut">
              <a:rPr lang="es-MX" smtClean="0"/>
              <a:t>22/01/2024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63145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070A59-C8DB-4A9B-AF00-88BB7050821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539739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8">
            <a:alphaModFix amt="45000"/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52E79B-0B1D-4EE3-A3ED-1D888C6129CC}" type="datetimeFigureOut">
              <a:rPr lang="es-MX" smtClean="0"/>
              <a:t>22/01/2024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A070A59-C8DB-4A9B-AF00-88BB7050821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006663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  <p:sldLayoutId id="2147483725" r:id="rId12"/>
    <p:sldLayoutId id="2147483726" r:id="rId13"/>
    <p:sldLayoutId id="2147483727" r:id="rId14"/>
    <p:sldLayoutId id="2147483728" r:id="rId15"/>
    <p:sldLayoutId id="214748372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157442" y="1010263"/>
            <a:ext cx="6619741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endParaRPr lang="es-MX" altLang="es-MX" sz="3200" b="1" i="1" dirty="0">
              <a:ln w="22225">
                <a:solidFill>
                  <a:schemeClr val="accent1">
                    <a:lumMod val="75000"/>
                  </a:schemeClr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spcBef>
                <a:spcPct val="0"/>
              </a:spcBef>
              <a:buNone/>
            </a:pPr>
            <a:r>
              <a:rPr lang="es-MX" altLang="es-MX" sz="3200" b="1" i="1" dirty="0">
                <a:ln w="22225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INFORME:</a:t>
            </a:r>
          </a:p>
          <a:p>
            <a:pPr algn="ctr">
              <a:spcBef>
                <a:spcPct val="0"/>
              </a:spcBef>
              <a:buNone/>
            </a:pPr>
            <a:r>
              <a:rPr lang="es-MX" altLang="es-MX" sz="3200" b="1" i="1" dirty="0">
                <a:ln w="22225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  <a:p>
            <a:pPr algn="ctr">
              <a:spcBef>
                <a:spcPct val="0"/>
              </a:spcBef>
              <a:buNone/>
            </a:pPr>
            <a:r>
              <a:rPr lang="es-MX" altLang="es-MX" sz="3200" b="1" i="1" dirty="0">
                <a:ln w="22225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ÁREA DE COORDINACIÓN DE SUPERVISIÓN.</a:t>
            </a:r>
          </a:p>
          <a:p>
            <a:pPr algn="ctr">
              <a:spcBef>
                <a:spcPct val="0"/>
              </a:spcBef>
              <a:buNone/>
            </a:pPr>
            <a:endParaRPr lang="es-MX" altLang="es-MX" sz="3200" b="1" i="1" dirty="0">
              <a:ln w="22225">
                <a:solidFill>
                  <a:schemeClr val="accent1">
                    <a:lumMod val="75000"/>
                  </a:schemeClr>
                </a:solidFill>
                <a:prstDash val="solid"/>
              </a:ln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spcBef>
                <a:spcPct val="0"/>
              </a:spcBef>
              <a:buNone/>
            </a:pPr>
            <a:endParaRPr lang="es-MX" altLang="es-MX" sz="3200" b="1" i="1" dirty="0">
              <a:ln w="22225">
                <a:solidFill>
                  <a:schemeClr val="accent1">
                    <a:lumMod val="75000"/>
                  </a:schemeClr>
                </a:solidFill>
                <a:prstDash val="solid"/>
              </a:ln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spcBef>
                <a:spcPct val="0"/>
              </a:spcBef>
              <a:buNone/>
            </a:pPr>
            <a:r>
              <a:rPr lang="es-MX" altLang="es-MX" sz="3200" b="1" i="1" dirty="0">
                <a:ln w="22225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MES: DICIEMBRE</a:t>
            </a:r>
          </a:p>
          <a:p>
            <a:pPr algn="ctr">
              <a:spcBef>
                <a:spcPct val="0"/>
              </a:spcBef>
              <a:buNone/>
            </a:pPr>
            <a:endParaRPr lang="es-MX" altLang="es-MX" sz="3200" b="1" i="1" dirty="0">
              <a:ln w="22225">
                <a:solidFill>
                  <a:schemeClr val="accent1">
                    <a:lumMod val="75000"/>
                  </a:schemeClr>
                </a:solidFill>
                <a:prstDash val="solid"/>
              </a:ln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spcBef>
                <a:spcPct val="0"/>
              </a:spcBef>
              <a:buNone/>
            </a:pPr>
            <a:r>
              <a:rPr lang="es-MX" altLang="es-MX" sz="3200" b="1" i="1" dirty="0">
                <a:ln w="22225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AÑO: 2023</a:t>
            </a:r>
          </a:p>
        </p:txBody>
      </p:sp>
      <p:sp>
        <p:nvSpPr>
          <p:cNvPr id="4" name="Rectángulo 3"/>
          <p:cNvSpPr/>
          <p:nvPr/>
        </p:nvSpPr>
        <p:spPr>
          <a:xfrm>
            <a:off x="8262555" y="6173336"/>
            <a:ext cx="695215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28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atura MT Script Capitals" panose="03020802060602070202" pitchFamily="66" charset="0"/>
              </a:rPr>
              <a:t>01</a:t>
            </a:r>
          </a:p>
        </p:txBody>
      </p:sp>
      <p:sp>
        <p:nvSpPr>
          <p:cNvPr id="5" name="Rectángulo 4"/>
          <p:cNvSpPr/>
          <p:nvPr/>
        </p:nvSpPr>
        <p:spPr>
          <a:xfrm>
            <a:off x="1058290" y="326572"/>
            <a:ext cx="661974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es-MX" altLang="es-MX" b="1" i="1" dirty="0">
                <a:ln w="22225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                      GERENCIA TECNICA</a:t>
            </a:r>
          </a:p>
          <a:p>
            <a:pPr algn="ctr">
              <a:spcBef>
                <a:spcPct val="0"/>
              </a:spcBef>
              <a:buNone/>
            </a:pPr>
            <a:endParaRPr lang="es-MX" altLang="es-MX" sz="3600" b="1" i="1" dirty="0">
              <a:ln w="22225">
                <a:solidFill>
                  <a:schemeClr val="accent1">
                    <a:lumMod val="75000"/>
                  </a:schemeClr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45373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09026" y="98610"/>
            <a:ext cx="7704667" cy="4782671"/>
          </a:xfrm>
        </p:spPr>
        <p:txBody>
          <a:bodyPr>
            <a:noAutofit/>
          </a:bodyPr>
          <a:lstStyle/>
          <a:p>
            <a:br>
              <a:rPr lang="es-ES" sz="1600" b="1" dirty="0"/>
            </a:br>
            <a:br>
              <a:rPr lang="es-ES" sz="1600" b="1" dirty="0"/>
            </a:br>
            <a:endParaRPr lang="es-MX" sz="1600" dirty="0"/>
          </a:p>
        </p:txBody>
      </p:sp>
      <p:sp>
        <p:nvSpPr>
          <p:cNvPr id="13" name="Rectángulo 12"/>
          <p:cNvSpPr/>
          <p:nvPr/>
        </p:nvSpPr>
        <p:spPr>
          <a:xfrm>
            <a:off x="8262555" y="6173336"/>
            <a:ext cx="695215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28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atura MT Script Capitals" panose="03020802060602070202" pitchFamily="66" charset="0"/>
              </a:rPr>
              <a:t>02</a:t>
            </a:r>
          </a:p>
        </p:txBody>
      </p:sp>
      <p:sp>
        <p:nvSpPr>
          <p:cNvPr id="3" name="Text Box 2">
            <a:extLst>
              <a:ext uri="{FF2B5EF4-FFF2-40B4-BE49-F238E27FC236}">
                <a16:creationId xmlns:a16="http://schemas.microsoft.com/office/drawing/2014/main" id="{2BC84F8F-F4F4-CC48-4067-F54648DD97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0457" y="340400"/>
            <a:ext cx="8863543" cy="566309"/>
          </a:xfrm>
          <a:prstGeom prst="rect">
            <a:avLst/>
          </a:prstGeom>
          <a:solidFill>
            <a:srgbClr val="00B0F0"/>
          </a:solidFill>
          <a:ln>
            <a:noFill/>
          </a:ln>
          <a:effectLst>
            <a:glow rad="139700">
              <a:schemeClr val="accent6">
                <a:satMod val="175000"/>
                <a:alpha val="40000"/>
              </a:schemeClr>
            </a:glow>
          </a:effec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buNone/>
            </a:pPr>
            <a:r>
              <a:rPr lang="es-MX" altLang="es-MX" sz="1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"PERFORACIÓN DE POZO PROFUNDO PARA AGUA POTABLE EN EL RANCHO SANTA MARTHA,</a:t>
            </a:r>
          </a:p>
          <a:p>
            <a:pPr algn="ctr">
              <a:buNone/>
            </a:pPr>
            <a:r>
              <a:rPr lang="es-MX" altLang="es-MX" sz="1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MUNICIPIO DE CEDRAL, S.L.P. (140.0 M DE PROFUNDIDAD)."</a:t>
            </a:r>
            <a:endParaRPr lang="es-MX" altLang="es-MX" sz="1400" b="1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10 CuadroTexto">
            <a:extLst>
              <a:ext uri="{FF2B5EF4-FFF2-40B4-BE49-F238E27FC236}">
                <a16:creationId xmlns:a16="http://schemas.microsoft.com/office/drawing/2014/main" id="{7D9A528E-A7A6-A740-D24D-4800F7FDBF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8490" y="1148499"/>
            <a:ext cx="7547020" cy="51706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pt-BR" altLang="es-MX" sz="1400" b="1" dirty="0">
                <a:solidFill>
                  <a:srgbClr val="00206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Empresa </a:t>
            </a:r>
            <a:r>
              <a:rPr lang="pt-BR" altLang="es-MX" sz="1400" b="1" dirty="0" err="1">
                <a:solidFill>
                  <a:srgbClr val="00206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Ganadora</a:t>
            </a:r>
            <a:r>
              <a:rPr lang="pt-BR" altLang="es-MX" sz="1400" b="1" dirty="0">
                <a:solidFill>
                  <a:srgbClr val="00206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: “</a:t>
            </a:r>
            <a:r>
              <a:rPr lang="es-MX" altLang="es-MX" sz="1400" b="1" dirty="0">
                <a:solidFill>
                  <a:srgbClr val="00206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SERVICIOS DE INGENIERIA Y MINERALES NERI, S.A. DE C.V.”</a:t>
            </a:r>
            <a:r>
              <a:rPr lang="sv-SE" sz="1400" b="1" dirty="0">
                <a:solidFill>
                  <a:srgbClr val="002060"/>
                </a:solidFill>
              </a:rPr>
              <a:t> </a:t>
            </a:r>
            <a:endParaRPr lang="pt-BR" altLang="es-MX" sz="1400" b="1" dirty="0">
              <a:solidFill>
                <a:srgbClr val="002060"/>
              </a:solidFill>
              <a:latin typeface="Century Gothic" panose="020B0502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  <a:buNone/>
            </a:pPr>
            <a:r>
              <a:rPr lang="pt-BR" altLang="es-MX" sz="1400" b="1" dirty="0">
                <a:solidFill>
                  <a:srgbClr val="00206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Contrato: SAPSAM-PRODDER-IO-83-G67-824020999-N-04-2023.</a:t>
            </a:r>
          </a:p>
          <a:p>
            <a:pPr>
              <a:spcBef>
                <a:spcPct val="0"/>
              </a:spcBef>
              <a:buNone/>
            </a:pPr>
            <a:r>
              <a:rPr lang="pt-BR" altLang="es-MX" sz="1400" b="1" dirty="0">
                <a:solidFill>
                  <a:srgbClr val="00206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Monto Contratado: $ 1´717,593.93 INCLUYE IVA.</a:t>
            </a:r>
          </a:p>
          <a:p>
            <a:pPr>
              <a:spcBef>
                <a:spcPct val="0"/>
              </a:spcBef>
              <a:buNone/>
            </a:pPr>
            <a:r>
              <a:rPr lang="pt-BR" altLang="es-MX" sz="1400" b="1" dirty="0">
                <a:solidFill>
                  <a:srgbClr val="00206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Monto </a:t>
            </a:r>
            <a:r>
              <a:rPr lang="pt-BR" altLang="es-MX" sz="1400" b="1" dirty="0" err="1">
                <a:solidFill>
                  <a:srgbClr val="00206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Ejecutado</a:t>
            </a:r>
            <a:r>
              <a:rPr lang="pt-BR" altLang="es-MX" sz="1400" b="1" dirty="0">
                <a:solidFill>
                  <a:srgbClr val="00206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: $ 1´908,952.76 INCLUYE IVA.</a:t>
            </a:r>
          </a:p>
          <a:p>
            <a:pPr>
              <a:spcBef>
                <a:spcPct val="0"/>
              </a:spcBef>
              <a:buNone/>
            </a:pPr>
            <a:endParaRPr lang="pt-BR" altLang="es-MX" sz="1400" b="1" dirty="0">
              <a:solidFill>
                <a:srgbClr val="002060"/>
              </a:solidFill>
              <a:latin typeface="Century Gothic" panose="020B0502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  <a:buNone/>
            </a:pPr>
            <a:endParaRPr lang="es-MX" altLang="es-MX" sz="1400" b="1" dirty="0">
              <a:solidFill>
                <a:srgbClr val="002060"/>
              </a:solidFill>
              <a:latin typeface="Century Gothic" panose="020B0502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  <a:buNone/>
            </a:pPr>
            <a:r>
              <a:rPr lang="es-MX" altLang="es-MX" sz="1400" b="1" dirty="0">
                <a:solidFill>
                  <a:srgbClr val="00206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PERIODO DE EJECUCIÓN DEL CONTRATO DE ACUERDO A CONVENIO: DEL 17 DE NOVIEMBRE DEL 2023 AL 26 DE DICIEMBRE DE 2023.</a:t>
            </a:r>
          </a:p>
          <a:p>
            <a:pPr>
              <a:spcBef>
                <a:spcPct val="0"/>
              </a:spcBef>
              <a:buNone/>
            </a:pPr>
            <a:endParaRPr lang="es-MX" altLang="es-MX" sz="14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  <a:buNone/>
            </a:pPr>
            <a:r>
              <a:rPr lang="es-MX" altLang="es-MX" sz="1400" b="1" dirty="0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CONVENIO EN TIEMPO Y MONTO AL ALZA.</a:t>
            </a:r>
          </a:p>
          <a:p>
            <a:pPr>
              <a:spcBef>
                <a:spcPct val="0"/>
              </a:spcBef>
              <a:buNone/>
            </a:pPr>
            <a:endParaRPr lang="es-MX" altLang="es-MX" sz="14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  <a:buNone/>
            </a:pPr>
            <a:r>
              <a:rPr lang="es-MX" altLang="es-MX" sz="1400" b="1" dirty="0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Avance Físico: 100.00 %</a:t>
            </a:r>
          </a:p>
          <a:p>
            <a:pPr>
              <a:spcBef>
                <a:spcPct val="0"/>
              </a:spcBef>
              <a:buNone/>
            </a:pPr>
            <a:r>
              <a:rPr lang="es-MX" altLang="es-MX" sz="1400" b="1" dirty="0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Avance Financiero: = 100.00% </a:t>
            </a:r>
          </a:p>
          <a:p>
            <a:pPr>
              <a:spcBef>
                <a:spcPct val="0"/>
              </a:spcBef>
              <a:buNone/>
            </a:pPr>
            <a:endParaRPr lang="es-MX" altLang="es-MX" sz="14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  <a:buNone/>
            </a:pPr>
            <a:endParaRPr lang="es-MX" altLang="es-MX" sz="1400" b="1" dirty="0">
              <a:solidFill>
                <a:srgbClr val="00B050"/>
              </a:solidFill>
              <a:latin typeface="Century Gothic" panose="020B0502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  <a:buNone/>
            </a:pPr>
            <a:endParaRPr lang="es-MX" altLang="es-MX" sz="1400" b="1" dirty="0">
              <a:solidFill>
                <a:srgbClr val="00B050"/>
              </a:solidFill>
              <a:latin typeface="Century Gothic" panose="020B0502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  <a:buNone/>
            </a:pPr>
            <a:endParaRPr lang="es-MX" altLang="es-MX" sz="1400" b="1" dirty="0">
              <a:solidFill>
                <a:srgbClr val="00B050"/>
              </a:solidFill>
              <a:latin typeface="Century Gothic" panose="020B0502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altLang="es-MX" sz="3600" b="1" i="0" u="none" strike="noStrike" kern="1200" cap="none" spc="0" normalizeH="0" baseline="0" noProof="0" dirty="0">
                <a:ln>
                  <a:noFill/>
                </a:ln>
                <a:solidFill>
                  <a:srgbClr val="E3EACF">
                    <a:lumMod val="25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 panose="020B0604020202020204" pitchFamily="34" charset="0"/>
              </a:rPr>
              <a:t>CONCLUIDO.</a:t>
            </a:r>
          </a:p>
          <a:p>
            <a:pPr>
              <a:spcBef>
                <a:spcPct val="0"/>
              </a:spcBef>
              <a:buNone/>
            </a:pPr>
            <a:endParaRPr lang="es-MX" altLang="es-MX" sz="1400" b="1" dirty="0">
              <a:solidFill>
                <a:srgbClr val="00B050"/>
              </a:solidFill>
              <a:latin typeface="Century Gothic" panose="020B0502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  <a:buNone/>
            </a:pPr>
            <a:endParaRPr lang="es-MX" altLang="es-MX" sz="1400" b="1" dirty="0">
              <a:solidFill>
                <a:srgbClr val="00B050"/>
              </a:solidFill>
              <a:latin typeface="Century Gothic" panose="020B0502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  <a:buNone/>
            </a:pPr>
            <a:endParaRPr lang="es-MX" altLang="es-MX" sz="1400" b="1" dirty="0">
              <a:solidFill>
                <a:srgbClr val="00B050"/>
              </a:solidFill>
              <a:latin typeface="Century Gothic" panose="020B0502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  <a:buNone/>
            </a:pPr>
            <a:endParaRPr lang="es-MX" altLang="es-MX" sz="1400" b="1" dirty="0">
              <a:solidFill>
                <a:srgbClr val="00B050"/>
              </a:solidFill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F1A56AB8-3634-59B0-5BCD-2BC6BFBAAFCE}"/>
              </a:ext>
            </a:extLst>
          </p:cNvPr>
          <p:cNvSpPr/>
          <p:nvPr/>
        </p:nvSpPr>
        <p:spPr>
          <a:xfrm>
            <a:off x="5203065" y="-5791"/>
            <a:ext cx="3940935" cy="386366"/>
          </a:xfrm>
          <a:prstGeom prst="rect">
            <a:avLst/>
          </a:prstGeom>
          <a:solidFill>
            <a:srgbClr val="9966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s-MX" sz="1100" b="1" dirty="0">
                <a:latin typeface="Century Gothic" panose="020B0502020202020204" pitchFamily="34" charset="0"/>
              </a:rPr>
              <a:t>Obras</a:t>
            </a:r>
          </a:p>
        </p:txBody>
      </p:sp>
    </p:spTree>
    <p:extLst>
      <p:ext uri="{BB962C8B-B14F-4D97-AF65-F5344CB8AC3E}">
        <p14:creationId xmlns:p14="http://schemas.microsoft.com/office/powerpoint/2010/main" val="36561749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ángulo 12"/>
          <p:cNvSpPr/>
          <p:nvPr/>
        </p:nvSpPr>
        <p:spPr>
          <a:xfrm>
            <a:off x="8262555" y="6173336"/>
            <a:ext cx="695215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28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atura MT Script Capitals" panose="03020802060602070202" pitchFamily="66" charset="0"/>
              </a:rPr>
              <a:t>03</a:t>
            </a:r>
          </a:p>
        </p:txBody>
      </p:sp>
      <p:sp>
        <p:nvSpPr>
          <p:cNvPr id="3" name="Text Box 2">
            <a:extLst>
              <a:ext uri="{FF2B5EF4-FFF2-40B4-BE49-F238E27FC236}">
                <a16:creationId xmlns:a16="http://schemas.microsoft.com/office/drawing/2014/main" id="{2BC84F8F-F4F4-CC48-4067-F54648DD97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4032" y="383311"/>
            <a:ext cx="8863543" cy="738664"/>
          </a:xfrm>
          <a:prstGeom prst="rect">
            <a:avLst/>
          </a:prstGeom>
          <a:solidFill>
            <a:srgbClr val="00B0F0"/>
          </a:solidFill>
          <a:ln>
            <a:noFill/>
          </a:ln>
          <a:effectLst>
            <a:glow rad="139700">
              <a:schemeClr val="accent6">
                <a:satMod val="175000"/>
                <a:alpha val="40000"/>
              </a:schemeClr>
            </a:glow>
          </a:effec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buNone/>
            </a:pPr>
            <a:r>
              <a:rPr lang="es-MX" altLang="es-MX" sz="1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"REHABILITACION DE RED DE ALCANTARILLADO SANITARIO EN CALLE INDEPENDENCIA (CALDERÓN A OCAMPO), 361.33M CON TUBO PVC SANITARIO SERIE 20 DE 250MM DE DIÁMETRO, SUSTITUCION DE 70 DESCARGAS Y 2 POZOS DE VISITA."</a:t>
            </a:r>
            <a:endParaRPr lang="es-MX" altLang="es-MX" sz="1400" b="1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10 CuadroTexto">
            <a:extLst>
              <a:ext uri="{FF2B5EF4-FFF2-40B4-BE49-F238E27FC236}">
                <a16:creationId xmlns:a16="http://schemas.microsoft.com/office/drawing/2014/main" id="{7D9A528E-A7A6-A740-D24D-4800F7FDBF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6267" y="2118241"/>
            <a:ext cx="8381308" cy="47397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pt-BR" altLang="es-MX" sz="1400" b="1" dirty="0">
                <a:solidFill>
                  <a:srgbClr val="00206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Empresa </a:t>
            </a:r>
            <a:r>
              <a:rPr lang="pt-BR" altLang="es-MX" sz="1400" b="1" dirty="0" err="1">
                <a:solidFill>
                  <a:srgbClr val="00206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Ganadora</a:t>
            </a:r>
            <a:r>
              <a:rPr lang="pt-BR" altLang="es-MX" sz="1400" b="1" dirty="0">
                <a:solidFill>
                  <a:srgbClr val="00206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: </a:t>
            </a:r>
            <a:r>
              <a:rPr lang="es-MX" altLang="es-MX" sz="1400" b="1" dirty="0">
                <a:solidFill>
                  <a:srgbClr val="00206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“CONSTRUCCIONES Y PROYECTOS MIRANDA DEL POTOSI, S.A. DE C.V.” </a:t>
            </a:r>
            <a:r>
              <a:rPr lang="pt-BR" altLang="es-MX" sz="1400" b="1" dirty="0">
                <a:solidFill>
                  <a:srgbClr val="00206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Contrato: SAPSAM-PROSANEAR-IO-83-G67-824020999-N-05-2023.</a:t>
            </a:r>
          </a:p>
          <a:p>
            <a:pPr>
              <a:spcBef>
                <a:spcPct val="0"/>
              </a:spcBef>
              <a:buNone/>
            </a:pPr>
            <a:r>
              <a:rPr lang="pt-BR" altLang="es-MX" sz="1400" b="1" dirty="0">
                <a:solidFill>
                  <a:srgbClr val="00206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Monto Contratado: $ 1,139,820.93  INCLUYE IVA.</a:t>
            </a:r>
          </a:p>
          <a:p>
            <a:pPr>
              <a:spcBef>
                <a:spcPct val="0"/>
              </a:spcBef>
              <a:buNone/>
            </a:pPr>
            <a:r>
              <a:rPr lang="pt-BR" altLang="es-MX" sz="1400" b="1" dirty="0">
                <a:solidFill>
                  <a:srgbClr val="00206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Monto </a:t>
            </a:r>
            <a:r>
              <a:rPr lang="pt-BR" altLang="es-MX" sz="1400" b="1" dirty="0" err="1">
                <a:solidFill>
                  <a:srgbClr val="00206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Ejecutado</a:t>
            </a:r>
            <a:r>
              <a:rPr lang="pt-BR" altLang="es-MX" sz="1400" b="1" dirty="0">
                <a:solidFill>
                  <a:srgbClr val="00206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: $ 1´080,409.88 INCLUYE IVA.</a:t>
            </a:r>
          </a:p>
          <a:p>
            <a:pPr>
              <a:spcBef>
                <a:spcPct val="0"/>
              </a:spcBef>
              <a:buNone/>
            </a:pPr>
            <a:endParaRPr lang="pt-BR" altLang="es-MX" sz="1400" b="1" dirty="0">
              <a:solidFill>
                <a:srgbClr val="002060"/>
              </a:solidFill>
              <a:latin typeface="Century Gothic" panose="020B0502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  <a:buNone/>
            </a:pPr>
            <a:endParaRPr lang="pt-BR" altLang="es-MX" sz="1400" b="1" dirty="0">
              <a:solidFill>
                <a:srgbClr val="002060"/>
              </a:solidFill>
              <a:latin typeface="Century Gothic" panose="020B0502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  <a:buNone/>
            </a:pPr>
            <a:r>
              <a:rPr lang="es-MX" altLang="es-MX" sz="1400" b="1" dirty="0">
                <a:solidFill>
                  <a:srgbClr val="00206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PERIODO DE EJECUCIÓN DEL CONTRATO: 21 DE NOVIEMBRE AL 24 DE DICIEMBRE DEL 2023.</a:t>
            </a:r>
            <a:endParaRPr lang="pt-BR" altLang="es-MX" sz="1400" b="1" dirty="0">
              <a:solidFill>
                <a:srgbClr val="002060"/>
              </a:solidFill>
              <a:latin typeface="Century Gothic" panose="020B0502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  <a:buNone/>
            </a:pPr>
            <a:r>
              <a:rPr lang="es-MX" altLang="es-MX" sz="1400" b="1" dirty="0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FECHA DE CIERRE: 26 DE DICIEMBRE DEBIDO A FECHAS DECEMBRINAS NO HÁBILES.</a:t>
            </a:r>
          </a:p>
          <a:p>
            <a:pPr>
              <a:spcBef>
                <a:spcPct val="0"/>
              </a:spcBef>
              <a:buNone/>
            </a:pPr>
            <a:endParaRPr lang="es-MX" altLang="es-MX" sz="14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  <a:buNone/>
            </a:pPr>
            <a:r>
              <a:rPr lang="es-MX" altLang="es-MX" sz="1400" b="1" dirty="0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CONVENIO EN MONTO A LA BAJA.</a:t>
            </a:r>
          </a:p>
          <a:p>
            <a:pPr>
              <a:spcBef>
                <a:spcPct val="0"/>
              </a:spcBef>
              <a:buNone/>
            </a:pPr>
            <a:endParaRPr lang="es-MX" altLang="es-MX" sz="14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  <a:buNone/>
            </a:pPr>
            <a:r>
              <a:rPr lang="es-MX" altLang="es-MX" sz="1400" b="1" dirty="0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Avance Físico: 100.00 %.</a:t>
            </a:r>
          </a:p>
          <a:p>
            <a:pPr>
              <a:spcBef>
                <a:spcPct val="0"/>
              </a:spcBef>
              <a:buNone/>
            </a:pPr>
            <a:r>
              <a:rPr lang="es-MX" altLang="es-MX" sz="1400" b="1" dirty="0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Avance Financiero: = 100.00% </a:t>
            </a:r>
          </a:p>
          <a:p>
            <a:pPr>
              <a:spcBef>
                <a:spcPct val="0"/>
              </a:spcBef>
              <a:buNone/>
            </a:pPr>
            <a:endParaRPr lang="es-MX" altLang="es-MX" sz="14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  <a:buNone/>
            </a:pPr>
            <a:r>
              <a:rPr lang="es-MX" altLang="es-MX" sz="1400" b="1" dirty="0">
                <a:solidFill>
                  <a:srgbClr val="996633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                                                                       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altLang="es-MX" sz="3600" b="1" i="0" u="none" strike="noStrike" kern="1200" cap="none" spc="0" normalizeH="0" baseline="0" noProof="0" dirty="0">
                <a:ln>
                  <a:noFill/>
                </a:ln>
                <a:solidFill>
                  <a:srgbClr val="E3EACF">
                    <a:lumMod val="25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 panose="020B0604020202020204" pitchFamily="34" charset="0"/>
              </a:rPr>
              <a:t>CONCLUIDO.</a:t>
            </a:r>
          </a:p>
          <a:p>
            <a:pPr>
              <a:spcBef>
                <a:spcPct val="0"/>
              </a:spcBef>
              <a:buNone/>
            </a:pPr>
            <a:endParaRPr lang="es-MX" altLang="es-MX" sz="1400" b="1" dirty="0">
              <a:solidFill>
                <a:srgbClr val="996633"/>
              </a:solidFill>
              <a:latin typeface="Century Gothic" panose="020B0502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  <a:buNone/>
            </a:pPr>
            <a:endParaRPr lang="es-MX" altLang="es-MX" sz="1400" b="1" dirty="0">
              <a:solidFill>
                <a:srgbClr val="996633"/>
              </a:solidFill>
              <a:latin typeface="Century Gothic" panose="020B0502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  <a:buNone/>
            </a:pPr>
            <a:endParaRPr lang="es-MX" altLang="es-MX" sz="1400" b="1" dirty="0">
              <a:solidFill>
                <a:srgbClr val="996633"/>
              </a:solidFill>
              <a:latin typeface="Century Gothic" panose="020B0502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  <a:buNone/>
            </a:pPr>
            <a:endParaRPr lang="es-MX" altLang="es-MX" sz="1400" b="1" dirty="0">
              <a:solidFill>
                <a:srgbClr val="996633"/>
              </a:solidFill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F1A56AB8-3634-59B0-5BCD-2BC6BFBAAFCE}"/>
              </a:ext>
            </a:extLst>
          </p:cNvPr>
          <p:cNvSpPr/>
          <p:nvPr/>
        </p:nvSpPr>
        <p:spPr>
          <a:xfrm>
            <a:off x="5203065" y="-5791"/>
            <a:ext cx="3940935" cy="386366"/>
          </a:xfrm>
          <a:prstGeom prst="rect">
            <a:avLst/>
          </a:prstGeom>
          <a:solidFill>
            <a:srgbClr val="9966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s-MX" sz="1100" b="1" dirty="0">
                <a:latin typeface="Century Gothic" panose="020B0502020202020204" pitchFamily="34" charset="0"/>
              </a:rPr>
              <a:t>Obras</a:t>
            </a:r>
          </a:p>
        </p:txBody>
      </p:sp>
    </p:spTree>
    <p:extLst>
      <p:ext uri="{BB962C8B-B14F-4D97-AF65-F5344CB8AC3E}">
        <p14:creationId xmlns:p14="http://schemas.microsoft.com/office/powerpoint/2010/main" val="22085906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ángulo 12"/>
          <p:cNvSpPr/>
          <p:nvPr/>
        </p:nvSpPr>
        <p:spPr>
          <a:xfrm>
            <a:off x="8262555" y="6173336"/>
            <a:ext cx="695215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28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atura MT Script Capitals" panose="03020802060602070202" pitchFamily="66" charset="0"/>
              </a:rPr>
              <a:t>04</a:t>
            </a:r>
          </a:p>
        </p:txBody>
      </p:sp>
      <p:sp>
        <p:nvSpPr>
          <p:cNvPr id="3" name="Text Box 2">
            <a:extLst>
              <a:ext uri="{FF2B5EF4-FFF2-40B4-BE49-F238E27FC236}">
                <a16:creationId xmlns:a16="http://schemas.microsoft.com/office/drawing/2014/main" id="{2BC84F8F-F4F4-CC48-4067-F54648DD97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0457" y="340400"/>
            <a:ext cx="8863543" cy="523220"/>
          </a:xfrm>
          <a:prstGeom prst="rect">
            <a:avLst/>
          </a:prstGeom>
          <a:solidFill>
            <a:srgbClr val="00B0F0"/>
          </a:solidFill>
          <a:ln>
            <a:noFill/>
          </a:ln>
          <a:effectLst>
            <a:glow rad="139700">
              <a:schemeClr val="accent6">
                <a:satMod val="175000"/>
                <a:alpha val="40000"/>
              </a:schemeClr>
            </a:glow>
          </a:effec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buNone/>
            </a:pPr>
            <a:r>
              <a:rPr lang="es-MX" altLang="es-MX" sz="1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“INSTALACIÓN DE TOMAS DE AGUA POTABLE E INSTALACIÓN DE DESCARGAS DE AGUA RESIDUAL."</a:t>
            </a:r>
            <a:endParaRPr lang="es-MX" altLang="es-MX" sz="1400" b="1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10 CuadroTexto">
            <a:extLst>
              <a:ext uri="{FF2B5EF4-FFF2-40B4-BE49-F238E27FC236}">
                <a16:creationId xmlns:a16="http://schemas.microsoft.com/office/drawing/2014/main" id="{7D9A528E-A7A6-A740-D24D-4800F7FDBF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6462" y="1209811"/>
            <a:ext cx="8381308" cy="47397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pt-BR" altLang="es-MX" sz="1400" b="1" dirty="0">
                <a:solidFill>
                  <a:srgbClr val="00206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Empresa </a:t>
            </a:r>
            <a:r>
              <a:rPr lang="pt-BR" altLang="es-MX" sz="1400" b="1" dirty="0" err="1">
                <a:solidFill>
                  <a:srgbClr val="00206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Ganadora</a:t>
            </a:r>
            <a:r>
              <a:rPr lang="pt-BR" altLang="es-MX" sz="1400" b="1" dirty="0">
                <a:solidFill>
                  <a:srgbClr val="00206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: ING. FRANCISCO WENCESLAO CADENA YAÑEZ.</a:t>
            </a:r>
          </a:p>
          <a:p>
            <a:pPr>
              <a:spcBef>
                <a:spcPct val="0"/>
              </a:spcBef>
              <a:buNone/>
            </a:pPr>
            <a:r>
              <a:rPr lang="es-MX" altLang="es-MX" sz="1400" b="1" dirty="0">
                <a:solidFill>
                  <a:srgbClr val="00206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Contrato: SAPSAM-AD-OB-001-2023.</a:t>
            </a:r>
          </a:p>
          <a:p>
            <a:pPr>
              <a:spcBef>
                <a:spcPct val="0"/>
              </a:spcBef>
              <a:buNone/>
            </a:pPr>
            <a:r>
              <a:rPr lang="es-MX" altLang="es-MX" sz="1400" b="1" dirty="0">
                <a:solidFill>
                  <a:srgbClr val="00206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Monto Contratado $ 1’448,083.29 INCLUYE IVA</a:t>
            </a:r>
          </a:p>
          <a:p>
            <a:pPr>
              <a:spcBef>
                <a:spcPct val="0"/>
              </a:spcBef>
              <a:buNone/>
            </a:pPr>
            <a:r>
              <a:rPr lang="pt-BR" altLang="es-MX" sz="1400" b="1" dirty="0">
                <a:solidFill>
                  <a:srgbClr val="00206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Monto </a:t>
            </a:r>
            <a:r>
              <a:rPr lang="pt-BR" altLang="es-MX" sz="1400" b="1" dirty="0" err="1">
                <a:solidFill>
                  <a:srgbClr val="00206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Ejecutado</a:t>
            </a:r>
            <a:r>
              <a:rPr lang="pt-BR" altLang="es-MX" sz="1400" b="1" dirty="0">
                <a:solidFill>
                  <a:srgbClr val="00206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: $ </a:t>
            </a:r>
            <a:r>
              <a:rPr lang="es-MX" altLang="es-MX" sz="1400" b="1" dirty="0">
                <a:solidFill>
                  <a:srgbClr val="00206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798,646.21</a:t>
            </a:r>
            <a:r>
              <a:rPr lang="pt-BR" altLang="es-MX" sz="1400" b="1" dirty="0">
                <a:solidFill>
                  <a:srgbClr val="00206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 INCLUYE IVA</a:t>
            </a:r>
            <a:endParaRPr lang="es-MX" altLang="es-MX" sz="1400" b="1" dirty="0">
              <a:solidFill>
                <a:srgbClr val="002060"/>
              </a:solidFill>
              <a:latin typeface="Century Gothic" panose="020B0502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  <a:buNone/>
            </a:pPr>
            <a:endParaRPr lang="es-MX" altLang="es-MX" sz="14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  <a:buNone/>
            </a:pPr>
            <a:r>
              <a:rPr lang="es-MX" altLang="es-MX" sz="1400" b="1" dirty="0">
                <a:solidFill>
                  <a:srgbClr val="00206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PERIODO DE EJECUCIÓN DEL CONTRATO DE ACUERDO A CONVENIO: DEL 31 DE MAYO AL 28 DE DICIEMBRE DE 2023.</a:t>
            </a:r>
          </a:p>
          <a:p>
            <a:pPr>
              <a:spcBef>
                <a:spcPct val="0"/>
              </a:spcBef>
              <a:buNone/>
            </a:pPr>
            <a:endParaRPr lang="es-MX" altLang="es-MX" sz="14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  <a:buNone/>
            </a:pPr>
            <a:r>
              <a:rPr lang="es-MX" altLang="es-MX" sz="1400" b="1" dirty="0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CONVENIO EN TIEMPO AL ALZAY MONTO A LA BAJA.</a:t>
            </a:r>
          </a:p>
          <a:p>
            <a:pPr>
              <a:spcBef>
                <a:spcPct val="0"/>
              </a:spcBef>
              <a:buNone/>
            </a:pPr>
            <a:endParaRPr lang="es-MX" altLang="es-MX" sz="14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  <a:buNone/>
            </a:pPr>
            <a:endParaRPr lang="es-MX" altLang="es-MX" sz="14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  <a:buNone/>
            </a:pPr>
            <a:r>
              <a:rPr lang="es-MX" altLang="es-MX" sz="1400" b="1" dirty="0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Avance Físico: 90.00 APROX.%. </a:t>
            </a:r>
          </a:p>
          <a:p>
            <a:pPr>
              <a:spcBef>
                <a:spcPct val="0"/>
              </a:spcBef>
              <a:buNone/>
            </a:pPr>
            <a:r>
              <a:rPr lang="es-MX" altLang="es-MX" sz="1400" b="1" dirty="0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Avance Financiero: = 55.15% (DEBIDO A LA CANTIDAD DE NUEVOS SERVICIOS CONTRATADOS Y EJECUTADOS EN EL PERIODO DE CONTRATO, AÚN Y CON EL ADICIONAL DE TIEMPO DEL CONVENIO, SE PRESENTÓ UNA GRAN VARIACIÓN EN VOLUMETRÍAS ESTIMADAS, LO CUAL REPERCUTIÓ DIRECTAMENTE CON RESPECTO AL MONTO ORIGINALMENTE PACTADO; INFORMACIÓN QUE HA SIDO NOTIFICADA AL COMITÉ DEL ORGANISMO, PARA QUE SE TOMEN LAS MEDIDAS NECESARIAS).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altLang="es-MX" sz="3600" b="1" i="0" u="none" strike="noStrike" kern="1200" cap="none" spc="0" normalizeH="0" baseline="0" noProof="0" dirty="0">
                <a:ln>
                  <a:noFill/>
                </a:ln>
                <a:solidFill>
                  <a:srgbClr val="E3EACF">
                    <a:lumMod val="25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 panose="020B0604020202020204" pitchFamily="34" charset="0"/>
              </a:rPr>
              <a:t>CONCLUIDO.</a:t>
            </a:r>
          </a:p>
          <a:p>
            <a:pPr>
              <a:spcBef>
                <a:spcPct val="0"/>
              </a:spcBef>
              <a:buNone/>
            </a:pPr>
            <a:endParaRPr lang="es-MX" altLang="es-MX" sz="1400" b="1" dirty="0">
              <a:solidFill>
                <a:srgbClr val="00B050"/>
              </a:solidFill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F1A56AB8-3634-59B0-5BCD-2BC6BFBAAFCE}"/>
              </a:ext>
            </a:extLst>
          </p:cNvPr>
          <p:cNvSpPr/>
          <p:nvPr/>
        </p:nvSpPr>
        <p:spPr>
          <a:xfrm>
            <a:off x="5203065" y="-5791"/>
            <a:ext cx="3940935" cy="386366"/>
          </a:xfrm>
          <a:prstGeom prst="rect">
            <a:avLst/>
          </a:prstGeom>
          <a:solidFill>
            <a:srgbClr val="9966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s-MX" sz="1100" b="1" dirty="0">
                <a:latin typeface="Century Gothic" panose="020B0502020202020204" pitchFamily="34" charset="0"/>
              </a:rPr>
              <a:t>Obras</a:t>
            </a:r>
          </a:p>
        </p:txBody>
      </p:sp>
    </p:spTree>
    <p:extLst>
      <p:ext uri="{BB962C8B-B14F-4D97-AF65-F5344CB8AC3E}">
        <p14:creationId xmlns:p14="http://schemas.microsoft.com/office/powerpoint/2010/main" val="33040632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ángulo 12"/>
          <p:cNvSpPr/>
          <p:nvPr/>
        </p:nvSpPr>
        <p:spPr>
          <a:xfrm>
            <a:off x="8262555" y="6173336"/>
            <a:ext cx="695215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28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atura MT Script Capitals" panose="03020802060602070202" pitchFamily="66" charset="0"/>
              </a:rPr>
              <a:t>05</a:t>
            </a:r>
          </a:p>
        </p:txBody>
      </p:sp>
      <p:sp>
        <p:nvSpPr>
          <p:cNvPr id="3" name="Text Box 2">
            <a:extLst>
              <a:ext uri="{FF2B5EF4-FFF2-40B4-BE49-F238E27FC236}">
                <a16:creationId xmlns:a16="http://schemas.microsoft.com/office/drawing/2014/main" id="{2BC84F8F-F4F4-CC48-4067-F54648DD97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0457" y="340400"/>
            <a:ext cx="8863543" cy="523220"/>
          </a:xfrm>
          <a:prstGeom prst="rect">
            <a:avLst/>
          </a:prstGeom>
          <a:solidFill>
            <a:srgbClr val="00B0F0"/>
          </a:solidFill>
          <a:ln>
            <a:noFill/>
          </a:ln>
          <a:effectLst>
            <a:glow rad="139700">
              <a:schemeClr val="accent6">
                <a:satMod val="175000"/>
                <a:alpha val="40000"/>
              </a:schemeClr>
            </a:glow>
          </a:effec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buNone/>
            </a:pPr>
            <a:r>
              <a:rPr lang="es-MX" altLang="es-MX" sz="1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"SUSTITUCIÓN DE TOMAS DOMICILIARIAS DE AGUA POTABLE EN CALLE INDEPENDENCIA TRAMO DE CALDERÓN A OCAMPO (68 PIEZAS)"</a:t>
            </a:r>
          </a:p>
        </p:txBody>
      </p:sp>
      <p:sp>
        <p:nvSpPr>
          <p:cNvPr id="4" name="10 CuadroTexto">
            <a:extLst>
              <a:ext uri="{FF2B5EF4-FFF2-40B4-BE49-F238E27FC236}">
                <a16:creationId xmlns:a16="http://schemas.microsoft.com/office/drawing/2014/main" id="{7D9A528E-A7A6-A740-D24D-4800F7FDBF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150" y="1024300"/>
            <a:ext cx="8381308" cy="4524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pt-BR" altLang="es-MX" sz="1400" b="1" dirty="0">
                <a:solidFill>
                  <a:srgbClr val="00206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Empresa </a:t>
            </a:r>
            <a:r>
              <a:rPr lang="pt-BR" altLang="es-MX" sz="1400" b="1" dirty="0" err="1">
                <a:solidFill>
                  <a:srgbClr val="00206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Ganadora</a:t>
            </a:r>
            <a:r>
              <a:rPr lang="pt-BR" altLang="es-MX" sz="1400" b="1" dirty="0">
                <a:solidFill>
                  <a:srgbClr val="00206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: GILBERTO MEDRANO RODRÍGUEZ.</a:t>
            </a:r>
          </a:p>
          <a:p>
            <a:pPr>
              <a:spcBef>
                <a:spcPct val="0"/>
              </a:spcBef>
              <a:buNone/>
            </a:pPr>
            <a:r>
              <a:rPr lang="es-MX" altLang="es-MX" sz="1400" b="1" dirty="0">
                <a:solidFill>
                  <a:srgbClr val="00206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Contrato: SAPSAM-AD-OB-006-2023.</a:t>
            </a:r>
          </a:p>
          <a:p>
            <a:pPr>
              <a:spcBef>
                <a:spcPct val="0"/>
              </a:spcBef>
              <a:buNone/>
            </a:pPr>
            <a:r>
              <a:rPr lang="es-MX" altLang="es-MX" sz="1400" b="1" dirty="0">
                <a:solidFill>
                  <a:srgbClr val="00206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Monto Contratado $ 226,649.165 INCLUYE IVA</a:t>
            </a:r>
          </a:p>
          <a:p>
            <a:pPr>
              <a:spcBef>
                <a:spcPct val="0"/>
              </a:spcBef>
              <a:buNone/>
            </a:pPr>
            <a:r>
              <a:rPr lang="es-MX" altLang="es-MX" sz="1400" b="1" dirty="0">
                <a:solidFill>
                  <a:srgbClr val="00206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Monto Ejecutado $ 207,793.40 INCLUYE IVAINCLUYE IVA.</a:t>
            </a:r>
          </a:p>
          <a:p>
            <a:pPr>
              <a:spcBef>
                <a:spcPct val="0"/>
              </a:spcBef>
              <a:buNone/>
            </a:pPr>
            <a:endParaRPr lang="es-MX" altLang="es-MX" sz="1400" b="1" dirty="0">
              <a:solidFill>
                <a:srgbClr val="002060"/>
              </a:solidFill>
              <a:latin typeface="Century Gothic" panose="020B0502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  <a:buNone/>
            </a:pPr>
            <a:r>
              <a:rPr lang="es-MX" altLang="es-MX" sz="1400" b="1" dirty="0">
                <a:solidFill>
                  <a:srgbClr val="00206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Periodo de Ejecución del Contrato: del 01 al 30 de Noviembre del 2023</a:t>
            </a:r>
          </a:p>
          <a:p>
            <a:pPr>
              <a:spcBef>
                <a:spcPct val="0"/>
              </a:spcBef>
              <a:buNone/>
            </a:pPr>
            <a:endParaRPr lang="es-MX" altLang="es-MX" sz="14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  <a:buNone/>
            </a:pPr>
            <a:r>
              <a:rPr lang="es-MX" altLang="es-MX" sz="1400" b="1" dirty="0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CONVENIO EN MONTO A LA BAJA.</a:t>
            </a:r>
          </a:p>
          <a:p>
            <a:pPr>
              <a:spcBef>
                <a:spcPct val="0"/>
              </a:spcBef>
              <a:buNone/>
            </a:pPr>
            <a:endParaRPr lang="es-MX" altLang="es-MX" sz="14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  <a:buNone/>
            </a:pPr>
            <a:r>
              <a:rPr lang="es-MX" altLang="es-MX" sz="1400" b="1" dirty="0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Avance Físico: 100.00 %.</a:t>
            </a:r>
          </a:p>
          <a:p>
            <a:pPr>
              <a:spcBef>
                <a:spcPct val="0"/>
              </a:spcBef>
              <a:buNone/>
            </a:pPr>
            <a:r>
              <a:rPr lang="es-MX" altLang="es-MX" sz="1400" b="1" dirty="0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Avance Financiero: = 100.00%.</a:t>
            </a:r>
          </a:p>
          <a:p>
            <a:pPr>
              <a:spcBef>
                <a:spcPct val="0"/>
              </a:spcBef>
              <a:buNone/>
            </a:pPr>
            <a:endParaRPr lang="es-MX" altLang="es-MX" sz="14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  <a:buNone/>
            </a:pPr>
            <a:endParaRPr lang="es-MX" altLang="es-MX" sz="14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  <a:buNone/>
            </a:pPr>
            <a:endParaRPr lang="es-MX" altLang="es-MX" sz="14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  <a:buNone/>
            </a:pPr>
            <a:endParaRPr lang="es-MX" altLang="es-MX" sz="14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  <a:buNone/>
            </a:pPr>
            <a:endParaRPr lang="es-MX" altLang="es-MX" sz="14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altLang="es-MX" sz="3600" b="1" i="0" u="none" strike="noStrike" kern="1200" cap="none" spc="0" normalizeH="0" baseline="0" noProof="0" dirty="0">
                <a:ln>
                  <a:noFill/>
                </a:ln>
                <a:solidFill>
                  <a:srgbClr val="E3EACF">
                    <a:lumMod val="25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 panose="020B0604020202020204" pitchFamily="34" charset="0"/>
              </a:rPr>
              <a:t>CONCLUIDO.</a:t>
            </a:r>
          </a:p>
          <a:p>
            <a:pPr>
              <a:spcBef>
                <a:spcPct val="0"/>
              </a:spcBef>
              <a:buNone/>
            </a:pPr>
            <a:endParaRPr lang="es-MX" altLang="es-MX" sz="14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  <a:buNone/>
            </a:pPr>
            <a:endParaRPr lang="es-MX" altLang="es-MX" sz="14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F1A56AB8-3634-59B0-5BCD-2BC6BFBAAFCE}"/>
              </a:ext>
            </a:extLst>
          </p:cNvPr>
          <p:cNvSpPr/>
          <p:nvPr/>
        </p:nvSpPr>
        <p:spPr>
          <a:xfrm>
            <a:off x="5203065" y="-5791"/>
            <a:ext cx="3940935" cy="386366"/>
          </a:xfrm>
          <a:prstGeom prst="rect">
            <a:avLst/>
          </a:prstGeom>
          <a:solidFill>
            <a:srgbClr val="9966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s-MX" sz="1100" b="1" dirty="0">
                <a:latin typeface="Century Gothic" panose="020B0502020202020204" pitchFamily="34" charset="0"/>
              </a:rPr>
              <a:t>Obras</a:t>
            </a:r>
          </a:p>
        </p:txBody>
      </p:sp>
    </p:spTree>
    <p:extLst>
      <p:ext uri="{BB962C8B-B14F-4D97-AF65-F5344CB8AC3E}">
        <p14:creationId xmlns:p14="http://schemas.microsoft.com/office/powerpoint/2010/main" val="10333185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10 CuadroTexto"/>
          <p:cNvSpPr txBox="1">
            <a:spLocks noChangeArrowheads="1"/>
          </p:cNvSpPr>
          <p:nvPr/>
        </p:nvSpPr>
        <p:spPr bwMode="auto">
          <a:xfrm>
            <a:off x="905814" y="697230"/>
            <a:ext cx="7761668" cy="20005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es-MX" altLang="es-MX" sz="1800" b="1" i="1" dirty="0">
                <a:ln w="22225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INFORME: </a:t>
            </a:r>
          </a:p>
          <a:p>
            <a:pPr algn="ctr">
              <a:spcBef>
                <a:spcPct val="0"/>
              </a:spcBef>
              <a:buNone/>
            </a:pPr>
            <a:r>
              <a:rPr lang="es-MX" altLang="es-MX" sz="1800" b="1" i="1" dirty="0">
                <a:ln w="22225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ÁREA DE COORDINACIÓN DE SUPERVISIÓN.</a:t>
            </a:r>
          </a:p>
          <a:p>
            <a:pPr algn="ctr">
              <a:spcBef>
                <a:spcPct val="0"/>
              </a:spcBef>
              <a:buNone/>
            </a:pPr>
            <a:endParaRPr lang="es-MX" altLang="es-MX" sz="1400" b="1" i="1" dirty="0">
              <a:ln w="22225">
                <a:solidFill>
                  <a:schemeClr val="accent1">
                    <a:lumMod val="75000"/>
                  </a:schemeClr>
                </a:solidFill>
                <a:prstDash val="solid"/>
              </a:ln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spcBef>
                <a:spcPct val="0"/>
              </a:spcBef>
              <a:buNone/>
            </a:pPr>
            <a:endParaRPr lang="es-MX" altLang="es-MX" sz="1400" b="1" i="1" dirty="0">
              <a:ln w="22225">
                <a:solidFill>
                  <a:schemeClr val="accent1">
                    <a:lumMod val="75000"/>
                  </a:schemeClr>
                </a:solidFill>
                <a:prstDash val="solid"/>
              </a:ln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spcBef>
                <a:spcPct val="0"/>
              </a:spcBef>
              <a:buNone/>
            </a:pPr>
            <a:r>
              <a:rPr lang="es-MX" altLang="es-MX" sz="2000" b="1" i="1" dirty="0">
                <a:ln w="22225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MES: </a:t>
            </a:r>
            <a:r>
              <a:rPr lang="es-MX" altLang="es-MX" sz="2000" b="1" i="1" dirty="0">
                <a:ln w="22225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DICIEMBRE</a:t>
            </a:r>
          </a:p>
          <a:p>
            <a:pPr algn="ctr">
              <a:spcBef>
                <a:spcPct val="0"/>
              </a:spcBef>
              <a:buNone/>
            </a:pPr>
            <a:endParaRPr lang="es-MX" altLang="es-MX" sz="2000" b="1" i="1" dirty="0">
              <a:ln w="22225">
                <a:solidFill>
                  <a:schemeClr val="accent1">
                    <a:lumMod val="75000"/>
                  </a:schemeClr>
                </a:solidFill>
                <a:prstDash val="solid"/>
              </a:ln>
              <a:solidFill>
                <a:srgbClr val="00B0F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spcBef>
                <a:spcPct val="0"/>
              </a:spcBef>
              <a:buNone/>
            </a:pPr>
            <a:r>
              <a:rPr lang="es-MX" altLang="es-MX" sz="2000" b="1" i="1" dirty="0">
                <a:ln w="22225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AÑO: 2023</a:t>
            </a:r>
            <a:endParaRPr lang="es-MX" altLang="es-MX" sz="1800" b="1" i="1" dirty="0">
              <a:ln w="22225">
                <a:solidFill>
                  <a:schemeClr val="accent1">
                    <a:lumMod val="75000"/>
                  </a:schemeClr>
                </a:solidFill>
                <a:prstDash val="solid"/>
              </a:ln>
              <a:solidFill>
                <a:srgbClr val="00B0F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0" name="Rectángulo 9"/>
          <p:cNvSpPr/>
          <p:nvPr/>
        </p:nvSpPr>
        <p:spPr>
          <a:xfrm>
            <a:off x="8337176" y="6392952"/>
            <a:ext cx="636463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atura MT Script Capitals" panose="03020802060602070202" pitchFamily="66" charset="0"/>
              </a:rPr>
              <a:t>06</a:t>
            </a:r>
            <a:endParaRPr lang="es-ES" sz="2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Matura MT Script Capitals" panose="03020802060602070202" pitchFamily="66" charset="0"/>
            </a:endParaRPr>
          </a:p>
        </p:txBody>
      </p:sp>
      <p:sp>
        <p:nvSpPr>
          <p:cNvPr id="19" name="Rectangle 9"/>
          <p:cNvSpPr>
            <a:spLocks noChangeArrowheads="1"/>
          </p:cNvSpPr>
          <p:nvPr/>
        </p:nvSpPr>
        <p:spPr bwMode="auto">
          <a:xfrm>
            <a:off x="152400" y="609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MX"/>
          </a:p>
        </p:txBody>
      </p:sp>
      <p:sp>
        <p:nvSpPr>
          <p:cNvPr id="20" name="Rectangle 10"/>
          <p:cNvSpPr>
            <a:spLocks noChangeArrowheads="1"/>
          </p:cNvSpPr>
          <p:nvPr/>
        </p:nvSpPr>
        <p:spPr bwMode="auto">
          <a:xfrm>
            <a:off x="152400" y="609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altLang="es-MX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kumimoji="0" lang="es-MX" altLang="es-MX" sz="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endParaRPr kumimoji="0" lang="es-MX" altLang="es-MX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1" name="Rectangle 14"/>
          <p:cNvSpPr>
            <a:spLocks noChangeArrowheads="1"/>
          </p:cNvSpPr>
          <p:nvPr/>
        </p:nvSpPr>
        <p:spPr bwMode="auto">
          <a:xfrm>
            <a:off x="3848100" y="38057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MX"/>
          </a:p>
        </p:txBody>
      </p:sp>
      <p:sp>
        <p:nvSpPr>
          <p:cNvPr id="22" name="Rectangle 15"/>
          <p:cNvSpPr>
            <a:spLocks noChangeArrowheads="1"/>
          </p:cNvSpPr>
          <p:nvPr/>
        </p:nvSpPr>
        <p:spPr bwMode="auto">
          <a:xfrm>
            <a:off x="3848100" y="8377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endParaRPr kumimoji="0" lang="es-MX" altLang="es-MX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5" name="Rectangle 16"/>
          <p:cNvSpPr>
            <a:spLocks noChangeArrowheads="1"/>
          </p:cNvSpPr>
          <p:nvPr/>
        </p:nvSpPr>
        <p:spPr bwMode="auto">
          <a:xfrm>
            <a:off x="3848100" y="3933400"/>
            <a:ext cx="481938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MX"/>
          </a:p>
        </p:txBody>
      </p:sp>
      <p:sp>
        <p:nvSpPr>
          <p:cNvPr id="26" name="CuadroTexto 25"/>
          <p:cNvSpPr txBox="1"/>
          <p:nvPr/>
        </p:nvSpPr>
        <p:spPr>
          <a:xfrm>
            <a:off x="616609" y="2129341"/>
            <a:ext cx="3013055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400" b="1" dirty="0"/>
              <a:t>Elaboro.</a:t>
            </a:r>
          </a:p>
          <a:p>
            <a:pPr algn="ctr"/>
            <a:endParaRPr lang="es-MX" sz="1400" dirty="0"/>
          </a:p>
          <a:p>
            <a:pPr algn="ctr"/>
            <a:endParaRPr lang="es-MX" sz="1400" dirty="0"/>
          </a:p>
          <a:p>
            <a:pPr algn="ctr"/>
            <a:endParaRPr lang="es-MX" sz="1400" dirty="0"/>
          </a:p>
          <a:p>
            <a:pPr algn="ctr"/>
            <a:r>
              <a:rPr lang="es-MX" sz="1400" dirty="0"/>
              <a:t>_____________________________</a:t>
            </a:r>
          </a:p>
          <a:p>
            <a:pPr algn="ctr"/>
            <a:endParaRPr lang="es-MX" sz="1400" dirty="0"/>
          </a:p>
          <a:p>
            <a:pPr algn="ctr"/>
            <a:r>
              <a:rPr lang="es-MX" sz="1400" b="1" dirty="0"/>
              <a:t>Ing. Joel Blas Muñoz Loredo.</a:t>
            </a:r>
          </a:p>
          <a:p>
            <a:pPr algn="ctr"/>
            <a:r>
              <a:rPr lang="es-MX" sz="1400" dirty="0"/>
              <a:t>Coordinador de Supervisión.</a:t>
            </a:r>
          </a:p>
        </p:txBody>
      </p:sp>
      <p:sp>
        <p:nvSpPr>
          <p:cNvPr id="28" name="CuadroTexto 27"/>
          <p:cNvSpPr txBox="1"/>
          <p:nvPr/>
        </p:nvSpPr>
        <p:spPr>
          <a:xfrm>
            <a:off x="5505056" y="4451897"/>
            <a:ext cx="3468583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400" b="1" dirty="0"/>
              <a:t>Recibido.</a:t>
            </a:r>
          </a:p>
          <a:p>
            <a:pPr algn="ctr"/>
            <a:endParaRPr lang="es-MX" sz="1400" dirty="0"/>
          </a:p>
          <a:p>
            <a:pPr algn="ctr"/>
            <a:endParaRPr lang="es-MX" sz="1400" dirty="0"/>
          </a:p>
          <a:p>
            <a:pPr algn="ctr"/>
            <a:r>
              <a:rPr lang="es-MX" sz="1400" dirty="0"/>
              <a:t>_____________________________</a:t>
            </a:r>
          </a:p>
          <a:p>
            <a:pPr algn="ctr"/>
            <a:endParaRPr lang="es-MX" sz="1400" dirty="0"/>
          </a:p>
          <a:p>
            <a:pPr algn="ctr"/>
            <a:r>
              <a:rPr lang="es-MX" sz="1400" b="1" dirty="0"/>
              <a:t>Lic. Marcela Magdalena Cervantes Morales</a:t>
            </a:r>
            <a:r>
              <a:rPr lang="es-MX" sz="1400" dirty="0"/>
              <a:t>.</a:t>
            </a:r>
          </a:p>
          <a:p>
            <a:pPr algn="ctr"/>
            <a:r>
              <a:rPr lang="es-MX" sz="1400" dirty="0"/>
              <a:t>Coordinadora de Seguimiento a Planes y Programas</a:t>
            </a:r>
          </a:p>
        </p:txBody>
      </p:sp>
      <p:sp>
        <p:nvSpPr>
          <p:cNvPr id="29" name="CuadroTexto 28"/>
          <p:cNvSpPr txBox="1"/>
          <p:nvPr/>
        </p:nvSpPr>
        <p:spPr>
          <a:xfrm>
            <a:off x="67105" y="6457168"/>
            <a:ext cx="346858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400" dirty="0"/>
              <a:t>Fecha: 04-ENERO-2024.</a:t>
            </a:r>
          </a:p>
        </p:txBody>
      </p:sp>
      <p:sp>
        <p:nvSpPr>
          <p:cNvPr id="13" name="CuadroTexto 12"/>
          <p:cNvSpPr txBox="1"/>
          <p:nvPr/>
        </p:nvSpPr>
        <p:spPr>
          <a:xfrm>
            <a:off x="379517" y="4451897"/>
            <a:ext cx="3468583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400" b="1" dirty="0" err="1"/>
              <a:t>Vo</a:t>
            </a:r>
            <a:r>
              <a:rPr lang="es-MX" sz="1400" b="1" dirty="0"/>
              <a:t>. Bo.</a:t>
            </a:r>
          </a:p>
          <a:p>
            <a:pPr algn="ctr"/>
            <a:endParaRPr lang="es-MX" sz="1400" dirty="0"/>
          </a:p>
          <a:p>
            <a:pPr algn="ctr"/>
            <a:endParaRPr lang="es-MX" sz="1400" dirty="0"/>
          </a:p>
          <a:p>
            <a:pPr algn="ctr"/>
            <a:r>
              <a:rPr lang="es-MX" sz="1400" dirty="0"/>
              <a:t>_____________________________</a:t>
            </a:r>
          </a:p>
          <a:p>
            <a:pPr algn="ctr"/>
            <a:endParaRPr lang="es-MX" sz="1400" dirty="0"/>
          </a:p>
          <a:p>
            <a:pPr algn="ctr"/>
            <a:r>
              <a:rPr lang="es-MX" sz="1400" b="1" dirty="0"/>
              <a:t>Ing. Mario Antonio Moran Cruz.</a:t>
            </a:r>
          </a:p>
          <a:p>
            <a:pPr algn="ctr"/>
            <a:r>
              <a:rPr lang="es-MX" sz="1400" dirty="0"/>
              <a:t>Gerente Técnico.</a:t>
            </a:r>
          </a:p>
        </p:txBody>
      </p:sp>
      <p:sp>
        <p:nvSpPr>
          <p:cNvPr id="14" name="CuadroTexto 13"/>
          <p:cNvSpPr txBox="1"/>
          <p:nvPr/>
        </p:nvSpPr>
        <p:spPr>
          <a:xfrm>
            <a:off x="5302700" y="2117518"/>
            <a:ext cx="3468583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400" b="1" dirty="0"/>
              <a:t>Revisión.</a:t>
            </a:r>
          </a:p>
          <a:p>
            <a:pPr algn="ctr"/>
            <a:endParaRPr lang="es-MX" sz="1400" dirty="0"/>
          </a:p>
          <a:p>
            <a:pPr algn="ctr"/>
            <a:endParaRPr lang="es-ES" sz="1400" dirty="0"/>
          </a:p>
          <a:p>
            <a:pPr algn="ctr"/>
            <a:endParaRPr lang="es-MX" sz="1400" dirty="0"/>
          </a:p>
          <a:p>
            <a:pPr algn="ctr"/>
            <a:r>
              <a:rPr lang="es-MX" sz="1400" dirty="0"/>
              <a:t>_____________________________</a:t>
            </a:r>
          </a:p>
          <a:p>
            <a:pPr algn="ctr"/>
            <a:endParaRPr lang="es-MX" sz="1400" dirty="0"/>
          </a:p>
          <a:p>
            <a:pPr algn="ctr"/>
            <a:r>
              <a:rPr lang="es-MX" sz="1400" b="1" dirty="0"/>
              <a:t>Ing. Alonso Tobías García.</a:t>
            </a:r>
          </a:p>
          <a:p>
            <a:pPr algn="ctr"/>
            <a:r>
              <a:rPr lang="es-MX" sz="1400" dirty="0"/>
              <a:t>Gerente de Proyectos.</a:t>
            </a:r>
          </a:p>
        </p:txBody>
      </p:sp>
    </p:spTree>
    <p:extLst>
      <p:ext uri="{BB962C8B-B14F-4D97-AF65-F5344CB8AC3E}">
        <p14:creationId xmlns:p14="http://schemas.microsoft.com/office/powerpoint/2010/main" val="4215677674"/>
      </p:ext>
    </p:extLst>
  </p:cSld>
  <p:clrMapOvr>
    <a:masterClrMapping/>
  </p:clrMapOvr>
</p:sld>
</file>

<file path=ppt/theme/theme1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Espiral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21904</TotalTime>
  <Words>582</Words>
  <Application>Microsoft Office PowerPoint</Application>
  <PresentationFormat>Presentación en pantalla (4:3)</PresentationFormat>
  <Paragraphs>133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8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6</vt:i4>
      </vt:variant>
    </vt:vector>
  </HeadingPairs>
  <TitlesOfParts>
    <vt:vector size="16" baseType="lpstr">
      <vt:lpstr>Arial</vt:lpstr>
      <vt:lpstr>Calibri</vt:lpstr>
      <vt:lpstr>Calibri Light</vt:lpstr>
      <vt:lpstr>Century Gothic</vt:lpstr>
      <vt:lpstr>Matura MT Script Capitals</vt:lpstr>
      <vt:lpstr>Verdana</vt:lpstr>
      <vt:lpstr>Wingdings 2</vt:lpstr>
      <vt:lpstr>Wingdings 3</vt:lpstr>
      <vt:lpstr>HDOfficeLightV0</vt:lpstr>
      <vt:lpstr>Espiral</vt:lpstr>
      <vt:lpstr>Presentación de PowerPoint</vt:lpstr>
      <vt:lpstr>  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6. Informe de la Dirección General Julio 2015</dc:title>
  <dc:creator>Dirección General</dc:creator>
  <cp:lastModifiedBy>proyectos.sapsam@gmail.com</cp:lastModifiedBy>
  <cp:revision>808</cp:revision>
  <cp:lastPrinted>2023-12-04T23:13:05Z</cp:lastPrinted>
  <dcterms:created xsi:type="dcterms:W3CDTF">2015-09-10T15:29:04Z</dcterms:created>
  <dcterms:modified xsi:type="dcterms:W3CDTF">2024-01-22T20:50:59Z</dcterms:modified>
</cp:coreProperties>
</file>