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sldIdLst>
    <p:sldId id="296" r:id="rId3"/>
    <p:sldId id="449" r:id="rId4"/>
    <p:sldId id="450" r:id="rId5"/>
  </p:sldIdLst>
  <p:sldSz cx="9144000" cy="6858000" type="screen4x3"/>
  <p:notesSz cx="6881813"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93" autoAdjust="0"/>
    <p:restoredTop sz="94660"/>
  </p:normalViewPr>
  <p:slideViewPr>
    <p:cSldViewPr snapToGrid="0">
      <p:cViewPr varScale="1">
        <p:scale>
          <a:sx n="69" d="100"/>
          <a:sy n="69" d="100"/>
        </p:scale>
        <p:origin x="22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24679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411128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4484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404395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6940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373793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F52E79B-0B1D-4EE3-A3ED-1D888C6129CC}" type="datetimeFigureOut">
              <a:rPr lang="es-MX" smtClean="0"/>
              <a:t>30/08/2023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816992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F52E79B-0B1D-4EE3-A3ED-1D888C6129CC}" type="datetimeFigureOut">
              <a:rPr lang="es-MX" smtClean="0"/>
              <a:t>30/08/2023</a:t>
            </a:fld>
            <a:endParaRPr lang="es-MX"/>
          </a:p>
        </p:txBody>
      </p:sp>
      <p:sp>
        <p:nvSpPr>
          <p:cNvPr id="8" name="Footer Placeholder 7"/>
          <p:cNvSpPr>
            <a:spLocks noGrp="1"/>
          </p:cNvSpPr>
          <p:nvPr>
            <p:ph type="ftr" sz="quarter" idx="11"/>
          </p:nvPr>
        </p:nvSpPr>
        <p:spPr/>
        <p:txBody>
          <a:bodyPr/>
          <a:lstStyle/>
          <a:p>
            <a:endParaRPr lang="es-MX"/>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423897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F52E79B-0B1D-4EE3-A3ED-1D888C6129CC}" type="datetimeFigureOut">
              <a:rPr lang="es-MX" smtClean="0"/>
              <a:t>30/08/2023</a:t>
            </a:fld>
            <a:endParaRPr lang="es-MX"/>
          </a:p>
        </p:txBody>
      </p:sp>
      <p:sp>
        <p:nvSpPr>
          <p:cNvPr id="4" name="Footer Placeholder 3"/>
          <p:cNvSpPr>
            <a:spLocks noGrp="1"/>
          </p:cNvSpPr>
          <p:nvPr>
            <p:ph type="ftr" sz="quarter" idx="11"/>
          </p:nvPr>
        </p:nvSpPr>
        <p:spPr/>
        <p:txBody>
          <a:bodyPr/>
          <a:lstStyle/>
          <a:p>
            <a:endParaRPr lang="es-MX"/>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69363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2E79B-0B1D-4EE3-A3ED-1D888C6129CC}" type="datetimeFigureOut">
              <a:rPr lang="es-MX" smtClean="0"/>
              <a:t>30/08/2023</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33769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30/08/2023</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8909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2750878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30/08/2023</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11832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212317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070A59-C8DB-4A9B-AF00-88BB7050821A}" type="slidenum">
              <a:rPr lang="es-MX" smtClean="0"/>
              <a:t>‹Nº›</a:t>
            </a:fld>
            <a:endParaRPr lang="es-MX"/>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914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30/08/2023</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98780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30/08/2023</a:t>
            </a:fld>
            <a:endParaRPr lang="es-MX"/>
          </a:p>
        </p:txBody>
      </p:sp>
      <p:sp>
        <p:nvSpPr>
          <p:cNvPr id="6" name="Footer Placeholder 5"/>
          <p:cNvSpPr>
            <a:spLocks noGrp="1"/>
          </p:cNvSpPr>
          <p:nvPr>
            <p:ph type="ftr" sz="quarter" idx="11"/>
          </p:nvPr>
        </p:nvSpPr>
        <p:spPr/>
        <p:txBody>
          <a:bodyPr/>
          <a:lstStyle/>
          <a:p>
            <a:endParaRPr lang="es-MX"/>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70A59-C8DB-4A9B-AF00-88BB7050821A}" type="slidenum">
              <a:rPr lang="es-MX" smtClean="0"/>
              <a:t>‹Nº›</a:t>
            </a:fld>
            <a:endParaRPr lang="es-MX"/>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0602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30/08/2023</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537272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550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08984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F52E79B-0B1D-4EE3-A3ED-1D888C6129CC}" type="datetimeFigureOut">
              <a:rPr lang="es-MX" smtClean="0"/>
              <a:t>30/08/2023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420931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F52E79B-0B1D-4EE3-A3ED-1D888C6129CC}" type="datetimeFigureOut">
              <a:rPr lang="es-MX" smtClean="0"/>
              <a:t>30/08/2023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21979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6F52E79B-0B1D-4EE3-A3ED-1D888C6129CC}" type="datetimeFigureOut">
              <a:rPr lang="es-MX" smtClean="0"/>
              <a:t>30/08/2023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A070A59-C8DB-4A9B-AF00-88BB7050821A}" type="slidenum">
              <a:rPr lang="es-MX" smtClean="0"/>
              <a:t>‹Nº›</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63069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52E79B-0B1D-4EE3-A3ED-1D888C6129CC}" type="datetimeFigureOut">
              <a:rPr lang="es-MX" smtClean="0"/>
              <a:t>30/08/2023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A070A59-C8DB-4A9B-AF00-88BB7050821A}" type="slidenum">
              <a:rPr lang="es-MX" smtClean="0"/>
              <a:t>‹Nº›</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89615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2E79B-0B1D-4EE3-A3ED-1D888C6129CC}" type="datetimeFigureOut">
              <a:rPr lang="es-MX" smtClean="0"/>
              <a:t>30/08/2023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354338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30/08/2023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21475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F52E79B-0B1D-4EE3-A3ED-1D888C6129CC}" type="datetimeFigureOut">
              <a:rPr lang="es-MX" smtClean="0"/>
              <a:t>30/08/2023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070A59-C8DB-4A9B-AF00-88BB7050821A}" type="slidenum">
              <a:rPr lang="es-MX" smtClean="0"/>
              <a:t>‹Nº›</a:t>
            </a:fld>
            <a:endParaRPr lang="es-MX"/>
          </a:p>
        </p:txBody>
      </p:sp>
    </p:spTree>
    <p:extLst>
      <p:ext uri="{BB962C8B-B14F-4D97-AF65-F5344CB8AC3E}">
        <p14:creationId xmlns:p14="http://schemas.microsoft.com/office/powerpoint/2010/main" val="126009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F52E79B-0B1D-4EE3-A3ED-1D888C6129CC}" type="datetimeFigureOut">
              <a:rPr lang="es-MX" smtClean="0"/>
              <a:t>30/08/2023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A070A59-C8DB-4A9B-AF00-88BB7050821A}" type="slidenum">
              <a:rPr lang="es-MX" smtClean="0"/>
              <a:t>‹Nº›</a:t>
            </a:fld>
            <a:endParaRPr lang="es-MX"/>
          </a:p>
        </p:txBody>
      </p:sp>
    </p:spTree>
    <p:extLst>
      <p:ext uri="{BB962C8B-B14F-4D97-AF65-F5344CB8AC3E}">
        <p14:creationId xmlns:p14="http://schemas.microsoft.com/office/powerpoint/2010/main" val="16539739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45000"/>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F52E79B-0B1D-4EE3-A3ED-1D888C6129CC}" type="datetimeFigureOut">
              <a:rPr lang="es-MX" smtClean="0"/>
              <a:t>30/08/2023</a:t>
            </a:fld>
            <a:endParaRPr lang="es-MX"/>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A070A59-C8DB-4A9B-AF00-88BB7050821A}" type="slidenum">
              <a:rPr lang="es-MX" smtClean="0"/>
              <a:t>‹Nº›</a:t>
            </a:fld>
            <a:endParaRPr lang="es-MX"/>
          </a:p>
        </p:txBody>
      </p:sp>
    </p:spTree>
    <p:extLst>
      <p:ext uri="{BB962C8B-B14F-4D97-AF65-F5344CB8AC3E}">
        <p14:creationId xmlns:p14="http://schemas.microsoft.com/office/powerpoint/2010/main" val="31006663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7442" y="1010263"/>
            <a:ext cx="6619741" cy="5016758"/>
          </a:xfrm>
          <a:prstGeom prst="rect">
            <a:avLst/>
          </a:prstGeom>
        </p:spPr>
        <p:txBody>
          <a:bodyPr wrap="square">
            <a:spAutoFit/>
          </a:bodyPr>
          <a:lstStyle/>
          <a:p>
            <a:pPr algn="ctr">
              <a:spcBef>
                <a:spcPct val="0"/>
              </a:spcBef>
            </a:pPr>
            <a:endParaRPr lang="es-MX" altLang="es-MX" sz="3200" b="1" i="1" dirty="0">
              <a:ln w="22225">
                <a:solidFill>
                  <a:schemeClr val="accent1">
                    <a:lumMod val="75000"/>
                  </a:schemeClr>
                </a:solidFill>
                <a:prstDash val="solid"/>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INFORME:</a:t>
            </a:r>
          </a:p>
          <a:p>
            <a:pPr algn="ctr">
              <a:spcBef>
                <a:spcPct val="0"/>
              </a:spcBef>
              <a:buNone/>
            </a:pPr>
            <a:r>
              <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 </a:t>
            </a:r>
          </a:p>
          <a:p>
            <a:pPr algn="ctr">
              <a:spcBef>
                <a:spcPct val="0"/>
              </a:spcBef>
              <a:buNone/>
            </a:pPr>
            <a:r>
              <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ÁREA DE COORDINACIÓN DE SUPERVISIÓN.</a:t>
            </a:r>
          </a:p>
          <a:p>
            <a:pPr algn="ctr">
              <a:spcBef>
                <a:spcPct val="0"/>
              </a:spcBef>
              <a:buNone/>
            </a:pPr>
            <a:endPar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endPar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MES: ENERO</a:t>
            </a:r>
          </a:p>
          <a:p>
            <a:pPr algn="ctr">
              <a:spcBef>
                <a:spcPct val="0"/>
              </a:spcBef>
              <a:buNone/>
            </a:pPr>
            <a:endPar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s-MX" altLang="es-MX" sz="32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AÑO: 2023</a:t>
            </a:r>
          </a:p>
        </p:txBody>
      </p:sp>
      <p:sp>
        <p:nvSpPr>
          <p:cNvPr id="4" name="Rectángulo 3"/>
          <p:cNvSpPr/>
          <p:nvPr/>
        </p:nvSpPr>
        <p:spPr>
          <a:xfrm>
            <a:off x="8262555" y="6173336"/>
            <a:ext cx="695215" cy="523220"/>
          </a:xfrm>
          <a:prstGeom prst="rect">
            <a:avLst/>
          </a:prstGeom>
          <a:noFill/>
        </p:spPr>
        <p:txBody>
          <a:bodyPr wrap="squar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rPr>
              <a:t>01</a:t>
            </a:r>
          </a:p>
        </p:txBody>
      </p:sp>
      <p:sp>
        <p:nvSpPr>
          <p:cNvPr id="5" name="Rectángulo 4"/>
          <p:cNvSpPr/>
          <p:nvPr/>
        </p:nvSpPr>
        <p:spPr>
          <a:xfrm>
            <a:off x="1058290" y="326572"/>
            <a:ext cx="6619741" cy="923330"/>
          </a:xfrm>
          <a:prstGeom prst="rect">
            <a:avLst/>
          </a:prstGeom>
        </p:spPr>
        <p:txBody>
          <a:bodyPr wrap="square">
            <a:spAutoFit/>
          </a:bodyPr>
          <a:lstStyle/>
          <a:p>
            <a:pPr>
              <a:spcBef>
                <a:spcPct val="0"/>
              </a:spcBef>
            </a:pPr>
            <a:r>
              <a:rPr lang="es-MX" altLang="es-MX"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rPr>
              <a:t>                           GERENCIA TECNICA</a:t>
            </a:r>
          </a:p>
          <a:p>
            <a:pPr algn="ctr">
              <a:spcBef>
                <a:spcPct val="0"/>
              </a:spcBef>
              <a:buNone/>
            </a:pPr>
            <a:endParaRPr lang="es-MX" altLang="es-MX" sz="3600" b="1" i="1" dirty="0">
              <a:ln w="22225">
                <a:solidFill>
                  <a:schemeClr val="accent1">
                    <a:lumMod val="75000"/>
                  </a:schemeClr>
                </a:solidFill>
                <a:prstDash val="solid"/>
              </a:ln>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453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6" y="98610"/>
            <a:ext cx="7704667" cy="4782671"/>
          </a:xfrm>
        </p:spPr>
        <p:txBody>
          <a:bodyPr>
            <a:noAutofit/>
          </a:bodyPr>
          <a:lstStyle/>
          <a:p>
            <a:r>
              <a:rPr lang="es-ES" sz="1600" b="1" dirty="0"/>
              <a:t>Procesos Constructivos de: “Limpieza, demolición de banqueta, retiro de escombro, distribución y empotrado de posterío de madera para la posterior colocación de cercado, colocación de hule negro de protección sobre todo el perímetro de terreno ubicado en av. los Andes Esquina con Juárez” así mismo se da inicio con procesos de limpiezas en interior del tanque, así como de procesos de reforzamiento de la estructura. </a:t>
            </a:r>
            <a:br>
              <a:rPr lang="es-ES" sz="1600" b="1" dirty="0"/>
            </a:br>
            <a:r>
              <a:rPr lang="es-ES" sz="1600" b="1" dirty="0"/>
              <a:t>Área de </a:t>
            </a:r>
            <a:r>
              <a:rPr lang="es-ES" sz="1600" b="1"/>
              <a:t>circulación: 546m2</a:t>
            </a:r>
            <a:br>
              <a:rPr lang="es-ES" sz="1600" b="1" dirty="0"/>
            </a:br>
            <a:br>
              <a:rPr lang="es-ES" sz="1600" b="1" dirty="0"/>
            </a:br>
            <a:br>
              <a:rPr lang="es-ES" sz="1600" b="1" dirty="0"/>
            </a:br>
            <a:endParaRPr lang="es-MX" sz="1600" dirty="0"/>
          </a:p>
        </p:txBody>
      </p:sp>
      <p:sp>
        <p:nvSpPr>
          <p:cNvPr id="13" name="Rectángulo 12"/>
          <p:cNvSpPr/>
          <p:nvPr/>
        </p:nvSpPr>
        <p:spPr>
          <a:xfrm>
            <a:off x="8262555" y="6173336"/>
            <a:ext cx="695215" cy="523220"/>
          </a:xfrm>
          <a:prstGeom prst="rect">
            <a:avLst/>
          </a:prstGeom>
          <a:noFill/>
        </p:spPr>
        <p:txBody>
          <a:bodyPr wrap="squar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rPr>
              <a:t>02</a:t>
            </a:r>
          </a:p>
        </p:txBody>
      </p:sp>
      <p:pic>
        <p:nvPicPr>
          <p:cNvPr id="3" name="Imagen 2"/>
          <p:cNvPicPr>
            <a:picLocks noChangeAspect="1"/>
          </p:cNvPicPr>
          <p:nvPr/>
        </p:nvPicPr>
        <p:blipFill rotWithShape="1">
          <a:blip r:embed="rId2"/>
          <a:srcRect l="34265" t="7103" r="35441" b="14165"/>
          <a:stretch/>
        </p:blipFill>
        <p:spPr>
          <a:xfrm>
            <a:off x="298478" y="2095295"/>
            <a:ext cx="2770095" cy="3432667"/>
          </a:xfrm>
          <a:prstGeom prst="rect">
            <a:avLst/>
          </a:prstGeom>
        </p:spPr>
      </p:pic>
      <p:pic>
        <p:nvPicPr>
          <p:cNvPr id="11" name="Imagen 10">
            <a:extLst>
              <a:ext uri="{FF2B5EF4-FFF2-40B4-BE49-F238E27FC236}">
                <a16:creationId xmlns:a16="http://schemas.microsoft.com/office/drawing/2014/main" id="{5D65871E-3D70-6E97-0AAB-1341D6DEB9BF}"/>
              </a:ext>
            </a:extLst>
          </p:cNvPr>
          <p:cNvPicPr>
            <a:picLocks noChangeAspect="1"/>
          </p:cNvPicPr>
          <p:nvPr/>
        </p:nvPicPr>
        <p:blipFill rotWithShape="1">
          <a:blip r:embed="rId3"/>
          <a:srcRect l="22879" t="15758" r="25303" b="17374"/>
          <a:stretch/>
        </p:blipFill>
        <p:spPr>
          <a:xfrm>
            <a:off x="3161500" y="2095295"/>
            <a:ext cx="2820999" cy="3432667"/>
          </a:xfrm>
          <a:prstGeom prst="rect">
            <a:avLst/>
          </a:prstGeom>
        </p:spPr>
      </p:pic>
      <p:pic>
        <p:nvPicPr>
          <p:cNvPr id="16" name="Imagen 15">
            <a:extLst>
              <a:ext uri="{FF2B5EF4-FFF2-40B4-BE49-F238E27FC236}">
                <a16:creationId xmlns:a16="http://schemas.microsoft.com/office/drawing/2014/main" id="{404B29A6-0D8B-CB78-4C0C-E6F50938E08B}"/>
              </a:ext>
            </a:extLst>
          </p:cNvPr>
          <p:cNvPicPr>
            <a:picLocks noChangeAspect="1"/>
          </p:cNvPicPr>
          <p:nvPr/>
        </p:nvPicPr>
        <p:blipFill rotWithShape="1">
          <a:blip r:embed="rId4"/>
          <a:srcRect l="22576" t="15353" r="23182" b="17576"/>
          <a:stretch/>
        </p:blipFill>
        <p:spPr>
          <a:xfrm>
            <a:off x="6105598" y="2094639"/>
            <a:ext cx="2758796" cy="3432669"/>
          </a:xfrm>
          <a:prstGeom prst="rect">
            <a:avLst/>
          </a:prstGeom>
        </p:spPr>
      </p:pic>
    </p:spTree>
    <p:extLst>
      <p:ext uri="{BB962C8B-B14F-4D97-AF65-F5344CB8AC3E}">
        <p14:creationId xmlns:p14="http://schemas.microsoft.com/office/powerpoint/2010/main" val="365617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10 CuadroTexto"/>
          <p:cNvSpPr txBox="1">
            <a:spLocks noChangeArrowheads="1"/>
          </p:cNvSpPr>
          <p:nvPr/>
        </p:nvSpPr>
        <p:spPr bwMode="auto">
          <a:xfrm>
            <a:off x="905814" y="697230"/>
            <a:ext cx="77616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s-MX" altLang="es-MX" sz="1800" b="1" i="1" dirty="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INFORME: </a:t>
            </a:r>
          </a:p>
          <a:p>
            <a:pPr algn="ctr">
              <a:spcBef>
                <a:spcPct val="0"/>
              </a:spcBef>
              <a:buNone/>
            </a:pPr>
            <a:r>
              <a:rPr lang="es-MX" altLang="es-MX" sz="1800" b="1" i="1" dirty="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ÁREA DE COORDINACIÓN DE SUPERVISIÓN.</a:t>
            </a:r>
          </a:p>
          <a:p>
            <a:pPr algn="ctr">
              <a:spcBef>
                <a:spcPct val="0"/>
              </a:spcBef>
              <a:buNone/>
            </a:pPr>
            <a:endParaRPr lang="es-MX" altLang="es-MX" sz="14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endParaRPr lang="es-MX" altLang="es-MX" sz="1400" b="1" i="1" dirty="0">
              <a:ln w="22225">
                <a:solidFill>
                  <a:schemeClr val="accent1">
                    <a:lumMod val="75000"/>
                  </a:schemeClr>
                </a:solidFill>
                <a:prstDash val="solid"/>
              </a:ln>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buNone/>
            </a:pPr>
            <a:r>
              <a:rPr lang="es-MX" altLang="es-MX" sz="2000" b="1" i="1" dirty="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MES: ENERO</a:t>
            </a:r>
          </a:p>
          <a:p>
            <a:pPr algn="ctr">
              <a:spcBef>
                <a:spcPct val="0"/>
              </a:spcBef>
              <a:buNone/>
            </a:pPr>
            <a:r>
              <a:rPr lang="es-MX" altLang="es-MX" sz="2000" b="1" i="1" dirty="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rPr>
              <a:t>AÑO: 2023</a:t>
            </a:r>
            <a:endParaRPr lang="es-MX" altLang="es-MX" sz="1800" b="1" i="1" dirty="0">
              <a:ln w="22225">
                <a:solidFill>
                  <a:schemeClr val="accent1">
                    <a:lumMod val="75000"/>
                  </a:schemeClr>
                </a:solidFill>
                <a:prstDash val="solid"/>
              </a:ln>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p:cNvSpPr/>
          <p:nvPr/>
        </p:nvSpPr>
        <p:spPr>
          <a:xfrm>
            <a:off x="8337176" y="6392952"/>
            <a:ext cx="636463" cy="523220"/>
          </a:xfrm>
          <a:prstGeom prst="rect">
            <a:avLst/>
          </a:prstGeom>
          <a:noFill/>
        </p:spPr>
        <p:txBody>
          <a:bodyPr wrap="square" lIns="91440" tIns="45720" rIns="91440" bIns="45720">
            <a:spAutoFit/>
          </a:bodyPr>
          <a:lstStyle/>
          <a:p>
            <a:pPr algn="ctr"/>
            <a:r>
              <a:rPr lang="es-ES" sz="2800" dirty="0">
                <a:ln w="0"/>
                <a:effectLst>
                  <a:outerShdw blurRad="38100" dist="19050" dir="2700000" algn="tl" rotWithShape="0">
                    <a:schemeClr val="dk1">
                      <a:alpha val="40000"/>
                    </a:schemeClr>
                  </a:outerShdw>
                </a:effectLst>
                <a:latin typeface="Matura MT Script Capitals" panose="03020802060602070202" pitchFamily="66" charset="0"/>
              </a:rPr>
              <a:t>03</a:t>
            </a:r>
            <a:endParaRPr lang="es-ES" sz="2800" b="0" cap="none" spc="0" dirty="0">
              <a:ln w="0"/>
              <a:solidFill>
                <a:schemeClr val="tx1"/>
              </a:solidFill>
              <a:effectLst>
                <a:outerShdw blurRad="38100" dist="19050" dir="2700000" algn="tl" rotWithShape="0">
                  <a:schemeClr val="dk1">
                    <a:alpha val="40000"/>
                  </a:schemeClr>
                </a:outerShdw>
              </a:effectLst>
              <a:latin typeface="Matura MT Script Capitals" panose="03020802060602070202" pitchFamily="66" charset="0"/>
            </a:endParaRPr>
          </a:p>
        </p:txBody>
      </p:sp>
      <p:sp>
        <p:nvSpPr>
          <p:cNvPr id="19" name="Rectangle 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0"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100" b="0"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s-MX" altLang="es-MX" sz="800" b="0" i="0" u="none" strike="noStrike" cap="none" normalizeH="0" baseline="0">
                <a:ln>
                  <a:noFill/>
                </a:ln>
                <a:solidFill>
                  <a:schemeClr val="tx1"/>
                </a:solidFill>
                <a:effectLst/>
                <a:latin typeface="Arial" panose="020B0604020202020204" pitchFamily="34"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21" name="Rectangle 14"/>
          <p:cNvSpPr>
            <a:spLocks noChangeArrowheads="1"/>
          </p:cNvSpPr>
          <p:nvPr/>
        </p:nvSpPr>
        <p:spPr bwMode="auto">
          <a:xfrm>
            <a:off x="3848100" y="380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2" name="Rectangle 15"/>
          <p:cNvSpPr>
            <a:spLocks noChangeArrowheads="1"/>
          </p:cNvSpPr>
          <p:nvPr/>
        </p:nvSpPr>
        <p:spPr bwMode="auto">
          <a:xfrm>
            <a:off x="3848100" y="83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25" name="Rectangle 16"/>
          <p:cNvSpPr>
            <a:spLocks noChangeArrowheads="1"/>
          </p:cNvSpPr>
          <p:nvPr/>
        </p:nvSpPr>
        <p:spPr bwMode="auto">
          <a:xfrm>
            <a:off x="3848100" y="3933400"/>
            <a:ext cx="48193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26" name="CuadroTexto 25"/>
          <p:cNvSpPr txBox="1"/>
          <p:nvPr/>
        </p:nvSpPr>
        <p:spPr>
          <a:xfrm>
            <a:off x="616609" y="2129341"/>
            <a:ext cx="3013055" cy="1815882"/>
          </a:xfrm>
          <a:prstGeom prst="rect">
            <a:avLst/>
          </a:prstGeom>
          <a:noFill/>
        </p:spPr>
        <p:txBody>
          <a:bodyPr wrap="square" rtlCol="0">
            <a:spAutoFit/>
          </a:bodyPr>
          <a:lstStyle/>
          <a:p>
            <a:pPr algn="ctr"/>
            <a:r>
              <a:rPr lang="es-MX" sz="1400" b="1" dirty="0"/>
              <a:t>Elaboro.</a:t>
            </a:r>
          </a:p>
          <a:p>
            <a:pPr algn="ctr"/>
            <a:endParaRPr lang="es-MX" sz="1400" dirty="0"/>
          </a:p>
          <a:p>
            <a:pPr algn="ctr"/>
            <a:endParaRPr lang="es-MX" sz="1400" dirty="0"/>
          </a:p>
          <a:p>
            <a:pPr algn="ctr"/>
            <a:endParaRPr lang="es-MX" sz="1400" dirty="0"/>
          </a:p>
          <a:p>
            <a:pPr algn="ctr"/>
            <a:r>
              <a:rPr lang="es-MX" sz="1400" dirty="0"/>
              <a:t>_____________________________</a:t>
            </a:r>
          </a:p>
          <a:p>
            <a:pPr algn="ctr"/>
            <a:endParaRPr lang="es-MX" sz="1400" dirty="0"/>
          </a:p>
          <a:p>
            <a:pPr algn="ctr"/>
            <a:r>
              <a:rPr lang="es-MX" sz="1400" b="1" dirty="0"/>
              <a:t>Ing. Joel Blas Muñoz Loredo.</a:t>
            </a:r>
          </a:p>
          <a:p>
            <a:pPr algn="ctr"/>
            <a:r>
              <a:rPr lang="es-MX" sz="1400" dirty="0"/>
              <a:t>Coordinador de Supervisión.</a:t>
            </a:r>
          </a:p>
        </p:txBody>
      </p:sp>
      <p:sp>
        <p:nvSpPr>
          <p:cNvPr id="28" name="CuadroTexto 27"/>
          <p:cNvSpPr txBox="1"/>
          <p:nvPr/>
        </p:nvSpPr>
        <p:spPr>
          <a:xfrm>
            <a:off x="5505056" y="4451897"/>
            <a:ext cx="3468583" cy="2031325"/>
          </a:xfrm>
          <a:prstGeom prst="rect">
            <a:avLst/>
          </a:prstGeom>
          <a:noFill/>
        </p:spPr>
        <p:txBody>
          <a:bodyPr wrap="square" rtlCol="0">
            <a:spAutoFit/>
          </a:bodyPr>
          <a:lstStyle/>
          <a:p>
            <a:pPr algn="ctr"/>
            <a:r>
              <a:rPr lang="es-MX" sz="1400" b="1" dirty="0"/>
              <a:t>Recibido.</a:t>
            </a:r>
          </a:p>
          <a:p>
            <a:pPr algn="ctr"/>
            <a:endParaRPr lang="es-MX" sz="1400" dirty="0"/>
          </a:p>
          <a:p>
            <a:pPr algn="ctr"/>
            <a:endParaRPr lang="es-MX" sz="1400" dirty="0"/>
          </a:p>
          <a:p>
            <a:pPr algn="ctr"/>
            <a:r>
              <a:rPr lang="es-MX" sz="1400" dirty="0"/>
              <a:t>_____________________________</a:t>
            </a:r>
          </a:p>
          <a:p>
            <a:pPr algn="ctr"/>
            <a:endParaRPr lang="es-MX" sz="1400" dirty="0"/>
          </a:p>
          <a:p>
            <a:pPr algn="ctr"/>
            <a:r>
              <a:rPr lang="es-MX" sz="1400" b="1" dirty="0"/>
              <a:t>Lic. Marcela Magdalena Cervantes Morales</a:t>
            </a:r>
            <a:r>
              <a:rPr lang="es-MX" sz="1400" dirty="0"/>
              <a:t>.</a:t>
            </a:r>
          </a:p>
          <a:p>
            <a:pPr algn="ctr"/>
            <a:r>
              <a:rPr lang="es-MX" sz="1400" dirty="0"/>
              <a:t>Coordinadora de Seguimiento a Planes y Programas</a:t>
            </a:r>
          </a:p>
        </p:txBody>
      </p:sp>
      <p:sp>
        <p:nvSpPr>
          <p:cNvPr id="29" name="CuadroTexto 28"/>
          <p:cNvSpPr txBox="1"/>
          <p:nvPr/>
        </p:nvSpPr>
        <p:spPr>
          <a:xfrm>
            <a:off x="67105" y="6457168"/>
            <a:ext cx="3468583" cy="307777"/>
          </a:xfrm>
          <a:prstGeom prst="rect">
            <a:avLst/>
          </a:prstGeom>
          <a:noFill/>
        </p:spPr>
        <p:txBody>
          <a:bodyPr wrap="square" rtlCol="0">
            <a:spAutoFit/>
          </a:bodyPr>
          <a:lstStyle/>
          <a:p>
            <a:pPr algn="ctr"/>
            <a:r>
              <a:rPr lang="es-MX" sz="1400" dirty="0"/>
              <a:t>Fecha: 10-FEBRERO-2023.</a:t>
            </a:r>
          </a:p>
        </p:txBody>
      </p:sp>
      <p:sp>
        <p:nvSpPr>
          <p:cNvPr id="13" name="CuadroTexto 12"/>
          <p:cNvSpPr txBox="1"/>
          <p:nvPr/>
        </p:nvSpPr>
        <p:spPr>
          <a:xfrm>
            <a:off x="379517" y="4451897"/>
            <a:ext cx="3468583" cy="1600438"/>
          </a:xfrm>
          <a:prstGeom prst="rect">
            <a:avLst/>
          </a:prstGeom>
          <a:noFill/>
        </p:spPr>
        <p:txBody>
          <a:bodyPr wrap="square" rtlCol="0">
            <a:spAutoFit/>
          </a:bodyPr>
          <a:lstStyle/>
          <a:p>
            <a:pPr algn="ctr"/>
            <a:r>
              <a:rPr lang="es-MX" sz="1400" b="1" dirty="0" err="1"/>
              <a:t>Vo</a:t>
            </a:r>
            <a:r>
              <a:rPr lang="es-MX" sz="1400" b="1" dirty="0"/>
              <a:t>. Bo.</a:t>
            </a:r>
          </a:p>
          <a:p>
            <a:pPr algn="ctr"/>
            <a:endParaRPr lang="es-MX" sz="1400" dirty="0"/>
          </a:p>
          <a:p>
            <a:pPr algn="ctr"/>
            <a:endParaRPr lang="es-MX" sz="1400" dirty="0"/>
          </a:p>
          <a:p>
            <a:pPr algn="ctr"/>
            <a:r>
              <a:rPr lang="es-MX" sz="1400" dirty="0"/>
              <a:t>_____________________________</a:t>
            </a:r>
          </a:p>
          <a:p>
            <a:pPr algn="ctr"/>
            <a:endParaRPr lang="es-MX" sz="1400" dirty="0"/>
          </a:p>
          <a:p>
            <a:pPr algn="ctr"/>
            <a:r>
              <a:rPr lang="es-MX" sz="1400" b="1" dirty="0"/>
              <a:t>Ing. Mario Antonio Moran Cruz.</a:t>
            </a:r>
          </a:p>
          <a:p>
            <a:pPr algn="ctr"/>
            <a:r>
              <a:rPr lang="es-MX" sz="1400" dirty="0"/>
              <a:t>Gerente Técnico.</a:t>
            </a:r>
          </a:p>
        </p:txBody>
      </p:sp>
      <p:sp>
        <p:nvSpPr>
          <p:cNvPr id="14" name="CuadroTexto 13"/>
          <p:cNvSpPr txBox="1"/>
          <p:nvPr/>
        </p:nvSpPr>
        <p:spPr>
          <a:xfrm>
            <a:off x="5302700" y="2117518"/>
            <a:ext cx="3468583" cy="1815882"/>
          </a:xfrm>
          <a:prstGeom prst="rect">
            <a:avLst/>
          </a:prstGeom>
          <a:noFill/>
        </p:spPr>
        <p:txBody>
          <a:bodyPr wrap="square" rtlCol="0">
            <a:spAutoFit/>
          </a:bodyPr>
          <a:lstStyle/>
          <a:p>
            <a:pPr algn="ctr"/>
            <a:r>
              <a:rPr lang="es-MX" sz="1400" b="1" dirty="0"/>
              <a:t>Revisión.</a:t>
            </a:r>
          </a:p>
          <a:p>
            <a:pPr algn="ctr"/>
            <a:endParaRPr lang="es-MX" sz="1400" dirty="0"/>
          </a:p>
          <a:p>
            <a:pPr algn="ctr"/>
            <a:endParaRPr lang="es-ES" sz="1400" dirty="0"/>
          </a:p>
          <a:p>
            <a:pPr algn="ctr"/>
            <a:endParaRPr lang="es-MX" sz="1400" dirty="0"/>
          </a:p>
          <a:p>
            <a:pPr algn="ctr"/>
            <a:r>
              <a:rPr lang="es-MX" sz="1400" dirty="0"/>
              <a:t>_____________________________</a:t>
            </a:r>
          </a:p>
          <a:p>
            <a:pPr algn="ctr"/>
            <a:endParaRPr lang="es-MX" sz="1400" dirty="0"/>
          </a:p>
          <a:p>
            <a:pPr algn="ctr"/>
            <a:r>
              <a:rPr lang="es-MX" sz="1400" b="1" dirty="0"/>
              <a:t>Ing. Alonso Tobías García.</a:t>
            </a:r>
          </a:p>
          <a:p>
            <a:pPr algn="ctr"/>
            <a:r>
              <a:rPr lang="es-MX" sz="1400" dirty="0"/>
              <a:t>Gerente de Proyectos.</a:t>
            </a:r>
          </a:p>
        </p:txBody>
      </p:sp>
    </p:spTree>
    <p:extLst>
      <p:ext uri="{BB962C8B-B14F-4D97-AF65-F5344CB8AC3E}">
        <p14:creationId xmlns:p14="http://schemas.microsoft.com/office/powerpoint/2010/main" val="421567767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20015</TotalTime>
  <Words>184</Words>
  <Application>Microsoft Office PowerPoint</Application>
  <PresentationFormat>Presentación en pantalla (4:3)</PresentationFormat>
  <Paragraphs>54</Paragraphs>
  <Slides>3</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vt:i4>
      </vt:variant>
    </vt:vector>
  </HeadingPairs>
  <TitlesOfParts>
    <vt:vector size="13" baseType="lpstr">
      <vt:lpstr>Arial</vt:lpstr>
      <vt:lpstr>Calibri</vt:lpstr>
      <vt:lpstr>Calibri Light</vt:lpstr>
      <vt:lpstr>Century Gothic</vt:lpstr>
      <vt:lpstr>Matura MT Script Capitals</vt:lpstr>
      <vt:lpstr>Verdana</vt:lpstr>
      <vt:lpstr>Wingdings 2</vt:lpstr>
      <vt:lpstr>Wingdings 3</vt:lpstr>
      <vt:lpstr>HDOfficeLightV0</vt:lpstr>
      <vt:lpstr>Espiral</vt:lpstr>
      <vt:lpstr>Presentación de PowerPoint</vt:lpstr>
      <vt:lpstr>Procesos Constructivos de: “Limpieza, demolición de banqueta, retiro de escombro, distribución y empotrado de posterío de madera para la posterior colocación de cercado, colocación de hule negro de protección sobre todo el perímetro de terreno ubicado en av. los Andes Esquina con Juárez” así mismo se da inicio con procesos de limpiezas en interior del tanque, así como de procesos de reforzamiento de la estructura.  Área de circulación: 546m2   </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Informe de la Dirección General Julio 2015</dc:title>
  <dc:creator>Dirección General</dc:creator>
  <cp:lastModifiedBy>proyectos.sapsam@gmail.com</cp:lastModifiedBy>
  <cp:revision>769</cp:revision>
  <cp:lastPrinted>2021-04-10T18:17:27Z</cp:lastPrinted>
  <dcterms:created xsi:type="dcterms:W3CDTF">2015-09-10T15:29:04Z</dcterms:created>
  <dcterms:modified xsi:type="dcterms:W3CDTF">2023-08-30T21:41:16Z</dcterms:modified>
</cp:coreProperties>
</file>