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 id="2147483735" r:id="rId2"/>
    <p:sldMasterId id="2147483690" r:id="rId3"/>
    <p:sldMasterId id="2147483781" r:id="rId4"/>
    <p:sldMasterId id="2147484481" r:id="rId5"/>
  </p:sldMasterIdLst>
  <p:notesMasterIdLst>
    <p:notesMasterId r:id="rId29"/>
  </p:notesMasterIdLst>
  <p:handoutMasterIdLst>
    <p:handoutMasterId r:id="rId30"/>
  </p:handoutMasterIdLst>
  <p:sldIdLst>
    <p:sldId id="344" r:id="rId6"/>
    <p:sldId id="291" r:id="rId7"/>
    <p:sldId id="329" r:id="rId8"/>
    <p:sldId id="330" r:id="rId9"/>
    <p:sldId id="336" r:id="rId10"/>
    <p:sldId id="337" r:id="rId11"/>
    <p:sldId id="331" r:id="rId12"/>
    <p:sldId id="347" r:id="rId13"/>
    <p:sldId id="348" r:id="rId14"/>
    <p:sldId id="349" r:id="rId15"/>
    <p:sldId id="350" r:id="rId16"/>
    <p:sldId id="328" r:id="rId17"/>
    <p:sldId id="308" r:id="rId18"/>
    <p:sldId id="345" r:id="rId19"/>
    <p:sldId id="332" r:id="rId20"/>
    <p:sldId id="333" r:id="rId21"/>
    <p:sldId id="351" r:id="rId22"/>
    <p:sldId id="338" r:id="rId23"/>
    <p:sldId id="342" r:id="rId24"/>
    <p:sldId id="339" r:id="rId25"/>
    <p:sldId id="340" r:id="rId26"/>
    <p:sldId id="341" r:id="rId27"/>
    <p:sldId id="343"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8F084"/>
    <a:srgbClr val="006600"/>
    <a:srgbClr val="008000"/>
    <a:srgbClr val="003366"/>
    <a:srgbClr val="E6D78A"/>
    <a:srgbClr val="C7AC4C"/>
    <a:srgbClr val="DDCA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49" autoAdjust="0"/>
    <p:restoredTop sz="89783" autoAdjust="0"/>
  </p:normalViewPr>
  <p:slideViewPr>
    <p:cSldViewPr>
      <p:cViewPr varScale="1">
        <p:scale>
          <a:sx n="82" d="100"/>
          <a:sy n="82" d="100"/>
        </p:scale>
        <p:origin x="-11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2022"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Sheet1!$B$2</c:f>
              <c:strCache>
                <c:ptCount val="1"/>
                <c:pt idx="0">
                  <c:v>PB 2012</c:v>
                </c:pt>
              </c:strCache>
            </c:strRef>
          </c:tx>
          <c:spPr>
            <a:ln>
              <a:solidFill>
                <a:schemeClr val="tx1"/>
              </a:solidFill>
            </a:ln>
          </c:spPr>
          <c:marker>
            <c:symbol val="none"/>
          </c:marker>
          <c:cat>
            <c:strRef>
              <c:f>Sheet1!$A$3:$A$12</c:f>
              <c:strCache>
                <c:ptCount val="10"/>
                <c:pt idx="0">
                  <c:v>FY12</c:v>
                </c:pt>
                <c:pt idx="1">
                  <c:v>FY13</c:v>
                </c:pt>
                <c:pt idx="2">
                  <c:v>FY14</c:v>
                </c:pt>
                <c:pt idx="3">
                  <c:v>FY15</c:v>
                </c:pt>
                <c:pt idx="4">
                  <c:v>FY16</c:v>
                </c:pt>
                <c:pt idx="5">
                  <c:v>FY17</c:v>
                </c:pt>
                <c:pt idx="6">
                  <c:v>FY18</c:v>
                </c:pt>
                <c:pt idx="7">
                  <c:v>FY19</c:v>
                </c:pt>
                <c:pt idx="8">
                  <c:v>FY20</c:v>
                </c:pt>
                <c:pt idx="9">
                  <c:v>FY21</c:v>
                </c:pt>
              </c:strCache>
            </c:strRef>
          </c:cat>
          <c:val>
            <c:numRef>
              <c:f>Sheet1!$B$3:$B$12</c:f>
              <c:numCache>
                <c:formatCode>General</c:formatCode>
                <c:ptCount val="10"/>
                <c:pt idx="0">
                  <c:v>553</c:v>
                </c:pt>
                <c:pt idx="1">
                  <c:v>571</c:v>
                </c:pt>
                <c:pt idx="2">
                  <c:v>586</c:v>
                </c:pt>
                <c:pt idx="3">
                  <c:v>598</c:v>
                </c:pt>
                <c:pt idx="4">
                  <c:v>611</c:v>
                </c:pt>
                <c:pt idx="5">
                  <c:v>622</c:v>
                </c:pt>
                <c:pt idx="6">
                  <c:v>633</c:v>
                </c:pt>
                <c:pt idx="7">
                  <c:v>644</c:v>
                </c:pt>
                <c:pt idx="8">
                  <c:v>656</c:v>
                </c:pt>
                <c:pt idx="9">
                  <c:v>668</c:v>
                </c:pt>
              </c:numCache>
            </c:numRef>
          </c:val>
          <c:smooth val="0"/>
        </c:ser>
        <c:ser>
          <c:idx val="1"/>
          <c:order val="1"/>
          <c:tx>
            <c:strRef>
              <c:f>Sheet1!$C$2</c:f>
              <c:strCache>
                <c:ptCount val="1"/>
                <c:pt idx="0">
                  <c:v>PB2013</c:v>
                </c:pt>
              </c:strCache>
            </c:strRef>
          </c:tx>
          <c:spPr>
            <a:ln>
              <a:solidFill>
                <a:srgbClr val="FF9900"/>
              </a:solidFill>
            </a:ln>
          </c:spPr>
          <c:marker>
            <c:symbol val="none"/>
          </c:marker>
          <c:cat>
            <c:strRef>
              <c:f>Sheet1!$A$3:$A$12</c:f>
              <c:strCache>
                <c:ptCount val="10"/>
                <c:pt idx="0">
                  <c:v>FY12</c:v>
                </c:pt>
                <c:pt idx="1">
                  <c:v>FY13</c:v>
                </c:pt>
                <c:pt idx="2">
                  <c:v>FY14</c:v>
                </c:pt>
                <c:pt idx="3">
                  <c:v>FY15</c:v>
                </c:pt>
                <c:pt idx="4">
                  <c:v>FY16</c:v>
                </c:pt>
                <c:pt idx="5">
                  <c:v>FY17</c:v>
                </c:pt>
                <c:pt idx="6">
                  <c:v>FY18</c:v>
                </c:pt>
                <c:pt idx="7">
                  <c:v>FY19</c:v>
                </c:pt>
                <c:pt idx="8">
                  <c:v>FY20</c:v>
                </c:pt>
                <c:pt idx="9">
                  <c:v>FY21</c:v>
                </c:pt>
              </c:strCache>
            </c:strRef>
          </c:cat>
          <c:val>
            <c:numRef>
              <c:f>Sheet1!$C$3:$C$12</c:f>
              <c:numCache>
                <c:formatCode>General</c:formatCode>
                <c:ptCount val="10"/>
                <c:pt idx="0">
                  <c:v>531</c:v>
                </c:pt>
                <c:pt idx="1">
                  <c:v>525</c:v>
                </c:pt>
                <c:pt idx="2">
                  <c:v>534</c:v>
                </c:pt>
                <c:pt idx="3">
                  <c:v>546</c:v>
                </c:pt>
                <c:pt idx="4">
                  <c:v>556</c:v>
                </c:pt>
                <c:pt idx="5">
                  <c:v>567</c:v>
                </c:pt>
                <c:pt idx="6">
                  <c:v>579</c:v>
                </c:pt>
                <c:pt idx="7">
                  <c:v>592</c:v>
                </c:pt>
                <c:pt idx="8">
                  <c:v>605</c:v>
                </c:pt>
              </c:numCache>
            </c:numRef>
          </c:val>
          <c:smooth val="0"/>
        </c:ser>
        <c:ser>
          <c:idx val="2"/>
          <c:order val="2"/>
          <c:tx>
            <c:strRef>
              <c:f>Sheet1!$D$2</c:f>
              <c:strCache>
                <c:ptCount val="1"/>
                <c:pt idx="0">
                  <c:v>PB 2014</c:v>
                </c:pt>
              </c:strCache>
            </c:strRef>
          </c:tx>
          <c:spPr>
            <a:ln>
              <a:solidFill>
                <a:srgbClr val="0066FF"/>
              </a:solidFill>
            </a:ln>
          </c:spPr>
          <c:marker>
            <c:symbol val="none"/>
          </c:marker>
          <c:cat>
            <c:strRef>
              <c:f>Sheet1!$A$3:$A$12</c:f>
              <c:strCache>
                <c:ptCount val="10"/>
                <c:pt idx="0">
                  <c:v>FY12</c:v>
                </c:pt>
                <c:pt idx="1">
                  <c:v>FY13</c:v>
                </c:pt>
                <c:pt idx="2">
                  <c:v>FY14</c:v>
                </c:pt>
                <c:pt idx="3">
                  <c:v>FY15</c:v>
                </c:pt>
                <c:pt idx="4">
                  <c:v>FY16</c:v>
                </c:pt>
                <c:pt idx="5">
                  <c:v>FY17</c:v>
                </c:pt>
                <c:pt idx="6">
                  <c:v>FY18</c:v>
                </c:pt>
                <c:pt idx="7">
                  <c:v>FY19</c:v>
                </c:pt>
                <c:pt idx="8">
                  <c:v>FY20</c:v>
                </c:pt>
                <c:pt idx="9">
                  <c:v>FY21</c:v>
                </c:pt>
              </c:strCache>
            </c:strRef>
          </c:cat>
          <c:val>
            <c:numRef>
              <c:f>Sheet1!$D$3:$D$12</c:f>
              <c:numCache>
                <c:formatCode>General</c:formatCode>
                <c:ptCount val="10"/>
                <c:pt idx="0">
                  <c:v>531</c:v>
                </c:pt>
                <c:pt idx="1">
                  <c:v>525</c:v>
                </c:pt>
                <c:pt idx="2">
                  <c:v>527</c:v>
                </c:pt>
                <c:pt idx="3">
                  <c:v>541</c:v>
                </c:pt>
                <c:pt idx="4">
                  <c:v>551</c:v>
                </c:pt>
                <c:pt idx="5">
                  <c:v>560</c:v>
                </c:pt>
                <c:pt idx="6">
                  <c:v>569</c:v>
                </c:pt>
                <c:pt idx="7">
                  <c:v>577</c:v>
                </c:pt>
                <c:pt idx="8">
                  <c:v>587</c:v>
                </c:pt>
                <c:pt idx="9">
                  <c:v>596</c:v>
                </c:pt>
              </c:numCache>
            </c:numRef>
          </c:val>
          <c:smooth val="0"/>
        </c:ser>
        <c:ser>
          <c:idx val="4"/>
          <c:order val="3"/>
          <c:tx>
            <c:strRef>
              <c:f>Sheet1!$F$2</c:f>
              <c:strCache>
                <c:ptCount val="1"/>
                <c:pt idx="0">
                  <c:v>PB2016</c:v>
                </c:pt>
              </c:strCache>
            </c:strRef>
          </c:tx>
          <c:spPr>
            <a:ln>
              <a:solidFill>
                <a:srgbClr val="009900"/>
              </a:solidFill>
            </a:ln>
          </c:spPr>
          <c:marker>
            <c:symbol val="none"/>
          </c:marker>
          <c:cat>
            <c:strRef>
              <c:f>Sheet1!$A$3:$A$12</c:f>
              <c:strCache>
                <c:ptCount val="10"/>
                <c:pt idx="0">
                  <c:v>FY12</c:v>
                </c:pt>
                <c:pt idx="1">
                  <c:v>FY13</c:v>
                </c:pt>
                <c:pt idx="2">
                  <c:v>FY14</c:v>
                </c:pt>
                <c:pt idx="3">
                  <c:v>FY15</c:v>
                </c:pt>
                <c:pt idx="4">
                  <c:v>FY16</c:v>
                </c:pt>
                <c:pt idx="5">
                  <c:v>FY17</c:v>
                </c:pt>
                <c:pt idx="6">
                  <c:v>FY18</c:v>
                </c:pt>
                <c:pt idx="7">
                  <c:v>FY19</c:v>
                </c:pt>
                <c:pt idx="8">
                  <c:v>FY20</c:v>
                </c:pt>
                <c:pt idx="9">
                  <c:v>FY21</c:v>
                </c:pt>
              </c:strCache>
            </c:strRef>
          </c:cat>
          <c:val>
            <c:numRef>
              <c:f>Sheet1!$F$3:$F$12</c:f>
              <c:numCache>
                <c:formatCode>General</c:formatCode>
                <c:ptCount val="10"/>
                <c:pt idx="3">
                  <c:v>496</c:v>
                </c:pt>
                <c:pt idx="4">
                  <c:v>534</c:v>
                </c:pt>
                <c:pt idx="5">
                  <c:v>548</c:v>
                </c:pt>
                <c:pt idx="6">
                  <c:v>555</c:v>
                </c:pt>
                <c:pt idx="7">
                  <c:v>563</c:v>
                </c:pt>
                <c:pt idx="8">
                  <c:v>571</c:v>
                </c:pt>
                <c:pt idx="9">
                  <c:v>579</c:v>
                </c:pt>
              </c:numCache>
            </c:numRef>
          </c:val>
          <c:smooth val="0"/>
        </c:ser>
        <c:ser>
          <c:idx val="3"/>
          <c:order val="4"/>
          <c:tx>
            <c:strRef>
              <c:f>Sheet1!$E$2</c:f>
              <c:strCache>
                <c:ptCount val="1"/>
                <c:pt idx="0">
                  <c:v>SCMR</c:v>
                </c:pt>
              </c:strCache>
            </c:strRef>
          </c:tx>
          <c:spPr>
            <a:ln>
              <a:solidFill>
                <a:schemeClr val="bg1">
                  <a:lumMod val="50000"/>
                </a:schemeClr>
              </a:solidFill>
            </a:ln>
          </c:spPr>
          <c:marker>
            <c:symbol val="none"/>
          </c:marker>
          <c:cat>
            <c:strRef>
              <c:f>Sheet1!$A$3:$A$12</c:f>
              <c:strCache>
                <c:ptCount val="10"/>
                <c:pt idx="0">
                  <c:v>FY12</c:v>
                </c:pt>
                <c:pt idx="1">
                  <c:v>FY13</c:v>
                </c:pt>
                <c:pt idx="2">
                  <c:v>FY14</c:v>
                </c:pt>
                <c:pt idx="3">
                  <c:v>FY15</c:v>
                </c:pt>
                <c:pt idx="4">
                  <c:v>FY16</c:v>
                </c:pt>
                <c:pt idx="5">
                  <c:v>FY17</c:v>
                </c:pt>
                <c:pt idx="6">
                  <c:v>FY18</c:v>
                </c:pt>
                <c:pt idx="7">
                  <c:v>FY19</c:v>
                </c:pt>
                <c:pt idx="8">
                  <c:v>FY20</c:v>
                </c:pt>
                <c:pt idx="9">
                  <c:v>FY21</c:v>
                </c:pt>
              </c:strCache>
            </c:strRef>
          </c:cat>
          <c:val>
            <c:numRef>
              <c:f>Sheet1!$E$3:$E$12</c:f>
              <c:numCache>
                <c:formatCode>General</c:formatCode>
                <c:ptCount val="10"/>
                <c:pt idx="2">
                  <c:v>527</c:v>
                </c:pt>
                <c:pt idx="3">
                  <c:v>534</c:v>
                </c:pt>
                <c:pt idx="4">
                  <c:v>541</c:v>
                </c:pt>
                <c:pt idx="5">
                  <c:v>548</c:v>
                </c:pt>
                <c:pt idx="6">
                  <c:v>555</c:v>
                </c:pt>
                <c:pt idx="7">
                  <c:v>563</c:v>
                </c:pt>
                <c:pt idx="8">
                  <c:v>571</c:v>
                </c:pt>
                <c:pt idx="9">
                  <c:v>579</c:v>
                </c:pt>
              </c:numCache>
            </c:numRef>
          </c:val>
          <c:smooth val="0"/>
        </c:ser>
        <c:ser>
          <c:idx val="5"/>
          <c:order val="5"/>
          <c:tx>
            <c:strRef>
              <c:f>Sheet1!$G$2</c:f>
              <c:strCache>
                <c:ptCount val="1"/>
                <c:pt idx="0">
                  <c:v>Sequester Caps</c:v>
                </c:pt>
              </c:strCache>
            </c:strRef>
          </c:tx>
          <c:spPr>
            <a:ln>
              <a:solidFill>
                <a:srgbClr val="FF0000"/>
              </a:solidFill>
            </a:ln>
          </c:spPr>
          <c:marker>
            <c:symbol val="none"/>
          </c:marker>
          <c:cat>
            <c:strRef>
              <c:f>Sheet1!$A$3:$A$12</c:f>
              <c:strCache>
                <c:ptCount val="10"/>
                <c:pt idx="0">
                  <c:v>FY12</c:v>
                </c:pt>
                <c:pt idx="1">
                  <c:v>FY13</c:v>
                </c:pt>
                <c:pt idx="2">
                  <c:v>FY14</c:v>
                </c:pt>
                <c:pt idx="3">
                  <c:v>FY15</c:v>
                </c:pt>
                <c:pt idx="4">
                  <c:v>FY16</c:v>
                </c:pt>
                <c:pt idx="5">
                  <c:v>FY17</c:v>
                </c:pt>
                <c:pt idx="6">
                  <c:v>FY18</c:v>
                </c:pt>
                <c:pt idx="7">
                  <c:v>FY19</c:v>
                </c:pt>
                <c:pt idx="8">
                  <c:v>FY20</c:v>
                </c:pt>
                <c:pt idx="9">
                  <c:v>FY21</c:v>
                </c:pt>
              </c:strCache>
            </c:strRef>
          </c:cat>
          <c:val>
            <c:numRef>
              <c:f>Sheet1!$G$3:$G$12</c:f>
              <c:numCache>
                <c:formatCode>General</c:formatCode>
                <c:ptCount val="10"/>
                <c:pt idx="0">
                  <c:v>531</c:v>
                </c:pt>
                <c:pt idx="1">
                  <c:v>495</c:v>
                </c:pt>
                <c:pt idx="2">
                  <c:v>496</c:v>
                </c:pt>
                <c:pt idx="3">
                  <c:v>496</c:v>
                </c:pt>
                <c:pt idx="4">
                  <c:v>498</c:v>
                </c:pt>
                <c:pt idx="5">
                  <c:v>512</c:v>
                </c:pt>
                <c:pt idx="6">
                  <c:v>523</c:v>
                </c:pt>
                <c:pt idx="7">
                  <c:v>536</c:v>
                </c:pt>
                <c:pt idx="8">
                  <c:v>549</c:v>
                </c:pt>
                <c:pt idx="9">
                  <c:v>562</c:v>
                </c:pt>
              </c:numCache>
            </c:numRef>
          </c:val>
          <c:smooth val="0"/>
        </c:ser>
        <c:dLbls>
          <c:showLegendKey val="0"/>
          <c:showVal val="0"/>
          <c:showCatName val="0"/>
          <c:showSerName val="0"/>
          <c:showPercent val="0"/>
          <c:showBubbleSize val="0"/>
        </c:dLbls>
        <c:marker val="1"/>
        <c:smooth val="0"/>
        <c:axId val="43691008"/>
        <c:axId val="43692800"/>
      </c:lineChart>
      <c:catAx>
        <c:axId val="43691008"/>
        <c:scaling>
          <c:orientation val="minMax"/>
        </c:scaling>
        <c:delete val="0"/>
        <c:axPos val="b"/>
        <c:majorTickMark val="out"/>
        <c:minorTickMark val="none"/>
        <c:tickLblPos val="nextTo"/>
        <c:txPr>
          <a:bodyPr/>
          <a:lstStyle/>
          <a:p>
            <a:pPr>
              <a:defRPr sz="1400" baseline="0"/>
            </a:pPr>
            <a:endParaRPr lang="en-US"/>
          </a:p>
        </c:txPr>
        <c:crossAx val="43692800"/>
        <c:crosses val="autoZero"/>
        <c:auto val="1"/>
        <c:lblAlgn val="ctr"/>
        <c:lblOffset val="100"/>
        <c:noMultiLvlLbl val="0"/>
      </c:catAx>
      <c:valAx>
        <c:axId val="43692800"/>
        <c:scaling>
          <c:orientation val="minMax"/>
          <c:max val="675"/>
          <c:min val="475"/>
        </c:scaling>
        <c:delete val="0"/>
        <c:axPos val="l"/>
        <c:majorGridlines/>
        <c:numFmt formatCode="&quot;$&quot;#,##0" sourceLinked="0"/>
        <c:majorTickMark val="out"/>
        <c:minorTickMark val="none"/>
        <c:tickLblPos val="nextTo"/>
        <c:txPr>
          <a:bodyPr/>
          <a:lstStyle/>
          <a:p>
            <a:pPr>
              <a:defRPr sz="1400" baseline="0"/>
            </a:pPr>
            <a:endParaRPr lang="en-US"/>
          </a:p>
        </c:txPr>
        <c:crossAx val="43691008"/>
        <c:crosses val="autoZero"/>
        <c:crossBetween val="between"/>
        <c:majorUnit val="20"/>
      </c:valAx>
    </c:plotArea>
    <c:legend>
      <c:legendPos val="b"/>
      <c:layout>
        <c:manualLayout>
          <c:xMode val="edge"/>
          <c:yMode val="edge"/>
          <c:x val="5.890111327129309E-2"/>
          <c:y val="0.90969738328081395"/>
          <c:w val="0.90526393098859936"/>
          <c:h val="9.0302616719186019E-2"/>
        </c:manualLayout>
      </c:layout>
      <c:overlay val="0"/>
      <c:txPr>
        <a:bodyPr/>
        <a:lstStyle/>
        <a:p>
          <a:pPr>
            <a:defRPr sz="1400" baseline="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770503079189785E-2"/>
          <c:y val="0.28895588984944492"/>
          <c:w val="0.43389499310285151"/>
          <c:h val="0.66408534073991721"/>
        </c:manualLayout>
      </c:layout>
      <c:pieChart>
        <c:varyColors val="1"/>
        <c:ser>
          <c:idx val="0"/>
          <c:order val="0"/>
          <c:tx>
            <c:strRef>
              <c:f>Sheet1!$B$1</c:f>
              <c:strCache>
                <c:ptCount val="1"/>
                <c:pt idx="0">
                  <c:v>FY 2016</c:v>
                </c:pt>
              </c:strCache>
            </c:strRef>
          </c:tx>
          <c:spPr>
            <a:solidFill>
              <a:srgbClr val="BBE0E3"/>
            </a:solidFill>
            <a:ln w="6350">
              <a:solidFill>
                <a:schemeClr val="accent1"/>
              </a:solidFill>
            </a:ln>
          </c:spPr>
          <c:dPt>
            <c:idx val="0"/>
            <c:bubble3D val="0"/>
            <c:spPr>
              <a:solidFill>
                <a:srgbClr val="009900"/>
              </a:solidFill>
              <a:ln w="6350">
                <a:solidFill>
                  <a:schemeClr val="accent1"/>
                </a:solidFill>
              </a:ln>
            </c:spPr>
          </c:dPt>
          <c:dPt>
            <c:idx val="1"/>
            <c:bubble3D val="0"/>
            <c:spPr>
              <a:solidFill>
                <a:srgbClr val="3366CC"/>
              </a:solidFill>
              <a:ln w="6350">
                <a:solidFill>
                  <a:schemeClr val="accent1"/>
                </a:solidFill>
              </a:ln>
            </c:spPr>
          </c:dPt>
          <c:dPt>
            <c:idx val="2"/>
            <c:bubble3D val="0"/>
            <c:spPr>
              <a:solidFill>
                <a:srgbClr val="F0EA00"/>
              </a:solidFill>
              <a:ln w="6350">
                <a:solidFill>
                  <a:schemeClr val="accent1"/>
                </a:solidFill>
              </a:ln>
            </c:spPr>
          </c:dPt>
          <c:dPt>
            <c:idx val="3"/>
            <c:bubble3D val="0"/>
            <c:spPr>
              <a:solidFill>
                <a:srgbClr val="C00000"/>
              </a:solidFill>
              <a:ln w="6350">
                <a:solidFill>
                  <a:schemeClr val="accent1"/>
                </a:solidFill>
              </a:ln>
            </c:spPr>
          </c:dPt>
          <c:dPt>
            <c:idx val="4"/>
            <c:bubble3D val="0"/>
            <c:spPr>
              <a:solidFill>
                <a:srgbClr val="7030A0"/>
              </a:solidFill>
              <a:ln w="6350">
                <a:solidFill>
                  <a:schemeClr val="accent1"/>
                </a:solidFill>
              </a:ln>
            </c:spPr>
          </c:dPt>
          <c:dPt>
            <c:idx val="5"/>
            <c:bubble3D val="0"/>
            <c:spPr>
              <a:solidFill>
                <a:schemeClr val="tx2"/>
              </a:solidFill>
              <a:ln w="6350">
                <a:solidFill>
                  <a:schemeClr val="accent1"/>
                </a:solidFill>
              </a:ln>
            </c:spPr>
          </c:dPt>
          <c:dPt>
            <c:idx val="6"/>
            <c:bubble3D val="0"/>
            <c:spPr>
              <a:solidFill>
                <a:srgbClr val="EEB500"/>
              </a:solidFill>
              <a:ln w="6350">
                <a:solidFill>
                  <a:schemeClr val="accent1"/>
                </a:solidFill>
              </a:ln>
            </c:spPr>
          </c:dPt>
          <c:dLbls>
            <c:dLbl>
              <c:idx val="0"/>
              <c:layout>
                <c:manualLayout>
                  <c:x val="-0.13221418281056344"/>
                  <c:y val="0.17972818284863984"/>
                </c:manualLayout>
              </c:layout>
              <c:tx>
                <c:rich>
                  <a:bodyPr/>
                  <a:lstStyle/>
                  <a:p>
                    <a:pPr>
                      <a:defRPr>
                        <a:solidFill>
                          <a:schemeClr val="bg1"/>
                        </a:solidFill>
                      </a:defRPr>
                    </a:pPr>
                    <a:r>
                      <a:rPr lang="en-US" dirty="0" smtClean="0"/>
                      <a:t>Military Personnel</a:t>
                    </a:r>
                    <a:r>
                      <a:rPr lang="en-US" baseline="0" dirty="0" smtClean="0"/>
                      <a:t> $136.7</a:t>
                    </a:r>
                    <a:endParaRPr lang="en-US" dirty="0"/>
                  </a:p>
                </c:rich>
              </c:tx>
              <c:spPr/>
              <c:showLegendKey val="0"/>
              <c:showVal val="1"/>
              <c:showCatName val="1"/>
              <c:showSerName val="0"/>
              <c:showPercent val="0"/>
              <c:showBubbleSize val="0"/>
            </c:dLbl>
            <c:dLbl>
              <c:idx val="1"/>
              <c:layout>
                <c:manualLayout>
                  <c:x val="-0.1020767069294647"/>
                  <c:y val="-0.15556325909267948"/>
                </c:manualLayout>
              </c:layout>
              <c:tx>
                <c:rich>
                  <a:bodyPr/>
                  <a:lstStyle/>
                  <a:p>
                    <a:pPr>
                      <a:defRPr>
                        <a:solidFill>
                          <a:schemeClr val="bg1"/>
                        </a:solidFill>
                      </a:defRPr>
                    </a:pPr>
                    <a:r>
                      <a:rPr lang="en-US" dirty="0"/>
                      <a:t>Operation </a:t>
                    </a:r>
                    <a:r>
                      <a:rPr lang="en-US" dirty="0" smtClean="0"/>
                      <a:t>&amp; Maintenance $209.8</a:t>
                    </a:r>
                    <a:endParaRPr lang="en-US" dirty="0"/>
                  </a:p>
                </c:rich>
              </c:tx>
              <c:spPr/>
              <c:showLegendKey val="0"/>
              <c:showVal val="1"/>
              <c:showCatName val="1"/>
              <c:showSerName val="0"/>
              <c:showPercent val="0"/>
              <c:showBubbleSize val="0"/>
            </c:dLbl>
            <c:dLbl>
              <c:idx val="2"/>
              <c:layout/>
              <c:tx>
                <c:rich>
                  <a:bodyPr/>
                  <a:lstStyle/>
                  <a:p>
                    <a:pPr>
                      <a:defRPr>
                        <a:solidFill>
                          <a:schemeClr val="tx1"/>
                        </a:solidFill>
                      </a:defRPr>
                    </a:pPr>
                    <a:r>
                      <a:rPr lang="en-US" dirty="0" smtClean="0">
                        <a:solidFill>
                          <a:schemeClr val="tx1"/>
                        </a:solidFill>
                      </a:rPr>
                      <a:t>Procurement </a:t>
                    </a:r>
                  </a:p>
                  <a:p>
                    <a:pPr>
                      <a:defRPr>
                        <a:solidFill>
                          <a:schemeClr val="tx1"/>
                        </a:solidFill>
                      </a:defRPr>
                    </a:pPr>
                    <a:r>
                      <a:rPr lang="en-US" dirty="0" smtClean="0">
                        <a:solidFill>
                          <a:schemeClr val="tx1"/>
                        </a:solidFill>
                      </a:rPr>
                      <a:t>$107.7</a:t>
                    </a:r>
                    <a:endParaRPr lang="en-US" dirty="0">
                      <a:solidFill>
                        <a:schemeClr val="tx1"/>
                      </a:solidFill>
                    </a:endParaRPr>
                  </a:p>
                </c:rich>
              </c:tx>
              <c:spPr/>
              <c:showLegendKey val="0"/>
              <c:showVal val="1"/>
              <c:showCatName val="1"/>
              <c:showSerName val="0"/>
              <c:showPercent val="0"/>
              <c:showBubbleSize val="0"/>
            </c:dLbl>
            <c:dLbl>
              <c:idx val="3"/>
              <c:layout/>
              <c:tx>
                <c:rich>
                  <a:bodyPr/>
                  <a:lstStyle/>
                  <a:p>
                    <a:pPr>
                      <a:defRPr>
                        <a:solidFill>
                          <a:schemeClr val="bg1"/>
                        </a:solidFill>
                      </a:defRPr>
                    </a:pPr>
                    <a:r>
                      <a:rPr lang="en-US" dirty="0" smtClean="0"/>
                      <a:t>RDT&amp;E $69.8</a:t>
                    </a:r>
                    <a:endParaRPr lang="en-US" dirty="0"/>
                  </a:p>
                </c:rich>
              </c:tx>
              <c:spPr/>
              <c:showLegendKey val="0"/>
              <c:showVal val="1"/>
              <c:showCatName val="1"/>
              <c:showSerName val="0"/>
              <c:showPercent val="0"/>
              <c:showBubbleSize val="0"/>
            </c:dLbl>
            <c:dLbl>
              <c:idx val="4"/>
              <c:delete val="1"/>
            </c:dLbl>
            <c:dLbl>
              <c:idx val="5"/>
              <c:delete val="1"/>
            </c:dLbl>
            <c:dLbl>
              <c:idx val="6"/>
              <c:delete val="1"/>
            </c:dLbl>
            <c:showLegendKey val="0"/>
            <c:showVal val="1"/>
            <c:showCatName val="1"/>
            <c:showSerName val="0"/>
            <c:showPercent val="0"/>
            <c:showBubbleSize val="0"/>
            <c:showLeaderLines val="0"/>
          </c:dLbls>
          <c:cat>
            <c:strRef>
              <c:f>Sheet1!$A$2:$A$8</c:f>
              <c:strCache>
                <c:ptCount val="7"/>
                <c:pt idx="0">
                  <c:v>Military Personnel</c:v>
                </c:pt>
                <c:pt idx="1">
                  <c:v>Operation and Maintenance</c:v>
                </c:pt>
                <c:pt idx="2">
                  <c:v>Procurement</c:v>
                </c:pt>
                <c:pt idx="3">
                  <c:v>RDT&amp;E</c:v>
                </c:pt>
                <c:pt idx="4">
                  <c:v>Military Construction</c:v>
                </c:pt>
                <c:pt idx="6">
                  <c:v>Revolving and Management Funds</c:v>
                </c:pt>
              </c:strCache>
            </c:strRef>
          </c:cat>
          <c:val>
            <c:numRef>
              <c:f>Sheet1!$B$2:$B$8</c:f>
              <c:numCache>
                <c:formatCode>0.0</c:formatCode>
                <c:ptCount val="7"/>
                <c:pt idx="0">
                  <c:v>136.69999999999999</c:v>
                </c:pt>
                <c:pt idx="1">
                  <c:v>209.8</c:v>
                </c:pt>
                <c:pt idx="2">
                  <c:v>107.7</c:v>
                </c:pt>
                <c:pt idx="3">
                  <c:v>69.8</c:v>
                </c:pt>
                <c:pt idx="4">
                  <c:v>8.4</c:v>
                </c:pt>
                <c:pt idx="6">
                  <c:v>1.8</c:v>
                </c:pt>
              </c:numCache>
            </c:numRef>
          </c:val>
        </c:ser>
        <c:dLbls>
          <c:showLegendKey val="0"/>
          <c:showVal val="1"/>
          <c:showCatName val="1"/>
          <c:showSerName val="0"/>
          <c:showPercent val="0"/>
          <c:showBubbleSize val="0"/>
          <c:showLeaderLines val="0"/>
        </c:dLbls>
        <c:firstSliceAng val="0"/>
      </c:pieChart>
    </c:plotArea>
    <c:plotVisOnly val="1"/>
    <c:dispBlanksAs val="gap"/>
    <c:showDLblsOverMax val="0"/>
  </c:chart>
  <c:txPr>
    <a:bodyPr/>
    <a:lstStyle/>
    <a:p>
      <a:pPr>
        <a:defRPr sz="1800" b="1">
          <a:latin typeface="+mj-lt"/>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3647C5F-186A-4840-BE49-5D97F0F0C9B7}" type="datetimeFigureOut">
              <a:rPr lang="en-US"/>
              <a:pPr>
                <a:defRPr/>
              </a:pPr>
              <a:t>2/18/2015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85BE9B3-EA32-463F-9D20-4B824755BBD1}" type="slidenum">
              <a:rPr lang="en-US"/>
              <a:pPr>
                <a:defRPr/>
              </a:pPr>
              <a:t>‹#›</a:t>
            </a:fld>
            <a:endParaRPr lang="en-US"/>
          </a:p>
        </p:txBody>
      </p:sp>
    </p:spTree>
    <p:extLst>
      <p:ext uri="{BB962C8B-B14F-4D97-AF65-F5344CB8AC3E}">
        <p14:creationId xmlns:p14="http://schemas.microsoft.com/office/powerpoint/2010/main" val="4182595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1C3BFFD4-A7CF-45A3-86C3-D481512DF730}" type="datetimeFigureOut">
              <a:rPr lang="en-US"/>
              <a:pPr>
                <a:defRPr/>
              </a:pPr>
              <a:t>2/18/2015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ED749963-C4C8-4959-B9C6-1599302F8DDD}" type="slidenum">
              <a:rPr lang="en-US"/>
              <a:pPr>
                <a:defRPr/>
              </a:pPr>
              <a:t>‹#›</a:t>
            </a:fld>
            <a:endParaRPr lang="en-US"/>
          </a:p>
        </p:txBody>
      </p:sp>
    </p:spTree>
    <p:extLst>
      <p:ext uri="{BB962C8B-B14F-4D97-AF65-F5344CB8AC3E}">
        <p14:creationId xmlns:p14="http://schemas.microsoft.com/office/powerpoint/2010/main" val="23362545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6B88DCA-DF6E-4677-91BB-2ED93FFA3A5F}" type="slidenum">
              <a:rPr lang="en-US" altLang="en-US" smtClean="0">
                <a:latin typeface="Arial" charset="0"/>
              </a:rPr>
              <a:pPr eaLnBrk="1" hangingPunct="1">
                <a:spcBef>
                  <a:spcPct val="0"/>
                </a:spcBef>
              </a:pPr>
              <a:t>1</a:t>
            </a:fld>
            <a:endParaRPr lang="en-US" alt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altLang="en-US" dirty="0" smtClean="0">
                <a:solidFill>
                  <a:schemeClr val="bg1">
                    <a:lumMod val="75000"/>
                  </a:schemeClr>
                </a:solidFill>
              </a:rPr>
              <a:t>[Note: this chart shows the Department’s topline budget including OCO through FY15 with OCO placeholder amounts of $79B in FY15 and $30B per year during FY16-19]</a:t>
            </a:r>
          </a:p>
          <a:p>
            <a:pPr>
              <a:defRPr/>
            </a:pPr>
            <a:endParaRPr lang="en-US" altLang="en-US" dirty="0" smtClean="0"/>
          </a:p>
          <a:p>
            <a:pPr>
              <a:defRPr/>
            </a:pPr>
            <a:r>
              <a:rPr lang="en-US" altLang="en-US" dirty="0" smtClean="0"/>
              <a:t>Zooming out of a longer period of time, here’s another look at the Department’s topline budget – this time in constant (or inflation-adjusted) dollars broken out by major budget category (or “color of money”).</a:t>
            </a:r>
          </a:p>
          <a:p>
            <a:pPr>
              <a:defRPr/>
            </a:pPr>
            <a:endParaRPr lang="en-US" altLang="en-US" dirty="0" smtClean="0"/>
          </a:p>
          <a:p>
            <a:pPr>
              <a:defRPr/>
            </a:pPr>
            <a:r>
              <a:rPr lang="en-US" altLang="en-US" dirty="0" smtClean="0"/>
              <a:t>Not surprisingly, we tend to spend more money during times of conflict.  You can see that after times of war, we typically reduce our budget by between 30 and 40 percent.  Since the peak of the Global War on Terror, we’ve reduced our budget by 21 percent, with further cuts to come.</a:t>
            </a:r>
          </a:p>
          <a:p>
            <a:pPr>
              <a:defRPr/>
            </a:pPr>
            <a:endParaRPr lang="en-US" altLang="en-US" dirty="0" smtClean="0"/>
          </a:p>
          <a:p>
            <a:pPr>
              <a:defRPr/>
            </a:pPr>
            <a:r>
              <a:rPr lang="en-US" altLang="en-US" dirty="0" smtClean="0"/>
              <a:t>So these are the fluctuations in the Department’s </a:t>
            </a:r>
            <a:r>
              <a:rPr lang="en-US" altLang="en-US" b="1" dirty="0" smtClean="0"/>
              <a:t>overall</a:t>
            </a:r>
            <a:r>
              <a:rPr lang="en-US" altLang="en-US" dirty="0" smtClean="0"/>
              <a:t> topline budget, but which budget categories do we typically turn to first during times of budget cuts?</a:t>
            </a:r>
          </a:p>
          <a:p>
            <a:pPr>
              <a:defRPr/>
            </a:pPr>
            <a:endParaRPr lang="en-US" altLang="en-US" dirty="0" smtClean="0"/>
          </a:p>
        </p:txBody>
      </p:sp>
      <p:sp>
        <p:nvSpPr>
          <p:cNvPr id="491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D47859A2-E60A-4917-B6DB-BA4F24D3C513}" type="slidenum">
              <a:rPr lang="en-US" altLang="en-US" smtClean="0">
                <a:latin typeface="Arial" charset="0"/>
              </a:rPr>
              <a:pPr eaLnBrk="1" hangingPunct="1">
                <a:spcBef>
                  <a:spcPct val="0"/>
                </a:spcBef>
                <a:defRPr/>
              </a:pPr>
              <a:t>15</a:t>
            </a:fld>
            <a:endParaRPr lang="en-US" alt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Procurement — and investment accounts in general — typically bear the brunt of budget cuts following major conflicts.  While in the past the overall topline was reduced by 30–40 percent following times of conflict, investment accounts during these times were reduced by much more – between 50 and 70 percent!  And although our topline has come down 21 percent during FY08–14, investment accounts have already been reduced by 39 percent during this same time period.  And we expect there might be more cuts coming in these accounts in the out-years.</a:t>
            </a:r>
          </a:p>
          <a:p>
            <a:pPr eaLnBrk="1" hangingPunct="1">
              <a:spcBef>
                <a:spcPct val="0"/>
              </a:spcBef>
            </a:pPr>
            <a:endParaRPr lang="en-US" altLang="en-US" smtClean="0"/>
          </a:p>
          <a:p>
            <a:pPr eaLnBrk="1" hangingPunct="1">
              <a:spcBef>
                <a:spcPct val="0"/>
              </a:spcBef>
            </a:pPr>
            <a:r>
              <a:rPr lang="en-US" altLang="en-US" smtClean="0"/>
              <a:t>Why does the Department rely on heavy cuts to acquisition programs during budget drawdowns?  The main reason is it’s difficult to cut force structure quickly so by default we’re forced to cut modernization accounts.  This creates a serious challenge — maintaining a technologically advanced military in light of budget reductions is no easy task.</a:t>
            </a:r>
          </a:p>
        </p:txBody>
      </p:sp>
      <p:sp>
        <p:nvSpPr>
          <p:cNvPr id="512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E094C117-21BC-432B-A4DE-0AD99BA4A49A}" type="slidenum">
              <a:rPr lang="en-US" altLang="en-US" smtClean="0">
                <a:latin typeface="Arial" charset="0"/>
              </a:rPr>
              <a:pPr eaLnBrk="1" hangingPunct="1">
                <a:spcBef>
                  <a:spcPct val="0"/>
                </a:spcBef>
                <a:defRPr/>
              </a:pPr>
              <a:t>16</a:t>
            </a:fld>
            <a:endParaRPr lang="en-US" alt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a:p>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23E4F67-93E0-4842-985E-A073551EBBE6}" type="slidenum">
              <a:rPr lang="en-US" altLang="en-US" smtClean="0">
                <a:latin typeface="Arial" charset="0"/>
              </a:rPr>
              <a:pPr eaLnBrk="1" hangingPunct="1">
                <a:spcBef>
                  <a:spcPct val="0"/>
                </a:spcBef>
              </a:pPr>
              <a:t>17</a:t>
            </a:fld>
            <a:endParaRPr lang="en-US" alt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43A81A3C-F4EF-414F-B95C-D3C0D9BA207F}" type="slidenum">
              <a:rPr lang="en-US" smtClean="0">
                <a:solidFill>
                  <a:prstClr val="black"/>
                </a:solidFill>
              </a:rPr>
              <a:pPr/>
              <a:t>23</a:t>
            </a:fld>
            <a:endParaRPr lang="en-US" dirty="0" smtClean="0">
              <a:solidFill>
                <a:prstClr val="black"/>
              </a:solidFill>
            </a:endParaRPr>
          </a:p>
        </p:txBody>
      </p:sp>
      <p:sp>
        <p:nvSpPr>
          <p:cNvPr id="40963" name="Rectangle 7"/>
          <p:cNvSpPr txBox="1">
            <a:spLocks noGrp="1" noChangeArrowheads="1"/>
          </p:cNvSpPr>
          <p:nvPr/>
        </p:nvSpPr>
        <p:spPr bwMode="auto">
          <a:xfrm>
            <a:off x="3970938" y="8829675"/>
            <a:ext cx="3037840" cy="465138"/>
          </a:xfrm>
          <a:prstGeom prst="rect">
            <a:avLst/>
          </a:prstGeom>
          <a:noFill/>
          <a:ln w="9525">
            <a:noFill/>
            <a:miter lim="800000"/>
            <a:headEnd/>
            <a:tailEnd/>
          </a:ln>
        </p:spPr>
        <p:txBody>
          <a:bodyPr lIns="94594" tIns="47294" rIns="94594" bIns="47294" anchor="b"/>
          <a:lstStyle/>
          <a:p>
            <a:pPr algn="r" defTabSz="946150"/>
            <a:fld id="{142BDBF3-85D1-4500-9EFF-6EA120425B3B}" type="slidenum">
              <a:rPr lang="en-US" sz="1200" b="1">
                <a:solidFill>
                  <a:prstClr val="black"/>
                </a:solidFill>
              </a:rPr>
              <a:pPr algn="r" defTabSz="946150"/>
              <a:t>23</a:t>
            </a:fld>
            <a:endParaRPr lang="en-US" sz="1200" b="1" dirty="0">
              <a:solidFill>
                <a:prstClr val="black"/>
              </a:solidFill>
            </a:endParaRPr>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a:ln>
            <a:solidFill>
              <a:srgbClr val="000000"/>
            </a:solidFill>
          </a:ln>
        </p:spPr>
        <p:txBody>
          <a:bodyPr lIns="94594" tIns="47294" rIns="94594" bIns="47294"/>
          <a:lstStyle/>
          <a:p>
            <a:pPr lvl="1" indent="-168275">
              <a:tabLst>
                <a:tab pos="171450" algn="l"/>
              </a:tabLst>
            </a:pPr>
            <a:endParaRPr lang="en-US" dirty="0" smtClean="0">
              <a:sym typeface="Wingdings" pitchFamily="2" charset="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5F38848-DED8-4C7D-9513-9AFB7D012F72}" type="slidenum">
              <a:rPr lang="en-US" altLang="en-US" smtClean="0">
                <a:latin typeface="Arial" charset="0"/>
              </a:rPr>
              <a:pPr eaLnBrk="1" hangingPunct="1">
                <a:spcBef>
                  <a:spcPct val="0"/>
                </a:spcBef>
              </a:pPr>
              <a:t>2</a:t>
            </a:fld>
            <a:endParaRPr lang="en-US"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lvl="1" indent="-342900">
              <a:buFont typeface="Arial" charset="0"/>
              <a:buChar char="•"/>
              <a:defRPr/>
            </a:pPr>
            <a:endParaRPr lang="en-US" altLang="en-US" sz="1000" dirty="0"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1AAF4F5-24D3-4A88-8DFA-14A2ECBEFEF8}" type="slidenum">
              <a:rPr lang="en-US" altLang="en-US" smtClean="0">
                <a:latin typeface="Arial" charset="0"/>
              </a:rPr>
              <a:pPr eaLnBrk="1" hangingPunct="1">
                <a:spcBef>
                  <a:spcPct val="0"/>
                </a:spcBef>
              </a:pPr>
              <a:t>3</a:t>
            </a:fld>
            <a:endParaRPr lang="en-US"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lvl="1" indent="-342900">
              <a:buFont typeface="Arial" charset="0"/>
              <a:buChar char="•"/>
              <a:defRPr/>
            </a:pPr>
            <a:endParaRPr lang="en-US" altLang="en-US" sz="1000" dirty="0"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1AAF4F5-24D3-4A88-8DFA-14A2ECBEFEF8}" type="slidenum">
              <a:rPr lang="en-US" altLang="en-US" smtClean="0">
                <a:latin typeface="Arial" charset="0"/>
              </a:rPr>
              <a:pPr eaLnBrk="1" hangingPunct="1">
                <a:spcBef>
                  <a:spcPct val="0"/>
                </a:spcBef>
              </a:pPr>
              <a:t>4</a:t>
            </a:fld>
            <a:endParaRPr lang="en-US"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FY15 Opportunity, Growth, &amp; Security Fund ($26B for DoD)</a:t>
            </a:r>
          </a:p>
          <a:p>
            <a:endParaRPr lang="en-US" altLang="en-US" smtClean="0"/>
          </a:p>
          <a:p>
            <a:r>
              <a:rPr lang="en-US" altLang="en-US" u="sng" smtClean="0"/>
              <a:t>Readiness Enhancement</a:t>
            </a:r>
          </a:p>
          <a:p>
            <a:r>
              <a:rPr lang="en-US" altLang="en-US" smtClean="0"/>
              <a:t>-- Training adds in Army</a:t>
            </a:r>
          </a:p>
          <a:p>
            <a:r>
              <a:rPr lang="en-US" altLang="en-US" smtClean="0"/>
              <a:t>-- Spares and logistics in Navy</a:t>
            </a:r>
          </a:p>
          <a:p>
            <a:r>
              <a:rPr lang="en-US" altLang="en-US" smtClean="0"/>
              <a:t>-- Unit training in USMC</a:t>
            </a:r>
          </a:p>
          <a:p>
            <a:r>
              <a:rPr lang="en-US" altLang="en-US" smtClean="0"/>
              <a:t>-- Flying hours in Air Force</a:t>
            </a:r>
          </a:p>
          <a:p>
            <a:endParaRPr lang="en-US" altLang="en-US" smtClean="0"/>
          </a:p>
          <a:p>
            <a:r>
              <a:rPr lang="en-US" altLang="en-US" u="sng" smtClean="0"/>
              <a:t>Installation support increase</a:t>
            </a:r>
          </a:p>
          <a:p>
            <a:r>
              <a:rPr lang="en-US" altLang="en-US" smtClean="0"/>
              <a:t>-- All Services increase base sustainment</a:t>
            </a:r>
          </a:p>
          <a:p>
            <a:r>
              <a:rPr lang="en-US" altLang="en-US" smtClean="0"/>
              <a:t>-- All Services add MilCon funding</a:t>
            </a:r>
          </a:p>
          <a:p>
            <a:endParaRPr lang="en-US" altLang="en-US" smtClean="0"/>
          </a:p>
          <a:p>
            <a:r>
              <a:rPr lang="en-US" altLang="en-US" u="sng" smtClean="0"/>
              <a:t>Investment increases</a:t>
            </a:r>
          </a:p>
          <a:p>
            <a:r>
              <a:rPr lang="en-US" altLang="en-US" smtClean="0"/>
              <a:t>-- Army helicopters (56)</a:t>
            </a:r>
          </a:p>
          <a:p>
            <a:r>
              <a:rPr lang="en-US" altLang="en-US" smtClean="0"/>
              <a:t>-- Navy P-8 (8), E-2D Aircraft (1)</a:t>
            </a:r>
          </a:p>
          <a:p>
            <a:r>
              <a:rPr lang="en-US" altLang="en-US" smtClean="0"/>
              <a:t>-- USMC Light Armored Vehicle and minor procurement</a:t>
            </a:r>
          </a:p>
          <a:p>
            <a:r>
              <a:rPr lang="en-US" altLang="en-US" smtClean="0"/>
              <a:t>-- Air Force F-35 (2), C-130J (10), MQ-9 Aircraft (12)</a:t>
            </a:r>
          </a:p>
          <a:p>
            <a:endParaRPr lang="en-US" altLang="en-US" smtClean="0"/>
          </a:p>
          <a:p>
            <a:r>
              <a:rPr lang="en-US" altLang="en-US" smtClean="0"/>
              <a:t>++++++++++++++++++</a:t>
            </a:r>
          </a:p>
          <a:p>
            <a:r>
              <a:rPr lang="en-US" altLang="en-US" smtClean="0"/>
              <a:t>FOR FY15–19:</a:t>
            </a:r>
          </a:p>
          <a:p>
            <a:r>
              <a:rPr lang="en-US" altLang="en-US" smtClean="0"/>
              <a:t>Blue minus Green = PB14 minus PB15 = $113B</a:t>
            </a:r>
          </a:p>
          <a:p>
            <a:r>
              <a:rPr lang="en-US" altLang="en-US" smtClean="0"/>
              <a:t>Green minus Red = PB15 minus BBA/BCA = $115B</a:t>
            </a:r>
          </a:p>
          <a:p>
            <a:r>
              <a:rPr lang="en-US" altLang="en-US" smtClean="0"/>
              <a:t>++++++++++++++++++</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FEC0148-E4EF-4C4D-8433-3B5E96857FB3}" type="slidenum">
              <a:rPr lang="en-US" altLang="en-US" smtClean="0">
                <a:latin typeface="Arial" charset="0"/>
              </a:rPr>
              <a:pPr eaLnBrk="1" hangingPunct="1">
                <a:spcBef>
                  <a:spcPct val="0"/>
                </a:spcBef>
              </a:pPr>
              <a:t>6</a:t>
            </a:fld>
            <a:endParaRPr lang="en-US"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lvl="1" indent="-342900">
              <a:buFont typeface="Arial" charset="0"/>
              <a:buChar char="•"/>
              <a:defRPr/>
            </a:pPr>
            <a:endParaRPr lang="en-US" altLang="en-US" sz="1000" dirty="0"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1AAF4F5-24D3-4A88-8DFA-14A2ECBEFEF8}" type="slidenum">
              <a:rPr lang="en-US" altLang="en-US" smtClean="0">
                <a:latin typeface="Arial" charset="0"/>
              </a:rPr>
              <a:pPr eaLnBrk="1" hangingPunct="1">
                <a:spcBef>
                  <a:spcPct val="0"/>
                </a:spcBef>
              </a:pPr>
              <a:t>7</a:t>
            </a:fld>
            <a:endParaRPr lang="en-US"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a:p>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23E4F67-93E0-4842-985E-A073551EBBE6}" type="slidenum">
              <a:rPr lang="en-US" altLang="en-US" smtClean="0">
                <a:latin typeface="Arial" charset="0"/>
              </a:rPr>
              <a:pPr eaLnBrk="1" hangingPunct="1">
                <a:spcBef>
                  <a:spcPct val="0"/>
                </a:spcBef>
              </a:pPr>
              <a:t>12</a:t>
            </a:fld>
            <a:endParaRPr lang="en-US" alt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31E5DC5-8E53-45B8-992E-C8D440FD33A6}" type="slidenum">
              <a:rPr lang="en-US" altLang="en-US" smtClean="0">
                <a:latin typeface="Arial" charset="0"/>
              </a:rPr>
              <a:pPr eaLnBrk="1" hangingPunct="1">
                <a:spcBef>
                  <a:spcPct val="0"/>
                </a:spcBef>
              </a:pPr>
              <a:t>13</a:t>
            </a:fld>
            <a:endParaRPr lang="en-US" alt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a:p>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228A738-3824-4EB8-AC18-9A85C6639DA9}" type="slidenum">
              <a:rPr lang="en-US" altLang="en-US" smtClean="0">
                <a:latin typeface="Arial" charset="0"/>
              </a:rPr>
              <a:pPr eaLnBrk="1" hangingPunct="1">
                <a:spcBef>
                  <a:spcPct val="0"/>
                </a:spcBef>
              </a:pPr>
              <a:t>14</a:t>
            </a:fld>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2" descr="http://www.af.mil/shared/media/ggallery/webgraphic/AFG-070719-004.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94075" y="2889250"/>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79610" y="676922"/>
            <a:ext cx="6172200" cy="1012825"/>
          </a:xfrm>
        </p:spPr>
        <p:txBody>
          <a:bodyPr>
            <a:noAutofit/>
          </a:bodyPr>
          <a:lstStyle>
            <a:lvl1pPr>
              <a:defRPr sz="4000" b="1">
                <a:latin typeface="+mj-lt"/>
              </a:defRPr>
            </a:lvl1pPr>
          </a:lstStyle>
          <a:p>
            <a:r>
              <a:rPr lang="en-US" dirty="0" smtClean="0"/>
              <a:t>Click to edit Master title</a:t>
            </a:r>
            <a:endParaRPr lang="en-US" dirty="0"/>
          </a:p>
        </p:txBody>
      </p:sp>
      <p:sp>
        <p:nvSpPr>
          <p:cNvPr id="3" name="Subtitle 2"/>
          <p:cNvSpPr>
            <a:spLocks noGrp="1"/>
          </p:cNvSpPr>
          <p:nvPr>
            <p:ph type="subTitle" idx="1"/>
          </p:nvPr>
        </p:nvSpPr>
        <p:spPr>
          <a:xfrm>
            <a:off x="1828800" y="1981200"/>
            <a:ext cx="5486400" cy="669236"/>
          </a:xfrm>
        </p:spPr>
        <p:txBody>
          <a:bodyPr>
            <a:normAutofit/>
          </a:bodyPr>
          <a:lstStyle>
            <a:lvl1pPr marL="0" indent="0" algn="ctr">
              <a:buNone/>
              <a:defRPr sz="3000" b="1">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a:t>
            </a:r>
            <a:endParaRPr lang="en-US" dirty="0"/>
          </a:p>
        </p:txBody>
      </p:sp>
      <p:sp>
        <p:nvSpPr>
          <p:cNvPr id="15" name="Text Placeholder 14"/>
          <p:cNvSpPr>
            <a:spLocks noGrp="1"/>
          </p:cNvSpPr>
          <p:nvPr>
            <p:ph type="body" sz="quarter" idx="10"/>
          </p:nvPr>
        </p:nvSpPr>
        <p:spPr>
          <a:xfrm>
            <a:off x="3124200" y="5780048"/>
            <a:ext cx="2895600" cy="457200"/>
          </a:xfrm>
        </p:spPr>
        <p:txBody>
          <a:bodyPr>
            <a:normAutofit/>
          </a:bodyPr>
          <a:lstStyle>
            <a:lvl1pPr algn="ctr">
              <a:buNone/>
              <a:defRPr sz="2400">
                <a:latin typeface="+mj-lt"/>
              </a:defRPr>
            </a:lvl1pPr>
          </a:lstStyle>
          <a:p>
            <a:pPr lvl="0"/>
            <a:r>
              <a:rPr lang="en-US" dirty="0" smtClean="0"/>
              <a:t>Click to edit Master text styles</a:t>
            </a:r>
          </a:p>
        </p:txBody>
      </p:sp>
      <p:sp>
        <p:nvSpPr>
          <p:cNvPr id="6" name="Slide Number Placeholder 5"/>
          <p:cNvSpPr>
            <a:spLocks noGrp="1"/>
          </p:cNvSpPr>
          <p:nvPr>
            <p:ph type="sldNum" sz="quarter" idx="11"/>
          </p:nvPr>
        </p:nvSpPr>
        <p:spPr/>
        <p:txBody>
          <a:bodyPr/>
          <a:lstStyle>
            <a:lvl1pPr>
              <a:defRPr b="0">
                <a:solidFill>
                  <a:schemeClr val="tx1"/>
                </a:solidFill>
                <a:latin typeface="+mn-lt"/>
              </a:defRPr>
            </a:lvl1pPr>
          </a:lstStyle>
          <a:p>
            <a:pPr>
              <a:defRPr/>
            </a:pPr>
            <a:r>
              <a:rPr lang="en-US"/>
              <a:t>   </a:t>
            </a:r>
            <a:fld id="{DAC91D76-3536-43FB-9624-8D56FBB20DDE}" type="slidenum">
              <a:rPr lang="en-US"/>
              <a:pPr>
                <a:defRPr/>
              </a:pPr>
              <a:t>‹#›</a:t>
            </a:fld>
            <a:endParaRPr lang="en-US"/>
          </a:p>
        </p:txBody>
      </p:sp>
    </p:spTree>
    <p:extLst>
      <p:ext uri="{BB962C8B-B14F-4D97-AF65-F5344CB8AC3E}">
        <p14:creationId xmlns:p14="http://schemas.microsoft.com/office/powerpoint/2010/main" val="172478630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ack ups">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2"/>
          <p:cNvPicPr>
            <a:picLocks noChangeAspect="1" noChangeArrowheads="1"/>
          </p:cNvPicPr>
          <p:nvPr userDrawn="1"/>
        </p:nvPicPr>
        <p:blipFill>
          <a:blip r:embed="rId2" cstate="print">
            <a:duotone>
              <a:schemeClr val="bg2">
                <a:shade val="45000"/>
                <a:satMod val="135000"/>
              </a:schemeClr>
              <a:prstClr val="white"/>
            </a:duotone>
            <a:lum bright="10000" contrast="-7000"/>
          </a:blip>
          <a:srcRect/>
          <a:stretch>
            <a:fillRect/>
          </a:stretch>
        </p:blipFill>
        <p:spPr bwMode="auto">
          <a:xfrm>
            <a:off x="0" y="2301478"/>
            <a:ext cx="9144000" cy="4613672"/>
          </a:xfrm>
          <a:prstGeom prst="rect">
            <a:avLst/>
          </a:prstGeom>
          <a:ln>
            <a:noFill/>
          </a:ln>
          <a:effectLst>
            <a:softEdge rad="127000"/>
          </a:effectLst>
        </p:spPr>
      </p:pic>
      <p:sp>
        <p:nvSpPr>
          <p:cNvPr id="7" name="Title 1"/>
          <p:cNvSpPr>
            <a:spLocks noGrp="1"/>
          </p:cNvSpPr>
          <p:nvPr>
            <p:ph type="ctrTitle"/>
          </p:nvPr>
        </p:nvSpPr>
        <p:spPr>
          <a:xfrm>
            <a:off x="1479610" y="1086245"/>
            <a:ext cx="6172200" cy="1012825"/>
          </a:xfrm>
          <a:prstGeom prst="rect">
            <a:avLst/>
          </a:prstGeom>
        </p:spPr>
        <p:txBody>
          <a:bodyPr>
            <a:noAutofit/>
          </a:bodyPr>
          <a:lstStyle>
            <a:lvl1pPr>
              <a:defRPr sz="4000" b="1" baseline="0">
                <a:latin typeface="Cambria" pitchFamily="18" charset="0"/>
              </a:defRPr>
            </a:lvl1pPr>
          </a:lstStyle>
          <a:p>
            <a:r>
              <a:rPr lang="en-US" smtClean="0"/>
              <a:t>Click to edit Master title style</a:t>
            </a:r>
            <a:endParaRPr lang="en-US" dirty="0"/>
          </a:p>
        </p:txBody>
      </p:sp>
      <p:sp>
        <p:nvSpPr>
          <p:cNvPr id="5" name="Slide Number Placeholder 5"/>
          <p:cNvSpPr>
            <a:spLocks noGrp="1"/>
          </p:cNvSpPr>
          <p:nvPr>
            <p:ph type="sldNum" sz="quarter" idx="10"/>
          </p:nvPr>
        </p:nvSpPr>
        <p:spPr/>
        <p:txBody>
          <a:bodyPr/>
          <a:lstStyle>
            <a:lvl1pPr>
              <a:defRPr b="0">
                <a:solidFill>
                  <a:schemeClr val="tx1"/>
                </a:solidFill>
              </a:defRPr>
            </a:lvl1pPr>
          </a:lstStyle>
          <a:p>
            <a:pPr>
              <a:defRPr/>
            </a:pPr>
            <a:r>
              <a:rPr lang="en-US"/>
              <a:t>   </a:t>
            </a:r>
            <a:fld id="{680FF974-A3A4-42E1-82D7-76A7DE4DB0A2}" type="slidenum">
              <a:rPr lang="en-US"/>
              <a:pPr>
                <a:defRPr/>
              </a:pPr>
              <a:t>‹#›</a:t>
            </a:fld>
            <a:endParaRPr lang="en-US"/>
          </a:p>
        </p:txBody>
      </p:sp>
    </p:spTree>
    <p:extLst>
      <p:ext uri="{BB962C8B-B14F-4D97-AF65-F5344CB8AC3E}">
        <p14:creationId xmlns:p14="http://schemas.microsoft.com/office/powerpoint/2010/main" val="1607676969"/>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tretch>
            <a:fillRect/>
          </a:stretch>
        </p:blipFill>
        <p:spPr bwMode="auto">
          <a:xfrm>
            <a:off x="2305050" y="3495675"/>
            <a:ext cx="4527550" cy="2286000"/>
          </a:xfrm>
          <a:prstGeom prst="rect">
            <a:avLst/>
          </a:prstGeom>
          <a:ln w="19050" cap="sq">
            <a:solidFill>
              <a:srgbClr val="C7AC4C"/>
            </a:solidFill>
            <a:prstDash val="solid"/>
            <a:miter lim="800000"/>
          </a:ln>
          <a:effectLst>
            <a:outerShdw blurRad="50800" dist="38100" dir="2700000" algn="tl" rotWithShape="0">
              <a:srgbClr val="000000">
                <a:alpha val="43000"/>
              </a:srgbClr>
            </a:outerShdw>
          </a:effectLst>
        </p:spPr>
      </p:pic>
      <p:sp>
        <p:nvSpPr>
          <p:cNvPr id="2" name="Title 1"/>
          <p:cNvSpPr>
            <a:spLocks noGrp="1"/>
          </p:cNvSpPr>
          <p:nvPr>
            <p:ph type="ctrTitle"/>
          </p:nvPr>
        </p:nvSpPr>
        <p:spPr>
          <a:xfrm>
            <a:off x="685800" y="76200"/>
            <a:ext cx="7772400" cy="1470025"/>
          </a:xfrm>
        </p:spPr>
        <p:txBody>
          <a:bodyPr/>
          <a:lstStyle>
            <a:lvl1pPr>
              <a:defRPr>
                <a:solidFill>
                  <a:srgbClr val="E6D78A"/>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1676400"/>
            <a:ext cx="6400800" cy="1219200"/>
          </a:xfrm>
        </p:spPr>
        <p:txBody>
          <a:bodyPr/>
          <a:lstStyle>
            <a:lvl1pPr marL="0" indent="0" algn="ctr">
              <a:buNone/>
              <a:defRPr>
                <a:solidFill>
                  <a:srgbClr val="E6D78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Slide Number Placeholder 5"/>
          <p:cNvSpPr>
            <a:spLocks noGrp="1"/>
          </p:cNvSpPr>
          <p:nvPr>
            <p:ph type="sldNum" sz="quarter" idx="10"/>
          </p:nvPr>
        </p:nvSpPr>
        <p:spPr/>
        <p:txBody>
          <a:bodyPr/>
          <a:lstStyle>
            <a:lvl1pPr>
              <a:defRPr b="0">
                <a:solidFill>
                  <a:srgbClr val="E6D78A"/>
                </a:solidFill>
              </a:defRPr>
            </a:lvl1pPr>
          </a:lstStyle>
          <a:p>
            <a:pPr>
              <a:defRPr/>
            </a:pPr>
            <a:r>
              <a:rPr lang="en-US"/>
              <a:t>   </a:t>
            </a:r>
            <a:fld id="{6455B586-0AD9-4BF7-A375-B9C595F803F9}" type="slidenum">
              <a:rPr lang="en-US"/>
              <a:pPr>
                <a:defRPr/>
              </a:pPr>
              <a:t>‹#›</a:t>
            </a:fld>
            <a:endParaRPr lang="en-US" dirty="0"/>
          </a:p>
        </p:txBody>
      </p:sp>
    </p:spTree>
    <p:extLst>
      <p:ext uri="{BB962C8B-B14F-4D97-AF65-F5344CB8AC3E}">
        <p14:creationId xmlns:p14="http://schemas.microsoft.com/office/powerpoint/2010/main" val="2564786590"/>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2238" y="109538"/>
            <a:ext cx="1331912" cy="671512"/>
          </a:xfrm>
          <a:prstGeom prst="rect">
            <a:avLst/>
          </a:prstGeom>
          <a:noFill/>
          <a:ln w="12700" cap="sq">
            <a:solidFill>
              <a:srgbClr val="C7AC4C"/>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4"/>
          <p:cNvSpPr/>
          <p:nvPr userDrawn="1"/>
        </p:nvSpPr>
        <p:spPr>
          <a:xfrm>
            <a:off x="106363" y="887413"/>
            <a:ext cx="8896350" cy="71437"/>
          </a:xfrm>
          <a:prstGeom prst="rect">
            <a:avLst/>
          </a:prstGeom>
          <a:gradFill flip="none" rotWithShape="1">
            <a:gsLst>
              <a:gs pos="0">
                <a:srgbClr val="E6DCAC"/>
              </a:gs>
              <a:gs pos="12000">
                <a:srgbClr val="E6D78A"/>
              </a:gs>
              <a:gs pos="30000">
                <a:srgbClr val="C7AC4C"/>
              </a:gs>
              <a:gs pos="69000">
                <a:srgbClr val="E6D78A"/>
              </a:gs>
              <a:gs pos="78000">
                <a:srgbClr val="E6DCAC"/>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7783076" y="818940"/>
            <a:ext cx="875560" cy="215444"/>
          </a:xfrm>
          <a:prstGeom prst="rect">
            <a:avLst/>
          </a:prstGeom>
          <a:noFill/>
        </p:spPr>
        <p:txBody>
          <a:bodyPr wrap="non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800" b="1" i="1" spc="150" dirty="0">
                <a:ln w="11430"/>
                <a:solidFill>
                  <a:srgbClr val="90BEE4"/>
                </a:solidFill>
                <a:effectLst>
                  <a:outerShdw blurRad="25400" algn="tl" rotWithShape="0">
                    <a:srgbClr val="000000">
                      <a:alpha val="43000"/>
                    </a:srgbClr>
                  </a:outerShdw>
                </a:effectLst>
                <a:latin typeface="+mn-lt"/>
              </a:rPr>
              <a:t>OSD CAPE</a:t>
            </a:r>
          </a:p>
        </p:txBody>
      </p:sp>
      <p:sp>
        <p:nvSpPr>
          <p:cNvPr id="12" name="Title 1"/>
          <p:cNvSpPr>
            <a:spLocks noGrp="1"/>
          </p:cNvSpPr>
          <p:nvPr>
            <p:ph type="title"/>
          </p:nvPr>
        </p:nvSpPr>
        <p:spPr>
          <a:xfrm>
            <a:off x="1506244" y="97658"/>
            <a:ext cx="7485356" cy="685800"/>
          </a:xfrm>
        </p:spPr>
        <p:txBody>
          <a:bodyPr>
            <a:noAutofit/>
          </a:bodyPr>
          <a:lstStyle>
            <a:lvl1pPr>
              <a:defRPr sz="4000">
                <a:solidFill>
                  <a:srgbClr val="E6D78A"/>
                </a:solidFill>
              </a:defRPr>
            </a:lvl1pPr>
          </a:lstStyle>
          <a:p>
            <a:r>
              <a:rPr lang="en-US" dirty="0" smtClean="0"/>
              <a:t>Click to edit Master title style</a:t>
            </a:r>
            <a:endParaRPr lang="en-US" dirty="0"/>
          </a:p>
        </p:txBody>
      </p:sp>
      <p:sp>
        <p:nvSpPr>
          <p:cNvPr id="14" name="Content Placeholder 2"/>
          <p:cNvSpPr>
            <a:spLocks noGrp="1"/>
          </p:cNvSpPr>
          <p:nvPr>
            <p:ph idx="1"/>
          </p:nvPr>
        </p:nvSpPr>
        <p:spPr>
          <a:xfrm>
            <a:off x="457200" y="1143000"/>
            <a:ext cx="8229600" cy="4983163"/>
          </a:xfrm>
        </p:spPr>
        <p:txBody>
          <a:bodyPr/>
          <a:lstStyle>
            <a:lvl1pPr>
              <a:defRPr>
                <a:solidFill>
                  <a:srgbClr val="E6D78A"/>
                </a:solidFill>
              </a:defRPr>
            </a:lvl1pPr>
            <a:lvl2pPr>
              <a:defRPr>
                <a:solidFill>
                  <a:srgbClr val="E6D78A"/>
                </a:solidFill>
              </a:defRPr>
            </a:lvl2pPr>
            <a:lvl3pPr>
              <a:defRPr>
                <a:solidFill>
                  <a:srgbClr val="E6D78A"/>
                </a:solidFill>
              </a:defRPr>
            </a:lvl3pPr>
            <a:lvl4pPr>
              <a:defRPr>
                <a:solidFill>
                  <a:srgbClr val="E6D78A"/>
                </a:solidFill>
              </a:defRPr>
            </a:lvl4pPr>
            <a:lvl5pPr>
              <a:defRPr>
                <a:solidFill>
                  <a:srgbClr val="E6D78A"/>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10"/>
          </p:nvPr>
        </p:nvSpPr>
        <p:spPr/>
        <p:txBody>
          <a:bodyPr/>
          <a:lstStyle>
            <a:lvl1pPr>
              <a:defRPr>
                <a:solidFill>
                  <a:srgbClr val="E6D78A"/>
                </a:solidFill>
              </a:defRPr>
            </a:lvl1pPr>
          </a:lstStyle>
          <a:p>
            <a:pPr>
              <a:defRPr/>
            </a:pPr>
            <a:r>
              <a:rPr lang="en-US"/>
              <a:t>   </a:t>
            </a:r>
            <a:fld id="{785FB19D-C6DE-4D8C-A05F-A5194B8A796B}" type="slidenum">
              <a:rPr lang="en-US"/>
              <a:pPr>
                <a:defRPr/>
              </a:pPr>
              <a:t>‹#›</a:t>
            </a:fld>
            <a:endParaRPr lang="en-US" dirty="0"/>
          </a:p>
        </p:txBody>
      </p:sp>
    </p:spTree>
    <p:extLst>
      <p:ext uri="{BB962C8B-B14F-4D97-AF65-F5344CB8AC3E}">
        <p14:creationId xmlns:p14="http://schemas.microsoft.com/office/powerpoint/2010/main" val="2690584261"/>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5888" y="109538"/>
            <a:ext cx="1331912" cy="671512"/>
          </a:xfrm>
          <a:prstGeom prst="rect">
            <a:avLst/>
          </a:prstGeom>
          <a:noFill/>
          <a:ln w="12700" cap="sq">
            <a:solidFill>
              <a:srgbClr val="C7AC4C"/>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106363" y="887413"/>
            <a:ext cx="8896350" cy="71437"/>
          </a:xfrm>
          <a:prstGeom prst="rect">
            <a:avLst/>
          </a:prstGeom>
          <a:gradFill flip="none" rotWithShape="1">
            <a:gsLst>
              <a:gs pos="0">
                <a:srgbClr val="E6DCAC"/>
              </a:gs>
              <a:gs pos="12000">
                <a:srgbClr val="E6D78A"/>
              </a:gs>
              <a:gs pos="30000">
                <a:srgbClr val="C7AC4C"/>
              </a:gs>
              <a:gs pos="69000">
                <a:srgbClr val="E6D78A"/>
              </a:gs>
              <a:gs pos="78000">
                <a:srgbClr val="E6DCAC"/>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userDrawn="1"/>
        </p:nvSpPr>
        <p:spPr>
          <a:xfrm>
            <a:off x="7783076" y="818940"/>
            <a:ext cx="875560" cy="215444"/>
          </a:xfrm>
          <a:prstGeom prst="rect">
            <a:avLst/>
          </a:prstGeom>
          <a:noFill/>
        </p:spPr>
        <p:txBody>
          <a:bodyPr wrap="non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800" b="1" i="1" spc="150" dirty="0">
                <a:ln w="11430"/>
                <a:solidFill>
                  <a:srgbClr val="90BEE4"/>
                </a:solidFill>
                <a:effectLst>
                  <a:outerShdw blurRad="25400" algn="tl" rotWithShape="0">
                    <a:srgbClr val="000000">
                      <a:alpha val="43000"/>
                    </a:srgbClr>
                  </a:outerShdw>
                </a:effectLst>
                <a:latin typeface="+mn-lt"/>
              </a:rPr>
              <a:t>OSD CAPE</a:t>
            </a:r>
          </a:p>
        </p:txBody>
      </p:sp>
      <p:sp>
        <p:nvSpPr>
          <p:cNvPr id="3" name="Text Placeholder 2"/>
          <p:cNvSpPr>
            <a:spLocks noGrp="1"/>
          </p:cNvSpPr>
          <p:nvPr>
            <p:ph type="body" idx="1"/>
          </p:nvPr>
        </p:nvSpPr>
        <p:spPr>
          <a:xfrm>
            <a:off x="457200" y="1447800"/>
            <a:ext cx="4040188" cy="727075"/>
          </a:xfrm>
        </p:spPr>
        <p:txBody>
          <a:bodyPr anchor="b"/>
          <a:lstStyle>
            <a:lvl1pPr marL="0" indent="0">
              <a:buNone/>
              <a:defRPr sz="2400" b="1">
                <a:solidFill>
                  <a:srgbClr val="E6D78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447800"/>
            <a:ext cx="4041775" cy="727075"/>
          </a:xfrm>
        </p:spPr>
        <p:txBody>
          <a:bodyPr anchor="b"/>
          <a:lstStyle>
            <a:lvl1pPr marL="0" indent="0">
              <a:buNone/>
              <a:defRPr sz="2400" b="1">
                <a:solidFill>
                  <a:srgbClr val="E6D78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
          <p:cNvSpPr>
            <a:spLocks noGrp="1"/>
          </p:cNvSpPr>
          <p:nvPr>
            <p:ph type="title"/>
          </p:nvPr>
        </p:nvSpPr>
        <p:spPr>
          <a:xfrm>
            <a:off x="1506244" y="97658"/>
            <a:ext cx="7485356" cy="685800"/>
          </a:xfrm>
        </p:spPr>
        <p:txBody>
          <a:bodyPr/>
          <a:lstStyle>
            <a:lvl1pPr>
              <a:defRPr>
                <a:solidFill>
                  <a:srgbClr val="E6D78A"/>
                </a:solidFill>
              </a:defRPr>
            </a:lvl1pPr>
          </a:lstStyle>
          <a:p>
            <a:r>
              <a:rPr lang="en-US" dirty="0" smtClean="0"/>
              <a:t>Click to edit Master title style</a:t>
            </a:r>
            <a:endParaRPr lang="en-US" dirty="0"/>
          </a:p>
        </p:txBody>
      </p:sp>
      <p:sp>
        <p:nvSpPr>
          <p:cNvPr id="10" name="Slide Number Placeholder 5"/>
          <p:cNvSpPr>
            <a:spLocks noGrp="1"/>
          </p:cNvSpPr>
          <p:nvPr>
            <p:ph type="sldNum" sz="quarter" idx="10"/>
          </p:nvPr>
        </p:nvSpPr>
        <p:spPr/>
        <p:txBody>
          <a:bodyPr/>
          <a:lstStyle>
            <a:lvl1pPr>
              <a:defRPr b="0">
                <a:solidFill>
                  <a:srgbClr val="E6D78A"/>
                </a:solidFill>
              </a:defRPr>
            </a:lvl1pPr>
          </a:lstStyle>
          <a:p>
            <a:pPr>
              <a:defRPr/>
            </a:pPr>
            <a:r>
              <a:rPr lang="en-US"/>
              <a:t>   </a:t>
            </a:r>
            <a:fld id="{8050F8A9-2F55-4BF4-99A2-F0D7D283F6D3}" type="slidenum">
              <a:rPr lang="en-US"/>
              <a:pPr>
                <a:defRPr/>
              </a:pPr>
              <a:t>‹#›</a:t>
            </a:fld>
            <a:endParaRPr lang="en-US" dirty="0"/>
          </a:p>
        </p:txBody>
      </p:sp>
    </p:spTree>
    <p:extLst>
      <p:ext uri="{BB962C8B-B14F-4D97-AF65-F5344CB8AC3E}">
        <p14:creationId xmlns:p14="http://schemas.microsoft.com/office/powerpoint/2010/main" val="1799395414"/>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5888" y="109538"/>
            <a:ext cx="1331912" cy="671512"/>
          </a:xfrm>
          <a:prstGeom prst="rect">
            <a:avLst/>
          </a:prstGeom>
          <a:noFill/>
          <a:ln w="12700" cap="sq">
            <a:solidFill>
              <a:srgbClr val="C7AC4C"/>
            </a:solidFill>
            <a:miter lim="800000"/>
            <a:headEnd/>
            <a:tailEnd/>
          </a:ln>
          <a:extLst>
            <a:ext uri="{909E8E84-426E-40DD-AFC4-6F175D3DCCD1}">
              <a14:hiddenFill xmlns:a14="http://schemas.microsoft.com/office/drawing/2010/main">
                <a:solidFill>
                  <a:srgbClr val="FFFFFF"/>
                </a:solidFill>
              </a14:hiddenFill>
            </a:ext>
          </a:extLst>
        </p:spPr>
      </p:pic>
      <p:sp>
        <p:nvSpPr>
          <p:cNvPr id="4" name="Rectangle 3"/>
          <p:cNvSpPr/>
          <p:nvPr userDrawn="1"/>
        </p:nvSpPr>
        <p:spPr>
          <a:xfrm>
            <a:off x="106363" y="887413"/>
            <a:ext cx="8896350" cy="71437"/>
          </a:xfrm>
          <a:prstGeom prst="rect">
            <a:avLst/>
          </a:prstGeom>
          <a:gradFill flip="none" rotWithShape="1">
            <a:gsLst>
              <a:gs pos="0">
                <a:srgbClr val="E6DCAC"/>
              </a:gs>
              <a:gs pos="12000">
                <a:srgbClr val="E6D78A"/>
              </a:gs>
              <a:gs pos="30000">
                <a:srgbClr val="C7AC4C"/>
              </a:gs>
              <a:gs pos="69000">
                <a:srgbClr val="E6D78A"/>
              </a:gs>
              <a:gs pos="78000">
                <a:srgbClr val="E6DCAC"/>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userDrawn="1"/>
        </p:nvSpPr>
        <p:spPr>
          <a:xfrm>
            <a:off x="7783076" y="818940"/>
            <a:ext cx="875560" cy="215444"/>
          </a:xfrm>
          <a:prstGeom prst="rect">
            <a:avLst/>
          </a:prstGeom>
          <a:noFill/>
        </p:spPr>
        <p:txBody>
          <a:bodyPr wrap="non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800" b="1" i="1" spc="150" dirty="0">
                <a:ln w="11430"/>
                <a:solidFill>
                  <a:srgbClr val="90BEE4"/>
                </a:solidFill>
                <a:effectLst>
                  <a:outerShdw blurRad="25400" algn="tl" rotWithShape="0">
                    <a:srgbClr val="000000">
                      <a:alpha val="43000"/>
                    </a:srgbClr>
                  </a:outerShdw>
                </a:effectLst>
                <a:latin typeface="+mn-lt"/>
              </a:rPr>
              <a:t>OSD CAPE</a:t>
            </a:r>
          </a:p>
        </p:txBody>
      </p:sp>
      <p:sp>
        <p:nvSpPr>
          <p:cNvPr id="9" name="Title 1"/>
          <p:cNvSpPr>
            <a:spLocks noGrp="1"/>
          </p:cNvSpPr>
          <p:nvPr>
            <p:ph type="title"/>
          </p:nvPr>
        </p:nvSpPr>
        <p:spPr>
          <a:xfrm>
            <a:off x="1506244" y="97658"/>
            <a:ext cx="7485356" cy="685800"/>
          </a:xfrm>
        </p:spPr>
        <p:txBody>
          <a:bodyPr/>
          <a:lstStyle>
            <a:lvl1pPr>
              <a:defRPr>
                <a:solidFill>
                  <a:srgbClr val="E6D78A"/>
                </a:solidFill>
              </a:defRPr>
            </a:lvl1pPr>
          </a:lstStyle>
          <a:p>
            <a:r>
              <a:rPr lang="en-US" dirty="0"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b="0">
                <a:solidFill>
                  <a:srgbClr val="E6D78A"/>
                </a:solidFill>
              </a:defRPr>
            </a:lvl1pPr>
          </a:lstStyle>
          <a:p>
            <a:pPr>
              <a:defRPr/>
            </a:pPr>
            <a:r>
              <a:rPr lang="en-US"/>
              <a:t>   </a:t>
            </a:r>
            <a:fld id="{F3E7577F-748B-41D9-963D-99CC2398972F}" type="slidenum">
              <a:rPr lang="en-US"/>
              <a:pPr>
                <a:defRPr/>
              </a:pPr>
              <a:t>‹#›</a:t>
            </a:fld>
            <a:endParaRPr lang="en-US" dirty="0"/>
          </a:p>
        </p:txBody>
      </p:sp>
    </p:spTree>
    <p:extLst>
      <p:ext uri="{BB962C8B-B14F-4D97-AF65-F5344CB8AC3E}">
        <p14:creationId xmlns:p14="http://schemas.microsoft.com/office/powerpoint/2010/main" val="3388120760"/>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stretch>
            <a:fillRect/>
          </a:stretch>
        </p:blipFill>
        <p:spPr bwMode="auto">
          <a:xfrm>
            <a:off x="2305050" y="3495675"/>
            <a:ext cx="4527550" cy="2286000"/>
          </a:xfrm>
          <a:prstGeom prst="rect">
            <a:avLst/>
          </a:prstGeom>
          <a:ln w="19050" cap="sq">
            <a:solidFill>
              <a:srgbClr val="C7AC4C"/>
            </a:solidFill>
            <a:prstDash val="solid"/>
            <a:miter lim="800000"/>
          </a:ln>
          <a:effectLst>
            <a:outerShdw blurRad="50800" dist="38100" dir="2700000" algn="tl" rotWithShape="0">
              <a:srgbClr val="000000">
                <a:alpha val="43000"/>
              </a:srgbClr>
            </a:outerShdw>
          </a:effectLst>
        </p:spPr>
      </p:pic>
      <p:sp>
        <p:nvSpPr>
          <p:cNvPr id="7" name="Title 1"/>
          <p:cNvSpPr>
            <a:spLocks noGrp="1"/>
          </p:cNvSpPr>
          <p:nvPr>
            <p:ph type="ctrTitle"/>
          </p:nvPr>
        </p:nvSpPr>
        <p:spPr>
          <a:xfrm>
            <a:off x="1285875" y="1086245"/>
            <a:ext cx="6553200" cy="1012825"/>
          </a:xfrm>
          <a:prstGeom prst="rect">
            <a:avLst/>
          </a:prstGeom>
        </p:spPr>
        <p:txBody>
          <a:bodyPr>
            <a:noAutofit/>
          </a:bodyPr>
          <a:lstStyle>
            <a:lvl1pPr>
              <a:defRPr sz="4000" b="0" baseline="0">
                <a:latin typeface="+mn-lt"/>
              </a:defRPr>
            </a:lvl1pPr>
          </a:lstStyle>
          <a:p>
            <a:r>
              <a:rPr lang="en-US" smtClean="0"/>
              <a:t>Click to edit Master title style</a:t>
            </a:r>
            <a:endParaRPr lang="en-US" dirty="0"/>
          </a:p>
        </p:txBody>
      </p:sp>
      <p:sp>
        <p:nvSpPr>
          <p:cNvPr id="4" name="Slide Number Placeholder 5"/>
          <p:cNvSpPr>
            <a:spLocks noGrp="1"/>
          </p:cNvSpPr>
          <p:nvPr>
            <p:ph type="sldNum" sz="quarter" idx="10"/>
          </p:nvPr>
        </p:nvSpPr>
        <p:spPr/>
        <p:txBody>
          <a:bodyPr/>
          <a:lstStyle>
            <a:lvl1pPr>
              <a:defRPr b="0">
                <a:solidFill>
                  <a:srgbClr val="E6D78A"/>
                </a:solidFill>
              </a:defRPr>
            </a:lvl1pPr>
          </a:lstStyle>
          <a:p>
            <a:pPr>
              <a:defRPr/>
            </a:pPr>
            <a:r>
              <a:rPr lang="en-US"/>
              <a:t>   </a:t>
            </a:r>
            <a:fld id="{2B0B6E6B-7458-4649-A0E6-5A6F31F67727}" type="slidenum">
              <a:rPr lang="en-US"/>
              <a:pPr>
                <a:defRPr/>
              </a:pPr>
              <a:t>‹#›</a:t>
            </a:fld>
            <a:endParaRPr lang="en-US" dirty="0"/>
          </a:p>
        </p:txBody>
      </p:sp>
    </p:spTree>
    <p:extLst>
      <p:ext uri="{BB962C8B-B14F-4D97-AF65-F5344CB8AC3E}">
        <p14:creationId xmlns:p14="http://schemas.microsoft.com/office/powerpoint/2010/main" val="2517744101"/>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r>
              <a:rPr lang="en-US"/>
              <a:t>   </a:t>
            </a:r>
            <a:fld id="{150C280C-1862-425D-B639-C6C44C90FE2B}" type="slidenum">
              <a:rPr lang="en-US"/>
              <a:pPr>
                <a:defRPr/>
              </a:pPr>
              <a:t>‹#›</a:t>
            </a:fld>
            <a:endParaRPr lang="en-US"/>
          </a:p>
        </p:txBody>
      </p:sp>
    </p:spTree>
    <p:extLst>
      <p:ext uri="{BB962C8B-B14F-4D97-AF65-F5344CB8AC3E}">
        <p14:creationId xmlns:p14="http://schemas.microsoft.com/office/powerpoint/2010/main" val="3586097917"/>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pic>
        <p:nvPicPr>
          <p:cNvPr id="3"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5888" y="109538"/>
            <a:ext cx="1331912" cy="671512"/>
          </a:xfrm>
          <a:prstGeom prst="rect">
            <a:avLst/>
          </a:prstGeom>
          <a:noFill/>
          <a:ln w="12700" cap="sq">
            <a:solidFill>
              <a:srgbClr val="C7AC4C"/>
            </a:solidFill>
            <a:miter lim="800000"/>
            <a:headEnd/>
            <a:tailEnd/>
          </a:ln>
          <a:extLst>
            <a:ext uri="{909E8E84-426E-40DD-AFC4-6F175D3DCCD1}">
              <a14:hiddenFill xmlns:a14="http://schemas.microsoft.com/office/drawing/2010/main">
                <a:solidFill>
                  <a:srgbClr val="FFFFFF"/>
                </a:solidFill>
              </a14:hiddenFill>
            </a:ext>
          </a:extLst>
        </p:spPr>
      </p:pic>
      <p:sp>
        <p:nvSpPr>
          <p:cNvPr id="4" name="Rectangle 3"/>
          <p:cNvSpPr/>
          <p:nvPr userDrawn="1"/>
        </p:nvSpPr>
        <p:spPr>
          <a:xfrm>
            <a:off x="106363" y="887413"/>
            <a:ext cx="8896350" cy="71437"/>
          </a:xfrm>
          <a:prstGeom prst="rect">
            <a:avLst/>
          </a:prstGeom>
          <a:gradFill flip="none" rotWithShape="1">
            <a:gsLst>
              <a:gs pos="0">
                <a:srgbClr val="E6DCAC"/>
              </a:gs>
              <a:gs pos="12000">
                <a:srgbClr val="E6D78A"/>
              </a:gs>
              <a:gs pos="30000">
                <a:srgbClr val="C7AC4C"/>
              </a:gs>
              <a:gs pos="69000">
                <a:srgbClr val="E6D78A"/>
              </a:gs>
              <a:gs pos="78000">
                <a:srgbClr val="E6DCAC"/>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userDrawn="1"/>
        </p:nvSpPr>
        <p:spPr>
          <a:xfrm>
            <a:off x="7783076" y="818940"/>
            <a:ext cx="875560" cy="215444"/>
          </a:xfrm>
          <a:prstGeom prst="rect">
            <a:avLst/>
          </a:prstGeom>
          <a:noFill/>
        </p:spPr>
        <p:txBody>
          <a:bodyPr wrap="non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800" b="1" i="1" spc="150" dirty="0">
                <a:ln w="11430"/>
                <a:solidFill>
                  <a:srgbClr val="90BEE4"/>
                </a:solidFill>
                <a:effectLst>
                  <a:outerShdw blurRad="25400" algn="tl" rotWithShape="0">
                    <a:srgbClr val="000000">
                      <a:alpha val="43000"/>
                    </a:srgbClr>
                  </a:outerShdw>
                </a:effectLst>
                <a:latin typeface="+mn-lt"/>
              </a:rPr>
              <a:t>OSD CAPE</a:t>
            </a:r>
          </a:p>
        </p:txBody>
      </p:sp>
      <p:sp>
        <p:nvSpPr>
          <p:cNvPr id="9" name="Title 1"/>
          <p:cNvSpPr>
            <a:spLocks noGrp="1"/>
          </p:cNvSpPr>
          <p:nvPr>
            <p:ph type="title"/>
          </p:nvPr>
        </p:nvSpPr>
        <p:spPr>
          <a:xfrm>
            <a:off x="1506244" y="97658"/>
            <a:ext cx="7485356" cy="685800"/>
          </a:xfrm>
        </p:spPr>
        <p:txBody>
          <a:bodyPr/>
          <a:lstStyle>
            <a:lvl1pPr>
              <a:defRPr>
                <a:solidFill>
                  <a:srgbClr val="E6D78A"/>
                </a:solidFill>
              </a:defRPr>
            </a:lvl1pPr>
          </a:lstStyle>
          <a:p>
            <a:r>
              <a:rPr lang="en-US" dirty="0"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b="0">
                <a:solidFill>
                  <a:srgbClr val="E6D78A"/>
                </a:solidFill>
              </a:defRPr>
            </a:lvl1pPr>
          </a:lstStyle>
          <a:p>
            <a:pPr>
              <a:defRPr/>
            </a:pPr>
            <a:r>
              <a:rPr lang="en-US"/>
              <a:t>   </a:t>
            </a:r>
            <a:fld id="{420D4ACE-3336-4CC5-B7BB-306DA79020DA}" type="slidenum">
              <a:rPr lang="en-US"/>
              <a:pPr>
                <a:defRPr/>
              </a:pPr>
              <a:t>‹#›</a:t>
            </a:fld>
            <a:endParaRPr lang="en-US" dirty="0"/>
          </a:p>
        </p:txBody>
      </p:sp>
    </p:spTree>
    <p:extLst>
      <p:ext uri="{BB962C8B-B14F-4D97-AF65-F5344CB8AC3E}">
        <p14:creationId xmlns:p14="http://schemas.microsoft.com/office/powerpoint/2010/main" val="1097582285"/>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2098" name="Rectangle 2"/>
          <p:cNvSpPr>
            <a:spLocks noGrp="1" noChangeArrowheads="1"/>
          </p:cNvSpPr>
          <p:nvPr>
            <p:ph type="subTitle" idx="1"/>
          </p:nvPr>
        </p:nvSpPr>
        <p:spPr>
          <a:xfrm>
            <a:off x="1371600" y="4422775"/>
            <a:ext cx="6400800" cy="1219200"/>
          </a:xfrm>
        </p:spPr>
        <p:txBody>
          <a:bodyPr/>
          <a:lstStyle>
            <a:lvl1pPr marL="0" indent="0" algn="ctr">
              <a:buFontTx/>
              <a:buNone/>
              <a:defRPr sz="1400" b="1">
                <a:solidFill>
                  <a:schemeClr val="accent2"/>
                </a:solidFill>
              </a:defRPr>
            </a:lvl1pPr>
          </a:lstStyle>
          <a:p>
            <a:r>
              <a:rPr lang="en-US"/>
              <a:t>Click to edit Master subtitle style</a:t>
            </a:r>
          </a:p>
        </p:txBody>
      </p:sp>
      <p:sp>
        <p:nvSpPr>
          <p:cNvPr id="132099" name="Rectangle 3"/>
          <p:cNvSpPr>
            <a:spLocks noGrp="1" noChangeArrowheads="1"/>
          </p:cNvSpPr>
          <p:nvPr>
            <p:ph type="ctrTitle"/>
          </p:nvPr>
        </p:nvSpPr>
        <p:spPr>
          <a:xfrm>
            <a:off x="685800" y="2667000"/>
            <a:ext cx="7772400" cy="1470025"/>
          </a:xfrm>
        </p:spPr>
        <p:txBody>
          <a:bodyPr/>
          <a:lstStyle>
            <a:lvl1pPr>
              <a:defRPr sz="3600"/>
            </a:lvl1pPr>
          </a:lstStyle>
          <a:p>
            <a:r>
              <a:rPr lang="en-US"/>
              <a:t>Click to edit Master title style</a:t>
            </a:r>
          </a:p>
        </p:txBody>
      </p:sp>
      <p:sp>
        <p:nvSpPr>
          <p:cNvPr id="6" name="Text Box 10"/>
          <p:cNvSpPr txBox="1">
            <a:spLocks noChangeArrowheads="1"/>
          </p:cNvSpPr>
          <p:nvPr userDrawn="1"/>
        </p:nvSpPr>
        <p:spPr bwMode="auto">
          <a:xfrm>
            <a:off x="8716963" y="6602413"/>
            <a:ext cx="341312" cy="246062"/>
          </a:xfrm>
          <a:prstGeom prst="rect">
            <a:avLst/>
          </a:prstGeom>
          <a:noFill/>
          <a:ln w="9525">
            <a:noFill/>
            <a:miter lim="800000"/>
            <a:headEnd/>
            <a:tailEnd/>
          </a:ln>
          <a:effectLst/>
        </p:spPr>
        <p:txBody>
          <a:bodyPr wrap="none">
            <a:spAutoFit/>
          </a:bodyPr>
          <a:lstStyle/>
          <a:p>
            <a:pPr algn="r">
              <a:defRPr/>
            </a:pPr>
            <a:fld id="{D450E030-9DA4-408A-8CB9-3F0F94D70FF6}" type="slidenum">
              <a:rPr lang="en-US" sz="1000" b="1" smtClean="0">
                <a:solidFill>
                  <a:srgbClr val="000000"/>
                </a:solidFill>
              </a:rPr>
              <a:pPr algn="r">
                <a:defRPr/>
              </a:pPr>
              <a:t>‹#›</a:t>
            </a:fld>
            <a:endParaRPr lang="en-US" sz="1000" b="1" dirty="0">
              <a:solidFill>
                <a:srgbClr val="000000"/>
              </a:solidFill>
            </a:endParaRPr>
          </a:p>
        </p:txBody>
      </p:sp>
      <p:sp>
        <p:nvSpPr>
          <p:cNvPr id="9" name="Rectangle 3"/>
          <p:cNvSpPr>
            <a:spLocks noGrp="1" noChangeArrowheads="1"/>
          </p:cNvSpPr>
          <p:nvPr>
            <p:ph type="dt" sz="half" idx="2"/>
          </p:nvPr>
        </p:nvSpPr>
        <p:spPr bwMode="auto">
          <a:xfrm>
            <a:off x="228600" y="63627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800" b="0"/>
            </a:lvl1pPr>
          </a:lstStyle>
          <a:p>
            <a:pPr>
              <a:defRPr/>
            </a:pPr>
            <a:fld id="{13E855CE-B4CC-4C8B-9D50-31A0711B360C}" type="datetime4">
              <a:rPr lang="en-US">
                <a:solidFill>
                  <a:srgbClr val="000000"/>
                </a:solidFill>
              </a:rPr>
              <a:pPr>
                <a:defRPr/>
              </a:pPr>
              <a:t>February 18, 2015</a:t>
            </a:fld>
            <a:endParaRPr lang="en-US" dirty="0">
              <a:solidFill>
                <a:srgbClr val="000000"/>
              </a:solidFill>
            </a:endParaRPr>
          </a:p>
        </p:txBody>
      </p:sp>
    </p:spTree>
    <p:extLst>
      <p:ext uri="{BB962C8B-B14F-4D97-AF65-F5344CB8AC3E}">
        <p14:creationId xmlns:p14="http://schemas.microsoft.com/office/powerpoint/2010/main" val="138268033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25566" y="1651475"/>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fld id="{89A90727-6790-4637-9456-9EF78A4D04ED}" type="datetime4">
              <a:rPr lang="en-US">
                <a:solidFill>
                  <a:srgbClr val="000000"/>
                </a:solidFill>
              </a:rPr>
              <a:pPr>
                <a:defRPr/>
              </a:pPr>
              <a:t>February 18, 2015</a:t>
            </a:fld>
            <a:endParaRPr lang="en-US" dirty="0">
              <a:solidFill>
                <a:srgbClr val="000000"/>
              </a:solidFill>
            </a:endParaRPr>
          </a:p>
        </p:txBody>
      </p:sp>
    </p:spTree>
    <p:extLst>
      <p:ext uri="{BB962C8B-B14F-4D97-AF65-F5344CB8AC3E}">
        <p14:creationId xmlns:p14="http://schemas.microsoft.com/office/powerpoint/2010/main" val="12753613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228600" y="866775"/>
            <a:ext cx="8686800" cy="76201"/>
          </a:xfrm>
          <a:prstGeom prst="rect">
            <a:avLst/>
          </a:prstGeom>
          <a:gradFill flip="none" rotWithShape="1">
            <a:gsLst>
              <a:gs pos="0">
                <a:srgbClr val="E6DCAC"/>
              </a:gs>
              <a:gs pos="12000">
                <a:srgbClr val="E6D78A"/>
              </a:gs>
              <a:gs pos="30000">
                <a:srgbClr val="C7AC4C"/>
              </a:gs>
              <a:gs pos="69000">
                <a:srgbClr val="E6D78A"/>
              </a:gs>
              <a:gs pos="78000">
                <a:srgbClr val="E6DCAC"/>
              </a:gs>
            </a:gsLst>
            <a:lin ang="16200000" scaled="0"/>
            <a:tileRect/>
          </a:gradFill>
          <a:ln>
            <a:noFill/>
          </a:ln>
          <a:scene3d>
            <a:camera prst="orthographicFront"/>
            <a:lightRig rig="balanced"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userDrawn="1"/>
        </p:nvSpPr>
        <p:spPr>
          <a:xfrm>
            <a:off x="7632951" y="779109"/>
            <a:ext cx="618107" cy="230832"/>
          </a:xfrm>
          <a:prstGeom prst="rect">
            <a:avLst/>
          </a:prstGeom>
          <a:solidFill>
            <a:schemeClr val="bg1"/>
          </a:solidFill>
        </p:spPr>
        <p:txBody>
          <a:bodyPr>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900" b="1" i="1" spc="150" dirty="0">
                <a:ln w="11430"/>
                <a:solidFill>
                  <a:schemeClr val="accent1">
                    <a:lumMod val="75000"/>
                  </a:schemeClr>
                </a:solidFill>
                <a:effectLst>
                  <a:outerShdw blurRad="25400" algn="tl" rotWithShape="0">
                    <a:srgbClr val="000000">
                      <a:alpha val="43000"/>
                    </a:srgbClr>
                  </a:outerShdw>
                </a:effectLst>
                <a:latin typeface="Cambria" pitchFamily="18" charset="0"/>
              </a:rPr>
              <a:t>OSD </a:t>
            </a:r>
          </a:p>
        </p:txBody>
      </p:sp>
      <p:sp>
        <p:nvSpPr>
          <p:cNvPr id="14" name="Content Placeholder 2"/>
          <p:cNvSpPr>
            <a:spLocks noGrp="1"/>
          </p:cNvSpPr>
          <p:nvPr>
            <p:ph idx="1"/>
          </p:nvPr>
        </p:nvSpPr>
        <p:spPr>
          <a:xfrm>
            <a:off x="457200" y="1143000"/>
            <a:ext cx="8229600" cy="4983163"/>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
          <p:cNvSpPr>
            <a:spLocks noGrp="1"/>
          </p:cNvSpPr>
          <p:nvPr>
            <p:ph type="title"/>
          </p:nvPr>
        </p:nvSpPr>
        <p:spPr>
          <a:xfrm>
            <a:off x="228600" y="97658"/>
            <a:ext cx="8686800" cy="685800"/>
          </a:xfrm>
          <a:prstGeom prst="rect">
            <a:avLst/>
          </a:prstGeom>
        </p:spPr>
        <p:txBody>
          <a:bodyPr>
            <a:noAutofit/>
          </a:bodyPr>
          <a:lstStyle>
            <a:lvl1pPr>
              <a:defRPr sz="3600">
                <a:solidFill>
                  <a:schemeClr val="tx1"/>
                </a:solidFill>
                <a:latin typeface="+mj-lt"/>
              </a:defRPr>
            </a:lvl1pPr>
          </a:lstStyle>
          <a:p>
            <a:r>
              <a:rPr lang="en-US" dirty="0"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solidFill>
                  <a:schemeClr val="tx1"/>
                </a:solidFill>
              </a:defRPr>
            </a:lvl1pPr>
          </a:lstStyle>
          <a:p>
            <a:pPr>
              <a:defRPr/>
            </a:pPr>
            <a:r>
              <a:rPr lang="en-US"/>
              <a:t>   </a:t>
            </a:r>
            <a:fld id="{A0731307-C2F2-4A0C-85AA-E54F165C0D28}" type="slidenum">
              <a:rPr lang="en-US"/>
              <a:pPr>
                <a:defRPr/>
              </a:pPr>
              <a:t>‹#›</a:t>
            </a:fld>
            <a:endParaRPr lang="en-US"/>
          </a:p>
        </p:txBody>
      </p:sp>
    </p:spTree>
    <p:extLst>
      <p:ext uri="{BB962C8B-B14F-4D97-AF65-F5344CB8AC3E}">
        <p14:creationId xmlns:p14="http://schemas.microsoft.com/office/powerpoint/2010/main" val="3997305557"/>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pPr>
              <a:defRPr/>
            </a:pPr>
            <a:fld id="{F69AC5B2-4A8D-4213-95DA-76AF91652D4E}" type="datetime4">
              <a:rPr lang="en-US">
                <a:solidFill>
                  <a:srgbClr val="000000"/>
                </a:solidFill>
              </a:rPr>
              <a:pPr>
                <a:defRPr/>
              </a:pPr>
              <a:t>February 18, 2015</a:t>
            </a:fld>
            <a:endParaRPr lang="en-US" dirty="0">
              <a:solidFill>
                <a:srgbClr val="000000"/>
              </a:solidFill>
            </a:endParaRPr>
          </a:p>
        </p:txBody>
      </p:sp>
    </p:spTree>
    <p:extLst>
      <p:ext uri="{BB962C8B-B14F-4D97-AF65-F5344CB8AC3E}">
        <p14:creationId xmlns:p14="http://schemas.microsoft.com/office/powerpoint/2010/main" val="4013170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fld id="{0F343942-E44C-4182-B67E-BC1AF222739F}" type="datetime4">
              <a:rPr lang="en-US">
                <a:solidFill>
                  <a:srgbClr val="000000"/>
                </a:solidFill>
              </a:rPr>
              <a:pPr>
                <a:defRPr/>
              </a:pPr>
              <a:t>February 18, 2015</a:t>
            </a:fld>
            <a:endParaRPr lang="en-US" dirty="0">
              <a:solidFill>
                <a:srgbClr val="000000"/>
              </a:solidFill>
            </a:endParaRPr>
          </a:p>
        </p:txBody>
      </p:sp>
    </p:spTree>
    <p:extLst>
      <p:ext uri="{BB962C8B-B14F-4D97-AF65-F5344CB8AC3E}">
        <p14:creationId xmlns:p14="http://schemas.microsoft.com/office/powerpoint/2010/main" val="322498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p:nvPr userDrawn="1"/>
        </p:nvSpPr>
        <p:spPr>
          <a:xfrm>
            <a:off x="228600" y="866775"/>
            <a:ext cx="8686800" cy="76201"/>
          </a:xfrm>
          <a:prstGeom prst="rect">
            <a:avLst/>
          </a:prstGeom>
          <a:gradFill flip="none" rotWithShape="1">
            <a:gsLst>
              <a:gs pos="0">
                <a:srgbClr val="E6DCAC"/>
              </a:gs>
              <a:gs pos="12000">
                <a:srgbClr val="E6D78A"/>
              </a:gs>
              <a:gs pos="30000">
                <a:srgbClr val="C7AC4C"/>
              </a:gs>
              <a:gs pos="69000">
                <a:srgbClr val="E6D78A"/>
              </a:gs>
              <a:gs pos="78000">
                <a:srgbClr val="E6DCAC"/>
              </a:gs>
            </a:gsLst>
            <a:lin ang="16200000" scaled="0"/>
            <a:tileRect/>
          </a:gradFill>
          <a:ln>
            <a:noFill/>
          </a:ln>
          <a:scene3d>
            <a:camera prst="orthographicFront"/>
            <a:lightRig rig="balanced"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a:off x="7632951" y="779109"/>
            <a:ext cx="618107" cy="230832"/>
          </a:xfrm>
          <a:prstGeom prst="rect">
            <a:avLst/>
          </a:prstGeom>
          <a:solidFill>
            <a:schemeClr val="bg1"/>
          </a:solidFill>
        </p:spPr>
        <p:txBody>
          <a:bodyPr>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900" b="1" i="1" spc="150" dirty="0">
                <a:ln w="11430"/>
                <a:solidFill>
                  <a:schemeClr val="accent1">
                    <a:lumMod val="75000"/>
                  </a:schemeClr>
                </a:solidFill>
                <a:effectLst>
                  <a:outerShdw blurRad="25400" algn="tl" rotWithShape="0">
                    <a:srgbClr val="000000">
                      <a:alpha val="43000"/>
                    </a:srgbClr>
                  </a:outerShdw>
                </a:effectLst>
                <a:latin typeface="Cambria" pitchFamily="18" charset="0"/>
              </a:rPr>
              <a:t>OSD </a:t>
            </a:r>
          </a:p>
        </p:txBody>
      </p:sp>
      <p:sp>
        <p:nvSpPr>
          <p:cNvPr id="15" name="Title 1"/>
          <p:cNvSpPr>
            <a:spLocks noGrp="1"/>
          </p:cNvSpPr>
          <p:nvPr>
            <p:ph type="title"/>
          </p:nvPr>
        </p:nvSpPr>
        <p:spPr>
          <a:xfrm>
            <a:off x="228600" y="97658"/>
            <a:ext cx="8686800" cy="685800"/>
          </a:xfrm>
          <a:prstGeom prst="rect">
            <a:avLst/>
          </a:prstGeom>
        </p:spPr>
        <p:txBody>
          <a:bodyPr>
            <a:noAutofit/>
          </a:bodyPr>
          <a:lstStyle>
            <a:lvl1pPr>
              <a:defRPr sz="3600">
                <a:solidFill>
                  <a:schemeClr val="tx1"/>
                </a:solidFill>
              </a:defRPr>
            </a:lvl1pPr>
          </a:lstStyle>
          <a:p>
            <a:r>
              <a:rPr lang="en-US" dirty="0" smtClean="0"/>
              <a:t>Click to edit Master title style</a:t>
            </a:r>
            <a:endParaRPr lang="en-US" dirty="0"/>
          </a:p>
        </p:txBody>
      </p:sp>
      <p:sp>
        <p:nvSpPr>
          <p:cNvPr id="8" name="Content Placeholder 2"/>
          <p:cNvSpPr>
            <a:spLocks noGrp="1"/>
          </p:cNvSpPr>
          <p:nvPr>
            <p:ph sz="half" idx="1"/>
          </p:nvPr>
        </p:nvSpPr>
        <p:spPr>
          <a:xfrm>
            <a:off x="457200" y="1219200"/>
            <a:ext cx="40386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3"/>
          <p:cNvSpPr>
            <a:spLocks noGrp="1"/>
          </p:cNvSpPr>
          <p:nvPr>
            <p:ph sz="half" idx="2"/>
          </p:nvPr>
        </p:nvSpPr>
        <p:spPr>
          <a:xfrm>
            <a:off x="4648200" y="1219200"/>
            <a:ext cx="40386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b="0">
                <a:solidFill>
                  <a:srgbClr val="E6D78A"/>
                </a:solidFill>
              </a:defRPr>
            </a:lvl1pPr>
          </a:lstStyle>
          <a:p>
            <a:pPr>
              <a:defRPr/>
            </a:pPr>
            <a:r>
              <a:rPr lang="en-US"/>
              <a:t>   </a:t>
            </a:r>
            <a:fld id="{9642A5E1-1F63-478F-944F-9C34896E869A}" type="slidenum">
              <a:rPr lang="en-US"/>
              <a:pPr>
                <a:defRPr/>
              </a:pPr>
              <a:t>‹#›</a:t>
            </a:fld>
            <a:endParaRPr lang="en-US"/>
          </a:p>
        </p:txBody>
      </p:sp>
    </p:spTree>
    <p:extLst>
      <p:ext uri="{BB962C8B-B14F-4D97-AF65-F5344CB8AC3E}">
        <p14:creationId xmlns:p14="http://schemas.microsoft.com/office/powerpoint/2010/main" val="3444688193"/>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228600" y="866775"/>
            <a:ext cx="8686800" cy="76201"/>
          </a:xfrm>
          <a:prstGeom prst="rect">
            <a:avLst/>
          </a:prstGeom>
          <a:gradFill flip="none" rotWithShape="1">
            <a:gsLst>
              <a:gs pos="0">
                <a:srgbClr val="E6DCAC"/>
              </a:gs>
              <a:gs pos="12000">
                <a:srgbClr val="E6D78A"/>
              </a:gs>
              <a:gs pos="30000">
                <a:srgbClr val="C7AC4C"/>
              </a:gs>
              <a:gs pos="69000">
                <a:srgbClr val="E6D78A"/>
              </a:gs>
              <a:gs pos="78000">
                <a:srgbClr val="E6DCAC"/>
              </a:gs>
            </a:gsLst>
            <a:lin ang="16200000" scaled="0"/>
            <a:tileRect/>
          </a:gradFill>
          <a:ln>
            <a:noFill/>
          </a:ln>
          <a:scene3d>
            <a:camera prst="orthographicFront"/>
            <a:lightRig rig="balanced"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userDrawn="1"/>
        </p:nvSpPr>
        <p:spPr>
          <a:xfrm>
            <a:off x="7632951" y="779109"/>
            <a:ext cx="618107" cy="230832"/>
          </a:xfrm>
          <a:prstGeom prst="rect">
            <a:avLst/>
          </a:prstGeom>
          <a:solidFill>
            <a:schemeClr val="bg1"/>
          </a:solidFill>
        </p:spPr>
        <p:txBody>
          <a:bodyPr>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900" b="1" i="1" spc="150" dirty="0">
                <a:ln w="11430"/>
                <a:solidFill>
                  <a:schemeClr val="accent1">
                    <a:lumMod val="75000"/>
                  </a:schemeClr>
                </a:solidFill>
                <a:effectLst>
                  <a:outerShdw blurRad="25400" algn="tl" rotWithShape="0">
                    <a:srgbClr val="000000">
                      <a:alpha val="43000"/>
                    </a:srgbClr>
                  </a:outerShdw>
                </a:effectLst>
                <a:latin typeface="Cambria" pitchFamily="18" charset="0"/>
              </a:rPr>
              <a:t>OSD </a:t>
            </a:r>
          </a:p>
        </p:txBody>
      </p:sp>
      <p:sp>
        <p:nvSpPr>
          <p:cNvPr id="11" name="Title 1"/>
          <p:cNvSpPr>
            <a:spLocks noGrp="1"/>
          </p:cNvSpPr>
          <p:nvPr>
            <p:ph type="title"/>
          </p:nvPr>
        </p:nvSpPr>
        <p:spPr>
          <a:xfrm>
            <a:off x="228600" y="97658"/>
            <a:ext cx="8686800" cy="685800"/>
          </a:xfrm>
          <a:prstGeom prst="rect">
            <a:avLst/>
          </a:prstGeom>
        </p:spPr>
        <p:txBody>
          <a:bodyPr>
            <a:noAutofit/>
          </a:bodyPr>
          <a:lstStyle>
            <a:lvl1pPr>
              <a:defRPr sz="3600">
                <a:solidFill>
                  <a:schemeClr val="tx1"/>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0"/>
          </p:nvPr>
        </p:nvSpPr>
        <p:spPr/>
        <p:txBody>
          <a:bodyPr/>
          <a:lstStyle>
            <a:lvl1pPr>
              <a:defRPr>
                <a:solidFill>
                  <a:schemeClr val="tx1"/>
                </a:solidFill>
              </a:defRPr>
            </a:lvl1pPr>
          </a:lstStyle>
          <a:p>
            <a:pPr>
              <a:defRPr/>
            </a:pPr>
            <a:r>
              <a:rPr lang="en-US"/>
              <a:t>   </a:t>
            </a:r>
            <a:fld id="{61D4BA12-6EF7-4E72-BACC-757B0EBDFD5E}" type="slidenum">
              <a:rPr lang="en-US"/>
              <a:pPr>
                <a:defRPr/>
              </a:pPr>
              <a:t>‹#›</a:t>
            </a:fld>
            <a:endParaRPr lang="en-US"/>
          </a:p>
        </p:txBody>
      </p:sp>
    </p:spTree>
    <p:extLst>
      <p:ext uri="{BB962C8B-B14F-4D97-AF65-F5344CB8AC3E}">
        <p14:creationId xmlns:p14="http://schemas.microsoft.com/office/powerpoint/2010/main" val="2439312751"/>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ck ups">
    <p:spTree>
      <p:nvGrpSpPr>
        <p:cNvPr id="1" name=""/>
        <p:cNvGrpSpPr/>
        <p:nvPr/>
      </p:nvGrpSpPr>
      <p:grpSpPr>
        <a:xfrm>
          <a:off x="0" y="0"/>
          <a:ext cx="0" cy="0"/>
          <a:chOff x="0" y="0"/>
          <a:chExt cx="0" cy="0"/>
        </a:xfrm>
      </p:grpSpPr>
      <p:pic>
        <p:nvPicPr>
          <p:cNvPr id="3" name="Picture 8" descr="http://www.af.mil/shared/media/ggallery/webgraphic/AFG-070719-004.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94075" y="2889250"/>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79610" y="1086245"/>
            <a:ext cx="6172200" cy="1012825"/>
          </a:xfrm>
          <a:prstGeom prst="rect">
            <a:avLst/>
          </a:prstGeom>
        </p:spPr>
        <p:txBody>
          <a:bodyPr>
            <a:noAutofit/>
          </a:bodyPr>
          <a:lstStyle>
            <a:lvl1pPr>
              <a:defRPr sz="4000" b="1" baseline="0">
                <a:latin typeface="Cambria" pitchFamily="18" charset="0"/>
              </a:defRPr>
            </a:lvl1pPr>
          </a:lstStyle>
          <a:p>
            <a:r>
              <a:rPr lang="en-US" smtClean="0"/>
              <a:t>Click to edit Master title style</a:t>
            </a:r>
            <a:endParaRPr lang="en-US" dirty="0"/>
          </a:p>
        </p:txBody>
      </p:sp>
      <p:sp>
        <p:nvSpPr>
          <p:cNvPr id="4" name="Slide Number Placeholder 5"/>
          <p:cNvSpPr>
            <a:spLocks noGrp="1"/>
          </p:cNvSpPr>
          <p:nvPr>
            <p:ph type="sldNum" sz="quarter" idx="10"/>
          </p:nvPr>
        </p:nvSpPr>
        <p:spPr/>
        <p:txBody>
          <a:bodyPr/>
          <a:lstStyle>
            <a:lvl1pPr>
              <a:defRPr b="0">
                <a:solidFill>
                  <a:schemeClr val="tx1"/>
                </a:solidFill>
              </a:defRPr>
            </a:lvl1pPr>
          </a:lstStyle>
          <a:p>
            <a:pPr>
              <a:defRPr/>
            </a:pPr>
            <a:r>
              <a:rPr lang="en-US"/>
              <a:t>   </a:t>
            </a:r>
            <a:fld id="{08BF67A3-CFE0-4FCF-A02A-01A66461DBDD}" type="slidenum">
              <a:rPr lang="en-US"/>
              <a:pPr>
                <a:defRPr/>
              </a:pPr>
              <a:t>‹#›</a:t>
            </a:fld>
            <a:endParaRPr lang="en-US"/>
          </a:p>
        </p:txBody>
      </p:sp>
    </p:spTree>
    <p:extLst>
      <p:ext uri="{BB962C8B-B14F-4D97-AF65-F5344CB8AC3E}">
        <p14:creationId xmlns:p14="http://schemas.microsoft.com/office/powerpoint/2010/main" val="1060517972"/>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tretch>
            <a:fillRect/>
          </a:stretch>
        </p:blipFill>
        <p:spPr bwMode="auto">
          <a:xfrm>
            <a:off x="2305050" y="3143250"/>
            <a:ext cx="4527550" cy="2286000"/>
          </a:xfrm>
          <a:prstGeom prst="rect">
            <a:avLst/>
          </a:prstGeom>
          <a:ln w="19050" cap="sq">
            <a:solidFill>
              <a:srgbClr val="C7AC4C"/>
            </a:solidFill>
            <a:prstDash val="solid"/>
            <a:miter lim="800000"/>
          </a:ln>
          <a:effectLst>
            <a:outerShdw blurRad="50800" dist="38100" dir="2700000" algn="tl" rotWithShape="0">
              <a:srgbClr val="000000">
                <a:alpha val="43000"/>
              </a:srgbClr>
            </a:outerShdw>
          </a:effectLst>
        </p:spPr>
      </p:pic>
      <p:sp>
        <p:nvSpPr>
          <p:cNvPr id="5" name="Subtitle 2"/>
          <p:cNvSpPr txBox="1">
            <a:spLocks/>
          </p:cNvSpPr>
          <p:nvPr userDrawn="1"/>
        </p:nvSpPr>
        <p:spPr>
          <a:xfrm>
            <a:off x="2819400" y="5829300"/>
            <a:ext cx="3505200" cy="609600"/>
          </a:xfrm>
          <a:prstGeom prst="rect">
            <a:avLst/>
          </a:prstGeom>
        </p:spPr>
        <p:txBody>
          <a:bodyPr>
            <a:normAutofit/>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spcBef>
                <a:spcPct val="20000"/>
              </a:spcBef>
              <a:spcAft>
                <a:spcPts val="0"/>
              </a:spcAft>
              <a:buFont typeface="Arial" pitchFamily="34" charset="0"/>
              <a:buNone/>
              <a:defRPr/>
            </a:pPr>
            <a:r>
              <a:rPr lang="en-US" sz="2400" dirty="0" smtClean="0">
                <a:latin typeface="+mn-lt"/>
              </a:rPr>
              <a:t>DD Month YYYY</a:t>
            </a:r>
            <a:endParaRPr lang="en-US" sz="2400" dirty="0">
              <a:latin typeface="+mn-lt"/>
            </a:endParaRPr>
          </a:p>
        </p:txBody>
      </p:sp>
      <p:sp>
        <p:nvSpPr>
          <p:cNvPr id="2" name="Title 1"/>
          <p:cNvSpPr>
            <a:spLocks noGrp="1"/>
          </p:cNvSpPr>
          <p:nvPr>
            <p:ph type="ctrTitle"/>
          </p:nvPr>
        </p:nvSpPr>
        <p:spPr>
          <a:xfrm>
            <a:off x="685800" y="762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1676400"/>
            <a:ext cx="6400800" cy="12192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0"/>
          </p:nvPr>
        </p:nvSpPr>
        <p:spPr/>
        <p:txBody>
          <a:bodyPr/>
          <a:lstStyle>
            <a:lvl1pPr>
              <a:defRPr b="0">
                <a:solidFill>
                  <a:schemeClr val="tx1"/>
                </a:solidFill>
              </a:defRPr>
            </a:lvl1pPr>
          </a:lstStyle>
          <a:p>
            <a:pPr>
              <a:defRPr/>
            </a:pPr>
            <a:r>
              <a:rPr lang="en-US"/>
              <a:t>   </a:t>
            </a:r>
            <a:fld id="{6F0A97B9-87BE-4034-B3A6-C6199211388E}" type="slidenum">
              <a:rPr lang="en-US"/>
              <a:pPr>
                <a:defRPr/>
              </a:pPr>
              <a:t>‹#›</a:t>
            </a:fld>
            <a:endParaRPr lang="en-US" dirty="0"/>
          </a:p>
        </p:txBody>
      </p:sp>
    </p:spTree>
    <p:extLst>
      <p:ext uri="{BB962C8B-B14F-4D97-AF65-F5344CB8AC3E}">
        <p14:creationId xmlns:p14="http://schemas.microsoft.com/office/powerpoint/2010/main" val="308600592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115500" y="108846"/>
            <a:ext cx="1331559" cy="67184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Rectangle 4"/>
          <p:cNvSpPr/>
          <p:nvPr userDrawn="1"/>
        </p:nvSpPr>
        <p:spPr>
          <a:xfrm>
            <a:off x="106363" y="887413"/>
            <a:ext cx="8896350" cy="71437"/>
          </a:xfrm>
          <a:prstGeom prst="rect">
            <a:avLst/>
          </a:prstGeom>
          <a:gradFill flip="none" rotWithShape="1">
            <a:gsLst>
              <a:gs pos="0">
                <a:srgbClr val="E6DCAC"/>
              </a:gs>
              <a:gs pos="12000">
                <a:srgbClr val="E6D78A"/>
              </a:gs>
              <a:gs pos="30000">
                <a:srgbClr val="C7AC4C"/>
              </a:gs>
              <a:gs pos="69000">
                <a:srgbClr val="E6D78A"/>
              </a:gs>
              <a:gs pos="78000">
                <a:srgbClr val="E6DCAC"/>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7783076" y="818940"/>
            <a:ext cx="875560" cy="215444"/>
          </a:xfrm>
          <a:prstGeom prst="rect">
            <a:avLst/>
          </a:prstGeom>
          <a:noFill/>
        </p:spPr>
        <p:txBody>
          <a:bodyPr wrap="non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800" b="1" i="1" spc="150" dirty="0">
                <a:ln w="11430"/>
                <a:solidFill>
                  <a:srgbClr val="90BEE4"/>
                </a:solidFill>
                <a:effectLst>
                  <a:outerShdw blurRad="25400" algn="tl" rotWithShape="0">
                    <a:srgbClr val="000000">
                      <a:alpha val="43000"/>
                    </a:srgbClr>
                  </a:outerShdw>
                </a:effectLst>
                <a:latin typeface="+mn-lt"/>
              </a:rPr>
              <a:t>OSD CAPE</a:t>
            </a:r>
          </a:p>
        </p:txBody>
      </p:sp>
      <p:sp>
        <p:nvSpPr>
          <p:cNvPr id="12" name="Title 1"/>
          <p:cNvSpPr>
            <a:spLocks noGrp="1"/>
          </p:cNvSpPr>
          <p:nvPr>
            <p:ph type="title"/>
          </p:nvPr>
        </p:nvSpPr>
        <p:spPr>
          <a:xfrm>
            <a:off x="1506244" y="97658"/>
            <a:ext cx="7485356" cy="685800"/>
          </a:xfrm>
        </p:spPr>
        <p:txBody>
          <a:bodyPr/>
          <a:lstStyle>
            <a:lvl1pPr>
              <a:defRPr>
                <a:solidFill>
                  <a:schemeClr val="tx1"/>
                </a:solidFill>
              </a:defRPr>
            </a:lvl1pPr>
          </a:lstStyle>
          <a:p>
            <a:r>
              <a:rPr lang="en-US" dirty="0" smtClean="0"/>
              <a:t>Click to edit Master title style</a:t>
            </a:r>
            <a:endParaRPr lang="en-US" dirty="0"/>
          </a:p>
        </p:txBody>
      </p:sp>
      <p:sp>
        <p:nvSpPr>
          <p:cNvPr id="14" name="Content Placeholder 2"/>
          <p:cNvSpPr>
            <a:spLocks noGrp="1"/>
          </p:cNvSpPr>
          <p:nvPr>
            <p:ph idx="1"/>
          </p:nvPr>
        </p:nvSpPr>
        <p:spPr>
          <a:xfrm>
            <a:off x="457200" y="1143000"/>
            <a:ext cx="8229600" cy="498316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10"/>
          </p:nvPr>
        </p:nvSpPr>
        <p:spPr/>
        <p:txBody>
          <a:bodyPr/>
          <a:lstStyle>
            <a:lvl1pPr>
              <a:defRPr>
                <a:solidFill>
                  <a:schemeClr val="tx1"/>
                </a:solidFill>
              </a:defRPr>
            </a:lvl1pPr>
          </a:lstStyle>
          <a:p>
            <a:pPr>
              <a:defRPr/>
            </a:pPr>
            <a:r>
              <a:rPr lang="en-US"/>
              <a:t>   </a:t>
            </a:r>
            <a:fld id="{DDCFD08D-AA4E-4861-A621-939FE78BCA23}" type="slidenum">
              <a:rPr lang="en-US"/>
              <a:pPr>
                <a:defRPr/>
              </a:pPr>
              <a:t>‹#›</a:t>
            </a:fld>
            <a:endParaRPr lang="en-US" dirty="0"/>
          </a:p>
        </p:txBody>
      </p:sp>
    </p:spTree>
    <p:extLst>
      <p:ext uri="{BB962C8B-B14F-4D97-AF65-F5344CB8AC3E}">
        <p14:creationId xmlns:p14="http://schemas.microsoft.com/office/powerpoint/2010/main" val="2650234964"/>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p:nvPr userDrawn="1"/>
        </p:nvSpPr>
        <p:spPr>
          <a:xfrm>
            <a:off x="106363" y="887413"/>
            <a:ext cx="8896350" cy="71437"/>
          </a:xfrm>
          <a:prstGeom prst="rect">
            <a:avLst/>
          </a:prstGeom>
          <a:gradFill flip="none" rotWithShape="1">
            <a:gsLst>
              <a:gs pos="0">
                <a:srgbClr val="E6DCAC"/>
              </a:gs>
              <a:gs pos="12000">
                <a:srgbClr val="E6D78A"/>
              </a:gs>
              <a:gs pos="30000">
                <a:srgbClr val="C7AC4C"/>
              </a:gs>
              <a:gs pos="69000">
                <a:srgbClr val="E6D78A"/>
              </a:gs>
              <a:gs pos="78000">
                <a:srgbClr val="E6DCAC"/>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7783076" y="818940"/>
            <a:ext cx="875560" cy="215444"/>
          </a:xfrm>
          <a:prstGeom prst="rect">
            <a:avLst/>
          </a:prstGeom>
          <a:noFill/>
        </p:spPr>
        <p:txBody>
          <a:bodyPr wrap="non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800" b="1" i="1" spc="150" dirty="0">
                <a:ln w="11430"/>
                <a:solidFill>
                  <a:srgbClr val="90BEE4"/>
                </a:solidFill>
                <a:effectLst>
                  <a:outerShdw blurRad="25400" algn="tl" rotWithShape="0">
                    <a:srgbClr val="000000">
                      <a:alpha val="43000"/>
                    </a:srgbClr>
                  </a:outerShdw>
                </a:effectLst>
                <a:latin typeface="+mn-lt"/>
              </a:rPr>
              <a:t>OSD CAPE</a:t>
            </a:r>
          </a:p>
        </p:txBody>
      </p:sp>
      <p:pic>
        <p:nvPicPr>
          <p:cNvPr id="7" name="Picture 2"/>
          <p:cNvPicPr>
            <a:picLocks noChangeAspect="1" noChangeArrowheads="1"/>
          </p:cNvPicPr>
          <p:nvPr userDrawn="1"/>
        </p:nvPicPr>
        <p:blipFill>
          <a:blip r:embed="rId2" cstate="print"/>
          <a:srcRect/>
          <a:stretch>
            <a:fillRect/>
          </a:stretch>
        </p:blipFill>
        <p:spPr bwMode="auto">
          <a:xfrm>
            <a:off x="115500" y="108846"/>
            <a:ext cx="1331559" cy="67184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Content Placeholder 2"/>
          <p:cNvSpPr>
            <a:spLocks noGrp="1"/>
          </p:cNvSpPr>
          <p:nvPr>
            <p:ph sz="half" idx="1"/>
          </p:nvPr>
        </p:nvSpPr>
        <p:spPr>
          <a:xfrm>
            <a:off x="457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
          <p:cNvSpPr>
            <a:spLocks noGrp="1"/>
          </p:cNvSpPr>
          <p:nvPr>
            <p:ph type="title"/>
          </p:nvPr>
        </p:nvSpPr>
        <p:spPr>
          <a:xfrm>
            <a:off x="1506244" y="97658"/>
            <a:ext cx="7485356" cy="685800"/>
          </a:xfrm>
        </p:spPr>
        <p:txBody>
          <a:bodyPr/>
          <a:lstStyle>
            <a:lvl1pPr>
              <a:defRPr>
                <a:solidFill>
                  <a:schemeClr val="tx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86035303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106363" y="887413"/>
            <a:ext cx="8896350" cy="71437"/>
          </a:xfrm>
          <a:prstGeom prst="rect">
            <a:avLst/>
          </a:prstGeom>
          <a:gradFill flip="none" rotWithShape="1">
            <a:gsLst>
              <a:gs pos="0">
                <a:srgbClr val="E6DCAC"/>
              </a:gs>
              <a:gs pos="12000">
                <a:srgbClr val="E6D78A"/>
              </a:gs>
              <a:gs pos="30000">
                <a:srgbClr val="C7AC4C"/>
              </a:gs>
              <a:gs pos="69000">
                <a:srgbClr val="E6D78A"/>
              </a:gs>
              <a:gs pos="78000">
                <a:srgbClr val="E6DCAC"/>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userDrawn="1"/>
        </p:nvSpPr>
        <p:spPr>
          <a:xfrm>
            <a:off x="7783076" y="818940"/>
            <a:ext cx="875560" cy="215444"/>
          </a:xfrm>
          <a:prstGeom prst="rect">
            <a:avLst/>
          </a:prstGeom>
          <a:noFill/>
        </p:spPr>
        <p:txBody>
          <a:bodyPr wrap="non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800" b="1" i="1" spc="150" dirty="0">
                <a:ln w="11430"/>
                <a:solidFill>
                  <a:srgbClr val="90BEE4"/>
                </a:solidFill>
                <a:effectLst>
                  <a:outerShdw blurRad="25400" algn="tl" rotWithShape="0">
                    <a:srgbClr val="000000">
                      <a:alpha val="43000"/>
                    </a:srgbClr>
                  </a:outerShdw>
                </a:effectLst>
                <a:latin typeface="+mn-lt"/>
              </a:rPr>
              <a:t>OSD CAPE</a:t>
            </a:r>
          </a:p>
        </p:txBody>
      </p:sp>
      <p:pic>
        <p:nvPicPr>
          <p:cNvPr id="5" name="Picture 2"/>
          <p:cNvPicPr>
            <a:picLocks noChangeAspect="1" noChangeArrowheads="1"/>
          </p:cNvPicPr>
          <p:nvPr userDrawn="1"/>
        </p:nvPicPr>
        <p:blipFill>
          <a:blip r:embed="rId2" cstate="print"/>
          <a:srcRect/>
          <a:stretch>
            <a:fillRect/>
          </a:stretch>
        </p:blipFill>
        <p:spPr bwMode="auto">
          <a:xfrm>
            <a:off x="115500" y="108846"/>
            <a:ext cx="1331559" cy="67184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Title 1"/>
          <p:cNvSpPr>
            <a:spLocks noGrp="1"/>
          </p:cNvSpPr>
          <p:nvPr>
            <p:ph type="title"/>
          </p:nvPr>
        </p:nvSpPr>
        <p:spPr>
          <a:xfrm>
            <a:off x="1506244" y="97658"/>
            <a:ext cx="7485356" cy="685800"/>
          </a:xfrm>
        </p:spPr>
        <p:txBody>
          <a:bodyPr/>
          <a:lstStyle>
            <a:lvl1pPr>
              <a:defRPr>
                <a:solidFill>
                  <a:schemeClr val="tx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351637210"/>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3.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theme" Target="../theme/theme5.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Internal DoD Slide Master</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Slide Number Placeholder 5"/>
          <p:cNvSpPr>
            <a:spLocks noGrp="1"/>
          </p:cNvSpPr>
          <p:nvPr>
            <p:ph type="sldNum" sz="quarter" idx="4"/>
          </p:nvPr>
        </p:nvSpPr>
        <p:spPr>
          <a:xfrm>
            <a:off x="8556625" y="6537325"/>
            <a:ext cx="739775" cy="288925"/>
          </a:xfrm>
          <a:prstGeom prst="rect">
            <a:avLst/>
          </a:prstGeom>
        </p:spPr>
        <p:txBody>
          <a:bodyPr/>
          <a:lstStyle>
            <a:lvl1pPr fontAlgn="auto">
              <a:spcBef>
                <a:spcPts val="0"/>
              </a:spcBef>
              <a:spcAft>
                <a:spcPts val="0"/>
              </a:spcAft>
              <a:defRPr b="0">
                <a:solidFill>
                  <a:schemeClr val="tx1"/>
                </a:solidFill>
                <a:latin typeface="+mn-lt"/>
              </a:defRPr>
            </a:lvl1pPr>
          </a:lstStyle>
          <a:p>
            <a:pPr>
              <a:defRPr/>
            </a:pPr>
            <a:r>
              <a:rPr lang="en-US"/>
              <a:t>   </a:t>
            </a:r>
            <a:fld id="{1D7A0E34-73A5-4814-B94B-7C329900F37B}" type="slidenum">
              <a:rPr lang="en-US"/>
              <a:pPr>
                <a:defRPr/>
              </a:pPr>
              <a:t>‹#›</a:t>
            </a:fld>
            <a:endParaRPr lang="en-US"/>
          </a:p>
        </p:txBody>
      </p:sp>
      <p:sp>
        <p:nvSpPr>
          <p:cNvPr id="1029" name="TextBox 6"/>
          <p:cNvSpPr txBox="1">
            <a:spLocks noChangeArrowheads="1"/>
          </p:cNvSpPr>
          <p:nvPr/>
        </p:nvSpPr>
        <p:spPr bwMode="auto">
          <a:xfrm>
            <a:off x="7924800" y="0"/>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US" sz="1200" b="1" dirty="0" smtClean="0">
                <a:solidFill>
                  <a:srgbClr val="006600"/>
                </a:solidFill>
                <a:latin typeface="+mn-lt"/>
              </a:rPr>
              <a:t>UNCLASSIFIED</a:t>
            </a:r>
          </a:p>
        </p:txBody>
      </p:sp>
      <p:sp>
        <p:nvSpPr>
          <p:cNvPr id="1030" name="TextBox 7"/>
          <p:cNvSpPr txBox="1">
            <a:spLocks noChangeArrowheads="1"/>
          </p:cNvSpPr>
          <p:nvPr/>
        </p:nvSpPr>
        <p:spPr bwMode="auto">
          <a:xfrm>
            <a:off x="-76200" y="6581775"/>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US" sz="1200" b="1" dirty="0" smtClean="0">
                <a:solidFill>
                  <a:srgbClr val="006600"/>
                </a:solidFill>
                <a:latin typeface="+mn-lt"/>
              </a:rPr>
              <a:t>UNCLASSIFIED</a:t>
            </a:r>
          </a:p>
        </p:txBody>
      </p:sp>
    </p:spTree>
  </p:cSld>
  <p:clrMap bg1="lt1" tx1="dk1" bg2="lt2" tx2="dk2" accent1="accent1" accent2="accent2" accent3="accent3" accent4="accent4" accent5="accent5" accent6="accent6" hlink="hlink" folHlink="folHlink"/>
  <p:sldLayoutIdLst>
    <p:sldLayoutId id="2147484465" r:id="rId1"/>
    <p:sldLayoutId id="2147484466" r:id="rId2"/>
    <p:sldLayoutId id="2147484467" r:id="rId3"/>
    <p:sldLayoutId id="2147484468" r:id="rId4"/>
    <p:sldLayoutId id="2147484469" r:id="rId5"/>
  </p:sldLayoutIdLst>
  <p:transition spd="med">
    <p:fade/>
  </p:transition>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Calibri" pitchFamily="34" charset="0"/>
        </a:defRPr>
      </a:lvl2pPr>
      <a:lvl3pPr algn="ctr" rtl="0" eaLnBrk="0" fontAlgn="base" hangingPunct="0">
        <a:spcBef>
          <a:spcPct val="0"/>
        </a:spcBef>
        <a:spcAft>
          <a:spcPct val="0"/>
        </a:spcAft>
        <a:defRPr sz="3600">
          <a:solidFill>
            <a:schemeClr val="tx1"/>
          </a:solidFill>
          <a:latin typeface="Calibri" pitchFamily="34" charset="0"/>
        </a:defRPr>
      </a:lvl3pPr>
      <a:lvl4pPr algn="ctr" rtl="0" eaLnBrk="0" fontAlgn="base" hangingPunct="0">
        <a:spcBef>
          <a:spcPct val="0"/>
        </a:spcBef>
        <a:spcAft>
          <a:spcPct val="0"/>
        </a:spcAft>
        <a:defRPr sz="3600">
          <a:solidFill>
            <a:schemeClr val="tx1"/>
          </a:solidFill>
          <a:latin typeface="Calibri" pitchFamily="34" charset="0"/>
        </a:defRPr>
      </a:lvl4pPr>
      <a:lvl5pPr algn="ctr" rtl="0" eaLnBrk="0" fontAlgn="base" hangingPunct="0">
        <a:spcBef>
          <a:spcPct val="0"/>
        </a:spcBef>
        <a:spcAft>
          <a:spcPct val="0"/>
        </a:spcAft>
        <a:defRPr sz="3600">
          <a:solidFill>
            <a:schemeClr val="tx1"/>
          </a:solidFill>
          <a:latin typeface="Calibri" pitchFamily="34" charset="0"/>
        </a:defRPr>
      </a:lvl5pPr>
      <a:lvl6pPr marL="457200" algn="ctr" rtl="0" fontAlgn="base">
        <a:spcBef>
          <a:spcPct val="0"/>
        </a:spcBef>
        <a:spcAft>
          <a:spcPct val="0"/>
        </a:spcAft>
        <a:defRPr sz="3600">
          <a:solidFill>
            <a:schemeClr val="tx1"/>
          </a:solidFill>
          <a:latin typeface="Calibri" pitchFamily="34" charset="0"/>
        </a:defRPr>
      </a:lvl6pPr>
      <a:lvl7pPr marL="914400" algn="ctr" rtl="0" fontAlgn="base">
        <a:spcBef>
          <a:spcPct val="0"/>
        </a:spcBef>
        <a:spcAft>
          <a:spcPct val="0"/>
        </a:spcAft>
        <a:defRPr sz="3600">
          <a:solidFill>
            <a:schemeClr val="tx1"/>
          </a:solidFill>
          <a:latin typeface="Calibri" pitchFamily="34" charset="0"/>
        </a:defRPr>
      </a:lvl7pPr>
      <a:lvl8pPr marL="1371600" algn="ctr" rtl="0" fontAlgn="base">
        <a:spcBef>
          <a:spcPct val="0"/>
        </a:spcBef>
        <a:spcAft>
          <a:spcPct val="0"/>
        </a:spcAft>
        <a:defRPr sz="3600">
          <a:solidFill>
            <a:schemeClr val="tx1"/>
          </a:solidFill>
          <a:latin typeface="Calibri" pitchFamily="34" charset="0"/>
        </a:defRPr>
      </a:lvl8pPr>
      <a:lvl9pPr marL="1828800" algn="ctr"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152400"/>
            <a:ext cx="8229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External CAPE Print</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Slide Number Placeholder 5"/>
          <p:cNvSpPr>
            <a:spLocks noGrp="1"/>
          </p:cNvSpPr>
          <p:nvPr>
            <p:ph type="sldNum" sz="quarter" idx="4"/>
          </p:nvPr>
        </p:nvSpPr>
        <p:spPr>
          <a:xfrm>
            <a:off x="8556625" y="6537325"/>
            <a:ext cx="739775" cy="288925"/>
          </a:xfrm>
          <a:prstGeom prst="rect">
            <a:avLst/>
          </a:prstGeom>
        </p:spPr>
        <p:txBody>
          <a:bodyPr/>
          <a:lstStyle>
            <a:lvl1pPr fontAlgn="auto">
              <a:spcBef>
                <a:spcPts val="0"/>
              </a:spcBef>
              <a:spcAft>
                <a:spcPts val="0"/>
              </a:spcAft>
              <a:defRPr b="0">
                <a:solidFill>
                  <a:schemeClr val="tx1"/>
                </a:solidFill>
                <a:latin typeface="+mn-lt"/>
              </a:defRPr>
            </a:lvl1pPr>
          </a:lstStyle>
          <a:p>
            <a:pPr>
              <a:defRPr/>
            </a:pPr>
            <a:r>
              <a:rPr lang="en-US"/>
              <a:t>   </a:t>
            </a:r>
            <a:fld id="{0598AF67-109B-43A4-8B17-879D2FA055A3}" type="slidenum">
              <a:rPr lang="en-US"/>
              <a:pPr>
                <a:defRPr/>
              </a:pPr>
              <a:t>‹#›</a:t>
            </a:fld>
            <a:endParaRPr lang="en-US" dirty="0"/>
          </a:p>
        </p:txBody>
      </p:sp>
      <p:sp>
        <p:nvSpPr>
          <p:cNvPr id="2053" name="TextBox 4"/>
          <p:cNvSpPr txBox="1">
            <a:spLocks noChangeArrowheads="1"/>
          </p:cNvSpPr>
          <p:nvPr/>
        </p:nvSpPr>
        <p:spPr bwMode="auto">
          <a:xfrm>
            <a:off x="8001000" y="0"/>
            <a:ext cx="114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US" sz="1200" b="1" smtClean="0">
                <a:solidFill>
                  <a:srgbClr val="77933C"/>
                </a:solidFill>
                <a:latin typeface="Calibri" pitchFamily="34" charset="0"/>
              </a:rPr>
              <a:t>UNCLASSIFIED</a:t>
            </a:r>
          </a:p>
        </p:txBody>
      </p:sp>
      <p:sp>
        <p:nvSpPr>
          <p:cNvPr id="2054" name="TextBox 5"/>
          <p:cNvSpPr txBox="1">
            <a:spLocks noChangeArrowheads="1"/>
          </p:cNvSpPr>
          <p:nvPr/>
        </p:nvSpPr>
        <p:spPr bwMode="auto">
          <a:xfrm>
            <a:off x="0" y="6581775"/>
            <a:ext cx="114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US" sz="1200" b="1" smtClean="0">
                <a:solidFill>
                  <a:srgbClr val="77933C"/>
                </a:solidFill>
                <a:latin typeface="Calibri" pitchFamily="34" charset="0"/>
              </a:rPr>
              <a:t>UNCLASSIFIED</a:t>
            </a:r>
          </a:p>
        </p:txBody>
      </p:sp>
    </p:spTree>
  </p:cSld>
  <p:clrMap bg1="lt1" tx1="dk1" bg2="lt2" tx2="dk2" accent1="accent1" accent2="accent2" accent3="accent3" accent4="accent4" accent5="accent5" accent6="accent6" hlink="hlink" folHlink="folHlink"/>
  <p:sldLayoutIdLst>
    <p:sldLayoutId id="2147484470" r:id="rId1"/>
    <p:sldLayoutId id="2147484471" r:id="rId2"/>
    <p:sldLayoutId id="2147484472" r:id="rId3"/>
    <p:sldLayoutId id="2147484473" r:id="rId4"/>
    <p:sldLayoutId id="2147484474" r:id="rId5"/>
  </p:sldLayoutIdLst>
  <p:transition spd="med">
    <p:fade/>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6867525"/>
          </a:xfrm>
          <a:prstGeom prst="rect">
            <a:avLst/>
          </a:prstGeom>
          <a:solidFill>
            <a:srgbClr val="003366">
              <a:alpha val="73333"/>
            </a:srgb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75"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Computer Presentation Master</a:t>
            </a:r>
          </a:p>
        </p:txBody>
      </p:sp>
      <p:sp>
        <p:nvSpPr>
          <p:cNvPr id="3076"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7" name="TextBox 8"/>
          <p:cNvSpPr txBox="1">
            <a:spLocks noChangeArrowheads="1"/>
          </p:cNvSpPr>
          <p:nvPr/>
        </p:nvSpPr>
        <p:spPr bwMode="auto">
          <a:xfrm>
            <a:off x="8113713" y="-26988"/>
            <a:ext cx="11334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200" b="1" smtClean="0">
                <a:solidFill>
                  <a:srgbClr val="E6D78A"/>
                </a:solidFill>
                <a:latin typeface="Calibri" pitchFamily="34" charset="0"/>
              </a:rPr>
              <a:t>UNCLASSIFIED</a:t>
            </a:r>
          </a:p>
        </p:txBody>
      </p:sp>
      <p:sp>
        <p:nvSpPr>
          <p:cNvPr id="10" name="Slide Number Placeholder 5"/>
          <p:cNvSpPr>
            <a:spLocks noGrp="1"/>
          </p:cNvSpPr>
          <p:nvPr>
            <p:ph type="sldNum" sz="quarter" idx="4"/>
          </p:nvPr>
        </p:nvSpPr>
        <p:spPr>
          <a:xfrm>
            <a:off x="8556625" y="6537325"/>
            <a:ext cx="739775" cy="288925"/>
          </a:xfrm>
          <a:prstGeom prst="rect">
            <a:avLst/>
          </a:prstGeom>
        </p:spPr>
        <p:txBody>
          <a:bodyPr/>
          <a:lstStyle>
            <a:lvl1pPr fontAlgn="auto">
              <a:spcBef>
                <a:spcPts val="0"/>
              </a:spcBef>
              <a:spcAft>
                <a:spcPts val="0"/>
              </a:spcAft>
              <a:defRPr b="0">
                <a:solidFill>
                  <a:srgbClr val="E6D78A"/>
                </a:solidFill>
                <a:latin typeface="+mn-lt"/>
              </a:defRPr>
            </a:lvl1pPr>
          </a:lstStyle>
          <a:p>
            <a:pPr>
              <a:defRPr/>
            </a:pPr>
            <a:r>
              <a:rPr lang="en-US"/>
              <a:t>   </a:t>
            </a:r>
            <a:fld id="{AF69A0D1-5C7F-48D0-A770-5C179FD7F558}" type="slidenum">
              <a:rPr lang="en-US"/>
              <a:pPr>
                <a:defRPr/>
              </a:pPr>
              <a:t>‹#›</a:t>
            </a:fld>
            <a:endParaRPr lang="en-US" dirty="0"/>
          </a:p>
        </p:txBody>
      </p:sp>
      <p:sp>
        <p:nvSpPr>
          <p:cNvPr id="3079" name="TextBox 10"/>
          <p:cNvSpPr txBox="1">
            <a:spLocks noChangeArrowheads="1"/>
          </p:cNvSpPr>
          <p:nvPr/>
        </p:nvSpPr>
        <p:spPr bwMode="auto">
          <a:xfrm>
            <a:off x="-34925" y="6616700"/>
            <a:ext cx="1133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200" b="1" smtClean="0">
                <a:solidFill>
                  <a:srgbClr val="E6D78A"/>
                </a:solidFill>
                <a:latin typeface="Calibri" pitchFamily="34" charset="0"/>
              </a:rPr>
              <a:t>UNCLASSIFIED </a:t>
            </a:r>
          </a:p>
        </p:txBody>
      </p:sp>
    </p:spTree>
  </p:cSld>
  <p:clrMap bg1="lt1" tx1="dk1" bg2="lt2" tx2="dk2" accent1="accent1" accent2="accent2" accent3="accent3" accent4="accent4" accent5="accent5" accent6="accent6" hlink="hlink" folHlink="folHlink"/>
  <p:sldLayoutIdLst>
    <p:sldLayoutId id="2147484475" r:id="rId1"/>
    <p:sldLayoutId id="2147484476" r:id="rId2"/>
    <p:sldLayoutId id="2147484477" r:id="rId3"/>
    <p:sldLayoutId id="2147484478" r:id="rId4"/>
    <p:sldLayoutId id="2147484479" r:id="rId5"/>
  </p:sldLayoutIdLst>
  <p:transition spd="med">
    <p:fade/>
  </p:transition>
  <p:txStyles>
    <p:titleStyle>
      <a:lvl1pPr algn="ctr" rtl="0" eaLnBrk="0" fontAlgn="base" hangingPunct="0">
        <a:spcBef>
          <a:spcPct val="0"/>
        </a:spcBef>
        <a:spcAft>
          <a:spcPct val="0"/>
        </a:spcAft>
        <a:defRPr sz="4000" kern="1200">
          <a:solidFill>
            <a:srgbClr val="E6D78A"/>
          </a:solidFill>
          <a:latin typeface="+mj-lt"/>
          <a:ea typeface="+mj-ea"/>
          <a:cs typeface="+mj-cs"/>
        </a:defRPr>
      </a:lvl1pPr>
      <a:lvl2pPr algn="ctr" rtl="0" eaLnBrk="0" fontAlgn="base" hangingPunct="0">
        <a:spcBef>
          <a:spcPct val="0"/>
        </a:spcBef>
        <a:spcAft>
          <a:spcPct val="0"/>
        </a:spcAft>
        <a:defRPr sz="4000">
          <a:solidFill>
            <a:srgbClr val="E6D78A"/>
          </a:solidFill>
          <a:latin typeface="Calibri" pitchFamily="34" charset="0"/>
        </a:defRPr>
      </a:lvl2pPr>
      <a:lvl3pPr algn="ctr" rtl="0" eaLnBrk="0" fontAlgn="base" hangingPunct="0">
        <a:spcBef>
          <a:spcPct val="0"/>
        </a:spcBef>
        <a:spcAft>
          <a:spcPct val="0"/>
        </a:spcAft>
        <a:defRPr sz="4000">
          <a:solidFill>
            <a:srgbClr val="E6D78A"/>
          </a:solidFill>
          <a:latin typeface="Calibri" pitchFamily="34" charset="0"/>
        </a:defRPr>
      </a:lvl3pPr>
      <a:lvl4pPr algn="ctr" rtl="0" eaLnBrk="0" fontAlgn="base" hangingPunct="0">
        <a:spcBef>
          <a:spcPct val="0"/>
        </a:spcBef>
        <a:spcAft>
          <a:spcPct val="0"/>
        </a:spcAft>
        <a:defRPr sz="4000">
          <a:solidFill>
            <a:srgbClr val="E6D78A"/>
          </a:solidFill>
          <a:latin typeface="Calibri" pitchFamily="34" charset="0"/>
        </a:defRPr>
      </a:lvl4pPr>
      <a:lvl5pPr algn="ctr" rtl="0" eaLnBrk="0" fontAlgn="base" hangingPunct="0">
        <a:spcBef>
          <a:spcPct val="0"/>
        </a:spcBef>
        <a:spcAft>
          <a:spcPct val="0"/>
        </a:spcAft>
        <a:defRPr sz="4000">
          <a:solidFill>
            <a:srgbClr val="E6D78A"/>
          </a:solidFill>
          <a:latin typeface="Calibri" pitchFamily="34" charset="0"/>
        </a:defRPr>
      </a:lvl5pPr>
      <a:lvl6pPr marL="457200" algn="ctr" rtl="0" fontAlgn="base">
        <a:spcBef>
          <a:spcPct val="0"/>
        </a:spcBef>
        <a:spcAft>
          <a:spcPct val="0"/>
        </a:spcAft>
        <a:defRPr sz="4000">
          <a:solidFill>
            <a:srgbClr val="E6D78A"/>
          </a:solidFill>
          <a:latin typeface="Calibri" pitchFamily="34" charset="0"/>
        </a:defRPr>
      </a:lvl6pPr>
      <a:lvl7pPr marL="914400" algn="ctr" rtl="0" fontAlgn="base">
        <a:spcBef>
          <a:spcPct val="0"/>
        </a:spcBef>
        <a:spcAft>
          <a:spcPct val="0"/>
        </a:spcAft>
        <a:defRPr sz="4000">
          <a:solidFill>
            <a:srgbClr val="E6D78A"/>
          </a:solidFill>
          <a:latin typeface="Calibri" pitchFamily="34" charset="0"/>
        </a:defRPr>
      </a:lvl7pPr>
      <a:lvl8pPr marL="1371600" algn="ctr" rtl="0" fontAlgn="base">
        <a:spcBef>
          <a:spcPct val="0"/>
        </a:spcBef>
        <a:spcAft>
          <a:spcPct val="0"/>
        </a:spcAft>
        <a:defRPr sz="4000">
          <a:solidFill>
            <a:srgbClr val="E6D78A"/>
          </a:solidFill>
          <a:latin typeface="Calibri" pitchFamily="34" charset="0"/>
        </a:defRPr>
      </a:lvl8pPr>
      <a:lvl9pPr marL="1828800" algn="ctr" rtl="0" fontAlgn="base">
        <a:spcBef>
          <a:spcPct val="0"/>
        </a:spcBef>
        <a:spcAft>
          <a:spcPct val="0"/>
        </a:spcAft>
        <a:defRPr sz="4000">
          <a:solidFill>
            <a:srgbClr val="E6D78A"/>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rgbClr val="E6D78A"/>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rgbClr val="E6D78A"/>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rgbClr val="E6D78A"/>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rgbClr val="E6D78A"/>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rgbClr val="E6D78A"/>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Blank</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Slide Number Placeholder 5"/>
          <p:cNvSpPr>
            <a:spLocks noGrp="1"/>
          </p:cNvSpPr>
          <p:nvPr>
            <p:ph type="sldNum" sz="quarter" idx="4"/>
          </p:nvPr>
        </p:nvSpPr>
        <p:spPr>
          <a:xfrm>
            <a:off x="8556625" y="6537325"/>
            <a:ext cx="739775" cy="288925"/>
          </a:xfrm>
          <a:prstGeom prst="rect">
            <a:avLst/>
          </a:prstGeom>
        </p:spPr>
        <p:txBody>
          <a:bodyPr/>
          <a:lstStyle>
            <a:lvl1pPr fontAlgn="auto">
              <a:spcBef>
                <a:spcPts val="0"/>
              </a:spcBef>
              <a:spcAft>
                <a:spcPts val="0"/>
              </a:spcAft>
              <a:defRPr b="0">
                <a:solidFill>
                  <a:schemeClr val="tx1"/>
                </a:solidFill>
                <a:latin typeface="+mn-lt"/>
              </a:defRPr>
            </a:lvl1pPr>
          </a:lstStyle>
          <a:p>
            <a:pPr>
              <a:defRPr/>
            </a:pPr>
            <a:r>
              <a:rPr lang="en-US"/>
              <a:t>   </a:t>
            </a:r>
            <a:fld id="{FBBE4CD6-CAA2-4E42-B430-9188D1CC0BCD}" type="slidenum">
              <a:rPr lang="en-US"/>
              <a:pPr>
                <a:defRPr/>
              </a:pPr>
              <a:t>‹#›</a:t>
            </a:fld>
            <a:endParaRPr lang="en-US"/>
          </a:p>
        </p:txBody>
      </p:sp>
      <p:sp>
        <p:nvSpPr>
          <p:cNvPr id="4101" name="TextBox 6"/>
          <p:cNvSpPr txBox="1">
            <a:spLocks noChangeArrowheads="1"/>
          </p:cNvSpPr>
          <p:nvPr/>
        </p:nvSpPr>
        <p:spPr bwMode="auto">
          <a:xfrm>
            <a:off x="8001000" y="0"/>
            <a:ext cx="114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US" sz="1200" b="1" smtClean="0">
                <a:solidFill>
                  <a:srgbClr val="77933C"/>
                </a:solidFill>
                <a:latin typeface="Calibri" pitchFamily="34" charset="0"/>
              </a:rPr>
              <a:t>UNCLASSIFIED</a:t>
            </a:r>
          </a:p>
        </p:txBody>
      </p:sp>
      <p:sp>
        <p:nvSpPr>
          <p:cNvPr id="4102" name="TextBox 7"/>
          <p:cNvSpPr txBox="1">
            <a:spLocks noChangeArrowheads="1"/>
          </p:cNvSpPr>
          <p:nvPr/>
        </p:nvSpPr>
        <p:spPr bwMode="auto">
          <a:xfrm>
            <a:off x="0" y="6581775"/>
            <a:ext cx="114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US" sz="1200" b="1" smtClean="0">
                <a:solidFill>
                  <a:srgbClr val="77933C"/>
                </a:solidFill>
                <a:latin typeface="Calibri" pitchFamily="34" charset="0"/>
              </a:rPr>
              <a:t>UNCLASSIFIED</a:t>
            </a:r>
          </a:p>
        </p:txBody>
      </p:sp>
    </p:spTree>
  </p:cSld>
  <p:clrMap bg1="lt1" tx1="dk1" bg2="lt2" tx2="dk2" accent1="accent1" accent2="accent2" accent3="accent3" accent4="accent4" accent5="accent5" accent6="accent6" hlink="hlink" folHlink="folHlink"/>
  <p:sldLayoutIdLst>
    <p:sldLayoutId id="2147484464" r:id="rId1"/>
    <p:sldLayoutId id="2147484480" r:id="rId2"/>
  </p:sldLayoutIdLst>
  <p:transition spd="med">
    <p:fade/>
  </p:transition>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Calibri" pitchFamily="34" charset="0"/>
        </a:defRPr>
      </a:lvl2pPr>
      <a:lvl3pPr algn="ctr" rtl="0" eaLnBrk="0" fontAlgn="base" hangingPunct="0">
        <a:spcBef>
          <a:spcPct val="0"/>
        </a:spcBef>
        <a:spcAft>
          <a:spcPct val="0"/>
        </a:spcAft>
        <a:defRPr sz="3600">
          <a:solidFill>
            <a:schemeClr val="tx1"/>
          </a:solidFill>
          <a:latin typeface="Calibri" pitchFamily="34" charset="0"/>
        </a:defRPr>
      </a:lvl3pPr>
      <a:lvl4pPr algn="ctr" rtl="0" eaLnBrk="0" fontAlgn="base" hangingPunct="0">
        <a:spcBef>
          <a:spcPct val="0"/>
        </a:spcBef>
        <a:spcAft>
          <a:spcPct val="0"/>
        </a:spcAft>
        <a:defRPr sz="3600">
          <a:solidFill>
            <a:schemeClr val="tx1"/>
          </a:solidFill>
          <a:latin typeface="Calibri" pitchFamily="34" charset="0"/>
        </a:defRPr>
      </a:lvl4pPr>
      <a:lvl5pPr algn="ctr" rtl="0" eaLnBrk="0" fontAlgn="base" hangingPunct="0">
        <a:spcBef>
          <a:spcPct val="0"/>
        </a:spcBef>
        <a:spcAft>
          <a:spcPct val="0"/>
        </a:spcAft>
        <a:defRPr sz="3600">
          <a:solidFill>
            <a:schemeClr val="tx1"/>
          </a:solidFill>
          <a:latin typeface="Calibri" pitchFamily="34" charset="0"/>
        </a:defRPr>
      </a:lvl5pPr>
      <a:lvl6pPr marL="457200" algn="ctr" rtl="0" fontAlgn="base">
        <a:spcBef>
          <a:spcPct val="0"/>
        </a:spcBef>
        <a:spcAft>
          <a:spcPct val="0"/>
        </a:spcAft>
        <a:defRPr sz="3600">
          <a:solidFill>
            <a:schemeClr val="tx1"/>
          </a:solidFill>
          <a:latin typeface="Calibri" pitchFamily="34" charset="0"/>
        </a:defRPr>
      </a:lvl6pPr>
      <a:lvl7pPr marL="914400" algn="ctr" rtl="0" fontAlgn="base">
        <a:spcBef>
          <a:spcPct val="0"/>
        </a:spcBef>
        <a:spcAft>
          <a:spcPct val="0"/>
        </a:spcAft>
        <a:defRPr sz="3600">
          <a:solidFill>
            <a:schemeClr val="tx1"/>
          </a:solidFill>
          <a:latin typeface="Calibri" pitchFamily="34" charset="0"/>
        </a:defRPr>
      </a:lvl7pPr>
      <a:lvl8pPr marL="1371600" algn="ctr" rtl="0" fontAlgn="base">
        <a:spcBef>
          <a:spcPct val="0"/>
        </a:spcBef>
        <a:spcAft>
          <a:spcPct val="0"/>
        </a:spcAft>
        <a:defRPr sz="3600">
          <a:solidFill>
            <a:schemeClr val="tx1"/>
          </a:solidFill>
          <a:latin typeface="Calibri" pitchFamily="34" charset="0"/>
        </a:defRPr>
      </a:lvl8pPr>
      <a:lvl9pPr marL="1828800" algn="ctr"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p:txBody>
      </p:sp>
      <p:sp>
        <p:nvSpPr>
          <p:cNvPr id="131075" name="Rectangle 3"/>
          <p:cNvSpPr>
            <a:spLocks noGrp="1" noChangeArrowheads="1"/>
          </p:cNvSpPr>
          <p:nvPr>
            <p:ph type="dt" sz="half" idx="2"/>
          </p:nvPr>
        </p:nvSpPr>
        <p:spPr bwMode="auto">
          <a:xfrm>
            <a:off x="228600" y="63627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800" b="0"/>
            </a:lvl1pPr>
          </a:lstStyle>
          <a:p>
            <a:pPr>
              <a:defRPr/>
            </a:pPr>
            <a:fld id="{13E855CE-B4CC-4C8B-9D50-31A0711B360C}" type="datetime4">
              <a:rPr lang="en-US">
                <a:solidFill>
                  <a:srgbClr val="000000"/>
                </a:solidFill>
              </a:rPr>
              <a:pPr>
                <a:defRPr/>
              </a:pPr>
              <a:t>February 18, 2015</a:t>
            </a:fld>
            <a:endParaRPr lang="en-US" dirty="0">
              <a:solidFill>
                <a:srgbClr val="000000"/>
              </a:solidFill>
            </a:endParaRPr>
          </a:p>
        </p:txBody>
      </p:sp>
      <p:sp>
        <p:nvSpPr>
          <p:cNvPr id="1028" name="Rectangle 6"/>
          <p:cNvSpPr>
            <a:spLocks noGrp="1" noChangeArrowheads="1"/>
          </p:cNvSpPr>
          <p:nvPr>
            <p:ph type="title"/>
          </p:nvPr>
        </p:nvSpPr>
        <p:spPr bwMode="auto">
          <a:xfrm>
            <a:off x="1098550" y="228600"/>
            <a:ext cx="6926263" cy="8699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Two</a:t>
            </a:r>
            <a:br>
              <a:rPr lang="en-US" smtClean="0"/>
            </a:br>
            <a:r>
              <a:rPr lang="en-US" smtClean="0"/>
              <a:t>Lines</a:t>
            </a:r>
          </a:p>
        </p:txBody>
      </p:sp>
      <p:sp>
        <p:nvSpPr>
          <p:cNvPr id="6" name="Text Box 10"/>
          <p:cNvSpPr txBox="1">
            <a:spLocks noChangeArrowheads="1"/>
          </p:cNvSpPr>
          <p:nvPr/>
        </p:nvSpPr>
        <p:spPr bwMode="auto">
          <a:xfrm>
            <a:off x="8716963" y="6602413"/>
            <a:ext cx="341312" cy="246062"/>
          </a:xfrm>
          <a:prstGeom prst="rect">
            <a:avLst/>
          </a:prstGeom>
          <a:noFill/>
          <a:ln w="9525">
            <a:noFill/>
            <a:miter lim="800000"/>
            <a:headEnd/>
            <a:tailEnd/>
          </a:ln>
          <a:effectLst/>
        </p:spPr>
        <p:txBody>
          <a:bodyPr wrap="none">
            <a:spAutoFit/>
          </a:bodyPr>
          <a:lstStyle/>
          <a:p>
            <a:pPr algn="r">
              <a:defRPr/>
            </a:pPr>
            <a:fld id="{D450E030-9DA4-408A-8CB9-3F0F94D70FF6}" type="slidenum">
              <a:rPr lang="en-US" sz="1000" b="1">
                <a:solidFill>
                  <a:srgbClr val="000000"/>
                </a:solidFill>
              </a:rPr>
              <a:pPr algn="r">
                <a:defRPr/>
              </a:pPr>
              <a:t>‹#›</a:t>
            </a:fld>
            <a:endParaRPr lang="en-US" sz="1000" b="1" dirty="0">
              <a:solidFill>
                <a:srgbClr val="000000"/>
              </a:solidFill>
            </a:endParaRPr>
          </a:p>
        </p:txBody>
      </p:sp>
    </p:spTree>
    <p:extLst>
      <p:ext uri="{BB962C8B-B14F-4D97-AF65-F5344CB8AC3E}">
        <p14:creationId xmlns:p14="http://schemas.microsoft.com/office/powerpoint/2010/main" val="87630849"/>
      </p:ext>
    </p:extLst>
  </p:cSld>
  <p:clrMap bg1="lt1" tx1="dk1" bg2="lt2" tx2="dk2" accent1="accent1" accent2="accent2" accent3="accent3" accent4="accent4" accent5="accent5" accent6="accent6" hlink="hlink" folHlink="folHlink"/>
  <p:sldLayoutIdLst>
    <p:sldLayoutId id="2147484482" r:id="rId1"/>
    <p:sldLayoutId id="2147484483" r:id="rId2"/>
    <p:sldLayoutId id="2147484484" r:id="rId3"/>
    <p:sldLayoutId id="2147484485" r:id="rId4"/>
  </p:sldLayoutIdLst>
  <p:timing>
    <p:tnLst>
      <p:par>
        <p:cTn id="1" dur="indefinite" restart="never" nodeType="tmRoot"/>
      </p:par>
    </p:tnLst>
  </p:timing>
  <p:hf hdr="0" ftr="0"/>
  <p:txStyles>
    <p:titleStyle>
      <a:lvl1pPr algn="ctr" rtl="0" eaLnBrk="0" fontAlgn="base" hangingPunct="0">
        <a:spcBef>
          <a:spcPct val="0"/>
        </a:spcBef>
        <a:spcAft>
          <a:spcPct val="0"/>
        </a:spcAft>
        <a:defRPr sz="2800" b="1">
          <a:solidFill>
            <a:schemeClr val="accent2"/>
          </a:solidFill>
          <a:latin typeface="+mj-lt"/>
          <a:ea typeface="+mj-ea"/>
          <a:cs typeface="+mj-cs"/>
        </a:defRPr>
      </a:lvl1pPr>
      <a:lvl2pPr algn="ctr" rtl="0" eaLnBrk="0" fontAlgn="base" hangingPunct="0">
        <a:spcBef>
          <a:spcPct val="0"/>
        </a:spcBef>
        <a:spcAft>
          <a:spcPct val="0"/>
        </a:spcAft>
        <a:defRPr sz="2800" b="1">
          <a:solidFill>
            <a:schemeClr val="accent2"/>
          </a:solidFill>
          <a:latin typeface="Arial" charset="0"/>
        </a:defRPr>
      </a:lvl2pPr>
      <a:lvl3pPr algn="ctr" rtl="0" eaLnBrk="0" fontAlgn="base" hangingPunct="0">
        <a:spcBef>
          <a:spcPct val="0"/>
        </a:spcBef>
        <a:spcAft>
          <a:spcPct val="0"/>
        </a:spcAft>
        <a:defRPr sz="2800" b="1">
          <a:solidFill>
            <a:schemeClr val="accent2"/>
          </a:solidFill>
          <a:latin typeface="Arial" charset="0"/>
        </a:defRPr>
      </a:lvl3pPr>
      <a:lvl4pPr algn="ctr" rtl="0" eaLnBrk="0" fontAlgn="base" hangingPunct="0">
        <a:spcBef>
          <a:spcPct val="0"/>
        </a:spcBef>
        <a:spcAft>
          <a:spcPct val="0"/>
        </a:spcAft>
        <a:defRPr sz="2800" b="1">
          <a:solidFill>
            <a:schemeClr val="accent2"/>
          </a:solidFill>
          <a:latin typeface="Arial" charset="0"/>
        </a:defRPr>
      </a:lvl4pPr>
      <a:lvl5pPr algn="ctr" rtl="0" eaLnBrk="0" fontAlgn="base" hangingPunct="0">
        <a:spcBef>
          <a:spcPct val="0"/>
        </a:spcBef>
        <a:spcAft>
          <a:spcPct val="0"/>
        </a:spcAft>
        <a:defRPr sz="2800" b="1">
          <a:solidFill>
            <a:schemeClr val="accent2"/>
          </a:solidFill>
          <a:latin typeface="Arial"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p:titleStyle>
    <p:bodyStyle>
      <a:lvl1pPr marL="231775" indent="-231775" algn="l" rtl="0" eaLnBrk="0" fontAlgn="base" hangingPunct="0">
        <a:spcBef>
          <a:spcPct val="20000"/>
        </a:spcBef>
        <a:spcAft>
          <a:spcPct val="0"/>
        </a:spcAft>
        <a:buChar char="•"/>
        <a:defRPr>
          <a:solidFill>
            <a:schemeClr val="tx1"/>
          </a:solidFill>
          <a:latin typeface="+mn-lt"/>
          <a:ea typeface="+mn-ea"/>
          <a:cs typeface="+mn-cs"/>
        </a:defRPr>
      </a:lvl1pPr>
      <a:lvl2pPr marL="525463" indent="-261938" algn="l" rtl="0" eaLnBrk="0" fontAlgn="base" hangingPunct="0">
        <a:spcBef>
          <a:spcPct val="20000"/>
        </a:spcBef>
        <a:spcAft>
          <a:spcPct val="0"/>
        </a:spcAft>
        <a:buFont typeface="Arial" charset="0"/>
        <a:buChar char="–"/>
        <a:defRPr>
          <a:solidFill>
            <a:schemeClr val="tx1"/>
          </a:solidFill>
          <a:latin typeface="+mn-lt"/>
        </a:defRPr>
      </a:lvl2pPr>
      <a:lvl3pPr marL="750888" indent="-223838" algn="l" rtl="0" eaLnBrk="0" fontAlgn="base" hangingPunct="0">
        <a:spcBef>
          <a:spcPct val="20000"/>
        </a:spcBef>
        <a:spcAft>
          <a:spcPct val="0"/>
        </a:spcAft>
        <a:buChar char="•"/>
        <a:defRPr sz="1600">
          <a:solidFill>
            <a:schemeClr val="tx1"/>
          </a:solidFill>
          <a:latin typeface="+mn-lt"/>
        </a:defRPr>
      </a:lvl3pPr>
      <a:lvl4pPr marL="952500" indent="-200025" algn="l" rtl="0" eaLnBrk="0" fontAlgn="base" hangingPunct="0">
        <a:spcBef>
          <a:spcPct val="20000"/>
        </a:spcBef>
        <a:spcAft>
          <a:spcPct val="0"/>
        </a:spcAft>
        <a:buFont typeface="Arial" charset="0"/>
        <a:buChar char="–"/>
        <a:defRPr sz="14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1.xml"/><Relationship Id="rId1" Type="http://schemas.openxmlformats.org/officeDocument/2006/relationships/vmlDrawing" Target="../drawings/vmlDrawing2.vml"/><Relationship Id="rId6" Type="http://schemas.openxmlformats.org/officeDocument/2006/relationships/image" Target="../media/image10.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p:cNvSpPr>
            <a:spLocks noGrp="1"/>
          </p:cNvSpPr>
          <p:nvPr>
            <p:ph type="ctrTitle"/>
          </p:nvPr>
        </p:nvSpPr>
        <p:spPr>
          <a:xfrm>
            <a:off x="609600" y="598488"/>
            <a:ext cx="8001000" cy="1012825"/>
          </a:xfrm>
        </p:spPr>
        <p:txBody>
          <a:bodyPr/>
          <a:lstStyle/>
          <a:p>
            <a:pPr eaLnBrk="1" hangingPunct="1"/>
            <a:r>
              <a:rPr lang="en-US" sz="3600" dirty="0"/>
              <a:t>How do we strengthen our national defense in this time of fiscal </a:t>
            </a:r>
            <a:r>
              <a:rPr lang="en-US" sz="3600" dirty="0" smtClean="0"/>
              <a:t>uncertainty?</a:t>
            </a:r>
            <a:endParaRPr lang="en-US" altLang="en-US" sz="2800" dirty="0" smtClean="0">
              <a:cs typeface="Arial" panose="020B0604020202020204" pitchFamily="34" charset="0"/>
            </a:endParaRPr>
          </a:p>
        </p:txBody>
      </p:sp>
      <p:sp>
        <p:nvSpPr>
          <p:cNvPr id="21507" name="Subtitle 5"/>
          <p:cNvSpPr>
            <a:spLocks noGrp="1"/>
          </p:cNvSpPr>
          <p:nvPr>
            <p:ph type="subTitle" idx="1"/>
          </p:nvPr>
        </p:nvSpPr>
        <p:spPr>
          <a:xfrm>
            <a:off x="1828800" y="1905000"/>
            <a:ext cx="5486400" cy="746125"/>
          </a:xfrm>
        </p:spPr>
        <p:txBody>
          <a:bodyPr>
            <a:normAutofit fontScale="92500" lnSpcReduction="20000"/>
          </a:bodyPr>
          <a:lstStyle/>
          <a:p>
            <a:pPr eaLnBrk="1" hangingPunct="1">
              <a:defRPr/>
            </a:pPr>
            <a:r>
              <a:rPr lang="en-US" altLang="en-US" sz="2400" dirty="0" smtClean="0"/>
              <a:t>Jamie Morin</a:t>
            </a:r>
          </a:p>
          <a:p>
            <a:pPr eaLnBrk="1" hangingPunct="1">
              <a:defRPr/>
            </a:pPr>
            <a:r>
              <a:rPr lang="en-US" altLang="en-US" sz="2400" dirty="0" smtClean="0"/>
              <a:t>OSD CAPE</a:t>
            </a:r>
          </a:p>
        </p:txBody>
      </p:sp>
      <p:sp>
        <p:nvSpPr>
          <p:cNvPr id="21508" name="Text Placeholder 6"/>
          <p:cNvSpPr>
            <a:spLocks noGrp="1"/>
          </p:cNvSpPr>
          <p:nvPr>
            <p:ph type="body" sz="quarter" idx="10"/>
          </p:nvPr>
        </p:nvSpPr>
        <p:spPr>
          <a:xfrm>
            <a:off x="0" y="5562600"/>
            <a:ext cx="9144000" cy="914400"/>
          </a:xfrm>
        </p:spPr>
        <p:txBody>
          <a:bodyPr>
            <a:normAutofit/>
          </a:bodyPr>
          <a:lstStyle/>
          <a:p>
            <a:pPr eaLnBrk="1" hangingPunct="1">
              <a:defRPr/>
            </a:pPr>
            <a:r>
              <a:rPr lang="en-US" altLang="en-US" dirty="0" smtClean="0"/>
              <a:t>19 February 2015</a:t>
            </a:r>
            <a:endParaRPr lang="en-US" altLang="en-US" dirty="0"/>
          </a:p>
          <a:p>
            <a:pPr eaLnBrk="1" hangingPunct="1">
              <a:defRPr/>
            </a:pPr>
            <a:r>
              <a:rPr lang="en-US" altLang="en-US" dirty="0" smtClean="0"/>
              <a:t>ASMC Washington Chapter Luncheon Meeting</a:t>
            </a:r>
          </a:p>
        </p:txBody>
      </p:sp>
    </p:spTree>
    <p:extLst>
      <p:ext uri="{BB962C8B-B14F-4D97-AF65-F5344CB8AC3E}">
        <p14:creationId xmlns:p14="http://schemas.microsoft.com/office/powerpoint/2010/main" val="1372711143"/>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PPBE has been significantly strained by the fiscal uncertainty we have been facing</a:t>
            </a:r>
          </a:p>
          <a:p>
            <a:pPr lvl="1"/>
            <a:r>
              <a:rPr lang="en-US" sz="2000" dirty="0" smtClean="0"/>
              <a:t>Threat of BCA reductions have impaired program stability across DoD</a:t>
            </a:r>
            <a:endParaRPr lang="en-US" sz="1600" dirty="0" smtClean="0"/>
          </a:p>
          <a:p>
            <a:pPr lvl="1"/>
            <a:r>
              <a:rPr lang="en-US" sz="2000" dirty="0" smtClean="0"/>
              <a:t>Build fiscal resiliency into the process by remaining focused on strategy</a:t>
            </a:r>
          </a:p>
          <a:p>
            <a:pPr lvl="2"/>
            <a:r>
              <a:rPr lang="en-US" sz="1800" dirty="0" smtClean="0"/>
              <a:t>Financial managers need to assess alignment of resources and strategy</a:t>
            </a:r>
          </a:p>
          <a:p>
            <a:pPr lvl="1"/>
            <a:r>
              <a:rPr lang="en-US" sz="2000" dirty="0" smtClean="0"/>
              <a:t>Balancing short-term and long-term priorities is a challenge</a:t>
            </a:r>
          </a:p>
          <a:p>
            <a:endParaRPr lang="en-US" sz="1600" dirty="0" smtClean="0"/>
          </a:p>
          <a:p>
            <a:r>
              <a:rPr lang="en-US" sz="2400" dirty="0" smtClean="0"/>
              <a:t>Sequestration / continuing resolutions can create vulnerable programs</a:t>
            </a:r>
          </a:p>
          <a:p>
            <a:pPr lvl="1"/>
            <a:r>
              <a:rPr lang="en-US" sz="2000" dirty="0" smtClean="0"/>
              <a:t>In such environments, financial managers must be engaged to avoid small blips becoming death spirals</a:t>
            </a:r>
          </a:p>
          <a:p>
            <a:pPr marL="0" indent="0">
              <a:buNone/>
            </a:pPr>
            <a:endParaRPr lang="en-US" sz="2400" dirty="0" smtClean="0"/>
          </a:p>
        </p:txBody>
      </p:sp>
      <p:sp>
        <p:nvSpPr>
          <p:cNvPr id="3" name="Title 2"/>
          <p:cNvSpPr>
            <a:spLocks noGrp="1"/>
          </p:cNvSpPr>
          <p:nvPr>
            <p:ph type="title"/>
          </p:nvPr>
        </p:nvSpPr>
        <p:spPr/>
        <p:txBody>
          <a:bodyPr/>
          <a:lstStyle/>
          <a:p>
            <a:r>
              <a:rPr lang="en-US" sz="3200" b="1" dirty="0" smtClean="0"/>
              <a:t>Risk Balancers</a:t>
            </a:r>
            <a:endParaRPr lang="en-US" sz="3200" b="1" dirty="0"/>
          </a:p>
        </p:txBody>
      </p:sp>
      <p:sp>
        <p:nvSpPr>
          <p:cNvPr id="4" name="Slide Number Placeholder 5"/>
          <p:cNvSpPr>
            <a:spLocks noGrp="1"/>
          </p:cNvSpPr>
          <p:nvPr>
            <p:ph type="sldNum" sz="quarter" idx="10"/>
          </p:nvPr>
        </p:nvSpPr>
        <p:spPr bwMode="auto">
          <a:xfrm>
            <a:off x="8556625" y="6537325"/>
            <a:ext cx="739775" cy="2889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latin typeface="+mn-lt"/>
              </a:rPr>
              <a:t>   </a:t>
            </a:r>
            <a:fld id="{260E7150-EE42-41A3-9E51-61698468EAE5}" type="slidenum">
              <a:rPr lang="en-US" altLang="en-US" sz="1800" smtClean="0">
                <a:latin typeface="+mn-lt"/>
              </a:rPr>
              <a:pPr eaLnBrk="1" fontAlgn="base" hangingPunct="1">
                <a:spcBef>
                  <a:spcPct val="0"/>
                </a:spcBef>
                <a:spcAft>
                  <a:spcPct val="0"/>
                </a:spcAft>
                <a:buFontTx/>
                <a:buNone/>
                <a:defRPr/>
              </a:pPr>
              <a:t>10</a:t>
            </a:fld>
            <a:endParaRPr lang="en-US" altLang="en-US" sz="1800" dirty="0" smtClean="0">
              <a:latin typeface="+mn-lt"/>
            </a:endParaRPr>
          </a:p>
        </p:txBody>
      </p:sp>
    </p:spTree>
    <p:extLst>
      <p:ext uri="{BB962C8B-B14F-4D97-AF65-F5344CB8AC3E}">
        <p14:creationId xmlns:p14="http://schemas.microsoft.com/office/powerpoint/2010/main" val="3744775832"/>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Capability champions are not program champions</a:t>
            </a:r>
          </a:p>
          <a:p>
            <a:endParaRPr lang="en-US" sz="1200" dirty="0" smtClean="0"/>
          </a:p>
          <a:p>
            <a:r>
              <a:rPr lang="en-US" sz="2400" dirty="0" smtClean="0"/>
              <a:t>Requirements are not set in stone, it only seems that way</a:t>
            </a:r>
          </a:p>
          <a:p>
            <a:pPr lvl="1"/>
            <a:r>
              <a:rPr lang="en-US" sz="2000" dirty="0" smtClean="0"/>
              <a:t>Sticking to a set of requirements after conditions have changed can be a recipe for acquisition failure or operational failure</a:t>
            </a:r>
          </a:p>
          <a:p>
            <a:pPr lvl="1"/>
            <a:r>
              <a:rPr lang="en-US" sz="2000" dirty="0" smtClean="0"/>
              <a:t>Focus on the end goal</a:t>
            </a:r>
          </a:p>
          <a:p>
            <a:pPr lvl="2"/>
            <a:r>
              <a:rPr lang="en-US" sz="1800" dirty="0" smtClean="0"/>
              <a:t>Change requirements </a:t>
            </a:r>
            <a:r>
              <a:rPr lang="en-US" sz="1800" dirty="0"/>
              <a:t>and </a:t>
            </a:r>
            <a:r>
              <a:rPr lang="en-US" sz="1800" dirty="0" smtClean="0"/>
              <a:t>make </a:t>
            </a:r>
            <a:r>
              <a:rPr lang="en-US" sz="1800" dirty="0"/>
              <a:t>trades when </a:t>
            </a:r>
            <a:r>
              <a:rPr lang="en-US" sz="1800" dirty="0" smtClean="0"/>
              <a:t>necessary</a:t>
            </a:r>
          </a:p>
          <a:p>
            <a:pPr lvl="2"/>
            <a:r>
              <a:rPr lang="en-US" sz="1800" dirty="0" smtClean="0"/>
              <a:t>Seek to remain </a:t>
            </a:r>
            <a:r>
              <a:rPr lang="en-US" sz="1800" dirty="0"/>
              <a:t>in the </a:t>
            </a:r>
            <a:r>
              <a:rPr lang="en-US" sz="1800" dirty="0" smtClean="0"/>
              <a:t>cost-schedule-capability </a:t>
            </a:r>
            <a:r>
              <a:rPr lang="en-US" sz="1800" dirty="0"/>
              <a:t>“sweet </a:t>
            </a:r>
            <a:r>
              <a:rPr lang="en-US" sz="1800" dirty="0" smtClean="0"/>
              <a:t>spot”</a:t>
            </a:r>
          </a:p>
          <a:p>
            <a:pPr lvl="1"/>
            <a:r>
              <a:rPr lang="en-US" sz="2200" dirty="0" smtClean="0"/>
              <a:t>Preventing DEAMS from becoming a nightmare</a:t>
            </a:r>
            <a:endParaRPr lang="en-US" sz="1600" dirty="0" smtClean="0"/>
          </a:p>
          <a:p>
            <a:endParaRPr lang="en-US" sz="1200" dirty="0" smtClean="0"/>
          </a:p>
          <a:p>
            <a:r>
              <a:rPr lang="en-US" sz="2400" dirty="0" smtClean="0"/>
              <a:t>Keep asking questions / seeking options</a:t>
            </a:r>
          </a:p>
          <a:p>
            <a:pPr lvl="1"/>
            <a:r>
              <a:rPr lang="en-US" sz="2200" dirty="0"/>
              <a:t>Does this make sense?</a:t>
            </a:r>
          </a:p>
          <a:p>
            <a:pPr lvl="1"/>
            <a:r>
              <a:rPr lang="en-US" sz="2200" dirty="0"/>
              <a:t>Do we have to have ‘this program?’</a:t>
            </a:r>
          </a:p>
          <a:p>
            <a:pPr lvl="1"/>
            <a:r>
              <a:rPr lang="en-US" sz="2200" dirty="0"/>
              <a:t>Is there another way to get there?</a:t>
            </a:r>
          </a:p>
          <a:p>
            <a:pPr lvl="1"/>
            <a:endParaRPr lang="en-US" sz="1600" dirty="0" smtClean="0"/>
          </a:p>
          <a:p>
            <a:pPr marL="0" indent="0">
              <a:buNone/>
            </a:pPr>
            <a:endParaRPr lang="en-US" sz="2400" dirty="0" smtClean="0"/>
          </a:p>
        </p:txBody>
      </p:sp>
      <p:sp>
        <p:nvSpPr>
          <p:cNvPr id="3" name="Title 2"/>
          <p:cNvSpPr>
            <a:spLocks noGrp="1"/>
          </p:cNvSpPr>
          <p:nvPr>
            <p:ph type="title"/>
          </p:nvPr>
        </p:nvSpPr>
        <p:spPr/>
        <p:txBody>
          <a:bodyPr/>
          <a:lstStyle/>
          <a:p>
            <a:r>
              <a:rPr lang="en-US" sz="3200" b="1" dirty="0" smtClean="0"/>
              <a:t>Capability Champions</a:t>
            </a:r>
            <a:endParaRPr lang="en-US" sz="3200" b="1" dirty="0"/>
          </a:p>
        </p:txBody>
      </p:sp>
      <p:sp>
        <p:nvSpPr>
          <p:cNvPr id="4" name="Slide Number Placeholder 5"/>
          <p:cNvSpPr>
            <a:spLocks noGrp="1"/>
          </p:cNvSpPr>
          <p:nvPr>
            <p:ph type="sldNum" sz="quarter" idx="10"/>
          </p:nvPr>
        </p:nvSpPr>
        <p:spPr bwMode="auto">
          <a:xfrm>
            <a:off x="8556625" y="6537325"/>
            <a:ext cx="739775" cy="2889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latin typeface="+mn-lt"/>
              </a:rPr>
              <a:t>   </a:t>
            </a:r>
            <a:fld id="{260E7150-EE42-41A3-9E51-61698468EAE5}" type="slidenum">
              <a:rPr lang="en-US" altLang="en-US" sz="1800" smtClean="0">
                <a:latin typeface="+mn-lt"/>
              </a:rPr>
              <a:pPr eaLnBrk="1" fontAlgn="base" hangingPunct="1">
                <a:spcBef>
                  <a:spcPct val="0"/>
                </a:spcBef>
                <a:spcAft>
                  <a:spcPct val="0"/>
                </a:spcAft>
                <a:buFontTx/>
                <a:buNone/>
                <a:defRPr/>
              </a:pPr>
              <a:t>11</a:t>
            </a:fld>
            <a:endParaRPr lang="en-US" altLang="en-US" sz="1800" dirty="0" smtClean="0">
              <a:latin typeface="+mn-lt"/>
            </a:endParaRPr>
          </a:p>
        </p:txBody>
      </p:sp>
    </p:spTree>
    <p:extLst>
      <p:ext uri="{BB962C8B-B14F-4D97-AF65-F5344CB8AC3E}">
        <p14:creationId xmlns:p14="http://schemas.microsoft.com/office/powerpoint/2010/main" val="2165815630"/>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5"/>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latin typeface="+mn-lt"/>
              </a:rPr>
              <a:t>   </a:t>
            </a:r>
            <a:fld id="{90B5B045-2A55-4BCD-950D-F050736EAFB0}" type="slidenum">
              <a:rPr lang="en-US" altLang="en-US" sz="1800" smtClean="0">
                <a:latin typeface="+mn-lt"/>
              </a:rPr>
              <a:pPr eaLnBrk="1" fontAlgn="base" hangingPunct="1">
                <a:spcBef>
                  <a:spcPct val="0"/>
                </a:spcBef>
                <a:spcAft>
                  <a:spcPct val="0"/>
                </a:spcAft>
                <a:buFontTx/>
                <a:buNone/>
                <a:defRPr/>
              </a:pPr>
              <a:t>12</a:t>
            </a:fld>
            <a:endParaRPr lang="en-US" altLang="en-US" sz="1800" dirty="0" smtClean="0">
              <a:latin typeface="+mn-lt"/>
            </a:endParaRPr>
          </a:p>
        </p:txBody>
      </p:sp>
      <p:sp>
        <p:nvSpPr>
          <p:cNvPr id="30723" name="Title 4"/>
          <p:cNvSpPr>
            <a:spLocks noGrp="1"/>
          </p:cNvSpPr>
          <p:nvPr>
            <p:ph type="title"/>
          </p:nvPr>
        </p:nvSpPr>
        <p:spPr>
          <a:xfrm>
            <a:off x="228600" y="98425"/>
            <a:ext cx="8686800" cy="685800"/>
          </a:xfrm>
        </p:spPr>
        <p:txBody>
          <a:bodyPr/>
          <a:lstStyle/>
          <a:p>
            <a:pPr eaLnBrk="1" hangingPunct="1"/>
            <a:r>
              <a:rPr lang="en-US" altLang="en-US" sz="3200" b="1" dirty="0" smtClean="0"/>
              <a:t>Balancing Challenges</a:t>
            </a:r>
          </a:p>
        </p:txBody>
      </p:sp>
      <p:grpSp>
        <p:nvGrpSpPr>
          <p:cNvPr id="5" name="Group 4"/>
          <p:cNvGrpSpPr/>
          <p:nvPr/>
        </p:nvGrpSpPr>
        <p:grpSpPr>
          <a:xfrm>
            <a:off x="685800" y="1371600"/>
            <a:ext cx="4038600" cy="2667000"/>
            <a:chOff x="457200" y="1524000"/>
            <a:chExt cx="4038600" cy="2667000"/>
          </a:xfrm>
        </p:grpSpPr>
        <p:sp>
          <p:nvSpPr>
            <p:cNvPr id="9" name="TextBox 8"/>
            <p:cNvSpPr txBox="1"/>
            <p:nvPr/>
          </p:nvSpPr>
          <p:spPr>
            <a:xfrm>
              <a:off x="1181100" y="1524000"/>
              <a:ext cx="2324100" cy="457200"/>
            </a:xfrm>
            <a:prstGeom prst="rect">
              <a:avLst/>
            </a:prstGeom>
            <a:noFill/>
          </p:spPr>
          <p:txBody>
            <a:bodyPr/>
            <a:lstStyle/>
            <a:p>
              <a:pPr>
                <a:defRPr/>
              </a:pPr>
              <a:r>
                <a:rPr lang="en-US" b="1" dirty="0" smtClean="0">
                  <a:latin typeface="+mn-lt"/>
                </a:rPr>
                <a:t>Build Security Globally</a:t>
              </a:r>
              <a:endParaRPr lang="en-US" b="1" dirty="0">
                <a:latin typeface="+mn-lt"/>
              </a:endParaRPr>
            </a:p>
          </p:txBody>
        </p:sp>
        <p:sp>
          <p:nvSpPr>
            <p:cNvPr id="2" name="Isosceles Triangle 1"/>
            <p:cNvSpPr>
              <a:spLocks noChangeAspect="1"/>
            </p:cNvSpPr>
            <p:nvPr/>
          </p:nvSpPr>
          <p:spPr>
            <a:xfrm>
              <a:off x="1066800" y="1905000"/>
              <a:ext cx="2285999" cy="1828800"/>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57200" y="3733800"/>
              <a:ext cx="1447800" cy="457200"/>
            </a:xfrm>
            <a:prstGeom prst="rect">
              <a:avLst/>
            </a:prstGeom>
            <a:noFill/>
          </p:spPr>
          <p:txBody>
            <a:bodyPr/>
            <a:lstStyle/>
            <a:p>
              <a:pPr algn="ctr">
                <a:defRPr/>
              </a:pPr>
              <a:r>
                <a:rPr lang="en-US" b="1" dirty="0" smtClean="0">
                  <a:latin typeface="+mn-lt"/>
                </a:rPr>
                <a:t>Protect the Homeland</a:t>
              </a:r>
              <a:endParaRPr lang="en-US" b="1" dirty="0">
                <a:latin typeface="+mn-lt"/>
              </a:endParaRPr>
            </a:p>
          </p:txBody>
        </p:sp>
        <p:sp>
          <p:nvSpPr>
            <p:cNvPr id="13" name="TextBox 12"/>
            <p:cNvSpPr txBox="1"/>
            <p:nvPr/>
          </p:nvSpPr>
          <p:spPr>
            <a:xfrm>
              <a:off x="2514600" y="3733800"/>
              <a:ext cx="1981200" cy="415636"/>
            </a:xfrm>
            <a:prstGeom prst="rect">
              <a:avLst/>
            </a:prstGeom>
            <a:noFill/>
          </p:spPr>
          <p:txBody>
            <a:bodyPr/>
            <a:lstStyle/>
            <a:p>
              <a:pPr algn="ctr">
                <a:defRPr/>
              </a:pPr>
              <a:r>
                <a:rPr lang="en-US" b="1" dirty="0" smtClean="0">
                  <a:latin typeface="+mn-lt"/>
                </a:rPr>
                <a:t>Project Power and Win Decisively</a:t>
              </a:r>
              <a:endParaRPr lang="en-US" b="1" dirty="0">
                <a:latin typeface="+mn-lt"/>
              </a:endParaRPr>
            </a:p>
          </p:txBody>
        </p:sp>
        <p:sp>
          <p:nvSpPr>
            <p:cNvPr id="15" name="TextBox 14"/>
            <p:cNvSpPr txBox="1"/>
            <p:nvPr/>
          </p:nvSpPr>
          <p:spPr>
            <a:xfrm>
              <a:off x="1447800" y="2667000"/>
              <a:ext cx="1447800" cy="762000"/>
            </a:xfrm>
            <a:prstGeom prst="rect">
              <a:avLst/>
            </a:prstGeom>
            <a:noFill/>
          </p:spPr>
          <p:txBody>
            <a:bodyPr/>
            <a:lstStyle/>
            <a:p>
              <a:pPr algn="ctr">
                <a:defRPr/>
              </a:pPr>
              <a:r>
                <a:rPr lang="en-US" b="1" dirty="0" smtClean="0">
                  <a:latin typeface="+mn-lt"/>
                </a:rPr>
                <a:t>Ends</a:t>
              </a:r>
            </a:p>
            <a:p>
              <a:pPr algn="ctr">
                <a:defRPr/>
              </a:pPr>
              <a:r>
                <a:rPr lang="en-US" b="1" dirty="0" smtClean="0">
                  <a:latin typeface="+mn-lt"/>
                </a:rPr>
                <a:t>Balance</a:t>
              </a:r>
              <a:endParaRPr lang="en-US" b="1" dirty="0">
                <a:latin typeface="+mn-lt"/>
              </a:endParaRPr>
            </a:p>
          </p:txBody>
        </p:sp>
      </p:grpSp>
      <p:grpSp>
        <p:nvGrpSpPr>
          <p:cNvPr id="6" name="Group 5"/>
          <p:cNvGrpSpPr/>
          <p:nvPr/>
        </p:nvGrpSpPr>
        <p:grpSpPr>
          <a:xfrm>
            <a:off x="4876800" y="3526420"/>
            <a:ext cx="3810000" cy="2667000"/>
            <a:chOff x="4876800" y="1828800"/>
            <a:chExt cx="3810000" cy="2667000"/>
          </a:xfrm>
        </p:grpSpPr>
        <p:grpSp>
          <p:nvGrpSpPr>
            <p:cNvPr id="3" name="Group 2"/>
            <p:cNvGrpSpPr/>
            <p:nvPr/>
          </p:nvGrpSpPr>
          <p:grpSpPr>
            <a:xfrm>
              <a:off x="4876800" y="1828800"/>
              <a:ext cx="3810000" cy="2667000"/>
              <a:chOff x="4876800" y="1828800"/>
              <a:chExt cx="3810000" cy="2667000"/>
            </a:xfrm>
          </p:grpSpPr>
          <p:sp>
            <p:nvSpPr>
              <p:cNvPr id="21" name="TextBox 20"/>
              <p:cNvSpPr txBox="1"/>
              <p:nvPr/>
            </p:nvSpPr>
            <p:spPr>
              <a:xfrm>
                <a:off x="5905499" y="1828800"/>
                <a:ext cx="1447800" cy="457200"/>
              </a:xfrm>
              <a:prstGeom prst="rect">
                <a:avLst/>
              </a:prstGeom>
              <a:noFill/>
            </p:spPr>
            <p:txBody>
              <a:bodyPr/>
              <a:lstStyle/>
              <a:p>
                <a:pPr algn="ctr">
                  <a:defRPr/>
                </a:pPr>
                <a:r>
                  <a:rPr lang="en-US" b="1" dirty="0" smtClean="0">
                    <a:latin typeface="+mn-lt"/>
                  </a:rPr>
                  <a:t>Capacity</a:t>
                </a:r>
                <a:endParaRPr lang="en-US" b="1" dirty="0">
                  <a:latin typeface="+mn-lt"/>
                </a:endParaRPr>
              </a:p>
            </p:txBody>
          </p:sp>
          <p:sp>
            <p:nvSpPr>
              <p:cNvPr id="22" name="Isosceles Triangle 21"/>
              <p:cNvSpPr>
                <a:spLocks noChangeAspect="1"/>
              </p:cNvSpPr>
              <p:nvPr/>
            </p:nvSpPr>
            <p:spPr>
              <a:xfrm>
                <a:off x="5486400" y="2209800"/>
                <a:ext cx="2285999" cy="1828800"/>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4876800" y="4038600"/>
                <a:ext cx="1447800" cy="457200"/>
              </a:xfrm>
              <a:prstGeom prst="rect">
                <a:avLst/>
              </a:prstGeom>
              <a:noFill/>
            </p:spPr>
            <p:txBody>
              <a:bodyPr/>
              <a:lstStyle/>
              <a:p>
                <a:pPr>
                  <a:defRPr/>
                </a:pPr>
                <a:r>
                  <a:rPr lang="en-US" b="1" dirty="0" smtClean="0">
                    <a:latin typeface="+mn-lt"/>
                  </a:rPr>
                  <a:t>Capability</a:t>
                </a:r>
                <a:endParaRPr lang="en-US" b="1" dirty="0">
                  <a:latin typeface="+mn-lt"/>
                </a:endParaRPr>
              </a:p>
            </p:txBody>
          </p:sp>
          <p:sp>
            <p:nvSpPr>
              <p:cNvPr id="24" name="TextBox 23"/>
              <p:cNvSpPr txBox="1"/>
              <p:nvPr/>
            </p:nvSpPr>
            <p:spPr>
              <a:xfrm>
                <a:off x="7239000" y="4038600"/>
                <a:ext cx="1447800" cy="415636"/>
              </a:xfrm>
              <a:prstGeom prst="rect">
                <a:avLst/>
              </a:prstGeom>
              <a:noFill/>
            </p:spPr>
            <p:txBody>
              <a:bodyPr/>
              <a:lstStyle/>
              <a:p>
                <a:pPr>
                  <a:defRPr/>
                </a:pPr>
                <a:r>
                  <a:rPr lang="en-US" b="1" dirty="0" smtClean="0">
                    <a:latin typeface="+mn-lt"/>
                  </a:rPr>
                  <a:t>Readiness</a:t>
                </a:r>
                <a:endParaRPr lang="en-US" b="1" dirty="0">
                  <a:latin typeface="+mn-lt"/>
                </a:endParaRPr>
              </a:p>
            </p:txBody>
          </p:sp>
        </p:grpSp>
        <p:sp>
          <p:nvSpPr>
            <p:cNvPr id="25" name="TextBox 24"/>
            <p:cNvSpPr txBox="1"/>
            <p:nvPr/>
          </p:nvSpPr>
          <p:spPr>
            <a:xfrm>
              <a:off x="5867400" y="2971800"/>
              <a:ext cx="1447800" cy="762000"/>
            </a:xfrm>
            <a:prstGeom prst="rect">
              <a:avLst/>
            </a:prstGeom>
            <a:noFill/>
          </p:spPr>
          <p:txBody>
            <a:bodyPr/>
            <a:lstStyle/>
            <a:p>
              <a:pPr algn="ctr">
                <a:defRPr/>
              </a:pPr>
              <a:r>
                <a:rPr lang="en-US" b="1" dirty="0" smtClean="0">
                  <a:latin typeface="+mn-lt"/>
                </a:rPr>
                <a:t>Means</a:t>
              </a:r>
            </a:p>
            <a:p>
              <a:pPr algn="ctr">
                <a:defRPr/>
              </a:pPr>
              <a:r>
                <a:rPr lang="en-US" b="1" dirty="0" smtClean="0">
                  <a:latin typeface="+mn-lt"/>
                </a:rPr>
                <a:t>Balance</a:t>
              </a:r>
              <a:endParaRPr lang="en-US" b="1" dirty="0">
                <a:latin typeface="+mn-lt"/>
              </a:endParaRPr>
            </a:p>
          </p:txBody>
        </p:sp>
      </p:grpSp>
    </p:spTree>
    <p:extLst>
      <p:ext uri="{BB962C8B-B14F-4D97-AF65-F5344CB8AC3E}">
        <p14:creationId xmlns:p14="http://schemas.microsoft.com/office/powerpoint/2010/main" val="3682637873"/>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ubtitle 5"/>
          <p:cNvSpPr>
            <a:spLocks noGrp="1"/>
          </p:cNvSpPr>
          <p:nvPr>
            <p:ph type="subTitle" idx="1"/>
          </p:nvPr>
        </p:nvSpPr>
        <p:spPr>
          <a:xfrm>
            <a:off x="1828800" y="1905000"/>
            <a:ext cx="5486400" cy="746125"/>
          </a:xfrm>
        </p:spPr>
        <p:txBody>
          <a:bodyPr/>
          <a:lstStyle/>
          <a:p>
            <a:pPr eaLnBrk="1" hangingPunct="1">
              <a:defRPr/>
            </a:pPr>
            <a:r>
              <a:rPr lang="en-US" altLang="en-US" sz="3600" dirty="0" smtClean="0"/>
              <a:t>BACKUP</a:t>
            </a: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5"/>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latin typeface="+mn-lt"/>
              </a:rPr>
              <a:t>   </a:t>
            </a:r>
            <a:fld id="{61EBBED1-E9E6-44AB-90ED-EE786B074427}" type="slidenum">
              <a:rPr lang="en-US" altLang="en-US" sz="1800" smtClean="0">
                <a:latin typeface="+mn-lt"/>
              </a:rPr>
              <a:pPr eaLnBrk="1" fontAlgn="base" hangingPunct="1">
                <a:spcBef>
                  <a:spcPct val="0"/>
                </a:spcBef>
                <a:spcAft>
                  <a:spcPct val="0"/>
                </a:spcAft>
                <a:buFontTx/>
                <a:buNone/>
                <a:defRPr/>
              </a:pPr>
              <a:t>14</a:t>
            </a:fld>
            <a:endParaRPr lang="en-US" altLang="en-US" sz="1800" dirty="0" smtClean="0">
              <a:latin typeface="+mn-lt"/>
            </a:endParaRPr>
          </a:p>
        </p:txBody>
      </p:sp>
      <p:sp>
        <p:nvSpPr>
          <p:cNvPr id="32771" name="Title 4"/>
          <p:cNvSpPr>
            <a:spLocks noGrp="1"/>
          </p:cNvSpPr>
          <p:nvPr>
            <p:ph type="title"/>
          </p:nvPr>
        </p:nvSpPr>
        <p:spPr>
          <a:xfrm>
            <a:off x="228600" y="98425"/>
            <a:ext cx="8686800" cy="685800"/>
          </a:xfrm>
        </p:spPr>
        <p:txBody>
          <a:bodyPr/>
          <a:lstStyle/>
          <a:p>
            <a:pPr eaLnBrk="1" hangingPunct="1"/>
            <a:r>
              <a:rPr lang="en-US" altLang="en-US" sz="3200" b="1" dirty="0" smtClean="0"/>
              <a:t>CAPE Org Chart</a:t>
            </a:r>
          </a:p>
        </p:txBody>
      </p:sp>
      <p:cxnSp>
        <p:nvCxnSpPr>
          <p:cNvPr id="7" name="Straight Connector 6"/>
          <p:cNvCxnSpPr/>
          <p:nvPr/>
        </p:nvCxnSpPr>
        <p:spPr>
          <a:xfrm flipH="1">
            <a:off x="5857875" y="1662113"/>
            <a:ext cx="155733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32792" idx="0"/>
          </p:cNvCxnSpPr>
          <p:nvPr/>
        </p:nvCxnSpPr>
        <p:spPr>
          <a:xfrm flipH="1" flipV="1">
            <a:off x="8005763" y="2641600"/>
            <a:ext cx="4762" cy="13335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32788" idx="0"/>
          </p:cNvCxnSpPr>
          <p:nvPr/>
        </p:nvCxnSpPr>
        <p:spPr>
          <a:xfrm flipH="1" flipV="1">
            <a:off x="5695950" y="2613025"/>
            <a:ext cx="19050" cy="13954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32779" idx="0"/>
          </p:cNvCxnSpPr>
          <p:nvPr/>
        </p:nvCxnSpPr>
        <p:spPr>
          <a:xfrm flipV="1">
            <a:off x="3414713" y="2617788"/>
            <a:ext cx="0" cy="13589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24" idx="2"/>
          </p:cNvCxnSpPr>
          <p:nvPr/>
        </p:nvCxnSpPr>
        <p:spPr>
          <a:xfrm flipV="1">
            <a:off x="1120775" y="2613025"/>
            <a:ext cx="0" cy="12874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2777" name="AutoShape 67"/>
          <p:cNvSpPr>
            <a:spLocks noChangeArrowheads="1"/>
          </p:cNvSpPr>
          <p:nvPr/>
        </p:nvSpPr>
        <p:spPr bwMode="auto">
          <a:xfrm>
            <a:off x="3216275" y="1103313"/>
            <a:ext cx="2641600" cy="1325562"/>
          </a:xfrm>
          <a:prstGeom prst="roundRect">
            <a:avLst>
              <a:gd name="adj" fmla="val 16667"/>
            </a:avLst>
          </a:prstGeom>
          <a:solidFill>
            <a:srgbClr val="FFFFCC"/>
          </a:solidFill>
          <a:ln w="9525">
            <a:solidFill>
              <a:srgbClr val="000000"/>
            </a:solidFill>
            <a:round/>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Times New Roman" pitchFamily="18" charset="0"/>
              <a:cs typeface="Arial" charset="0"/>
            </a:endParaRPr>
          </a:p>
        </p:txBody>
      </p:sp>
      <p:sp>
        <p:nvSpPr>
          <p:cNvPr id="13" name="Text Box 51"/>
          <p:cNvSpPr txBox="1">
            <a:spLocks noChangeArrowheads="1"/>
          </p:cNvSpPr>
          <p:nvPr/>
        </p:nvSpPr>
        <p:spPr bwMode="auto">
          <a:xfrm>
            <a:off x="3222625" y="1108075"/>
            <a:ext cx="27051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lgn="ctr">
              <a:spcBef>
                <a:spcPct val="0"/>
              </a:spcBef>
              <a:buFontTx/>
              <a:buNone/>
              <a:defRPr/>
            </a:pPr>
            <a:endParaRPr lang="en-US" altLang="en-US" sz="900" b="1" dirty="0" smtClean="0">
              <a:solidFill>
                <a:srgbClr val="000066"/>
              </a:solidFill>
              <a:latin typeface="+mj-lt"/>
            </a:endParaRPr>
          </a:p>
          <a:p>
            <a:pPr algn="ctr">
              <a:spcBef>
                <a:spcPct val="0"/>
              </a:spcBef>
              <a:buFontTx/>
              <a:buNone/>
              <a:defRPr/>
            </a:pPr>
            <a:r>
              <a:rPr lang="en-US" altLang="en-US" sz="1200" b="1" dirty="0" smtClean="0">
                <a:solidFill>
                  <a:srgbClr val="000066"/>
                </a:solidFill>
                <a:latin typeface="+mj-lt"/>
              </a:rPr>
              <a:t>DIRECTOR, CAPE</a:t>
            </a:r>
            <a:endParaRPr lang="en-US" altLang="en-US" sz="600" dirty="0" smtClean="0">
              <a:latin typeface="+mj-lt"/>
            </a:endParaRPr>
          </a:p>
          <a:p>
            <a:pPr algn="ctr">
              <a:spcBef>
                <a:spcPct val="0"/>
              </a:spcBef>
              <a:buFontTx/>
              <a:buNone/>
              <a:defRPr/>
            </a:pPr>
            <a:r>
              <a:rPr lang="en-US" altLang="en-US" sz="1200" b="1" dirty="0" smtClean="0">
                <a:solidFill>
                  <a:srgbClr val="000066"/>
                </a:solidFill>
                <a:latin typeface="+mj-lt"/>
              </a:rPr>
              <a:t>Jamie M. Morin</a:t>
            </a:r>
          </a:p>
          <a:p>
            <a:pPr algn="ctr">
              <a:spcBef>
                <a:spcPct val="0"/>
              </a:spcBef>
              <a:buFontTx/>
              <a:buNone/>
              <a:defRPr/>
            </a:pPr>
            <a:endParaRPr lang="en-US" altLang="en-US" sz="600" dirty="0" smtClean="0">
              <a:latin typeface="+mj-lt"/>
            </a:endParaRPr>
          </a:p>
          <a:p>
            <a:pPr algn="ctr">
              <a:spcBef>
                <a:spcPct val="0"/>
              </a:spcBef>
              <a:buFontTx/>
              <a:buNone/>
              <a:defRPr/>
            </a:pPr>
            <a:r>
              <a:rPr lang="en-US" altLang="en-US" sz="1200" b="1" dirty="0" smtClean="0">
                <a:solidFill>
                  <a:srgbClr val="000066"/>
                </a:solidFill>
                <a:latin typeface="+mj-lt"/>
              </a:rPr>
              <a:t>Principal Deputy Director</a:t>
            </a:r>
          </a:p>
          <a:p>
            <a:pPr algn="ctr">
              <a:spcBef>
                <a:spcPct val="0"/>
              </a:spcBef>
              <a:buFontTx/>
              <a:buNone/>
              <a:defRPr/>
            </a:pPr>
            <a:r>
              <a:rPr lang="en-US" altLang="en-US" sz="1200" b="1" dirty="0" err="1" smtClean="0">
                <a:solidFill>
                  <a:srgbClr val="000066"/>
                </a:solidFill>
                <a:latin typeface="+mj-lt"/>
              </a:rPr>
              <a:t>LtGen</a:t>
            </a:r>
            <a:r>
              <a:rPr lang="en-US" altLang="en-US" sz="1200" b="1" dirty="0" smtClean="0">
                <a:solidFill>
                  <a:srgbClr val="000066"/>
                </a:solidFill>
                <a:latin typeface="+mj-lt"/>
              </a:rPr>
              <a:t> Robert E. Schmidle Jr.</a:t>
            </a:r>
          </a:p>
        </p:txBody>
      </p:sp>
      <p:sp>
        <p:nvSpPr>
          <p:cNvPr id="32779" name="AutoShape 62"/>
          <p:cNvSpPr>
            <a:spLocks noChangeArrowheads="1"/>
          </p:cNvSpPr>
          <p:nvPr/>
        </p:nvSpPr>
        <p:spPr bwMode="auto">
          <a:xfrm>
            <a:off x="2319338" y="3976688"/>
            <a:ext cx="2190750" cy="2119312"/>
          </a:xfrm>
          <a:prstGeom prst="roundRect">
            <a:avLst>
              <a:gd name="adj" fmla="val 16667"/>
            </a:avLst>
          </a:prstGeom>
          <a:solidFill>
            <a:srgbClr val="7F7F7F"/>
          </a:solidFill>
          <a:ln w="9525">
            <a:solidFill>
              <a:srgbClr val="000000"/>
            </a:solidFill>
            <a:round/>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Times New Roman" pitchFamily="18" charset="0"/>
              <a:cs typeface="Arial" charset="0"/>
            </a:endParaRPr>
          </a:p>
        </p:txBody>
      </p:sp>
      <p:sp>
        <p:nvSpPr>
          <p:cNvPr id="32780" name="AutoShape 54"/>
          <p:cNvSpPr>
            <a:spLocks noChangeArrowheads="1"/>
          </p:cNvSpPr>
          <p:nvPr/>
        </p:nvSpPr>
        <p:spPr bwMode="auto">
          <a:xfrm>
            <a:off x="2401888" y="4049713"/>
            <a:ext cx="2006600" cy="1970087"/>
          </a:xfrm>
          <a:prstGeom prst="roundRect">
            <a:avLst>
              <a:gd name="adj" fmla="val 16667"/>
            </a:avLst>
          </a:prstGeom>
          <a:solidFill>
            <a:srgbClr val="FFFFFF"/>
          </a:solidFill>
          <a:ln w="9525">
            <a:solidFill>
              <a:srgbClr val="000000"/>
            </a:solidFill>
            <a:round/>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Times New Roman" pitchFamily="18" charset="0"/>
              <a:cs typeface="Arial" charset="0"/>
            </a:endParaRPr>
          </a:p>
        </p:txBody>
      </p:sp>
      <p:sp>
        <p:nvSpPr>
          <p:cNvPr id="16" name="Text Box 26"/>
          <p:cNvSpPr txBox="1">
            <a:spLocks noChangeArrowheads="1"/>
          </p:cNvSpPr>
          <p:nvPr/>
        </p:nvSpPr>
        <p:spPr bwMode="auto">
          <a:xfrm>
            <a:off x="2401888" y="4125913"/>
            <a:ext cx="2006600" cy="189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spcBef>
                <a:spcPct val="0"/>
              </a:spcBef>
              <a:spcAft>
                <a:spcPts val="300"/>
              </a:spcAft>
              <a:buFontTx/>
              <a:buNone/>
              <a:defRPr/>
            </a:pPr>
            <a:r>
              <a:rPr lang="en-US" altLang="en-US" sz="1000" dirty="0" smtClean="0">
                <a:latin typeface="+mj-lt"/>
              </a:rPr>
              <a:t>Land Forces</a:t>
            </a:r>
            <a:endParaRPr lang="en-US" altLang="en-US" sz="500" dirty="0" smtClean="0">
              <a:latin typeface="+mj-lt"/>
            </a:endParaRPr>
          </a:p>
          <a:p>
            <a:pPr>
              <a:spcBef>
                <a:spcPct val="0"/>
              </a:spcBef>
              <a:spcAft>
                <a:spcPts val="300"/>
              </a:spcAft>
              <a:buFontTx/>
              <a:buNone/>
              <a:defRPr/>
            </a:pPr>
            <a:r>
              <a:rPr lang="en-US" altLang="en-US" sz="1000" dirty="0" smtClean="0">
                <a:latin typeface="+mj-lt"/>
              </a:rPr>
              <a:t>Naval Forces</a:t>
            </a:r>
            <a:endParaRPr lang="en-US" altLang="en-US" sz="500" dirty="0" smtClean="0">
              <a:latin typeface="+mj-lt"/>
            </a:endParaRPr>
          </a:p>
          <a:p>
            <a:pPr>
              <a:spcBef>
                <a:spcPct val="0"/>
              </a:spcBef>
              <a:spcAft>
                <a:spcPts val="300"/>
              </a:spcAft>
              <a:buFontTx/>
              <a:buNone/>
              <a:defRPr/>
            </a:pPr>
            <a:r>
              <a:rPr lang="en-US" altLang="en-US" sz="1000" dirty="0" smtClean="0">
                <a:latin typeface="+mj-lt"/>
              </a:rPr>
              <a:t>Tactical Air Forces</a:t>
            </a:r>
            <a:endParaRPr lang="en-US" altLang="en-US" sz="500" dirty="0" smtClean="0">
              <a:latin typeface="+mj-lt"/>
            </a:endParaRPr>
          </a:p>
          <a:p>
            <a:pPr>
              <a:spcBef>
                <a:spcPct val="0"/>
              </a:spcBef>
              <a:spcAft>
                <a:spcPts val="300"/>
              </a:spcAft>
              <a:buFontTx/>
              <a:buNone/>
              <a:defRPr/>
            </a:pPr>
            <a:r>
              <a:rPr lang="en-US" altLang="en-US" sz="1000" dirty="0" smtClean="0">
                <a:latin typeface="+mj-lt"/>
              </a:rPr>
              <a:t>Projection Forces</a:t>
            </a:r>
            <a:endParaRPr lang="en-US" altLang="en-US" sz="500" dirty="0" smtClean="0">
              <a:latin typeface="+mj-lt"/>
            </a:endParaRPr>
          </a:p>
          <a:p>
            <a:pPr>
              <a:spcBef>
                <a:spcPct val="0"/>
              </a:spcBef>
              <a:spcAft>
                <a:spcPts val="300"/>
              </a:spcAft>
              <a:buFontTx/>
              <a:buNone/>
              <a:defRPr/>
            </a:pPr>
            <a:r>
              <a:rPr lang="en-US" altLang="en-US" sz="1000" dirty="0" smtClean="0">
                <a:latin typeface="+mj-lt"/>
              </a:rPr>
              <a:t>Irregular Warfare</a:t>
            </a:r>
            <a:endParaRPr lang="en-US" altLang="en-US" sz="500" dirty="0" smtClean="0">
              <a:latin typeface="+mj-lt"/>
            </a:endParaRPr>
          </a:p>
          <a:p>
            <a:pPr>
              <a:spcBef>
                <a:spcPct val="0"/>
              </a:spcBef>
              <a:spcAft>
                <a:spcPts val="300"/>
              </a:spcAft>
              <a:buFontTx/>
              <a:buNone/>
              <a:defRPr/>
            </a:pPr>
            <a:r>
              <a:rPr lang="en-US" altLang="en-US" sz="1000" dirty="0" smtClean="0">
                <a:latin typeface="+mj-lt"/>
              </a:rPr>
              <a:t>C4 and Information Programs</a:t>
            </a:r>
            <a:endParaRPr lang="en-US" altLang="en-US" sz="500" dirty="0" smtClean="0">
              <a:latin typeface="+mj-lt"/>
            </a:endParaRPr>
          </a:p>
          <a:p>
            <a:pPr>
              <a:spcBef>
                <a:spcPct val="0"/>
              </a:spcBef>
              <a:spcAft>
                <a:spcPts val="300"/>
              </a:spcAft>
              <a:buFontTx/>
              <a:buNone/>
              <a:defRPr/>
            </a:pPr>
            <a:r>
              <a:rPr lang="en-US" altLang="en-US" sz="1000" dirty="0" smtClean="0">
                <a:latin typeface="+mj-lt"/>
              </a:rPr>
              <a:t>Strategic Defensive &amp; Space </a:t>
            </a:r>
            <a:r>
              <a:rPr lang="en-US" altLang="en-US" sz="1000" dirty="0" err="1" smtClean="0">
                <a:latin typeface="+mj-lt"/>
              </a:rPr>
              <a:t>Prgms</a:t>
            </a:r>
            <a:endParaRPr lang="en-US" altLang="en-US" sz="1000" dirty="0" smtClean="0">
              <a:latin typeface="+mj-lt"/>
            </a:endParaRPr>
          </a:p>
          <a:p>
            <a:pPr>
              <a:spcBef>
                <a:spcPct val="0"/>
              </a:spcBef>
              <a:spcAft>
                <a:spcPts val="300"/>
              </a:spcAft>
              <a:buFontTx/>
              <a:buNone/>
              <a:defRPr/>
            </a:pPr>
            <a:r>
              <a:rPr lang="en-US" altLang="en-US" sz="1000" dirty="0" smtClean="0">
                <a:latin typeface="+mj-lt"/>
              </a:rPr>
              <a:t>Force and  Infrastructure Analysis</a:t>
            </a:r>
          </a:p>
          <a:p>
            <a:pPr>
              <a:spcBef>
                <a:spcPct val="0"/>
              </a:spcBef>
              <a:spcAft>
                <a:spcPts val="300"/>
              </a:spcAft>
              <a:buFontTx/>
              <a:buNone/>
              <a:defRPr/>
            </a:pPr>
            <a:r>
              <a:rPr lang="en-US" altLang="en-US" sz="1000" dirty="0" smtClean="0">
                <a:latin typeface="+mj-lt"/>
              </a:rPr>
              <a:t>Intelligence, Surveillance, &amp; Rec.</a:t>
            </a:r>
          </a:p>
        </p:txBody>
      </p:sp>
      <p:grpSp>
        <p:nvGrpSpPr>
          <p:cNvPr id="32782" name="Group 93"/>
          <p:cNvGrpSpPr>
            <a:grpSpLocks/>
          </p:cNvGrpSpPr>
          <p:nvPr/>
        </p:nvGrpSpPr>
        <p:grpSpPr bwMode="auto">
          <a:xfrm>
            <a:off x="2546350" y="2890838"/>
            <a:ext cx="1736725" cy="990600"/>
            <a:chOff x="6808344" y="2752060"/>
            <a:chExt cx="1736725" cy="990600"/>
          </a:xfrm>
        </p:grpSpPr>
        <p:sp>
          <p:nvSpPr>
            <p:cNvPr id="18" name="AutoShape 49"/>
            <p:cNvSpPr>
              <a:spLocks noChangeArrowheads="1"/>
            </p:cNvSpPr>
            <p:nvPr/>
          </p:nvSpPr>
          <p:spPr bwMode="auto">
            <a:xfrm>
              <a:off x="6808344" y="2752060"/>
              <a:ext cx="1736725" cy="990600"/>
            </a:xfrm>
            <a:prstGeom prst="roundRect">
              <a:avLst>
                <a:gd name="adj" fmla="val 16667"/>
              </a:avLst>
            </a:prstGeom>
            <a:solidFill>
              <a:srgbClr val="000066"/>
            </a:solidFill>
            <a:ln w="9525">
              <a:solidFill>
                <a:srgbClr val="000000"/>
              </a:solidFill>
              <a:round/>
              <a:headEnd/>
              <a:tailEnd/>
            </a:ln>
          </p:spPr>
          <p:txBody>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defRPr/>
              </a:pPr>
              <a:endParaRPr lang="en-US" altLang="en-US" sz="2400" smtClean="0">
                <a:latin typeface="+mj-lt"/>
              </a:endParaRPr>
            </a:p>
          </p:txBody>
        </p:sp>
        <p:sp>
          <p:nvSpPr>
            <p:cNvPr id="19" name="Text Box 27"/>
            <p:cNvSpPr txBox="1">
              <a:spLocks noChangeArrowheads="1"/>
            </p:cNvSpPr>
            <p:nvPr/>
          </p:nvSpPr>
          <p:spPr bwMode="auto">
            <a:xfrm>
              <a:off x="6808344" y="2852072"/>
              <a:ext cx="1736725"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lgn="ctr">
                <a:spcBef>
                  <a:spcPct val="0"/>
                </a:spcBef>
                <a:buFontTx/>
                <a:buNone/>
                <a:defRPr/>
              </a:pPr>
              <a:r>
                <a:rPr lang="en-US" altLang="en-US" sz="1400" b="1" dirty="0" smtClean="0">
                  <a:solidFill>
                    <a:srgbClr val="FFFFFF"/>
                  </a:solidFill>
                  <a:latin typeface="+mj-lt"/>
                </a:rPr>
                <a:t>Program Evaluation</a:t>
              </a:r>
              <a:endParaRPr lang="en-US" altLang="en-US" sz="1400" dirty="0" smtClean="0">
                <a:latin typeface="+mj-lt"/>
              </a:endParaRPr>
            </a:p>
            <a:p>
              <a:pPr algn="ctr">
                <a:spcBef>
                  <a:spcPct val="0"/>
                </a:spcBef>
                <a:buFontTx/>
                <a:buNone/>
                <a:defRPr/>
              </a:pPr>
              <a:r>
                <a:rPr lang="en-US" altLang="en-US" sz="1100" b="1" dirty="0" smtClean="0">
                  <a:solidFill>
                    <a:srgbClr val="FFFFFF"/>
                  </a:solidFill>
                  <a:latin typeface="+mj-lt"/>
                </a:rPr>
                <a:t>Deputy Director</a:t>
              </a:r>
              <a:endParaRPr lang="en-US" altLang="en-US" sz="600" dirty="0" smtClean="0">
                <a:latin typeface="+mj-lt"/>
              </a:endParaRPr>
            </a:p>
            <a:p>
              <a:pPr algn="ctr">
                <a:spcBef>
                  <a:spcPct val="0"/>
                </a:spcBef>
                <a:buFontTx/>
                <a:buNone/>
                <a:defRPr/>
              </a:pPr>
              <a:r>
                <a:rPr lang="en-US" altLang="en-US" sz="1100" b="1" dirty="0" smtClean="0">
                  <a:solidFill>
                    <a:srgbClr val="FFFFFF"/>
                  </a:solidFill>
                  <a:latin typeface="+mj-lt"/>
                </a:rPr>
                <a:t>Scott Comes</a:t>
              </a:r>
              <a:endParaRPr lang="en-US" altLang="en-US" sz="2400" dirty="0" smtClean="0">
                <a:latin typeface="+mj-lt"/>
              </a:endParaRPr>
            </a:p>
          </p:txBody>
        </p:sp>
      </p:grpSp>
      <p:grpSp>
        <p:nvGrpSpPr>
          <p:cNvPr id="32783" name="Group 102"/>
          <p:cNvGrpSpPr>
            <a:grpSpLocks/>
          </p:cNvGrpSpPr>
          <p:nvPr/>
        </p:nvGrpSpPr>
        <p:grpSpPr bwMode="auto">
          <a:xfrm>
            <a:off x="6804025" y="1333500"/>
            <a:ext cx="879475" cy="698500"/>
            <a:chOff x="5186032" y="1214438"/>
            <a:chExt cx="1193800" cy="698500"/>
          </a:xfrm>
        </p:grpSpPr>
        <p:sp>
          <p:nvSpPr>
            <p:cNvPr id="21" name="Rectangle 17"/>
            <p:cNvSpPr>
              <a:spLocks noChangeArrowheads="1"/>
            </p:cNvSpPr>
            <p:nvPr/>
          </p:nvSpPr>
          <p:spPr bwMode="auto">
            <a:xfrm>
              <a:off x="5186032" y="1214438"/>
              <a:ext cx="1193800" cy="698500"/>
            </a:xfrm>
            <a:prstGeom prst="rect">
              <a:avLst/>
            </a:prstGeom>
            <a:solidFill>
              <a:srgbClr val="333333"/>
            </a:solidFill>
            <a:ln w="9525">
              <a:solidFill>
                <a:srgbClr val="000000"/>
              </a:solidFill>
              <a:miter lim="800000"/>
              <a:headEnd/>
              <a:tailEnd/>
            </a:ln>
          </p:spPr>
          <p:txBody>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defRPr/>
              </a:pPr>
              <a:endParaRPr lang="en-US" altLang="en-US" sz="2400" smtClean="0">
                <a:latin typeface="+mj-lt"/>
              </a:endParaRPr>
            </a:p>
          </p:txBody>
        </p:sp>
        <p:sp>
          <p:nvSpPr>
            <p:cNvPr id="22" name="Text Box 16"/>
            <p:cNvSpPr txBox="1">
              <a:spLocks noChangeArrowheads="1"/>
            </p:cNvSpPr>
            <p:nvPr/>
          </p:nvSpPr>
          <p:spPr bwMode="auto">
            <a:xfrm>
              <a:off x="5280846" y="1301751"/>
              <a:ext cx="989088" cy="520700"/>
            </a:xfrm>
            <a:prstGeom prst="rect">
              <a:avLst/>
            </a:prstGeom>
            <a:solidFill>
              <a:srgbClr val="FFFFFF"/>
            </a:solidFill>
            <a:ln w="9525">
              <a:solidFill>
                <a:srgbClr val="000000"/>
              </a:solidFill>
              <a:miter lim="800000"/>
              <a:headEnd/>
              <a:tailEnd/>
            </a:ln>
          </p:spPr>
          <p:txBody>
            <a:bodyPr anchor="ct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lgn="ctr">
                <a:spcBef>
                  <a:spcPct val="0"/>
                </a:spcBef>
                <a:buFontTx/>
                <a:buNone/>
                <a:defRPr/>
              </a:pPr>
              <a:r>
                <a:rPr lang="en-US" altLang="en-US" sz="1000" b="1" dirty="0" smtClean="0">
                  <a:latin typeface="+mj-lt"/>
                </a:rPr>
                <a:t>Front</a:t>
              </a:r>
            </a:p>
            <a:p>
              <a:pPr algn="ctr">
                <a:spcBef>
                  <a:spcPct val="0"/>
                </a:spcBef>
                <a:buFontTx/>
                <a:buNone/>
                <a:defRPr/>
              </a:pPr>
              <a:r>
                <a:rPr lang="en-US" altLang="en-US" sz="1000" b="1" dirty="0" smtClean="0">
                  <a:latin typeface="+mj-lt"/>
                </a:rPr>
                <a:t>Office</a:t>
              </a:r>
              <a:endParaRPr lang="en-US" altLang="en-US" sz="1000" dirty="0" smtClean="0">
                <a:latin typeface="+mj-lt"/>
              </a:endParaRPr>
            </a:p>
            <a:p>
              <a:pPr algn="ctr">
                <a:spcBef>
                  <a:spcPct val="0"/>
                </a:spcBef>
                <a:buFontTx/>
                <a:buNone/>
                <a:defRPr/>
              </a:pPr>
              <a:r>
                <a:rPr lang="en-US" altLang="en-US" sz="1000" b="1" dirty="0" smtClean="0">
                  <a:latin typeface="+mj-lt"/>
                </a:rPr>
                <a:t>Team</a:t>
              </a:r>
              <a:endParaRPr lang="en-US" altLang="en-US" sz="1000" dirty="0" smtClean="0">
                <a:latin typeface="+mj-lt"/>
              </a:endParaRPr>
            </a:p>
          </p:txBody>
        </p:sp>
      </p:grpSp>
      <p:sp>
        <p:nvSpPr>
          <p:cNvPr id="32784" name="AutoShape 62"/>
          <p:cNvSpPr>
            <a:spLocks noChangeArrowheads="1"/>
          </p:cNvSpPr>
          <p:nvPr/>
        </p:nvSpPr>
        <p:spPr bwMode="auto">
          <a:xfrm>
            <a:off x="25400" y="3979863"/>
            <a:ext cx="2190750" cy="1581150"/>
          </a:xfrm>
          <a:prstGeom prst="roundRect">
            <a:avLst>
              <a:gd name="adj" fmla="val 16667"/>
            </a:avLst>
          </a:prstGeom>
          <a:solidFill>
            <a:srgbClr val="7F7F7F"/>
          </a:solidFill>
          <a:ln w="9525">
            <a:solidFill>
              <a:srgbClr val="000000"/>
            </a:solidFill>
            <a:round/>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Times New Roman" pitchFamily="18" charset="0"/>
              <a:cs typeface="Arial" charset="0"/>
            </a:endParaRPr>
          </a:p>
        </p:txBody>
      </p:sp>
      <p:sp>
        <p:nvSpPr>
          <p:cNvPr id="32785" name="AutoShape 54"/>
          <p:cNvSpPr>
            <a:spLocks noChangeArrowheads="1"/>
          </p:cNvSpPr>
          <p:nvPr/>
        </p:nvSpPr>
        <p:spPr bwMode="auto">
          <a:xfrm>
            <a:off x="106363" y="4052888"/>
            <a:ext cx="2006600" cy="1401762"/>
          </a:xfrm>
          <a:prstGeom prst="roundRect">
            <a:avLst>
              <a:gd name="adj" fmla="val 16667"/>
            </a:avLst>
          </a:prstGeom>
          <a:solidFill>
            <a:srgbClr val="FFFFFF"/>
          </a:solidFill>
          <a:ln w="9525">
            <a:solidFill>
              <a:srgbClr val="000000"/>
            </a:solidFill>
            <a:round/>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Times New Roman" pitchFamily="18" charset="0"/>
              <a:cs typeface="Arial" charset="0"/>
            </a:endParaRPr>
          </a:p>
        </p:txBody>
      </p:sp>
      <p:sp>
        <p:nvSpPr>
          <p:cNvPr id="28" name="Text Box 26"/>
          <p:cNvSpPr txBox="1">
            <a:spLocks noChangeArrowheads="1"/>
          </p:cNvSpPr>
          <p:nvPr/>
        </p:nvSpPr>
        <p:spPr bwMode="auto">
          <a:xfrm>
            <a:off x="106363" y="4129088"/>
            <a:ext cx="2109787"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spcBef>
                <a:spcPct val="0"/>
              </a:spcBef>
              <a:spcAft>
                <a:spcPts val="300"/>
              </a:spcAft>
              <a:buFontTx/>
              <a:buNone/>
              <a:defRPr/>
            </a:pPr>
            <a:r>
              <a:rPr lang="en-US" altLang="en-US" sz="1000" dirty="0" smtClean="0">
                <a:latin typeface="+mj-lt"/>
              </a:rPr>
              <a:t>Economic and Manpower Analysis</a:t>
            </a:r>
          </a:p>
          <a:p>
            <a:pPr>
              <a:spcBef>
                <a:spcPct val="0"/>
              </a:spcBef>
              <a:spcAft>
                <a:spcPts val="300"/>
              </a:spcAft>
              <a:buFontTx/>
              <a:buNone/>
              <a:defRPr/>
            </a:pPr>
            <a:r>
              <a:rPr lang="en-US" altLang="en-US" sz="1000" dirty="0" smtClean="0">
                <a:latin typeface="+mj-lt"/>
              </a:rPr>
              <a:t>Weapon Systems Cost Analysis</a:t>
            </a:r>
          </a:p>
          <a:p>
            <a:pPr>
              <a:spcBef>
                <a:spcPct val="0"/>
              </a:spcBef>
              <a:spcAft>
                <a:spcPts val="300"/>
              </a:spcAft>
              <a:buFontTx/>
              <a:buNone/>
              <a:defRPr/>
            </a:pPr>
            <a:r>
              <a:rPr lang="en-US" altLang="en-US" sz="1000" dirty="0" smtClean="0">
                <a:latin typeface="+mj-lt"/>
              </a:rPr>
              <a:t>Advanced Systems Cost Analysis</a:t>
            </a:r>
          </a:p>
          <a:p>
            <a:pPr>
              <a:spcBef>
                <a:spcPct val="0"/>
              </a:spcBef>
              <a:spcAft>
                <a:spcPts val="300"/>
              </a:spcAft>
              <a:buFontTx/>
              <a:buNone/>
              <a:defRPr/>
            </a:pPr>
            <a:r>
              <a:rPr lang="en-US" altLang="en-US" sz="1000" dirty="0" smtClean="0">
                <a:latin typeface="+mj-lt"/>
              </a:rPr>
              <a:t>Operating and Support Cost Analysis</a:t>
            </a:r>
          </a:p>
        </p:txBody>
      </p:sp>
      <p:grpSp>
        <p:nvGrpSpPr>
          <p:cNvPr id="32787" name="Group 91"/>
          <p:cNvGrpSpPr>
            <a:grpSpLocks/>
          </p:cNvGrpSpPr>
          <p:nvPr/>
        </p:nvGrpSpPr>
        <p:grpSpPr bwMode="auto">
          <a:xfrm>
            <a:off x="4700588" y="2909888"/>
            <a:ext cx="2006600" cy="990600"/>
            <a:chOff x="2206977" y="2820871"/>
            <a:chExt cx="2006599" cy="990600"/>
          </a:xfrm>
        </p:grpSpPr>
        <p:sp>
          <p:nvSpPr>
            <p:cNvPr id="30" name="AutoShape 48"/>
            <p:cNvSpPr>
              <a:spLocks noChangeArrowheads="1"/>
            </p:cNvSpPr>
            <p:nvPr/>
          </p:nvSpPr>
          <p:spPr bwMode="auto">
            <a:xfrm>
              <a:off x="2341914" y="2820871"/>
              <a:ext cx="1736724" cy="990600"/>
            </a:xfrm>
            <a:prstGeom prst="roundRect">
              <a:avLst>
                <a:gd name="adj" fmla="val 16667"/>
              </a:avLst>
            </a:prstGeom>
            <a:solidFill>
              <a:srgbClr val="000066"/>
            </a:solidFill>
            <a:ln w="9525">
              <a:solidFill>
                <a:srgbClr val="000000"/>
              </a:solidFill>
              <a:round/>
              <a:headEnd/>
              <a:tailEnd/>
            </a:ln>
          </p:spPr>
          <p:txBody>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defRPr/>
              </a:pPr>
              <a:endParaRPr lang="en-US" altLang="en-US" sz="2400" smtClean="0">
                <a:latin typeface="+mj-lt"/>
              </a:endParaRPr>
            </a:p>
          </p:txBody>
        </p:sp>
        <p:sp>
          <p:nvSpPr>
            <p:cNvPr id="31" name="Text Box 27"/>
            <p:cNvSpPr txBox="1">
              <a:spLocks noChangeArrowheads="1"/>
            </p:cNvSpPr>
            <p:nvPr/>
          </p:nvSpPr>
          <p:spPr bwMode="auto">
            <a:xfrm>
              <a:off x="2206977" y="2924058"/>
              <a:ext cx="2006599"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lgn="ctr">
                <a:spcBef>
                  <a:spcPct val="0"/>
                </a:spcBef>
                <a:buFontTx/>
                <a:buNone/>
                <a:defRPr/>
              </a:pPr>
              <a:r>
                <a:rPr lang="en-US" altLang="en-US" sz="1400" b="1" dirty="0" smtClean="0">
                  <a:solidFill>
                    <a:srgbClr val="FFFFFF"/>
                  </a:solidFill>
                  <a:latin typeface="+mj-lt"/>
                </a:rPr>
                <a:t>Analysis &amp; Integration</a:t>
              </a:r>
              <a:endParaRPr lang="en-US" altLang="en-US" sz="1400" dirty="0" smtClean="0">
                <a:latin typeface="+mj-lt"/>
              </a:endParaRPr>
            </a:p>
            <a:p>
              <a:pPr algn="ctr">
                <a:spcBef>
                  <a:spcPct val="0"/>
                </a:spcBef>
                <a:buFontTx/>
                <a:buNone/>
                <a:defRPr/>
              </a:pPr>
              <a:r>
                <a:rPr lang="en-US" altLang="en-US" sz="1100" b="1" dirty="0" smtClean="0">
                  <a:solidFill>
                    <a:srgbClr val="FFFFFF"/>
                  </a:solidFill>
                  <a:latin typeface="+mj-lt"/>
                </a:rPr>
                <a:t>Deputy Director</a:t>
              </a:r>
              <a:endParaRPr lang="en-US" altLang="en-US" sz="600" dirty="0" smtClean="0">
                <a:latin typeface="+mj-lt"/>
              </a:endParaRPr>
            </a:p>
            <a:p>
              <a:pPr algn="ctr">
                <a:spcBef>
                  <a:spcPct val="0"/>
                </a:spcBef>
                <a:buFontTx/>
                <a:buNone/>
                <a:defRPr/>
              </a:pPr>
              <a:r>
                <a:rPr lang="en-US" altLang="en-US" sz="1100" b="1" dirty="0" smtClean="0">
                  <a:solidFill>
                    <a:srgbClr val="FFFFFF"/>
                  </a:solidFill>
                  <a:latin typeface="+mj-lt"/>
                </a:rPr>
                <a:t>Vacant</a:t>
              </a:r>
              <a:endParaRPr lang="en-US" altLang="en-US" sz="2400" dirty="0" smtClean="0">
                <a:latin typeface="+mj-lt"/>
              </a:endParaRPr>
            </a:p>
          </p:txBody>
        </p:sp>
      </p:grpSp>
      <p:sp>
        <p:nvSpPr>
          <p:cNvPr id="32788" name="AutoShape 62"/>
          <p:cNvSpPr>
            <a:spLocks noChangeArrowheads="1"/>
          </p:cNvSpPr>
          <p:nvPr/>
        </p:nvSpPr>
        <p:spPr bwMode="auto">
          <a:xfrm>
            <a:off x="4619625" y="4008438"/>
            <a:ext cx="2189163" cy="1147762"/>
          </a:xfrm>
          <a:prstGeom prst="roundRect">
            <a:avLst>
              <a:gd name="adj" fmla="val 16667"/>
            </a:avLst>
          </a:prstGeom>
          <a:solidFill>
            <a:srgbClr val="7F7F7F"/>
          </a:solidFill>
          <a:ln w="9525">
            <a:solidFill>
              <a:srgbClr val="000000"/>
            </a:solidFill>
            <a:round/>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Times New Roman" pitchFamily="18" charset="0"/>
              <a:cs typeface="Arial" charset="0"/>
            </a:endParaRPr>
          </a:p>
        </p:txBody>
      </p:sp>
      <p:sp>
        <p:nvSpPr>
          <p:cNvPr id="32789" name="AutoShape 54"/>
          <p:cNvSpPr>
            <a:spLocks noChangeArrowheads="1"/>
          </p:cNvSpPr>
          <p:nvPr/>
        </p:nvSpPr>
        <p:spPr bwMode="auto">
          <a:xfrm>
            <a:off x="4700588" y="4079875"/>
            <a:ext cx="2006600" cy="960438"/>
          </a:xfrm>
          <a:prstGeom prst="roundRect">
            <a:avLst>
              <a:gd name="adj" fmla="val 16667"/>
            </a:avLst>
          </a:prstGeom>
          <a:solidFill>
            <a:srgbClr val="FFFFFF"/>
          </a:solidFill>
          <a:ln w="9525">
            <a:solidFill>
              <a:srgbClr val="000000"/>
            </a:solidFill>
            <a:round/>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Times New Roman" pitchFamily="18" charset="0"/>
              <a:cs typeface="Arial" charset="0"/>
            </a:endParaRPr>
          </a:p>
        </p:txBody>
      </p:sp>
      <p:sp>
        <p:nvSpPr>
          <p:cNvPr id="32790" name="Text Box 26"/>
          <p:cNvSpPr txBox="1">
            <a:spLocks noChangeArrowheads="1"/>
          </p:cNvSpPr>
          <p:nvPr/>
        </p:nvSpPr>
        <p:spPr bwMode="auto">
          <a:xfrm>
            <a:off x="4700588" y="4156075"/>
            <a:ext cx="2006600"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spcAft>
                <a:spcPts val="300"/>
              </a:spcAft>
              <a:buFontTx/>
              <a:buNone/>
            </a:pPr>
            <a:r>
              <a:rPr lang="en-US" altLang="en-US" sz="1000">
                <a:cs typeface="Arial" charset="0"/>
              </a:rPr>
              <a:t>Program Analysis</a:t>
            </a:r>
          </a:p>
          <a:p>
            <a:pPr>
              <a:spcBef>
                <a:spcPct val="0"/>
              </a:spcBef>
              <a:spcAft>
                <a:spcPts val="300"/>
              </a:spcAft>
              <a:buFontTx/>
              <a:buNone/>
            </a:pPr>
            <a:r>
              <a:rPr lang="en-US" altLang="en-US" sz="1000">
                <a:cs typeface="Arial" charset="0"/>
              </a:rPr>
              <a:t>Simulation Analysis Center</a:t>
            </a:r>
          </a:p>
          <a:p>
            <a:pPr>
              <a:spcBef>
                <a:spcPct val="0"/>
              </a:spcBef>
              <a:spcAft>
                <a:spcPts val="300"/>
              </a:spcAft>
              <a:buFontTx/>
              <a:buNone/>
            </a:pPr>
            <a:r>
              <a:rPr lang="en-US" altLang="en-US" sz="1000">
                <a:cs typeface="Arial" charset="0"/>
              </a:rPr>
              <a:t>Force Structure &amp; Risk Assessment</a:t>
            </a:r>
          </a:p>
        </p:txBody>
      </p:sp>
      <p:grpSp>
        <p:nvGrpSpPr>
          <p:cNvPr id="32791" name="Group 90"/>
          <p:cNvGrpSpPr>
            <a:grpSpLocks/>
          </p:cNvGrpSpPr>
          <p:nvPr/>
        </p:nvGrpSpPr>
        <p:grpSpPr bwMode="auto">
          <a:xfrm>
            <a:off x="7086600" y="2887663"/>
            <a:ext cx="1917700" cy="990600"/>
            <a:chOff x="-55563" y="2820871"/>
            <a:chExt cx="1917700" cy="990600"/>
          </a:xfrm>
        </p:grpSpPr>
        <p:sp>
          <p:nvSpPr>
            <p:cNvPr id="36" name="AutoShape 66"/>
            <p:cNvSpPr>
              <a:spLocks noChangeArrowheads="1"/>
            </p:cNvSpPr>
            <p:nvPr/>
          </p:nvSpPr>
          <p:spPr bwMode="auto">
            <a:xfrm>
              <a:off x="0" y="2820871"/>
              <a:ext cx="1736725" cy="990600"/>
            </a:xfrm>
            <a:prstGeom prst="roundRect">
              <a:avLst>
                <a:gd name="adj" fmla="val 16667"/>
              </a:avLst>
            </a:prstGeom>
            <a:solidFill>
              <a:srgbClr val="000066"/>
            </a:solidFill>
            <a:ln w="9525">
              <a:solidFill>
                <a:srgbClr val="000000"/>
              </a:solidFill>
              <a:round/>
              <a:headEnd/>
              <a:tailEnd/>
            </a:ln>
          </p:spPr>
          <p:txBody>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defRPr/>
              </a:pPr>
              <a:endParaRPr lang="en-US" altLang="en-US" sz="2400" smtClean="0">
                <a:latin typeface="+mj-lt"/>
              </a:endParaRPr>
            </a:p>
          </p:txBody>
        </p:sp>
        <p:sp>
          <p:nvSpPr>
            <p:cNvPr id="37" name="Text Box 46"/>
            <p:cNvSpPr txBox="1">
              <a:spLocks noChangeArrowheads="1"/>
            </p:cNvSpPr>
            <p:nvPr/>
          </p:nvSpPr>
          <p:spPr bwMode="auto">
            <a:xfrm>
              <a:off x="-55563" y="2924058"/>
              <a:ext cx="19177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lgn="ctr">
                <a:spcBef>
                  <a:spcPct val="0"/>
                </a:spcBef>
                <a:buFontTx/>
                <a:buNone/>
                <a:defRPr/>
              </a:pPr>
              <a:r>
                <a:rPr lang="en-US" altLang="en-US" sz="1400" b="1" dirty="0" smtClean="0">
                  <a:solidFill>
                    <a:srgbClr val="FFFFFF"/>
                  </a:solidFill>
                  <a:latin typeface="+mj-lt"/>
                </a:rPr>
                <a:t>Program, Data, &amp; Enterprise Services</a:t>
              </a:r>
              <a:endParaRPr lang="en-US" altLang="en-US" sz="1400" dirty="0" smtClean="0">
                <a:latin typeface="+mj-lt"/>
              </a:endParaRPr>
            </a:p>
            <a:p>
              <a:pPr algn="ctr">
                <a:spcBef>
                  <a:spcPct val="0"/>
                </a:spcBef>
                <a:buFontTx/>
                <a:buNone/>
                <a:defRPr/>
              </a:pPr>
              <a:r>
                <a:rPr lang="en-US" altLang="en-US" sz="1100" b="1" dirty="0" smtClean="0">
                  <a:solidFill>
                    <a:srgbClr val="FFFFFF"/>
                  </a:solidFill>
                  <a:latin typeface="+mj-lt"/>
                </a:rPr>
                <a:t>Deputy Director</a:t>
              </a:r>
              <a:endParaRPr lang="en-US" altLang="en-US" sz="600" dirty="0" smtClean="0">
                <a:latin typeface="+mj-lt"/>
              </a:endParaRPr>
            </a:p>
            <a:p>
              <a:pPr algn="ctr">
                <a:spcBef>
                  <a:spcPct val="0"/>
                </a:spcBef>
                <a:buFontTx/>
                <a:buNone/>
                <a:defRPr/>
              </a:pPr>
              <a:r>
                <a:rPr lang="en-US" altLang="en-US" sz="1100" b="1" dirty="0" smtClean="0">
                  <a:solidFill>
                    <a:srgbClr val="FFFFFF"/>
                  </a:solidFill>
                  <a:latin typeface="+mj-lt"/>
                </a:rPr>
                <a:t>Joseph Nogueira</a:t>
              </a:r>
              <a:endParaRPr lang="en-US" altLang="en-US" sz="2400" dirty="0" smtClean="0">
                <a:latin typeface="+mj-lt"/>
              </a:endParaRPr>
            </a:p>
          </p:txBody>
        </p:sp>
      </p:grpSp>
      <p:sp>
        <p:nvSpPr>
          <p:cNvPr id="32792" name="AutoShape 62"/>
          <p:cNvSpPr>
            <a:spLocks noChangeArrowheads="1"/>
          </p:cNvSpPr>
          <p:nvPr/>
        </p:nvSpPr>
        <p:spPr bwMode="auto">
          <a:xfrm>
            <a:off x="6915150" y="3975100"/>
            <a:ext cx="2190750" cy="1308100"/>
          </a:xfrm>
          <a:prstGeom prst="roundRect">
            <a:avLst>
              <a:gd name="adj" fmla="val 16667"/>
            </a:avLst>
          </a:prstGeom>
          <a:solidFill>
            <a:srgbClr val="7F7F7F"/>
          </a:solidFill>
          <a:ln w="9525">
            <a:solidFill>
              <a:srgbClr val="000000"/>
            </a:solidFill>
            <a:round/>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Times New Roman" pitchFamily="18" charset="0"/>
              <a:cs typeface="Arial" charset="0"/>
            </a:endParaRPr>
          </a:p>
        </p:txBody>
      </p:sp>
      <p:sp>
        <p:nvSpPr>
          <p:cNvPr id="32793" name="AutoShape 54"/>
          <p:cNvSpPr>
            <a:spLocks noChangeArrowheads="1"/>
          </p:cNvSpPr>
          <p:nvPr/>
        </p:nvSpPr>
        <p:spPr bwMode="auto">
          <a:xfrm>
            <a:off x="6997700" y="4048125"/>
            <a:ext cx="2006600" cy="1108075"/>
          </a:xfrm>
          <a:prstGeom prst="roundRect">
            <a:avLst>
              <a:gd name="adj" fmla="val 16667"/>
            </a:avLst>
          </a:prstGeom>
          <a:solidFill>
            <a:srgbClr val="FFFFFF"/>
          </a:solidFill>
          <a:ln w="9525">
            <a:solidFill>
              <a:srgbClr val="000000"/>
            </a:solidFill>
            <a:round/>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Times New Roman" pitchFamily="18" charset="0"/>
              <a:cs typeface="Arial" charset="0"/>
            </a:endParaRPr>
          </a:p>
        </p:txBody>
      </p:sp>
      <p:sp>
        <p:nvSpPr>
          <p:cNvPr id="32794" name="Text Box 26"/>
          <p:cNvSpPr txBox="1">
            <a:spLocks noChangeArrowheads="1"/>
          </p:cNvSpPr>
          <p:nvPr/>
        </p:nvSpPr>
        <p:spPr bwMode="auto">
          <a:xfrm>
            <a:off x="6997700" y="4124325"/>
            <a:ext cx="20066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spcAft>
                <a:spcPts val="300"/>
              </a:spcAft>
              <a:buFontTx/>
              <a:buNone/>
            </a:pPr>
            <a:r>
              <a:rPr lang="en-US" altLang="en-US" sz="1000">
                <a:cs typeface="Arial" charset="0"/>
              </a:rPr>
              <a:t>Enterprise Services</a:t>
            </a:r>
          </a:p>
          <a:p>
            <a:pPr>
              <a:spcBef>
                <a:spcPct val="0"/>
              </a:spcBef>
              <a:spcAft>
                <a:spcPts val="300"/>
              </a:spcAft>
              <a:buFontTx/>
              <a:buNone/>
            </a:pPr>
            <a:r>
              <a:rPr lang="en-US" altLang="en-US" sz="1000">
                <a:cs typeface="Arial" charset="0"/>
              </a:rPr>
              <a:t>Joint Data Support</a:t>
            </a:r>
          </a:p>
          <a:p>
            <a:pPr>
              <a:spcBef>
                <a:spcPct val="0"/>
              </a:spcBef>
              <a:spcAft>
                <a:spcPts val="300"/>
              </a:spcAft>
              <a:buFontTx/>
              <a:buNone/>
            </a:pPr>
            <a:r>
              <a:rPr lang="en-US" altLang="en-US" sz="1000">
                <a:cs typeface="Arial" charset="0"/>
              </a:rPr>
              <a:t>Program Resources &amp; Information Systems Management</a:t>
            </a:r>
          </a:p>
        </p:txBody>
      </p:sp>
      <p:cxnSp>
        <p:nvCxnSpPr>
          <p:cNvPr id="41" name="Straight Connector 40"/>
          <p:cNvCxnSpPr/>
          <p:nvPr/>
        </p:nvCxnSpPr>
        <p:spPr>
          <a:xfrm>
            <a:off x="1109663" y="2616200"/>
            <a:ext cx="6902450" cy="95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4510088" y="2425700"/>
            <a:ext cx="0" cy="2000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1120775" y="2613025"/>
            <a:ext cx="0" cy="13589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2798" name="Group 92"/>
          <p:cNvGrpSpPr>
            <a:grpSpLocks/>
          </p:cNvGrpSpPr>
          <p:nvPr/>
        </p:nvGrpSpPr>
        <p:grpSpPr bwMode="auto">
          <a:xfrm>
            <a:off x="252413" y="2909888"/>
            <a:ext cx="1736725" cy="990600"/>
            <a:chOff x="4411811" y="2806700"/>
            <a:chExt cx="1736725" cy="990600"/>
          </a:xfrm>
        </p:grpSpPr>
        <p:sp>
          <p:nvSpPr>
            <p:cNvPr id="24" name="AutoShape 48"/>
            <p:cNvSpPr>
              <a:spLocks noChangeArrowheads="1"/>
            </p:cNvSpPr>
            <p:nvPr/>
          </p:nvSpPr>
          <p:spPr bwMode="auto">
            <a:xfrm>
              <a:off x="4411811" y="2806700"/>
              <a:ext cx="1736725" cy="990600"/>
            </a:xfrm>
            <a:prstGeom prst="roundRect">
              <a:avLst>
                <a:gd name="adj" fmla="val 16667"/>
              </a:avLst>
            </a:prstGeom>
            <a:solidFill>
              <a:srgbClr val="000066"/>
            </a:solidFill>
            <a:ln w="9525">
              <a:solidFill>
                <a:srgbClr val="000000"/>
              </a:solidFill>
              <a:round/>
              <a:headEnd/>
              <a:tailEnd/>
            </a:ln>
          </p:spPr>
          <p:txBody>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defRPr/>
              </a:pPr>
              <a:endParaRPr lang="en-US" altLang="en-US" sz="2400" smtClean="0">
                <a:latin typeface="+mj-lt"/>
              </a:endParaRPr>
            </a:p>
          </p:txBody>
        </p:sp>
        <p:sp>
          <p:nvSpPr>
            <p:cNvPr id="25" name="Text Box 27"/>
            <p:cNvSpPr txBox="1">
              <a:spLocks noChangeArrowheads="1"/>
            </p:cNvSpPr>
            <p:nvPr/>
          </p:nvSpPr>
          <p:spPr bwMode="auto">
            <a:xfrm>
              <a:off x="4411811" y="2887662"/>
              <a:ext cx="1736725"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lgn="ctr">
                <a:spcBef>
                  <a:spcPct val="0"/>
                </a:spcBef>
                <a:buFontTx/>
                <a:buNone/>
                <a:defRPr/>
              </a:pPr>
              <a:r>
                <a:rPr lang="en-US" altLang="en-US" sz="1400" b="1" dirty="0" smtClean="0">
                  <a:solidFill>
                    <a:srgbClr val="FFFFFF"/>
                  </a:solidFill>
                  <a:latin typeface="+mj-lt"/>
                </a:rPr>
                <a:t>Cost Assessment</a:t>
              </a:r>
              <a:endParaRPr lang="en-US" altLang="en-US" sz="1400" b="1" dirty="0" smtClean="0">
                <a:latin typeface="+mj-lt"/>
              </a:endParaRPr>
            </a:p>
            <a:p>
              <a:pPr algn="ctr">
                <a:spcBef>
                  <a:spcPct val="0"/>
                </a:spcBef>
                <a:buFontTx/>
                <a:buNone/>
                <a:defRPr/>
              </a:pPr>
              <a:r>
                <a:rPr lang="en-US" altLang="en-US" sz="1100" b="1" dirty="0" smtClean="0">
                  <a:solidFill>
                    <a:srgbClr val="FFFFFF"/>
                  </a:solidFill>
                  <a:latin typeface="+mj-lt"/>
                </a:rPr>
                <a:t>Deputy Director</a:t>
              </a:r>
              <a:endParaRPr lang="en-US" altLang="en-US" sz="600" dirty="0" smtClean="0">
                <a:latin typeface="+mj-lt"/>
              </a:endParaRPr>
            </a:p>
            <a:p>
              <a:pPr algn="ctr">
                <a:spcBef>
                  <a:spcPct val="0"/>
                </a:spcBef>
                <a:buFontTx/>
                <a:buNone/>
                <a:defRPr/>
              </a:pPr>
              <a:r>
                <a:rPr lang="en-US" altLang="en-US" sz="1100" b="1" dirty="0" smtClean="0">
                  <a:solidFill>
                    <a:srgbClr val="FFFFFF"/>
                  </a:solidFill>
                  <a:latin typeface="+mj-lt"/>
                </a:rPr>
                <a:t>Rick Burke</a:t>
              </a:r>
              <a:endParaRPr lang="en-US" altLang="en-US" sz="2400" dirty="0" smtClean="0">
                <a:latin typeface="+mj-lt"/>
              </a:endParaRPr>
            </a:p>
          </p:txBody>
        </p:sp>
      </p:grpSp>
    </p:spTree>
    <p:extLst>
      <p:ext uri="{BB962C8B-B14F-4D97-AF65-F5344CB8AC3E}">
        <p14:creationId xmlns:p14="http://schemas.microsoft.com/office/powerpoint/2010/main" val="2813343961"/>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t>   </a:t>
            </a:r>
            <a:fld id="{7270E19B-9693-47F2-9594-7369C14CBB77}" type="slidenum">
              <a:rPr lang="en-US" altLang="en-US" sz="1800" smtClean="0"/>
              <a:pPr eaLnBrk="1" fontAlgn="base" hangingPunct="1">
                <a:spcBef>
                  <a:spcPct val="0"/>
                </a:spcBef>
                <a:spcAft>
                  <a:spcPct val="0"/>
                </a:spcAft>
                <a:buFontTx/>
                <a:buNone/>
                <a:defRPr/>
              </a:pPr>
              <a:t>15</a:t>
            </a:fld>
            <a:endParaRPr lang="en-US" altLang="en-US" sz="1800" dirty="0" smtClean="0"/>
          </a:p>
        </p:txBody>
      </p:sp>
      <p:sp>
        <p:nvSpPr>
          <p:cNvPr id="26627" name="Title 4"/>
          <p:cNvSpPr>
            <a:spLocks noGrp="1"/>
          </p:cNvSpPr>
          <p:nvPr>
            <p:ph type="title"/>
          </p:nvPr>
        </p:nvSpPr>
        <p:spPr>
          <a:xfrm>
            <a:off x="0" y="228600"/>
            <a:ext cx="9144000" cy="555625"/>
          </a:xfrm>
        </p:spPr>
        <p:txBody>
          <a:bodyPr/>
          <a:lstStyle/>
          <a:p>
            <a:pPr eaLnBrk="1" hangingPunct="1"/>
            <a:r>
              <a:rPr lang="en-US" altLang="en-US" sz="3200" b="1" dirty="0" smtClean="0"/>
              <a:t>Historical Topline</a:t>
            </a:r>
          </a:p>
        </p:txBody>
      </p:sp>
      <p:pic>
        <p:nvPicPr>
          <p:cNvPr id="26628"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900" y="995363"/>
            <a:ext cx="8686800" cy="561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29" name="TextBox 5"/>
          <p:cNvSpPr txBox="1">
            <a:spLocks noChangeArrowheads="1"/>
          </p:cNvSpPr>
          <p:nvPr/>
        </p:nvSpPr>
        <p:spPr bwMode="auto">
          <a:xfrm>
            <a:off x="7134225" y="1084263"/>
            <a:ext cx="9906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000">
                <a:latin typeface="Arial" charset="0"/>
              </a:rPr>
              <a:t>Afghanistan/ Iraq</a:t>
            </a:r>
          </a:p>
        </p:txBody>
      </p:sp>
    </p:spTree>
    <p:extLst>
      <p:ext uri="{BB962C8B-B14F-4D97-AF65-F5344CB8AC3E}">
        <p14:creationId xmlns:p14="http://schemas.microsoft.com/office/powerpoint/2010/main" val="811403487"/>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8913" y="987425"/>
            <a:ext cx="8878887" cy="558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5"/>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t>   </a:t>
            </a:r>
            <a:fld id="{D29A8C6B-ADD5-40F9-9405-B5E7B687B5D7}" type="slidenum">
              <a:rPr lang="en-US" altLang="en-US" sz="1800" smtClean="0"/>
              <a:pPr eaLnBrk="1" fontAlgn="base" hangingPunct="1">
                <a:spcBef>
                  <a:spcPct val="0"/>
                </a:spcBef>
                <a:spcAft>
                  <a:spcPct val="0"/>
                </a:spcAft>
                <a:buFontTx/>
                <a:buNone/>
                <a:defRPr/>
              </a:pPr>
              <a:t>16</a:t>
            </a:fld>
            <a:endParaRPr lang="en-US" altLang="en-US" sz="1800" dirty="0" smtClean="0"/>
          </a:p>
        </p:txBody>
      </p:sp>
      <p:sp>
        <p:nvSpPr>
          <p:cNvPr id="27652" name="Title 4"/>
          <p:cNvSpPr>
            <a:spLocks noGrp="1"/>
          </p:cNvSpPr>
          <p:nvPr>
            <p:ph type="title"/>
          </p:nvPr>
        </p:nvSpPr>
        <p:spPr>
          <a:xfrm>
            <a:off x="0" y="228600"/>
            <a:ext cx="9144000" cy="555625"/>
          </a:xfrm>
        </p:spPr>
        <p:txBody>
          <a:bodyPr/>
          <a:lstStyle/>
          <a:p>
            <a:pPr eaLnBrk="1" hangingPunct="1"/>
            <a:r>
              <a:rPr lang="en-US" altLang="en-US" sz="3200" b="1" dirty="0" smtClean="0"/>
              <a:t>Historical Investment Accounts</a:t>
            </a:r>
          </a:p>
        </p:txBody>
      </p:sp>
      <p:sp>
        <p:nvSpPr>
          <p:cNvPr id="2" name="Oval 1"/>
          <p:cNvSpPr/>
          <p:nvPr/>
        </p:nvSpPr>
        <p:spPr>
          <a:xfrm>
            <a:off x="7404100" y="2895600"/>
            <a:ext cx="1587500" cy="2971800"/>
          </a:xfrm>
          <a:prstGeom prst="ellipse">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6"/>
          <p:cNvSpPr txBox="1"/>
          <p:nvPr/>
        </p:nvSpPr>
        <p:spPr>
          <a:xfrm>
            <a:off x="2514600" y="1481138"/>
            <a:ext cx="4114800" cy="400050"/>
          </a:xfrm>
          <a:prstGeom prst="rect">
            <a:avLst/>
          </a:prstGeom>
          <a:solidFill>
            <a:srgbClr val="FFFF00"/>
          </a:solidFill>
          <a:ln w="19050">
            <a:solidFill>
              <a:schemeClr val="tx1"/>
            </a:solidFill>
          </a:ln>
        </p:spPr>
        <p:txBody>
          <a:bodyPr>
            <a:spAutoFit/>
          </a:bodyPr>
          <a:lstStyle/>
          <a:p>
            <a:pPr algn="ctr">
              <a:defRPr/>
            </a:pPr>
            <a:r>
              <a:rPr lang="en-US" sz="2000" dirty="0">
                <a:latin typeface="+mn-lt"/>
              </a:rPr>
              <a:t>But are we done?</a:t>
            </a:r>
          </a:p>
        </p:txBody>
      </p:sp>
      <p:cxnSp>
        <p:nvCxnSpPr>
          <p:cNvPr id="4" name="Straight Arrow Connector 3"/>
          <p:cNvCxnSpPr/>
          <p:nvPr/>
        </p:nvCxnSpPr>
        <p:spPr>
          <a:xfrm>
            <a:off x="5562600" y="1665288"/>
            <a:ext cx="1981200" cy="1992312"/>
          </a:xfrm>
          <a:prstGeom prst="straightConnector1">
            <a:avLst/>
          </a:prstGeom>
          <a:ln w="635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7656" name="TextBox 7"/>
          <p:cNvSpPr txBox="1">
            <a:spLocks noChangeArrowheads="1"/>
          </p:cNvSpPr>
          <p:nvPr/>
        </p:nvSpPr>
        <p:spPr bwMode="auto">
          <a:xfrm>
            <a:off x="7134225" y="1271588"/>
            <a:ext cx="9906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000">
                <a:latin typeface="Arial" charset="0"/>
              </a:rPr>
              <a:t>Afghanistan/ Iraq</a:t>
            </a:r>
          </a:p>
        </p:txBody>
      </p:sp>
    </p:spTree>
    <p:extLst>
      <p:ext uri="{BB962C8B-B14F-4D97-AF65-F5344CB8AC3E}">
        <p14:creationId xmlns:p14="http://schemas.microsoft.com/office/powerpoint/2010/main" val="1044092803"/>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5"/>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latin typeface="+mn-lt"/>
              </a:rPr>
              <a:t>   </a:t>
            </a:r>
            <a:fld id="{90B5B045-2A55-4BCD-950D-F050736EAFB0}" type="slidenum">
              <a:rPr lang="en-US" altLang="en-US" sz="1800" smtClean="0">
                <a:latin typeface="+mn-lt"/>
              </a:rPr>
              <a:pPr eaLnBrk="1" fontAlgn="base" hangingPunct="1">
                <a:spcBef>
                  <a:spcPct val="0"/>
                </a:spcBef>
                <a:spcAft>
                  <a:spcPct val="0"/>
                </a:spcAft>
                <a:buFontTx/>
                <a:buNone/>
                <a:defRPr/>
              </a:pPr>
              <a:t>17</a:t>
            </a:fld>
            <a:endParaRPr lang="en-US" altLang="en-US" sz="1800" dirty="0" smtClean="0">
              <a:latin typeface="+mn-lt"/>
            </a:endParaRPr>
          </a:p>
        </p:txBody>
      </p:sp>
      <p:sp>
        <p:nvSpPr>
          <p:cNvPr id="30723" name="Title 4"/>
          <p:cNvSpPr>
            <a:spLocks noGrp="1"/>
          </p:cNvSpPr>
          <p:nvPr>
            <p:ph type="title"/>
          </p:nvPr>
        </p:nvSpPr>
        <p:spPr>
          <a:xfrm>
            <a:off x="228600" y="98425"/>
            <a:ext cx="8686800" cy="685800"/>
          </a:xfrm>
        </p:spPr>
        <p:txBody>
          <a:bodyPr/>
          <a:lstStyle/>
          <a:p>
            <a:pPr eaLnBrk="1" hangingPunct="1"/>
            <a:r>
              <a:rPr lang="en-US" altLang="en-US" sz="3200" b="1" dirty="0" smtClean="0"/>
              <a:t>Balancing Challenges</a:t>
            </a:r>
          </a:p>
        </p:txBody>
      </p:sp>
      <p:sp>
        <p:nvSpPr>
          <p:cNvPr id="7" name="TextBox 6"/>
          <p:cNvSpPr txBox="1"/>
          <p:nvPr/>
        </p:nvSpPr>
        <p:spPr>
          <a:xfrm>
            <a:off x="377757" y="1712118"/>
            <a:ext cx="8763000" cy="1362075"/>
          </a:xfrm>
          <a:prstGeom prst="rect">
            <a:avLst/>
          </a:prstGeom>
          <a:noFill/>
        </p:spPr>
        <p:txBody>
          <a:bodyPr>
            <a:noAutofit/>
          </a:bodyPr>
          <a:lstStyle/>
          <a:p>
            <a:pPr>
              <a:defRPr/>
            </a:pPr>
            <a:r>
              <a:rPr lang="en-US" b="1" dirty="0">
                <a:latin typeface="+mn-lt"/>
              </a:rPr>
              <a:t>Fiscal Uncertainty</a:t>
            </a:r>
          </a:p>
          <a:p>
            <a:pPr marL="171450" indent="-171450">
              <a:buFont typeface="Arial" panose="020B0604020202020204" pitchFamily="34" charset="0"/>
              <a:buChar char="•"/>
              <a:defRPr/>
            </a:pPr>
            <a:r>
              <a:rPr lang="en-US" sz="1600" dirty="0">
                <a:latin typeface="+mn-lt"/>
              </a:rPr>
              <a:t>Topline</a:t>
            </a:r>
          </a:p>
          <a:p>
            <a:pPr marL="171450" indent="-171450">
              <a:buFont typeface="Arial" panose="020B0604020202020204" pitchFamily="34" charset="0"/>
              <a:buChar char="•"/>
              <a:defRPr/>
            </a:pPr>
            <a:r>
              <a:rPr lang="en-US" sz="1600" dirty="0">
                <a:latin typeface="+mn-lt"/>
              </a:rPr>
              <a:t>Timing</a:t>
            </a:r>
          </a:p>
          <a:p>
            <a:pPr marL="171450" indent="-171450">
              <a:buFont typeface="Arial" panose="020B0604020202020204" pitchFamily="34" charset="0"/>
              <a:buChar char="•"/>
              <a:defRPr/>
            </a:pPr>
            <a:r>
              <a:rPr lang="en-US" sz="1600" dirty="0">
                <a:latin typeface="+mn-lt"/>
              </a:rPr>
              <a:t>OCO</a:t>
            </a:r>
          </a:p>
          <a:p>
            <a:pPr marL="171450" indent="-171450">
              <a:buFont typeface="Arial" panose="020B0604020202020204" pitchFamily="34" charset="0"/>
              <a:buChar char="•"/>
              <a:defRPr/>
            </a:pPr>
            <a:r>
              <a:rPr lang="en-US" sz="1600" dirty="0">
                <a:latin typeface="+mn-lt"/>
              </a:rPr>
              <a:t>Action on prior requests</a:t>
            </a:r>
          </a:p>
        </p:txBody>
      </p:sp>
      <p:sp>
        <p:nvSpPr>
          <p:cNvPr id="8" name="TextBox 7"/>
          <p:cNvSpPr txBox="1"/>
          <p:nvPr/>
        </p:nvSpPr>
        <p:spPr>
          <a:xfrm>
            <a:off x="5602321" y="1676400"/>
            <a:ext cx="8763000" cy="1433513"/>
          </a:xfrm>
          <a:prstGeom prst="rect">
            <a:avLst/>
          </a:prstGeom>
          <a:noFill/>
        </p:spPr>
        <p:txBody>
          <a:bodyPr>
            <a:normAutofit/>
          </a:bodyPr>
          <a:lstStyle/>
          <a:p>
            <a:pPr>
              <a:defRPr/>
            </a:pPr>
            <a:r>
              <a:rPr lang="en-US" b="1" dirty="0">
                <a:latin typeface="+mn-lt"/>
              </a:rPr>
              <a:t>Internal Cost Pressures</a:t>
            </a:r>
          </a:p>
          <a:p>
            <a:pPr marL="171450" indent="-171450">
              <a:buFont typeface="Arial" panose="020B0604020202020204" pitchFamily="34" charset="0"/>
              <a:buChar char="•"/>
              <a:defRPr/>
            </a:pPr>
            <a:r>
              <a:rPr lang="en-US" sz="1600" dirty="0">
                <a:latin typeface="+mn-lt"/>
              </a:rPr>
              <a:t>People</a:t>
            </a:r>
          </a:p>
          <a:p>
            <a:pPr marL="171450" indent="-171450">
              <a:buFont typeface="Arial" panose="020B0604020202020204" pitchFamily="34" charset="0"/>
              <a:buChar char="•"/>
              <a:defRPr/>
            </a:pPr>
            <a:r>
              <a:rPr lang="en-US" sz="1600" dirty="0">
                <a:latin typeface="+mn-lt"/>
              </a:rPr>
              <a:t>Acquisition</a:t>
            </a:r>
          </a:p>
          <a:p>
            <a:pPr marL="171450" indent="-171450">
              <a:buFont typeface="Arial" panose="020B0604020202020204" pitchFamily="34" charset="0"/>
              <a:buChar char="•"/>
              <a:defRPr/>
            </a:pPr>
            <a:r>
              <a:rPr lang="en-US" sz="1600" dirty="0">
                <a:latin typeface="+mn-lt"/>
              </a:rPr>
              <a:t>Operations and Support</a:t>
            </a:r>
          </a:p>
        </p:txBody>
      </p:sp>
      <p:sp>
        <p:nvSpPr>
          <p:cNvPr id="9" name="TextBox 8"/>
          <p:cNvSpPr txBox="1"/>
          <p:nvPr/>
        </p:nvSpPr>
        <p:spPr>
          <a:xfrm>
            <a:off x="2551888" y="4717463"/>
            <a:ext cx="8763000" cy="1433513"/>
          </a:xfrm>
          <a:prstGeom prst="rect">
            <a:avLst/>
          </a:prstGeom>
          <a:noFill/>
        </p:spPr>
        <p:txBody>
          <a:bodyPr/>
          <a:lstStyle/>
          <a:p>
            <a:pPr>
              <a:defRPr/>
            </a:pPr>
            <a:r>
              <a:rPr lang="en-US" b="1" dirty="0">
                <a:latin typeface="+mn-lt"/>
              </a:rPr>
              <a:t>Strategic &amp; Operational Challenges</a:t>
            </a:r>
          </a:p>
          <a:p>
            <a:pPr marL="171450" indent="-171450">
              <a:buFont typeface="Arial" panose="020B0604020202020204" pitchFamily="34" charset="0"/>
              <a:buChar char="•"/>
              <a:defRPr/>
            </a:pPr>
            <a:r>
              <a:rPr lang="en-US" sz="1600" dirty="0">
                <a:latin typeface="+mn-lt"/>
              </a:rPr>
              <a:t>Shift to Asia – away game, geography, &amp; A2AD</a:t>
            </a:r>
          </a:p>
          <a:p>
            <a:pPr marL="171450" indent="-171450">
              <a:buFont typeface="Arial" panose="020B0604020202020204" pitchFamily="34" charset="0"/>
              <a:buChar char="•"/>
              <a:defRPr/>
            </a:pPr>
            <a:r>
              <a:rPr lang="en-US" sz="1600" dirty="0">
                <a:latin typeface="+mn-lt"/>
              </a:rPr>
              <a:t>EM Spectrum Dominance</a:t>
            </a:r>
          </a:p>
          <a:p>
            <a:pPr marL="171450" indent="-171450">
              <a:buFont typeface="Arial" panose="020B0604020202020204" pitchFamily="34" charset="0"/>
              <a:buChar char="•"/>
              <a:defRPr/>
            </a:pPr>
            <a:r>
              <a:rPr lang="en-US" sz="1600" dirty="0">
                <a:latin typeface="+mn-lt"/>
              </a:rPr>
              <a:t>Commercial technological pacing vs DoD OODA Loop</a:t>
            </a:r>
          </a:p>
          <a:p>
            <a:pPr marL="171450" indent="-171450">
              <a:buFont typeface="Arial" panose="020B0604020202020204" pitchFamily="34" charset="0"/>
              <a:buChar char="•"/>
              <a:defRPr/>
            </a:pPr>
            <a:r>
              <a:rPr lang="en-US" sz="1600" dirty="0">
                <a:latin typeface="+mn-lt"/>
              </a:rPr>
              <a:t>Adversary cost imposition</a:t>
            </a:r>
          </a:p>
        </p:txBody>
      </p:sp>
      <p:cxnSp>
        <p:nvCxnSpPr>
          <p:cNvPr id="3" name="Straight Arrow Connector 2"/>
          <p:cNvCxnSpPr/>
          <p:nvPr/>
        </p:nvCxnSpPr>
        <p:spPr>
          <a:xfrm>
            <a:off x="3200400" y="2286000"/>
            <a:ext cx="2039112"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991912" y="3154337"/>
            <a:ext cx="1558857" cy="1309686"/>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1828800" y="3153384"/>
            <a:ext cx="1558857" cy="1309686"/>
          </a:xfrm>
          <a:prstGeom prst="straightConnector1">
            <a:avLst/>
          </a:prstGeom>
          <a:ln w="38100">
            <a:solidFill>
              <a:schemeClr val="tx1"/>
            </a:solidFill>
            <a:headEnd type="arrow"/>
            <a:tailEnd type="arrow"/>
          </a:ln>
          <a:scene3d>
            <a:camera prst="orthographicFront">
              <a:rot lat="0" lon="10799999" rev="0"/>
            </a:camera>
            <a:lightRig rig="threePt" dir="t"/>
          </a:scene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7234159"/>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4904" y="123825"/>
            <a:ext cx="8394192" cy="666750"/>
          </a:xfrm>
        </p:spPr>
        <p:txBody>
          <a:bodyPr/>
          <a:lstStyle/>
          <a:p>
            <a:r>
              <a:rPr lang="en-US" sz="3200" b="1" dirty="0" smtClean="0">
                <a:solidFill>
                  <a:schemeClr val="bg2">
                    <a:lumMod val="10000"/>
                  </a:schemeClr>
                </a:solidFill>
              </a:rPr>
              <a:t>FY 2016 President’s Budget</a:t>
            </a:r>
            <a:endParaRPr lang="en-US" sz="3200" b="1" dirty="0">
              <a:solidFill>
                <a:schemeClr val="bg2">
                  <a:lumMod val="10000"/>
                </a:schemeClr>
              </a:solidFill>
            </a:endParaRPr>
          </a:p>
        </p:txBody>
      </p:sp>
      <p:sp>
        <p:nvSpPr>
          <p:cNvPr id="11" name="Rectangle 3"/>
          <p:cNvSpPr>
            <a:spLocks noChangeArrowheads="1"/>
          </p:cNvSpPr>
          <p:nvPr/>
        </p:nvSpPr>
        <p:spPr bwMode="auto">
          <a:xfrm>
            <a:off x="3744912" y="990600"/>
            <a:ext cx="1654175" cy="304800"/>
          </a:xfrm>
          <a:prstGeom prst="rect">
            <a:avLst/>
          </a:prstGeom>
          <a:noFill/>
          <a:ln w="9525">
            <a:noFill/>
            <a:miter lim="800000"/>
            <a:headEnd/>
            <a:tailEnd/>
          </a:ln>
        </p:spPr>
        <p:txBody>
          <a:bodyPr wrap="none">
            <a:spAutoFit/>
          </a:bodyPr>
          <a:lstStyle/>
          <a:p>
            <a:r>
              <a:rPr lang="en-US" sz="1400" b="0" dirty="0"/>
              <a:t>(Dollars in Billions)</a:t>
            </a:r>
          </a:p>
        </p:txBody>
      </p:sp>
      <p:sp>
        <p:nvSpPr>
          <p:cNvPr id="17" name="TextBox 1"/>
          <p:cNvSpPr txBox="1">
            <a:spLocks noChangeArrowheads="1"/>
          </p:cNvSpPr>
          <p:nvPr/>
        </p:nvSpPr>
        <p:spPr bwMode="auto">
          <a:xfrm>
            <a:off x="427037" y="6210166"/>
            <a:ext cx="8488363" cy="400050"/>
          </a:xfrm>
          <a:prstGeom prst="rect">
            <a:avLst/>
          </a:prstGeom>
          <a:solidFill>
            <a:srgbClr val="000099"/>
          </a:solidFill>
          <a:ln w="9525">
            <a:noFill/>
            <a:miter lim="800000"/>
            <a:headEnd/>
            <a:tailEnd/>
          </a:ln>
        </p:spPr>
        <p:txBody>
          <a:bodyPr anchor="ctr">
            <a:spAutoFit/>
          </a:bodyPr>
          <a:lstStyle/>
          <a:p>
            <a:pPr algn="ctr"/>
            <a:r>
              <a:rPr lang="en-US" sz="2000" i="1" dirty="0" smtClean="0">
                <a:solidFill>
                  <a:schemeClr val="bg1"/>
                </a:solidFill>
              </a:rPr>
              <a:t>Base Budget Request: $534.3 Billion</a:t>
            </a:r>
            <a:endParaRPr lang="en-US" sz="2000" i="1" dirty="0">
              <a:solidFill>
                <a:schemeClr val="bg1"/>
              </a:solidFill>
            </a:endParaRPr>
          </a:p>
        </p:txBody>
      </p:sp>
      <p:graphicFrame>
        <p:nvGraphicFramePr>
          <p:cNvPr id="18" name="Content Placeholder 3"/>
          <p:cNvGraphicFramePr>
            <a:graphicFrameLocks/>
          </p:cNvGraphicFramePr>
          <p:nvPr>
            <p:extLst>
              <p:ext uri="{D42A27DB-BD31-4B8C-83A1-F6EECF244321}">
                <p14:modId xmlns:p14="http://schemas.microsoft.com/office/powerpoint/2010/main" val="3870693404"/>
              </p:ext>
            </p:extLst>
          </p:nvPr>
        </p:nvGraphicFramePr>
        <p:xfrm>
          <a:off x="1127917" y="1290389"/>
          <a:ext cx="7086602" cy="2218336"/>
        </p:xfrm>
        <a:graphic>
          <a:graphicData uri="http://schemas.openxmlformats.org/drawingml/2006/table">
            <a:tbl>
              <a:tblPr>
                <a:tableStyleId>{5C22544A-7EE6-4342-B048-85BDC9FD1C3A}</a:tableStyleId>
              </a:tblPr>
              <a:tblGrid>
                <a:gridCol w="3390920"/>
                <a:gridCol w="1244010"/>
                <a:gridCol w="1105786"/>
                <a:gridCol w="1345886"/>
              </a:tblGrid>
              <a:tr h="461007">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600" b="1" u="none" strike="noStrike" dirty="0" smtClean="0">
                          <a:solidFill>
                            <a:schemeClr val="bg1"/>
                          </a:solidFill>
                          <a:effectLst/>
                        </a:rPr>
                        <a:t>By Appropriation Title </a:t>
                      </a:r>
                      <a:endParaRPr lang="en-US" sz="1600" b="1" i="0" u="none" strike="noStrike" dirty="0">
                        <a:solidFill>
                          <a:schemeClr val="bg1"/>
                        </a:solidFill>
                        <a:effectLst/>
                        <a:latin typeface="Aria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99"/>
                    </a:solidFill>
                  </a:tcPr>
                </a:tc>
                <a:tc>
                  <a:txBody>
                    <a:bodyPr/>
                    <a:lstStyle/>
                    <a:p>
                      <a:pPr algn="ctr" fontAlgn="ctr"/>
                      <a:r>
                        <a:rPr lang="en-US" sz="1400" b="1" u="none" strike="noStrike" dirty="0">
                          <a:solidFill>
                            <a:schemeClr val="bg1"/>
                          </a:solidFill>
                          <a:effectLst/>
                        </a:rPr>
                        <a:t>FY </a:t>
                      </a:r>
                      <a:r>
                        <a:rPr lang="en-US" sz="1400" b="1" u="none" strike="noStrike" dirty="0" smtClean="0">
                          <a:solidFill>
                            <a:schemeClr val="bg1"/>
                          </a:solidFill>
                          <a:effectLst/>
                        </a:rPr>
                        <a:t>2015</a:t>
                      </a:r>
                      <a:endParaRPr lang="en-US" sz="1400" b="1" i="0" u="none" strike="noStrike" dirty="0">
                        <a:solidFill>
                          <a:schemeClr val="bg1"/>
                        </a:solidFill>
                        <a:effectLst/>
                        <a:latin typeface="Aria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99"/>
                    </a:solidFill>
                  </a:tcPr>
                </a:tc>
                <a:tc>
                  <a:txBody>
                    <a:bodyPr/>
                    <a:lstStyle/>
                    <a:p>
                      <a:pPr algn="ctr" fontAlgn="ctr"/>
                      <a:r>
                        <a:rPr lang="en-US" sz="1400" b="1" u="none" strike="noStrike" dirty="0">
                          <a:solidFill>
                            <a:schemeClr val="bg1"/>
                          </a:solidFill>
                          <a:effectLst/>
                        </a:rPr>
                        <a:t>FY </a:t>
                      </a:r>
                      <a:r>
                        <a:rPr lang="en-US" sz="1400" b="1" u="none" strike="noStrike" dirty="0" smtClean="0">
                          <a:solidFill>
                            <a:schemeClr val="bg1"/>
                          </a:solidFill>
                          <a:effectLst/>
                        </a:rPr>
                        <a:t>2016</a:t>
                      </a:r>
                      <a:endParaRPr lang="en-US" sz="1400" b="1" i="0" u="none" strike="noStrike" dirty="0">
                        <a:solidFill>
                          <a:schemeClr val="bg1"/>
                        </a:solidFill>
                        <a:effectLst/>
                        <a:latin typeface="Aria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1" i="0" u="none" strike="noStrike" dirty="0" smtClean="0">
                          <a:solidFill>
                            <a:schemeClr val="bg1"/>
                          </a:solidFill>
                          <a:effectLst/>
                          <a:latin typeface="+mn-lt"/>
                        </a:rPr>
                        <a:t>Dollar Change</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99"/>
                    </a:solidFill>
                  </a:tcPr>
                </a:tc>
              </a:tr>
              <a:tr h="251047">
                <a:tc>
                  <a:txBody>
                    <a:bodyPr/>
                    <a:lstStyle/>
                    <a:p>
                      <a:pPr algn="l" fontAlgn="ctr"/>
                      <a:r>
                        <a:rPr lang="en-US" sz="1400" b="0" i="0" u="none" strike="noStrike" dirty="0">
                          <a:solidFill>
                            <a:srgbClr val="000000"/>
                          </a:solidFill>
                          <a:effectLst/>
                          <a:latin typeface="Arial"/>
                        </a:rPr>
                        <a:t>Military Personnel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400" b="0" i="0" u="none" strike="noStrike" dirty="0" smtClean="0">
                          <a:solidFill>
                            <a:schemeClr val="dk1"/>
                          </a:solidFill>
                          <a:effectLst/>
                          <a:latin typeface="+mn-lt"/>
                        </a:rPr>
                        <a:t>135.0</a:t>
                      </a:r>
                      <a:endParaRPr lang="en-US" sz="1400" b="0"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400" b="0" i="0" u="none" strike="noStrike" dirty="0" smtClean="0">
                          <a:solidFill>
                            <a:srgbClr val="000000"/>
                          </a:solidFill>
                          <a:effectLst/>
                          <a:latin typeface="Arial"/>
                        </a:rPr>
                        <a:t>136.7</a:t>
                      </a:r>
                      <a:endParaRPr lang="en-US" sz="1400" b="0"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400" b="0" i="0" u="none" strike="noStrike" dirty="0" smtClean="0">
                          <a:solidFill>
                            <a:srgbClr val="000000"/>
                          </a:solidFill>
                          <a:effectLst/>
                          <a:latin typeface="Arial"/>
                        </a:rPr>
                        <a:t>+1.8</a:t>
                      </a:r>
                      <a:endParaRPr lang="en-US" sz="1400" b="0"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1047">
                <a:tc>
                  <a:txBody>
                    <a:bodyPr/>
                    <a:lstStyle/>
                    <a:p>
                      <a:pPr algn="l" fontAlgn="ctr"/>
                      <a:r>
                        <a:rPr lang="en-US" sz="1400" b="0" i="0" u="none" strike="noStrike" dirty="0">
                          <a:solidFill>
                            <a:srgbClr val="000000"/>
                          </a:solidFill>
                          <a:effectLst/>
                          <a:latin typeface="Arial"/>
                        </a:rPr>
                        <a:t>Operation and Maintenance</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400" b="0" u="none" strike="noStrike" dirty="0" smtClean="0">
                          <a:effectLst/>
                        </a:rPr>
                        <a:t>195.4</a:t>
                      </a:r>
                      <a:endParaRPr lang="en-US" sz="1400" b="0"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400" b="0" i="0" u="none" strike="noStrike" dirty="0" smtClean="0">
                          <a:solidFill>
                            <a:srgbClr val="000000"/>
                          </a:solidFill>
                          <a:effectLst/>
                          <a:latin typeface="Arial"/>
                        </a:rPr>
                        <a:t>209.8</a:t>
                      </a:r>
                      <a:endParaRPr lang="en-US" sz="1400" b="0"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400" b="0" i="0" u="none" strike="noStrike" dirty="0" smtClean="0">
                          <a:solidFill>
                            <a:srgbClr val="000000"/>
                          </a:solidFill>
                          <a:effectLst/>
                          <a:latin typeface="Arial"/>
                        </a:rPr>
                        <a:t>+14.5</a:t>
                      </a:r>
                      <a:endParaRPr lang="en-US" sz="1400" b="0"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1047">
                <a:tc>
                  <a:txBody>
                    <a:bodyPr/>
                    <a:lstStyle/>
                    <a:p>
                      <a:pPr algn="l" fontAlgn="ctr"/>
                      <a:r>
                        <a:rPr lang="en-US" sz="1400" b="0" i="0" u="none" strike="noStrike" dirty="0">
                          <a:solidFill>
                            <a:srgbClr val="000000"/>
                          </a:solidFill>
                          <a:effectLst/>
                          <a:latin typeface="Arial"/>
                        </a:rPr>
                        <a:t>Procurement</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400" b="0" u="none" strike="noStrike" dirty="0" smtClean="0">
                          <a:effectLst/>
                        </a:rPr>
                        <a:t>93.6</a:t>
                      </a:r>
                      <a:endParaRPr lang="en-US" sz="1400" b="0"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400" b="0" i="0" u="none" strike="noStrike" dirty="0" smtClean="0">
                          <a:solidFill>
                            <a:srgbClr val="000000"/>
                          </a:solidFill>
                          <a:effectLst/>
                          <a:latin typeface="Arial"/>
                        </a:rPr>
                        <a:t>107.7</a:t>
                      </a:r>
                      <a:endParaRPr lang="en-US" sz="1400" b="0"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400" b="0" i="0" u="none" strike="noStrike" dirty="0" smtClean="0">
                          <a:solidFill>
                            <a:srgbClr val="000000"/>
                          </a:solidFill>
                          <a:effectLst/>
                          <a:latin typeface="Arial"/>
                        </a:rPr>
                        <a:t>+14.1</a:t>
                      </a:r>
                      <a:endParaRPr lang="en-US" sz="1400" b="0"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1047">
                <a:tc>
                  <a:txBody>
                    <a:bodyPr/>
                    <a:lstStyle/>
                    <a:p>
                      <a:pPr algn="l" fontAlgn="ctr"/>
                      <a:r>
                        <a:rPr lang="en-US" sz="1400" b="0" i="0" u="none" strike="noStrike" dirty="0">
                          <a:solidFill>
                            <a:srgbClr val="000000"/>
                          </a:solidFill>
                          <a:effectLst/>
                          <a:latin typeface="Arial"/>
                        </a:rPr>
                        <a:t>RDT&amp;E</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400" b="0" u="none" strike="noStrike" dirty="0" smtClean="0">
                          <a:effectLst/>
                        </a:rPr>
                        <a:t>63.5</a:t>
                      </a:r>
                      <a:endParaRPr lang="en-US" sz="1400" b="0"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400" b="0" i="0" u="none" strike="noStrike" dirty="0" smtClean="0">
                          <a:solidFill>
                            <a:srgbClr val="000000"/>
                          </a:solidFill>
                          <a:effectLst/>
                          <a:latin typeface="Arial"/>
                        </a:rPr>
                        <a:t>69.8</a:t>
                      </a:r>
                      <a:endParaRPr lang="en-US" sz="1400" b="0"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400" b="0" i="0" u="none" strike="noStrike" dirty="0" smtClean="0">
                          <a:solidFill>
                            <a:srgbClr val="000000"/>
                          </a:solidFill>
                          <a:effectLst/>
                          <a:latin typeface="Arial"/>
                        </a:rPr>
                        <a:t>+6.3</a:t>
                      </a:r>
                      <a:endParaRPr lang="en-US" sz="1400" b="0"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1047">
                <a:tc>
                  <a:txBody>
                    <a:bodyPr/>
                    <a:lstStyle/>
                    <a:p>
                      <a:pPr algn="l" fontAlgn="ctr"/>
                      <a:r>
                        <a:rPr lang="en-US" sz="1400" b="0" i="0" u="none" strike="noStrike" dirty="0" smtClean="0">
                          <a:solidFill>
                            <a:srgbClr val="000000"/>
                          </a:solidFill>
                          <a:effectLst/>
                          <a:latin typeface="Arial"/>
                        </a:rPr>
                        <a:t>Military Construction/Family Housing</a:t>
                      </a:r>
                      <a:endParaRPr lang="en-US" sz="1400" b="0" i="0" u="none" strike="noStrike" dirty="0">
                        <a:solidFill>
                          <a:srgbClr val="000000"/>
                        </a:solidFill>
                        <a:effectLst/>
                        <a:latin typeface="Arial"/>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400" b="0" i="0" u="none" strike="noStrike" dirty="0" smtClean="0">
                          <a:solidFill>
                            <a:srgbClr val="000000"/>
                          </a:solidFill>
                          <a:effectLst/>
                          <a:latin typeface="Arial"/>
                        </a:rPr>
                        <a:t>6.6</a:t>
                      </a:r>
                      <a:endParaRPr lang="en-US" sz="1400" b="0"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400" b="0" i="0" u="none" strike="noStrike" dirty="0" smtClean="0">
                          <a:solidFill>
                            <a:srgbClr val="000000"/>
                          </a:solidFill>
                          <a:effectLst/>
                          <a:latin typeface="Arial"/>
                        </a:rPr>
                        <a:t>8.4</a:t>
                      </a:r>
                      <a:endParaRPr lang="en-US" sz="1400" b="0"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400" b="0" i="0" u="none" strike="noStrike" dirty="0" smtClean="0">
                          <a:solidFill>
                            <a:srgbClr val="000000"/>
                          </a:solidFill>
                          <a:effectLst/>
                          <a:latin typeface="Arial"/>
                        </a:rPr>
                        <a:t>+1.9</a:t>
                      </a:r>
                      <a:endParaRPr lang="en-US" sz="1400" b="0"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1047">
                <a:tc>
                  <a:txBody>
                    <a:bodyPr/>
                    <a:lstStyle/>
                    <a:p>
                      <a:pPr algn="l" fontAlgn="ctr"/>
                      <a:r>
                        <a:rPr lang="en-US" sz="1400" b="0" i="0" u="none" strike="noStrike" dirty="0" smtClean="0">
                          <a:solidFill>
                            <a:srgbClr val="000000"/>
                          </a:solidFill>
                          <a:effectLst/>
                          <a:latin typeface="Arial"/>
                        </a:rPr>
                        <a:t>Other</a:t>
                      </a:r>
                      <a:endParaRPr lang="en-US" sz="1400" b="0" i="0" u="none" strike="noStrike" dirty="0">
                        <a:solidFill>
                          <a:srgbClr val="000000"/>
                        </a:solidFill>
                        <a:effectLst/>
                        <a:latin typeface="Arial"/>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400" b="0" i="0" u="none" strike="noStrike" dirty="0" smtClean="0">
                          <a:solidFill>
                            <a:srgbClr val="000000"/>
                          </a:solidFill>
                          <a:effectLst/>
                          <a:latin typeface="Arial"/>
                        </a:rPr>
                        <a:t>2.1</a:t>
                      </a:r>
                      <a:endParaRPr lang="en-US" sz="1400" b="0"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400" b="0" i="0" u="none" strike="noStrike" dirty="0" smtClean="0">
                          <a:solidFill>
                            <a:srgbClr val="000000"/>
                          </a:solidFill>
                          <a:effectLst/>
                          <a:latin typeface="Arial"/>
                        </a:rPr>
                        <a:t>1.8</a:t>
                      </a:r>
                      <a:endParaRPr lang="en-US" sz="1400" b="0"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400" b="0" i="0" u="none" strike="noStrike" dirty="0" smtClean="0">
                          <a:solidFill>
                            <a:srgbClr val="000000"/>
                          </a:solidFill>
                          <a:effectLst/>
                          <a:latin typeface="Arial"/>
                        </a:rPr>
                        <a:t>-0.3</a:t>
                      </a:r>
                      <a:endParaRPr lang="en-US" sz="1400" b="0"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1047">
                <a:tc>
                  <a:txBody>
                    <a:bodyPr/>
                    <a:lstStyle/>
                    <a:p>
                      <a:pPr algn="l" fontAlgn="ctr"/>
                      <a:r>
                        <a:rPr lang="en-US" sz="1400" b="1" u="none" strike="noStrike" dirty="0">
                          <a:effectLst/>
                        </a:rPr>
                        <a:t>TOTAL</a:t>
                      </a:r>
                      <a:endParaRPr lang="en-US" sz="1400" b="1" i="0" u="none" strike="noStrike" dirty="0">
                        <a:solidFill>
                          <a:srgbClr val="000000"/>
                        </a:solidFill>
                        <a:effectLst/>
                        <a:latin typeface="Arial"/>
                      </a:endParaRP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r" fontAlgn="ctr"/>
                      <a:r>
                        <a:rPr lang="en-US" sz="1400" b="1" u="none" strike="noStrike" dirty="0" smtClean="0">
                          <a:effectLst/>
                        </a:rPr>
                        <a:t>496.1</a:t>
                      </a:r>
                      <a:endParaRPr lang="en-US" sz="1400" b="1"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r" fontAlgn="ctr"/>
                      <a:r>
                        <a:rPr lang="en-US" sz="1400" b="1" u="none" strike="noStrike" dirty="0" smtClean="0">
                          <a:effectLst/>
                        </a:rPr>
                        <a:t>534.3</a:t>
                      </a:r>
                      <a:endParaRPr lang="en-US" sz="1400" b="1"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r" fontAlgn="ctr"/>
                      <a:r>
                        <a:rPr lang="en-US" sz="1400" b="1" i="0" u="none" strike="noStrike" dirty="0" smtClean="0">
                          <a:solidFill>
                            <a:srgbClr val="000000"/>
                          </a:solidFill>
                          <a:effectLst/>
                          <a:latin typeface="Arial"/>
                        </a:rPr>
                        <a:t>+38.2</a:t>
                      </a:r>
                      <a:endParaRPr lang="en-US" sz="1400" b="1"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bl>
          </a:graphicData>
        </a:graphic>
      </p:graphicFrame>
      <p:graphicFrame>
        <p:nvGraphicFramePr>
          <p:cNvPr id="19" name="Content Placeholder 3"/>
          <p:cNvGraphicFramePr>
            <a:graphicFrameLocks/>
          </p:cNvGraphicFramePr>
          <p:nvPr>
            <p:extLst>
              <p:ext uri="{D42A27DB-BD31-4B8C-83A1-F6EECF244321}">
                <p14:modId xmlns:p14="http://schemas.microsoft.com/office/powerpoint/2010/main" val="1490541078"/>
              </p:ext>
            </p:extLst>
          </p:nvPr>
        </p:nvGraphicFramePr>
        <p:xfrm>
          <a:off x="1127917" y="3943353"/>
          <a:ext cx="7086603" cy="1716242"/>
        </p:xfrm>
        <a:graphic>
          <a:graphicData uri="http://schemas.openxmlformats.org/drawingml/2006/table">
            <a:tbl>
              <a:tblPr>
                <a:tableStyleId>{5C22544A-7EE6-4342-B048-85BDC9FD1C3A}</a:tableStyleId>
              </a:tblPr>
              <a:tblGrid>
                <a:gridCol w="3491708"/>
                <a:gridCol w="1171575"/>
                <a:gridCol w="1088065"/>
                <a:gridCol w="1335255"/>
              </a:tblGrid>
              <a:tr h="461007">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600" b="1" u="none" strike="noStrike" dirty="0" smtClean="0">
                          <a:solidFill>
                            <a:schemeClr val="bg1"/>
                          </a:solidFill>
                          <a:effectLst/>
                        </a:rPr>
                        <a:t>By</a:t>
                      </a:r>
                      <a:r>
                        <a:rPr lang="en-US" sz="1600" b="1" u="none" strike="noStrike" baseline="0" dirty="0" smtClean="0">
                          <a:solidFill>
                            <a:schemeClr val="bg1"/>
                          </a:solidFill>
                          <a:effectLst/>
                        </a:rPr>
                        <a:t> Military Department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99"/>
                    </a:solidFill>
                  </a:tcPr>
                </a:tc>
                <a:tc>
                  <a:txBody>
                    <a:bodyPr/>
                    <a:lstStyle/>
                    <a:p>
                      <a:pPr algn="ctr" fontAlgn="ctr"/>
                      <a:r>
                        <a:rPr lang="en-US" sz="1600" b="1" u="none" strike="noStrike" dirty="0">
                          <a:solidFill>
                            <a:schemeClr val="bg1"/>
                          </a:solidFill>
                          <a:effectLst/>
                        </a:rPr>
                        <a:t>FY </a:t>
                      </a:r>
                      <a:r>
                        <a:rPr lang="en-US" sz="1600" b="1" u="none" strike="noStrike" dirty="0" smtClean="0">
                          <a:solidFill>
                            <a:schemeClr val="bg1"/>
                          </a:solidFill>
                          <a:effectLst/>
                        </a:rPr>
                        <a:t>2015</a:t>
                      </a:r>
                      <a:endParaRPr lang="en-US" sz="1600" b="1" i="0" u="none" strike="noStrike" dirty="0">
                        <a:solidFill>
                          <a:schemeClr val="bg1"/>
                        </a:solidFill>
                        <a:effectLst/>
                        <a:latin typeface="Aria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99"/>
                    </a:solidFill>
                  </a:tcPr>
                </a:tc>
                <a:tc>
                  <a:txBody>
                    <a:bodyPr/>
                    <a:lstStyle/>
                    <a:p>
                      <a:pPr algn="ctr" fontAlgn="ctr"/>
                      <a:r>
                        <a:rPr lang="en-US" sz="1400" b="1" u="none" strike="noStrike" dirty="0">
                          <a:solidFill>
                            <a:schemeClr val="bg1"/>
                          </a:solidFill>
                          <a:effectLst/>
                        </a:rPr>
                        <a:t>FY </a:t>
                      </a:r>
                      <a:r>
                        <a:rPr lang="en-US" sz="1400" b="1" u="none" strike="noStrike" dirty="0" smtClean="0">
                          <a:solidFill>
                            <a:schemeClr val="bg1"/>
                          </a:solidFill>
                          <a:effectLst/>
                        </a:rPr>
                        <a:t>2016</a:t>
                      </a:r>
                      <a:endParaRPr lang="en-US" sz="1400" b="1" i="0" u="none" strike="noStrike" dirty="0">
                        <a:solidFill>
                          <a:schemeClr val="bg1"/>
                        </a:solidFill>
                        <a:effectLst/>
                        <a:latin typeface="Arial"/>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1" i="0" u="none" strike="noStrike" dirty="0" smtClean="0">
                          <a:solidFill>
                            <a:schemeClr val="bg1"/>
                          </a:solidFill>
                          <a:effectLst/>
                          <a:latin typeface="+mn-lt"/>
                        </a:rPr>
                        <a:t>Dollar Change</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99"/>
                    </a:solidFill>
                  </a:tcPr>
                </a:tc>
              </a:tr>
              <a:tr h="251047">
                <a:tc>
                  <a:txBody>
                    <a:bodyPr/>
                    <a:lstStyle/>
                    <a:p>
                      <a:pPr algn="l" fontAlgn="ctr"/>
                      <a:r>
                        <a:rPr lang="en-US" sz="1400" b="0" i="0" u="none" strike="noStrike" dirty="0" smtClean="0">
                          <a:solidFill>
                            <a:srgbClr val="000000"/>
                          </a:solidFill>
                          <a:effectLst/>
                          <a:latin typeface="Arial"/>
                        </a:rPr>
                        <a:t>Army</a:t>
                      </a:r>
                      <a:endParaRPr lang="en-US" sz="1400" b="0" i="0" u="none" strike="noStrike" dirty="0">
                        <a:solidFill>
                          <a:srgbClr val="000000"/>
                        </a:solidFill>
                        <a:effectLst/>
                        <a:latin typeface="Arial"/>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r" defTabSz="914400" rtl="0" eaLnBrk="1" fontAlgn="ctr" latinLnBrk="0" hangingPunct="1"/>
                      <a:r>
                        <a:rPr lang="en-US" sz="1400" b="0" i="0" u="none" strike="noStrike" kern="1200" dirty="0" smtClean="0">
                          <a:solidFill>
                            <a:srgbClr val="000000"/>
                          </a:solidFill>
                          <a:effectLst/>
                          <a:latin typeface="Arial"/>
                          <a:ea typeface="+mn-ea"/>
                          <a:cs typeface="+mn-cs"/>
                        </a:rPr>
                        <a:t>119.5</a:t>
                      </a:r>
                      <a:endParaRPr lang="en-US" sz="1400" b="0" i="0" u="none" strike="noStrike" kern="1200" dirty="0">
                        <a:solidFill>
                          <a:srgbClr val="000000"/>
                        </a:solidFill>
                        <a:effectLst/>
                        <a:latin typeface="Arial"/>
                        <a:ea typeface="+mn-ea"/>
                        <a:cs typeface="+mn-cs"/>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r" defTabSz="914400" rtl="0" eaLnBrk="1" fontAlgn="ctr" latinLnBrk="0" hangingPunct="1"/>
                      <a:r>
                        <a:rPr lang="en-US" sz="1400" b="0" i="0" u="none" strike="noStrike" kern="1200" dirty="0" smtClean="0">
                          <a:solidFill>
                            <a:srgbClr val="000000"/>
                          </a:solidFill>
                          <a:effectLst/>
                          <a:latin typeface="Arial"/>
                          <a:ea typeface="+mn-ea"/>
                          <a:cs typeface="+mn-cs"/>
                        </a:rPr>
                        <a:t>126.5</a:t>
                      </a:r>
                      <a:endParaRPr lang="en-US" sz="1400" b="0" i="0" u="none" strike="noStrike" kern="1200" dirty="0">
                        <a:solidFill>
                          <a:srgbClr val="000000"/>
                        </a:solidFill>
                        <a:effectLst/>
                        <a:latin typeface="Arial"/>
                        <a:ea typeface="+mn-ea"/>
                        <a:cs typeface="+mn-cs"/>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r" defTabSz="914400" rtl="0" eaLnBrk="1" fontAlgn="ctr" latinLnBrk="0" hangingPunct="1"/>
                      <a:r>
                        <a:rPr lang="en-US" sz="1400" b="0" i="0" u="none" strike="noStrike" kern="1200" dirty="0" smtClean="0">
                          <a:solidFill>
                            <a:srgbClr val="000000"/>
                          </a:solidFill>
                          <a:effectLst/>
                          <a:latin typeface="Arial"/>
                          <a:ea typeface="+mn-ea"/>
                          <a:cs typeface="+mn-cs"/>
                        </a:rPr>
                        <a:t>+7.0</a:t>
                      </a:r>
                      <a:endParaRPr lang="en-US" sz="1400" b="0" i="0" u="none" strike="noStrike" kern="1200" dirty="0">
                        <a:solidFill>
                          <a:srgbClr val="000000"/>
                        </a:solidFill>
                        <a:effectLst/>
                        <a:latin typeface="Arial"/>
                        <a:ea typeface="+mn-ea"/>
                        <a:cs typeface="+mn-cs"/>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1047">
                <a:tc>
                  <a:txBody>
                    <a:bodyPr/>
                    <a:lstStyle/>
                    <a:p>
                      <a:pPr algn="l" fontAlgn="ctr"/>
                      <a:r>
                        <a:rPr lang="en-US" sz="1400" b="0" i="0" u="none" strike="noStrike" dirty="0" smtClean="0">
                          <a:solidFill>
                            <a:srgbClr val="000000"/>
                          </a:solidFill>
                          <a:effectLst/>
                          <a:latin typeface="Arial"/>
                        </a:rPr>
                        <a:t>Navy</a:t>
                      </a:r>
                      <a:endParaRPr lang="en-US" sz="1400" b="0" i="0" u="none" strike="noStrike" dirty="0">
                        <a:solidFill>
                          <a:srgbClr val="000000"/>
                        </a:solidFill>
                        <a:effectLst/>
                        <a:latin typeface="Arial"/>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r" defTabSz="914400" rtl="0" eaLnBrk="1" fontAlgn="ctr" latinLnBrk="0" hangingPunct="1"/>
                      <a:r>
                        <a:rPr lang="en-US" sz="1400" b="0" i="0" u="none" strike="noStrike" kern="1200" dirty="0" smtClean="0">
                          <a:solidFill>
                            <a:srgbClr val="000000"/>
                          </a:solidFill>
                          <a:effectLst/>
                          <a:latin typeface="Arial"/>
                          <a:ea typeface="+mn-ea"/>
                          <a:cs typeface="+mn-cs"/>
                        </a:rPr>
                        <a:t>149.2</a:t>
                      </a:r>
                      <a:endParaRPr lang="en-US" sz="1400" b="0" i="0" u="none" strike="noStrike" kern="1200" dirty="0">
                        <a:solidFill>
                          <a:srgbClr val="000000"/>
                        </a:solidFill>
                        <a:effectLst/>
                        <a:latin typeface="Arial"/>
                        <a:ea typeface="+mn-ea"/>
                        <a:cs typeface="+mn-cs"/>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r" defTabSz="914400" rtl="0" eaLnBrk="1" fontAlgn="ctr" latinLnBrk="0" hangingPunct="1"/>
                      <a:r>
                        <a:rPr lang="en-US" sz="1400" b="0" i="0" u="none" strike="noStrike" kern="1200" dirty="0" smtClean="0">
                          <a:solidFill>
                            <a:srgbClr val="000000"/>
                          </a:solidFill>
                          <a:effectLst/>
                          <a:latin typeface="Arial"/>
                          <a:ea typeface="+mn-ea"/>
                          <a:cs typeface="+mn-cs"/>
                        </a:rPr>
                        <a:t>161.0</a:t>
                      </a:r>
                      <a:endParaRPr lang="en-US" sz="1400" b="0" i="0" u="none" strike="noStrike" kern="1200" dirty="0">
                        <a:solidFill>
                          <a:srgbClr val="000000"/>
                        </a:solidFill>
                        <a:effectLst/>
                        <a:latin typeface="Arial"/>
                        <a:ea typeface="+mn-ea"/>
                        <a:cs typeface="+mn-cs"/>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r" defTabSz="914400" rtl="0" eaLnBrk="1" fontAlgn="ctr" latinLnBrk="0" hangingPunct="1"/>
                      <a:r>
                        <a:rPr lang="en-US" sz="1400" b="0" i="0" u="none" strike="noStrike" kern="1200" dirty="0" smtClean="0">
                          <a:solidFill>
                            <a:srgbClr val="000000"/>
                          </a:solidFill>
                          <a:effectLst/>
                          <a:latin typeface="Arial"/>
                          <a:ea typeface="+mn-ea"/>
                          <a:cs typeface="+mn-cs"/>
                        </a:rPr>
                        <a:t>+11.8</a:t>
                      </a:r>
                      <a:endParaRPr lang="en-US" sz="1400" b="0" i="0" u="none" strike="noStrike" kern="1200" dirty="0">
                        <a:solidFill>
                          <a:srgbClr val="000000"/>
                        </a:solidFill>
                        <a:effectLst/>
                        <a:latin typeface="Arial"/>
                        <a:ea typeface="+mn-ea"/>
                        <a:cs typeface="+mn-cs"/>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1047">
                <a:tc>
                  <a:txBody>
                    <a:bodyPr/>
                    <a:lstStyle/>
                    <a:p>
                      <a:pPr algn="l" fontAlgn="ctr"/>
                      <a:r>
                        <a:rPr lang="en-US" sz="1400" b="0" i="0" u="none" strike="noStrike" dirty="0" smtClean="0">
                          <a:solidFill>
                            <a:srgbClr val="000000"/>
                          </a:solidFill>
                          <a:effectLst/>
                          <a:latin typeface="Arial"/>
                        </a:rPr>
                        <a:t>Air Force</a:t>
                      </a:r>
                      <a:endParaRPr lang="en-US" sz="1400" b="0" i="0" u="none" strike="noStrike" dirty="0">
                        <a:solidFill>
                          <a:srgbClr val="000000"/>
                        </a:solidFill>
                        <a:effectLst/>
                        <a:latin typeface="Arial"/>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r" defTabSz="914400" rtl="0" eaLnBrk="1" fontAlgn="ctr" latinLnBrk="0" hangingPunct="1"/>
                      <a:r>
                        <a:rPr lang="en-US" sz="1400" b="0" i="0" u="none" strike="noStrike" kern="1200" dirty="0" smtClean="0">
                          <a:solidFill>
                            <a:srgbClr val="000000"/>
                          </a:solidFill>
                          <a:effectLst/>
                          <a:latin typeface="Arial"/>
                          <a:ea typeface="+mn-ea"/>
                          <a:cs typeface="+mn-cs"/>
                        </a:rPr>
                        <a:t>136.9</a:t>
                      </a:r>
                      <a:endParaRPr lang="en-US" sz="1400" b="0" i="0" u="none" strike="noStrike" kern="1200" dirty="0">
                        <a:solidFill>
                          <a:srgbClr val="000000"/>
                        </a:solidFill>
                        <a:effectLst/>
                        <a:latin typeface="Arial"/>
                        <a:ea typeface="+mn-ea"/>
                        <a:cs typeface="+mn-cs"/>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r" defTabSz="914400" rtl="0" eaLnBrk="1" fontAlgn="ctr" latinLnBrk="0" hangingPunct="1"/>
                      <a:r>
                        <a:rPr lang="en-US" sz="1400" b="0" i="0" u="none" strike="noStrike" kern="1200" dirty="0" smtClean="0">
                          <a:solidFill>
                            <a:srgbClr val="000000"/>
                          </a:solidFill>
                          <a:effectLst/>
                          <a:latin typeface="Arial"/>
                          <a:ea typeface="+mn-ea"/>
                          <a:cs typeface="+mn-cs"/>
                        </a:rPr>
                        <a:t>152.9</a:t>
                      </a:r>
                      <a:endParaRPr lang="en-US" sz="1400" b="0" i="0" u="none" strike="noStrike" kern="1200" dirty="0">
                        <a:solidFill>
                          <a:srgbClr val="000000"/>
                        </a:solidFill>
                        <a:effectLst/>
                        <a:latin typeface="Arial"/>
                        <a:ea typeface="+mn-ea"/>
                        <a:cs typeface="+mn-cs"/>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r" defTabSz="914400" rtl="0" eaLnBrk="1" fontAlgn="ctr" latinLnBrk="0" hangingPunct="1"/>
                      <a:r>
                        <a:rPr lang="en-US" sz="1400" b="0" i="0" u="none" strike="noStrike" kern="1200" dirty="0" smtClean="0">
                          <a:solidFill>
                            <a:srgbClr val="000000"/>
                          </a:solidFill>
                          <a:effectLst/>
                          <a:latin typeface="Arial"/>
                          <a:ea typeface="+mn-ea"/>
                          <a:cs typeface="+mn-cs"/>
                        </a:rPr>
                        <a:t>+16.0</a:t>
                      </a:r>
                      <a:endParaRPr lang="en-US" sz="1400" b="0" i="0" u="none" strike="noStrike" kern="1200" dirty="0">
                        <a:solidFill>
                          <a:srgbClr val="000000"/>
                        </a:solidFill>
                        <a:effectLst/>
                        <a:latin typeface="Arial"/>
                        <a:ea typeface="+mn-ea"/>
                        <a:cs typeface="+mn-cs"/>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1047">
                <a:tc>
                  <a:txBody>
                    <a:bodyPr/>
                    <a:lstStyle/>
                    <a:p>
                      <a:pPr algn="l" fontAlgn="ctr"/>
                      <a:r>
                        <a:rPr lang="en-US" sz="1400" b="0" i="0" u="none" strike="noStrike" dirty="0" smtClean="0">
                          <a:solidFill>
                            <a:srgbClr val="000000"/>
                          </a:solidFill>
                          <a:effectLst/>
                          <a:latin typeface="Arial"/>
                        </a:rPr>
                        <a:t>Defense Wide</a:t>
                      </a:r>
                      <a:endParaRPr lang="en-US" sz="1400" b="0" i="0" u="none" strike="noStrike" dirty="0">
                        <a:solidFill>
                          <a:srgbClr val="000000"/>
                        </a:solidFill>
                        <a:effectLst/>
                        <a:latin typeface="Arial"/>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r" defTabSz="914400" rtl="0" eaLnBrk="1" fontAlgn="ctr" latinLnBrk="0" hangingPunct="1"/>
                      <a:r>
                        <a:rPr lang="en-US" sz="1400" b="0" i="0" u="none" strike="noStrike" kern="1200" dirty="0" smtClean="0">
                          <a:solidFill>
                            <a:srgbClr val="000000"/>
                          </a:solidFill>
                          <a:effectLst/>
                          <a:latin typeface="Arial"/>
                          <a:ea typeface="+mn-ea"/>
                          <a:cs typeface="+mn-cs"/>
                        </a:rPr>
                        <a:t>90.6</a:t>
                      </a:r>
                      <a:endParaRPr lang="en-US" sz="1400" b="0" i="0" u="none" strike="noStrike" kern="1200" dirty="0">
                        <a:solidFill>
                          <a:srgbClr val="000000"/>
                        </a:solidFill>
                        <a:effectLst/>
                        <a:latin typeface="Arial"/>
                        <a:ea typeface="+mn-ea"/>
                        <a:cs typeface="+mn-cs"/>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r" defTabSz="914400" rtl="0" eaLnBrk="1" fontAlgn="ctr" latinLnBrk="0" hangingPunct="1"/>
                      <a:r>
                        <a:rPr lang="en-US" sz="1400" b="0" i="0" u="none" strike="noStrike" kern="1200" dirty="0" smtClean="0">
                          <a:solidFill>
                            <a:srgbClr val="000000"/>
                          </a:solidFill>
                          <a:effectLst/>
                          <a:latin typeface="Arial"/>
                          <a:ea typeface="+mn-ea"/>
                          <a:cs typeface="+mn-cs"/>
                        </a:rPr>
                        <a:t>94.0</a:t>
                      </a:r>
                      <a:endParaRPr lang="en-US" sz="1400" b="0" i="0" u="none" strike="noStrike" kern="1200" dirty="0">
                        <a:solidFill>
                          <a:srgbClr val="000000"/>
                        </a:solidFill>
                        <a:effectLst/>
                        <a:latin typeface="Arial"/>
                        <a:ea typeface="+mn-ea"/>
                        <a:cs typeface="+mn-cs"/>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r" defTabSz="914400" rtl="0" eaLnBrk="1" fontAlgn="ctr" latinLnBrk="0" hangingPunct="1"/>
                      <a:r>
                        <a:rPr lang="en-US" sz="1400" b="0" i="0" u="none" strike="noStrike" kern="1200" dirty="0" smtClean="0">
                          <a:solidFill>
                            <a:srgbClr val="000000"/>
                          </a:solidFill>
                          <a:effectLst/>
                          <a:latin typeface="Arial"/>
                          <a:ea typeface="+mn-ea"/>
                          <a:cs typeface="+mn-cs"/>
                        </a:rPr>
                        <a:t>+3.4</a:t>
                      </a:r>
                      <a:endParaRPr lang="en-US" sz="1400" b="0" i="0" u="none" strike="noStrike" kern="1200" dirty="0">
                        <a:solidFill>
                          <a:srgbClr val="000000"/>
                        </a:solidFill>
                        <a:effectLst/>
                        <a:latin typeface="Arial"/>
                        <a:ea typeface="+mn-ea"/>
                        <a:cs typeface="+mn-cs"/>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1047">
                <a:tc>
                  <a:txBody>
                    <a:bodyPr/>
                    <a:lstStyle/>
                    <a:p>
                      <a:pPr algn="l" fontAlgn="ctr"/>
                      <a:r>
                        <a:rPr lang="en-US" sz="1400" b="1" u="none" strike="noStrike" dirty="0">
                          <a:effectLst/>
                        </a:rPr>
                        <a:t>TOTAL</a:t>
                      </a:r>
                      <a:endParaRPr lang="en-US" sz="1400" b="1" i="0" u="none" strike="noStrike" dirty="0">
                        <a:solidFill>
                          <a:srgbClr val="000000"/>
                        </a:solidFill>
                        <a:effectLst/>
                        <a:latin typeface="Arial"/>
                      </a:endParaRPr>
                    </a:p>
                  </a:txBody>
                  <a:tcPr marL="18288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r" fontAlgn="ctr"/>
                      <a:r>
                        <a:rPr lang="en-US" sz="1400" b="1" u="none" strike="noStrike" dirty="0" smtClean="0">
                          <a:effectLst/>
                        </a:rPr>
                        <a:t>496.1</a:t>
                      </a:r>
                      <a:endParaRPr lang="en-US" sz="1400" b="1"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r" fontAlgn="ctr"/>
                      <a:r>
                        <a:rPr lang="en-US" sz="1400" b="1" u="none" strike="noStrike" dirty="0" smtClean="0">
                          <a:effectLst/>
                        </a:rPr>
                        <a:t>534.3</a:t>
                      </a:r>
                      <a:endParaRPr lang="en-US" sz="1400" b="1"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r" fontAlgn="ctr"/>
                      <a:r>
                        <a:rPr lang="en-US" sz="1400" b="1" i="0" u="none" strike="noStrike" dirty="0" smtClean="0">
                          <a:solidFill>
                            <a:srgbClr val="000000"/>
                          </a:solidFill>
                          <a:effectLst/>
                          <a:latin typeface="Arial"/>
                        </a:rPr>
                        <a:t>+38.2</a:t>
                      </a:r>
                      <a:endParaRPr lang="en-US" sz="1400" b="1" i="0" u="none" strike="noStrike" dirty="0">
                        <a:solidFill>
                          <a:srgbClr val="000000"/>
                        </a:solidFill>
                        <a:effectLst/>
                        <a:latin typeface="Arial"/>
                      </a:endParaRPr>
                    </a:p>
                  </a:txBody>
                  <a:tcPr marL="0" marR="2743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bl>
          </a:graphicData>
        </a:graphic>
      </p:graphicFrame>
      <p:sp>
        <p:nvSpPr>
          <p:cNvPr id="8" name="Text Box 35"/>
          <p:cNvSpPr txBox="1">
            <a:spLocks noChangeArrowheads="1"/>
          </p:cNvSpPr>
          <p:nvPr/>
        </p:nvSpPr>
        <p:spPr bwMode="gray">
          <a:xfrm>
            <a:off x="6076950" y="5683587"/>
            <a:ext cx="2152650" cy="138112"/>
          </a:xfrm>
          <a:prstGeom prst="rect">
            <a:avLst/>
          </a:prstGeom>
          <a:noFill/>
          <a:ln w="9525" algn="ctr">
            <a:noFill/>
            <a:miter lim="800000"/>
            <a:headEnd/>
            <a:tailEnd/>
          </a:ln>
        </p:spPr>
        <p:txBody>
          <a:bodyPr lIns="0" tIns="0" rIns="0" bIns="0" anchor="ctr">
            <a:spAutoFit/>
          </a:bodyPr>
          <a:lstStyle/>
          <a:p>
            <a:pPr marL="400050" indent="-400050" algn="r" defTabSz="1019175"/>
            <a:r>
              <a:rPr lang="en-US" sz="900" b="0" i="1" dirty="0">
                <a:solidFill>
                  <a:srgbClr val="5F5F5F"/>
                </a:solidFill>
              </a:rPr>
              <a:t>Numbers may not add due to rounding</a:t>
            </a:r>
          </a:p>
        </p:txBody>
      </p:sp>
      <p:sp>
        <p:nvSpPr>
          <p:cNvPr id="9" name="Text Box 35"/>
          <p:cNvSpPr txBox="1">
            <a:spLocks noChangeArrowheads="1"/>
          </p:cNvSpPr>
          <p:nvPr/>
        </p:nvSpPr>
        <p:spPr bwMode="gray">
          <a:xfrm>
            <a:off x="6076950" y="3511887"/>
            <a:ext cx="2152650" cy="138112"/>
          </a:xfrm>
          <a:prstGeom prst="rect">
            <a:avLst/>
          </a:prstGeom>
          <a:noFill/>
          <a:ln w="9525" algn="ctr">
            <a:noFill/>
            <a:miter lim="800000"/>
            <a:headEnd/>
            <a:tailEnd/>
          </a:ln>
        </p:spPr>
        <p:txBody>
          <a:bodyPr lIns="0" tIns="0" rIns="0" bIns="0" anchor="ctr">
            <a:spAutoFit/>
          </a:bodyPr>
          <a:lstStyle/>
          <a:p>
            <a:pPr marL="400050" indent="-400050" algn="r" defTabSz="1019175"/>
            <a:r>
              <a:rPr lang="en-US" sz="900" b="0" i="1" dirty="0">
                <a:solidFill>
                  <a:srgbClr val="5F5F5F"/>
                </a:solidFill>
              </a:rPr>
              <a:t>Numbers may not add due to rounding</a:t>
            </a:r>
          </a:p>
        </p:txBody>
      </p:sp>
      <p:sp>
        <p:nvSpPr>
          <p:cNvPr id="10" name="Slide Number Placeholder 5"/>
          <p:cNvSpPr>
            <a:spLocks noGrp="1"/>
          </p:cNvSpPr>
          <p:nvPr>
            <p:ph type="sldNum" sz="quarter" idx="10"/>
          </p:nvPr>
        </p:nvSpPr>
        <p:spPr bwMode="auto">
          <a:xfrm>
            <a:off x="8556625" y="6537325"/>
            <a:ext cx="739775" cy="2889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latin typeface="+mn-lt"/>
              </a:rPr>
              <a:t>   </a:t>
            </a:r>
            <a:fld id="{260E7150-EE42-41A3-9E51-61698468EAE5}" type="slidenum">
              <a:rPr lang="en-US" altLang="en-US" sz="1800" smtClean="0">
                <a:latin typeface="+mn-lt"/>
              </a:rPr>
              <a:pPr eaLnBrk="1" fontAlgn="base" hangingPunct="1">
                <a:spcBef>
                  <a:spcPct val="0"/>
                </a:spcBef>
                <a:spcAft>
                  <a:spcPct val="0"/>
                </a:spcAft>
                <a:buFontTx/>
                <a:buNone/>
                <a:defRPr/>
              </a:pPr>
              <a:t>18</a:t>
            </a:fld>
            <a:endParaRPr lang="en-US" altLang="en-US" sz="1800" dirty="0" smtClean="0">
              <a:latin typeface="+mn-lt"/>
            </a:endParaRPr>
          </a:p>
        </p:txBody>
      </p:sp>
    </p:spTree>
    <p:extLst>
      <p:ext uri="{BB962C8B-B14F-4D97-AF65-F5344CB8AC3E}">
        <p14:creationId xmlns:p14="http://schemas.microsoft.com/office/powerpoint/2010/main" val="1678875491"/>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p:cNvGraphicFramePr>
          <p:nvPr>
            <p:extLst>
              <p:ext uri="{D42A27DB-BD31-4B8C-83A1-F6EECF244321}">
                <p14:modId xmlns:p14="http://schemas.microsoft.com/office/powerpoint/2010/main" val="1861444638"/>
              </p:ext>
            </p:extLst>
          </p:nvPr>
        </p:nvGraphicFramePr>
        <p:xfrm>
          <a:off x="293686" y="741748"/>
          <a:ext cx="8755063" cy="57203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Object 2"/>
          <p:cNvGraphicFramePr>
            <a:graphicFrameLocks noChangeAspect="1"/>
          </p:cNvGraphicFramePr>
          <p:nvPr>
            <p:extLst>
              <p:ext uri="{D42A27DB-BD31-4B8C-83A1-F6EECF244321}">
                <p14:modId xmlns:p14="http://schemas.microsoft.com/office/powerpoint/2010/main" val="2406580166"/>
              </p:ext>
            </p:extLst>
          </p:nvPr>
        </p:nvGraphicFramePr>
        <p:xfrm>
          <a:off x="3710583" y="2073733"/>
          <a:ext cx="5990522" cy="4276725"/>
        </p:xfrm>
        <a:graphic>
          <a:graphicData uri="http://schemas.openxmlformats.org/presentationml/2006/ole">
            <mc:AlternateContent xmlns:mc="http://schemas.openxmlformats.org/markup-compatibility/2006">
              <mc:Choice xmlns:v="urn:schemas-microsoft-com:vml" Requires="v">
                <p:oleObj spid="_x0000_s1039" name="Worksheet" r:id="rId5" imgW="4038549" imgH="2886036" progId="Excel.Sheet.8">
                  <p:embed/>
                </p:oleObj>
              </mc:Choice>
              <mc:Fallback>
                <p:oleObj name="Worksheet" r:id="rId5" imgW="4038549" imgH="2886036" progId="Excel.Sheet.8">
                  <p:embed/>
                  <p:pic>
                    <p:nvPicPr>
                      <p:cNvPr id="0" name=""/>
                      <p:cNvPicPr>
                        <a:picLocks noChangeAspect="1" noChangeArrowheads="1"/>
                      </p:cNvPicPr>
                      <p:nvPr/>
                    </p:nvPicPr>
                    <p:blipFill>
                      <a:blip r:embed="rId6"/>
                      <a:srcRect/>
                      <a:stretch>
                        <a:fillRect/>
                      </a:stretch>
                    </p:blipFill>
                    <p:spPr bwMode="auto">
                      <a:xfrm>
                        <a:off x="3710583" y="2073733"/>
                        <a:ext cx="5990522" cy="4276725"/>
                      </a:xfrm>
                      <a:prstGeom prst="rect">
                        <a:avLst/>
                      </a:prstGeom>
                      <a:noFill/>
                      <a:extLst/>
                    </p:spPr>
                  </p:pic>
                </p:oleObj>
              </mc:Fallback>
            </mc:AlternateContent>
          </a:graphicData>
        </a:graphic>
      </p:graphicFrame>
      <p:sp>
        <p:nvSpPr>
          <p:cNvPr id="4" name="Title 1"/>
          <p:cNvSpPr>
            <a:spLocks noGrp="1"/>
          </p:cNvSpPr>
          <p:nvPr>
            <p:ph type="title"/>
          </p:nvPr>
        </p:nvSpPr>
        <p:spPr>
          <a:xfrm>
            <a:off x="374904" y="114299"/>
            <a:ext cx="8394192" cy="685801"/>
          </a:xfrm>
        </p:spPr>
        <p:txBody>
          <a:bodyPr/>
          <a:lstStyle/>
          <a:p>
            <a:r>
              <a:rPr lang="en-US" sz="3200" b="1" dirty="0" smtClean="0">
                <a:solidFill>
                  <a:schemeClr val="bg2">
                    <a:lumMod val="10000"/>
                  </a:schemeClr>
                </a:solidFill>
              </a:rPr>
              <a:t>FY 2016 President’s Budget</a:t>
            </a:r>
            <a:endParaRPr lang="en-US" sz="3200" b="1" dirty="0">
              <a:solidFill>
                <a:schemeClr val="bg2">
                  <a:lumMod val="10000"/>
                </a:schemeClr>
              </a:solidFill>
            </a:endParaRPr>
          </a:p>
        </p:txBody>
      </p:sp>
      <p:sp>
        <p:nvSpPr>
          <p:cNvPr id="7" name="Rectangle 36"/>
          <p:cNvSpPr>
            <a:spLocks noChangeArrowheads="1"/>
          </p:cNvSpPr>
          <p:nvPr/>
        </p:nvSpPr>
        <p:spPr bwMode="auto">
          <a:xfrm>
            <a:off x="303917" y="1759978"/>
            <a:ext cx="1967042" cy="401638"/>
          </a:xfrm>
          <a:prstGeom prst="rect">
            <a:avLst/>
          </a:prstGeom>
          <a:noFill/>
          <a:ln w="9525" algn="ctr">
            <a:noFill/>
            <a:miter lim="800000"/>
            <a:headEnd/>
            <a:tailEnd/>
          </a:ln>
        </p:spPr>
        <p:txBody>
          <a:bodyPr tIns="0" rIns="0" bIns="0" anchor="ctr"/>
          <a:lstStyle/>
          <a:p>
            <a:pPr algn="ctr">
              <a:defRPr sz="1800" b="1" i="0" u="none" strike="noStrike" kern="1200" baseline="0">
                <a:solidFill>
                  <a:srgbClr val="000000"/>
                </a:solidFill>
                <a:latin typeface="+mj-lt"/>
                <a:ea typeface="+mn-ea"/>
                <a:cs typeface="+mn-cs"/>
              </a:defRPr>
            </a:pPr>
            <a:r>
              <a:rPr lang="en-US" sz="1400" dirty="0" smtClean="0"/>
              <a:t>Military Construction Family Housing $8.4 </a:t>
            </a:r>
            <a:endParaRPr lang="en-US" sz="1400" dirty="0"/>
          </a:p>
        </p:txBody>
      </p:sp>
      <p:sp>
        <p:nvSpPr>
          <p:cNvPr id="8" name="Freeform 37"/>
          <p:cNvSpPr>
            <a:spLocks/>
          </p:cNvSpPr>
          <p:nvPr/>
        </p:nvSpPr>
        <p:spPr bwMode="auto">
          <a:xfrm rot="5400000" flipV="1">
            <a:off x="1781240" y="1992296"/>
            <a:ext cx="170126" cy="575367"/>
          </a:xfrm>
          <a:custGeom>
            <a:avLst/>
            <a:gdLst/>
            <a:ahLst/>
            <a:cxnLst>
              <a:cxn ang="0">
                <a:pos x="1060" y="1194"/>
              </a:cxn>
              <a:cxn ang="0">
                <a:pos x="40" y="1194"/>
              </a:cxn>
              <a:cxn ang="0">
                <a:pos x="40" y="0"/>
              </a:cxn>
              <a:cxn ang="0">
                <a:pos x="0" y="8"/>
              </a:cxn>
            </a:cxnLst>
            <a:rect l="0" t="0" r="r" b="b"/>
            <a:pathLst>
              <a:path w="1060" h="1194">
                <a:moveTo>
                  <a:pt x="1060" y="1194"/>
                </a:moveTo>
                <a:lnTo>
                  <a:pt x="40" y="1194"/>
                </a:lnTo>
                <a:lnTo>
                  <a:pt x="40" y="0"/>
                </a:lnTo>
                <a:lnTo>
                  <a:pt x="0" y="8"/>
                </a:lnTo>
              </a:path>
            </a:pathLst>
          </a:custGeom>
          <a:ln>
            <a:solidFill>
              <a:srgbClr val="7030A0"/>
            </a:solidFill>
            <a:headEnd type="oval" w="sm" len="sm"/>
            <a:tailEnd/>
          </a:ln>
        </p:spPr>
        <p:style>
          <a:lnRef idx="2">
            <a:schemeClr val="accent6"/>
          </a:lnRef>
          <a:fillRef idx="0">
            <a:schemeClr val="accent6"/>
          </a:fillRef>
          <a:effectRef idx="1">
            <a:schemeClr val="accent6"/>
          </a:effectRef>
          <a:fontRef idx="minor">
            <a:schemeClr val="tx1"/>
          </a:fontRef>
        </p:style>
        <p:txBody>
          <a:bodyPr/>
          <a:lstStyle/>
          <a:p>
            <a:pPr>
              <a:defRPr/>
            </a:pPr>
            <a:endParaRPr lang="en-US" sz="1600" b="0" dirty="0">
              <a:ln>
                <a:solidFill>
                  <a:schemeClr val="accent6"/>
                </a:solidFill>
              </a:ln>
            </a:endParaRPr>
          </a:p>
        </p:txBody>
      </p:sp>
      <p:sp>
        <p:nvSpPr>
          <p:cNvPr id="9" name="Rectangle 36"/>
          <p:cNvSpPr>
            <a:spLocks noChangeArrowheads="1"/>
          </p:cNvSpPr>
          <p:nvPr/>
        </p:nvSpPr>
        <p:spPr bwMode="auto">
          <a:xfrm>
            <a:off x="2524304" y="1770613"/>
            <a:ext cx="2622937" cy="401638"/>
          </a:xfrm>
          <a:prstGeom prst="rect">
            <a:avLst/>
          </a:prstGeom>
          <a:noFill/>
          <a:ln w="9525" algn="ctr">
            <a:noFill/>
            <a:miter lim="800000"/>
            <a:headEnd/>
            <a:tailEnd/>
          </a:ln>
        </p:spPr>
        <p:txBody>
          <a:bodyPr tIns="0" rIns="0" bIns="0" anchor="ctr"/>
          <a:lstStyle/>
          <a:p>
            <a:pPr algn="ctr">
              <a:defRPr sz="1800" b="1" i="0" u="none" strike="noStrike" kern="1200" baseline="0">
                <a:solidFill>
                  <a:srgbClr val="000000"/>
                </a:solidFill>
                <a:latin typeface="+mj-lt"/>
                <a:ea typeface="+mn-ea"/>
                <a:cs typeface="+mn-cs"/>
              </a:defRPr>
            </a:pPr>
            <a:r>
              <a:rPr lang="en-US" sz="1400" dirty="0" smtClean="0"/>
              <a:t>Others $1.8 </a:t>
            </a:r>
            <a:endParaRPr lang="en-US" sz="1400" dirty="0"/>
          </a:p>
        </p:txBody>
      </p:sp>
      <p:sp>
        <p:nvSpPr>
          <p:cNvPr id="10" name="Freeform 37"/>
          <p:cNvSpPr>
            <a:spLocks/>
          </p:cNvSpPr>
          <p:nvPr/>
        </p:nvSpPr>
        <p:spPr bwMode="auto">
          <a:xfrm rot="5400000">
            <a:off x="3052433" y="1417440"/>
            <a:ext cx="191386" cy="1605516"/>
          </a:xfrm>
          <a:custGeom>
            <a:avLst/>
            <a:gdLst/>
            <a:ahLst/>
            <a:cxnLst>
              <a:cxn ang="0">
                <a:pos x="1060" y="1194"/>
              </a:cxn>
              <a:cxn ang="0">
                <a:pos x="40" y="1194"/>
              </a:cxn>
              <a:cxn ang="0">
                <a:pos x="40" y="0"/>
              </a:cxn>
              <a:cxn ang="0">
                <a:pos x="0" y="8"/>
              </a:cxn>
            </a:cxnLst>
            <a:rect l="0" t="0" r="r" b="b"/>
            <a:pathLst>
              <a:path w="1060" h="1194">
                <a:moveTo>
                  <a:pt x="1060" y="1194"/>
                </a:moveTo>
                <a:lnTo>
                  <a:pt x="40" y="1194"/>
                </a:lnTo>
                <a:lnTo>
                  <a:pt x="40" y="0"/>
                </a:lnTo>
                <a:lnTo>
                  <a:pt x="0" y="8"/>
                </a:lnTo>
              </a:path>
            </a:pathLst>
          </a:custGeom>
          <a:ln>
            <a:solidFill>
              <a:srgbClr val="EEB500"/>
            </a:solidFill>
            <a:headEnd type="oval" w="sm" len="sm"/>
            <a:tailEnd/>
          </a:ln>
        </p:spPr>
        <p:style>
          <a:lnRef idx="2">
            <a:schemeClr val="accent6"/>
          </a:lnRef>
          <a:fillRef idx="0">
            <a:schemeClr val="accent6"/>
          </a:fillRef>
          <a:effectRef idx="1">
            <a:schemeClr val="accent6"/>
          </a:effectRef>
          <a:fontRef idx="minor">
            <a:schemeClr val="tx1"/>
          </a:fontRef>
        </p:style>
        <p:txBody>
          <a:bodyPr/>
          <a:lstStyle/>
          <a:p>
            <a:pPr>
              <a:defRPr/>
            </a:pPr>
            <a:endParaRPr lang="en-US" sz="1600" b="0" dirty="0">
              <a:ln>
                <a:solidFill>
                  <a:schemeClr val="accent6"/>
                </a:solidFill>
              </a:ln>
            </a:endParaRPr>
          </a:p>
        </p:txBody>
      </p:sp>
      <p:sp>
        <p:nvSpPr>
          <p:cNvPr id="11" name="Rectangle 3"/>
          <p:cNvSpPr>
            <a:spLocks noChangeArrowheads="1"/>
          </p:cNvSpPr>
          <p:nvPr/>
        </p:nvSpPr>
        <p:spPr bwMode="auto">
          <a:xfrm>
            <a:off x="3744913" y="2438400"/>
            <a:ext cx="1654175" cy="304800"/>
          </a:xfrm>
          <a:prstGeom prst="rect">
            <a:avLst/>
          </a:prstGeom>
          <a:noFill/>
          <a:ln w="9525">
            <a:noFill/>
            <a:miter lim="800000"/>
            <a:headEnd/>
            <a:tailEnd/>
          </a:ln>
        </p:spPr>
        <p:txBody>
          <a:bodyPr wrap="none">
            <a:spAutoFit/>
          </a:bodyPr>
          <a:lstStyle/>
          <a:p>
            <a:r>
              <a:rPr lang="en-US" sz="1400" b="0" dirty="0"/>
              <a:t>(Dollars in Billions)</a:t>
            </a:r>
          </a:p>
        </p:txBody>
      </p:sp>
      <p:sp>
        <p:nvSpPr>
          <p:cNvPr id="16" name="Text Box 17"/>
          <p:cNvSpPr txBox="1">
            <a:spLocks noChangeArrowheads="1"/>
          </p:cNvSpPr>
          <p:nvPr/>
        </p:nvSpPr>
        <p:spPr bwMode="auto">
          <a:xfrm>
            <a:off x="5831351" y="4912266"/>
            <a:ext cx="1748987" cy="553998"/>
          </a:xfrm>
          <a:prstGeom prst="rect">
            <a:avLst/>
          </a:prstGeom>
          <a:noFill/>
          <a:ln w="9525" algn="ctr">
            <a:noFill/>
            <a:miter lim="800000"/>
            <a:headEnd/>
            <a:tailEnd/>
          </a:ln>
        </p:spPr>
        <p:txBody>
          <a:bodyPr wrap="square" lIns="0" tIns="0" rIns="0" bIns="0">
            <a:spAutoFit/>
          </a:bodyPr>
          <a:lstStyle/>
          <a:p>
            <a:pPr algn="ctr"/>
            <a:r>
              <a:rPr lang="en-US" sz="1800" b="1" dirty="0" smtClean="0"/>
              <a:t>Navy</a:t>
            </a:r>
          </a:p>
          <a:p>
            <a:pPr algn="ctr"/>
            <a:r>
              <a:rPr lang="en-US" sz="1800" b="1" dirty="0" smtClean="0"/>
              <a:t>$161.0</a:t>
            </a:r>
            <a:endParaRPr lang="en-US" sz="1800" b="1" dirty="0"/>
          </a:p>
        </p:txBody>
      </p:sp>
      <p:sp>
        <p:nvSpPr>
          <p:cNvPr id="24" name="Text Box 30"/>
          <p:cNvSpPr txBox="1">
            <a:spLocks noChangeArrowheads="1"/>
          </p:cNvSpPr>
          <p:nvPr/>
        </p:nvSpPr>
        <p:spPr bwMode="auto">
          <a:xfrm>
            <a:off x="7655477" y="3963672"/>
            <a:ext cx="831827" cy="553998"/>
          </a:xfrm>
          <a:prstGeom prst="rect">
            <a:avLst/>
          </a:prstGeom>
          <a:noFill/>
          <a:ln w="9525" algn="ctr">
            <a:noFill/>
            <a:miter lim="800000"/>
            <a:headEnd/>
            <a:tailEnd/>
          </a:ln>
        </p:spPr>
        <p:txBody>
          <a:bodyPr wrap="square" lIns="0" tIns="0" rIns="0" bIns="0">
            <a:spAutoFit/>
          </a:bodyPr>
          <a:lstStyle/>
          <a:p>
            <a:pPr algn="ctr"/>
            <a:r>
              <a:rPr lang="en-US" sz="1800" b="1" dirty="0" smtClean="0">
                <a:solidFill>
                  <a:schemeClr val="bg1"/>
                </a:solidFill>
              </a:rPr>
              <a:t>Army</a:t>
            </a:r>
          </a:p>
          <a:p>
            <a:pPr algn="ctr"/>
            <a:r>
              <a:rPr lang="en-US" sz="1800" b="1" dirty="0" smtClean="0">
                <a:solidFill>
                  <a:schemeClr val="bg1"/>
                </a:solidFill>
              </a:rPr>
              <a:t>$126.5</a:t>
            </a:r>
            <a:endParaRPr lang="en-US" sz="1800" b="1" dirty="0">
              <a:solidFill>
                <a:schemeClr val="bg1"/>
              </a:solidFill>
            </a:endParaRPr>
          </a:p>
        </p:txBody>
      </p:sp>
      <p:sp>
        <p:nvSpPr>
          <p:cNvPr id="32" name="Rectangle 16"/>
          <p:cNvSpPr>
            <a:spLocks noChangeArrowheads="1"/>
          </p:cNvSpPr>
          <p:nvPr/>
        </p:nvSpPr>
        <p:spPr bwMode="auto">
          <a:xfrm>
            <a:off x="350857" y="1061049"/>
            <a:ext cx="4019106" cy="587391"/>
          </a:xfrm>
          <a:prstGeom prst="rect">
            <a:avLst/>
          </a:prstGeom>
          <a:solidFill>
            <a:srgbClr val="426DB5"/>
          </a:solidFill>
          <a:ln w="9525">
            <a:noFill/>
            <a:miter lim="800000"/>
            <a:headEnd/>
            <a:tailEnd/>
          </a:ln>
        </p:spPr>
        <p:txBody>
          <a:bodyPr wrap="none" anchor="ctr"/>
          <a:lstStyle/>
          <a:p>
            <a:pPr algn="ctr">
              <a:spcAft>
                <a:spcPts val="20"/>
              </a:spcAft>
            </a:pPr>
            <a:r>
              <a:rPr lang="en-US" sz="2500" i="1" dirty="0" smtClean="0">
                <a:solidFill>
                  <a:schemeClr val="bg1"/>
                </a:solidFill>
              </a:rPr>
              <a:t>Base Budget</a:t>
            </a:r>
          </a:p>
        </p:txBody>
      </p:sp>
      <p:sp>
        <p:nvSpPr>
          <p:cNvPr id="34" name="Rectangle 16"/>
          <p:cNvSpPr>
            <a:spLocks noChangeArrowheads="1"/>
          </p:cNvSpPr>
          <p:nvPr/>
        </p:nvSpPr>
        <p:spPr bwMode="auto">
          <a:xfrm>
            <a:off x="4748536" y="1061048"/>
            <a:ext cx="4148480" cy="587391"/>
          </a:xfrm>
          <a:prstGeom prst="rect">
            <a:avLst/>
          </a:prstGeom>
          <a:solidFill>
            <a:srgbClr val="426DB5"/>
          </a:solidFill>
          <a:ln w="9525">
            <a:noFill/>
            <a:miter lim="800000"/>
            <a:headEnd/>
            <a:tailEnd/>
          </a:ln>
        </p:spPr>
        <p:txBody>
          <a:bodyPr wrap="none" anchor="ctr"/>
          <a:lstStyle/>
          <a:p>
            <a:pPr algn="ctr"/>
            <a:r>
              <a:rPr lang="en-US" sz="1900" i="1" dirty="0" smtClean="0">
                <a:solidFill>
                  <a:schemeClr val="bg1"/>
                </a:solidFill>
              </a:rPr>
              <a:t>Budget By Military Department</a:t>
            </a:r>
          </a:p>
        </p:txBody>
      </p:sp>
      <p:sp>
        <p:nvSpPr>
          <p:cNvPr id="37" name="Text Box 30"/>
          <p:cNvSpPr txBox="1">
            <a:spLocks noChangeArrowheads="1"/>
          </p:cNvSpPr>
          <p:nvPr/>
        </p:nvSpPr>
        <p:spPr bwMode="auto">
          <a:xfrm>
            <a:off x="5399088" y="3249521"/>
            <a:ext cx="864526" cy="830997"/>
          </a:xfrm>
          <a:prstGeom prst="rect">
            <a:avLst/>
          </a:prstGeom>
          <a:noFill/>
          <a:ln w="9525" algn="ctr">
            <a:noFill/>
            <a:miter lim="800000"/>
            <a:headEnd/>
            <a:tailEnd/>
          </a:ln>
        </p:spPr>
        <p:txBody>
          <a:bodyPr wrap="square" lIns="0" tIns="0" rIns="0" bIns="0">
            <a:spAutoFit/>
          </a:bodyPr>
          <a:lstStyle/>
          <a:p>
            <a:pPr algn="ctr"/>
            <a:r>
              <a:rPr lang="en-US" sz="1800" b="1" dirty="0" smtClean="0">
                <a:solidFill>
                  <a:schemeClr val="bg1"/>
                </a:solidFill>
              </a:rPr>
              <a:t>Air Force</a:t>
            </a:r>
          </a:p>
          <a:p>
            <a:pPr algn="ctr"/>
            <a:r>
              <a:rPr lang="en-US" sz="1800" b="1" dirty="0" smtClean="0">
                <a:solidFill>
                  <a:schemeClr val="bg1"/>
                </a:solidFill>
              </a:rPr>
              <a:t>$152.9</a:t>
            </a:r>
            <a:endParaRPr lang="en-US" sz="1800" b="1" dirty="0">
              <a:solidFill>
                <a:schemeClr val="bg1"/>
              </a:solidFill>
            </a:endParaRPr>
          </a:p>
        </p:txBody>
      </p:sp>
      <p:sp>
        <p:nvSpPr>
          <p:cNvPr id="39" name="Text Box 30"/>
          <p:cNvSpPr txBox="1">
            <a:spLocks noChangeArrowheads="1"/>
          </p:cNvSpPr>
          <p:nvPr/>
        </p:nvSpPr>
        <p:spPr bwMode="auto">
          <a:xfrm>
            <a:off x="6718022" y="2685555"/>
            <a:ext cx="937455" cy="830997"/>
          </a:xfrm>
          <a:prstGeom prst="rect">
            <a:avLst/>
          </a:prstGeom>
          <a:noFill/>
          <a:ln w="9525" algn="ctr">
            <a:noFill/>
            <a:miter lim="800000"/>
            <a:headEnd/>
            <a:tailEnd/>
          </a:ln>
        </p:spPr>
        <p:txBody>
          <a:bodyPr wrap="square" lIns="0" tIns="0" rIns="0" bIns="0">
            <a:spAutoFit/>
          </a:bodyPr>
          <a:lstStyle/>
          <a:p>
            <a:pPr algn="ctr"/>
            <a:r>
              <a:rPr lang="en-US" sz="1800" b="1" dirty="0" smtClean="0">
                <a:solidFill>
                  <a:schemeClr val="bg1"/>
                </a:solidFill>
              </a:rPr>
              <a:t>Defense Wide</a:t>
            </a:r>
          </a:p>
          <a:p>
            <a:pPr algn="ctr"/>
            <a:r>
              <a:rPr lang="en-US" sz="1800" b="1" dirty="0" smtClean="0">
                <a:solidFill>
                  <a:schemeClr val="bg1"/>
                </a:solidFill>
              </a:rPr>
              <a:t>$94.0</a:t>
            </a:r>
            <a:endParaRPr lang="en-US" sz="1800" b="1" dirty="0">
              <a:solidFill>
                <a:schemeClr val="bg1"/>
              </a:solidFill>
            </a:endParaRPr>
          </a:p>
        </p:txBody>
      </p:sp>
      <p:sp>
        <p:nvSpPr>
          <p:cNvPr id="17" name="TextBox 1"/>
          <p:cNvSpPr txBox="1">
            <a:spLocks noChangeArrowheads="1"/>
          </p:cNvSpPr>
          <p:nvPr/>
        </p:nvSpPr>
        <p:spPr bwMode="auto">
          <a:xfrm>
            <a:off x="427037" y="6248266"/>
            <a:ext cx="8488363" cy="400050"/>
          </a:xfrm>
          <a:prstGeom prst="rect">
            <a:avLst/>
          </a:prstGeom>
          <a:solidFill>
            <a:srgbClr val="000099"/>
          </a:solidFill>
          <a:ln w="9525">
            <a:noFill/>
            <a:miter lim="800000"/>
            <a:headEnd/>
            <a:tailEnd/>
          </a:ln>
        </p:spPr>
        <p:txBody>
          <a:bodyPr anchor="ctr">
            <a:spAutoFit/>
          </a:bodyPr>
          <a:lstStyle/>
          <a:p>
            <a:pPr algn="ctr"/>
            <a:r>
              <a:rPr lang="en-US" sz="2000" i="1" dirty="0" smtClean="0">
                <a:solidFill>
                  <a:srgbClr val="FFFFFF"/>
                </a:solidFill>
              </a:rPr>
              <a:t>Budget Request: $534.2 billion</a:t>
            </a:r>
            <a:endParaRPr lang="en-US" sz="2000" i="1" dirty="0">
              <a:solidFill>
                <a:srgbClr val="FFFFFF"/>
              </a:solidFill>
            </a:endParaRPr>
          </a:p>
        </p:txBody>
      </p:sp>
      <p:sp>
        <p:nvSpPr>
          <p:cNvPr id="18" name="Slide Number Placeholder 5"/>
          <p:cNvSpPr>
            <a:spLocks noGrp="1"/>
          </p:cNvSpPr>
          <p:nvPr>
            <p:ph type="sldNum" sz="quarter" idx="10"/>
          </p:nvPr>
        </p:nvSpPr>
        <p:spPr bwMode="auto">
          <a:xfrm>
            <a:off x="8556625" y="6537325"/>
            <a:ext cx="739775" cy="2889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latin typeface="+mn-lt"/>
              </a:rPr>
              <a:t>   </a:t>
            </a:r>
            <a:fld id="{260E7150-EE42-41A3-9E51-61698468EAE5}" type="slidenum">
              <a:rPr lang="en-US" altLang="en-US" sz="1800" smtClean="0">
                <a:latin typeface="+mn-lt"/>
              </a:rPr>
              <a:pPr eaLnBrk="1" fontAlgn="base" hangingPunct="1">
                <a:spcBef>
                  <a:spcPct val="0"/>
                </a:spcBef>
                <a:spcAft>
                  <a:spcPct val="0"/>
                </a:spcAft>
                <a:buFontTx/>
                <a:buNone/>
                <a:defRPr/>
              </a:pPr>
              <a:t>19</a:t>
            </a:fld>
            <a:endParaRPr lang="en-US" altLang="en-US" sz="1800" dirty="0" smtClean="0">
              <a:latin typeface="+mn-lt"/>
            </a:endParaRPr>
          </a:p>
        </p:txBody>
      </p:sp>
    </p:spTree>
    <p:extLst>
      <p:ext uri="{BB962C8B-B14F-4D97-AF65-F5344CB8AC3E}">
        <p14:creationId xmlns:p14="http://schemas.microsoft.com/office/powerpoint/2010/main" val="337045915"/>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5"/>
          <p:cNvSpPr>
            <a:spLocks noGrp="1"/>
          </p:cNvSpPr>
          <p:nvPr>
            <p:ph idx="1"/>
          </p:nvPr>
        </p:nvSpPr>
        <p:spPr>
          <a:xfrm>
            <a:off x="228600" y="1066800"/>
            <a:ext cx="8686800" cy="5334000"/>
          </a:xfrm>
        </p:spPr>
        <p:txBody>
          <a:bodyPr/>
          <a:lstStyle/>
          <a:p>
            <a:pPr eaLnBrk="1" hangingPunct="1">
              <a:spcAft>
                <a:spcPts val="600"/>
              </a:spcAft>
            </a:pPr>
            <a:r>
              <a:rPr lang="en-US" altLang="en-US" sz="2800" dirty="0" smtClean="0"/>
              <a:t>Strategy to budget</a:t>
            </a:r>
          </a:p>
          <a:p>
            <a:pPr lvl="1" eaLnBrk="1" hangingPunct="1">
              <a:spcAft>
                <a:spcPts val="600"/>
              </a:spcAft>
            </a:pPr>
            <a:r>
              <a:rPr lang="en-US" altLang="en-US" sz="2400" dirty="0" smtClean="0"/>
              <a:t>PB15 to PB16</a:t>
            </a:r>
          </a:p>
          <a:p>
            <a:pPr lvl="1" eaLnBrk="1" hangingPunct="1">
              <a:spcAft>
                <a:spcPts val="600"/>
              </a:spcAft>
            </a:pPr>
            <a:r>
              <a:rPr lang="en-US" altLang="en-US" sz="2400" dirty="0" smtClean="0"/>
              <a:t>PB16 principles and choices</a:t>
            </a:r>
          </a:p>
          <a:p>
            <a:pPr lvl="1" eaLnBrk="1" hangingPunct="1">
              <a:spcAft>
                <a:spcPts val="600"/>
              </a:spcAft>
            </a:pPr>
            <a:r>
              <a:rPr lang="en-US" altLang="en-US" sz="2400" dirty="0" smtClean="0"/>
              <a:t>Challenges at BCA</a:t>
            </a:r>
          </a:p>
          <a:p>
            <a:pPr eaLnBrk="1" hangingPunct="1">
              <a:spcAft>
                <a:spcPts val="600"/>
              </a:spcAft>
            </a:pPr>
            <a:r>
              <a:rPr lang="en-US" altLang="en-US" sz="2800" dirty="0" smtClean="0"/>
              <a:t>Making </a:t>
            </a:r>
            <a:r>
              <a:rPr lang="en-US" altLang="en-US" sz="2800" dirty="0"/>
              <a:t>e</a:t>
            </a:r>
            <a:r>
              <a:rPr lang="en-US" altLang="en-US" sz="2800" dirty="0" smtClean="0"/>
              <a:t>very </a:t>
            </a:r>
            <a:r>
              <a:rPr lang="en-US" altLang="en-US" sz="2800" dirty="0"/>
              <a:t>d</a:t>
            </a:r>
            <a:r>
              <a:rPr lang="en-US" altLang="en-US" sz="2800" dirty="0" smtClean="0"/>
              <a:t>ollar count through </a:t>
            </a:r>
            <a:r>
              <a:rPr lang="en-US" altLang="en-US" sz="2800" dirty="0"/>
              <a:t>s</a:t>
            </a:r>
            <a:r>
              <a:rPr lang="en-US" altLang="en-US" sz="2800" dirty="0" smtClean="0"/>
              <a:t>marter acquisition</a:t>
            </a:r>
          </a:p>
          <a:p>
            <a:pPr eaLnBrk="1" hangingPunct="1">
              <a:spcAft>
                <a:spcPts val="600"/>
              </a:spcAft>
            </a:pPr>
            <a:r>
              <a:rPr lang="en-US" altLang="en-US" sz="2800" dirty="0" smtClean="0"/>
              <a:t>Final </a:t>
            </a:r>
            <a:r>
              <a:rPr lang="en-US" altLang="en-US" sz="2800" dirty="0"/>
              <a:t>t</a:t>
            </a:r>
            <a:r>
              <a:rPr lang="en-US" altLang="en-US" sz="2800" dirty="0" smtClean="0"/>
              <a:t>houghts</a:t>
            </a:r>
          </a:p>
        </p:txBody>
      </p:sp>
      <p:sp>
        <p:nvSpPr>
          <p:cNvPr id="22531" name="Slide Number Placeholder 5"/>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latin typeface="Cambria" pitchFamily="18" charset="0"/>
              </a:rPr>
              <a:t>   </a:t>
            </a:r>
            <a:fld id="{073D2FBA-A384-4E89-904E-AD86FE938386}" type="slidenum">
              <a:rPr lang="en-US" altLang="en-US" sz="1800" smtClean="0">
                <a:latin typeface="+mn-lt"/>
              </a:rPr>
              <a:pPr eaLnBrk="1" fontAlgn="base" hangingPunct="1">
                <a:spcBef>
                  <a:spcPct val="0"/>
                </a:spcBef>
                <a:spcAft>
                  <a:spcPct val="0"/>
                </a:spcAft>
                <a:buFontTx/>
                <a:buNone/>
                <a:defRPr/>
              </a:pPr>
              <a:t>2</a:t>
            </a:fld>
            <a:endParaRPr lang="en-US" altLang="en-US" sz="1800" dirty="0" smtClean="0">
              <a:latin typeface="+mn-lt"/>
            </a:endParaRPr>
          </a:p>
        </p:txBody>
      </p:sp>
      <p:sp>
        <p:nvSpPr>
          <p:cNvPr id="22532" name="Title 4"/>
          <p:cNvSpPr>
            <a:spLocks noGrp="1"/>
          </p:cNvSpPr>
          <p:nvPr>
            <p:ph type="title"/>
          </p:nvPr>
        </p:nvSpPr>
        <p:spPr>
          <a:xfrm>
            <a:off x="228600" y="98425"/>
            <a:ext cx="8686800" cy="685800"/>
          </a:xfrm>
        </p:spPr>
        <p:txBody>
          <a:bodyPr/>
          <a:lstStyle/>
          <a:p>
            <a:pPr eaLnBrk="1" hangingPunct="1">
              <a:defRPr/>
            </a:pPr>
            <a:r>
              <a:rPr lang="en-US" altLang="en-US" sz="3200" b="1" dirty="0" smtClean="0">
                <a:cs typeface="Arial" panose="020B0604020202020204" pitchFamily="34" charset="0"/>
              </a:rPr>
              <a:t>Agenda</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102" y="123825"/>
            <a:ext cx="8045450" cy="685800"/>
          </a:xfrm>
        </p:spPr>
        <p:txBody>
          <a:bodyPr/>
          <a:lstStyle/>
          <a:p>
            <a:r>
              <a:rPr lang="en-US" sz="3200" b="1" dirty="0" smtClean="0">
                <a:solidFill>
                  <a:schemeClr val="bg2">
                    <a:lumMod val="10000"/>
                  </a:schemeClr>
                </a:solidFill>
              </a:rPr>
              <a:t>PB 2016 Significant Modernization Programs</a:t>
            </a:r>
            <a:endParaRPr lang="en-US" sz="3200" b="1" dirty="0">
              <a:solidFill>
                <a:schemeClr val="bg2">
                  <a:lumMod val="10000"/>
                </a:schemeClr>
              </a:solidFill>
            </a:endParaRPr>
          </a:p>
        </p:txBody>
      </p:sp>
      <p:sp>
        <p:nvSpPr>
          <p:cNvPr id="3" name="Content Placeholder 2"/>
          <p:cNvSpPr>
            <a:spLocks noGrp="1"/>
          </p:cNvSpPr>
          <p:nvPr>
            <p:ph idx="1"/>
          </p:nvPr>
        </p:nvSpPr>
        <p:spPr>
          <a:xfrm>
            <a:off x="228599" y="1143000"/>
            <a:ext cx="8867775" cy="5638800"/>
          </a:xfrm>
        </p:spPr>
        <p:txBody>
          <a:bodyPr>
            <a:normAutofit/>
          </a:bodyPr>
          <a:lstStyle/>
          <a:p>
            <a:pPr>
              <a:spcBef>
                <a:spcPts val="600"/>
              </a:spcBef>
              <a:spcAft>
                <a:spcPts val="600"/>
              </a:spcAft>
            </a:pPr>
            <a:r>
              <a:rPr lang="en-US" sz="2000" dirty="0" smtClean="0"/>
              <a:t>57 </a:t>
            </a:r>
            <a:r>
              <a:rPr lang="en-US" sz="2000" dirty="0"/>
              <a:t>Joint Strike </a:t>
            </a:r>
            <a:r>
              <a:rPr lang="en-US" sz="2000" dirty="0" smtClean="0"/>
              <a:t>Fighters ($10.6B)</a:t>
            </a:r>
            <a:endParaRPr lang="en-US" sz="2000" dirty="0"/>
          </a:p>
          <a:p>
            <a:pPr>
              <a:spcBef>
                <a:spcPts val="600"/>
              </a:spcBef>
              <a:spcAft>
                <a:spcPts val="600"/>
              </a:spcAft>
            </a:pPr>
            <a:r>
              <a:rPr lang="en-US" sz="2000" dirty="0" smtClean="0"/>
              <a:t>16 </a:t>
            </a:r>
            <a:r>
              <a:rPr lang="en-US" sz="2000" dirty="0"/>
              <a:t>P-8 aircraft </a:t>
            </a:r>
            <a:r>
              <a:rPr lang="en-US" sz="2000" dirty="0" smtClean="0"/>
              <a:t>($3.4B)</a:t>
            </a:r>
            <a:endParaRPr lang="en-US" sz="2000" dirty="0"/>
          </a:p>
          <a:p>
            <a:pPr>
              <a:spcBef>
                <a:spcPts val="600"/>
              </a:spcBef>
              <a:spcAft>
                <a:spcPts val="600"/>
              </a:spcAft>
            </a:pPr>
            <a:r>
              <a:rPr lang="en-US" sz="2000" dirty="0" smtClean="0"/>
              <a:t>5 </a:t>
            </a:r>
            <a:r>
              <a:rPr lang="en-US" sz="2000" dirty="0"/>
              <a:t>E-2D aircraft </a:t>
            </a:r>
            <a:r>
              <a:rPr lang="en-US" sz="2000" dirty="0" smtClean="0"/>
              <a:t>($1.3B)</a:t>
            </a:r>
            <a:endParaRPr lang="en-US" sz="2000" dirty="0"/>
          </a:p>
          <a:p>
            <a:pPr>
              <a:spcBef>
                <a:spcPts val="600"/>
              </a:spcBef>
              <a:spcAft>
                <a:spcPts val="600"/>
              </a:spcAft>
            </a:pPr>
            <a:r>
              <a:rPr lang="en-US" sz="2000" dirty="0" smtClean="0"/>
              <a:t>KC-46 </a:t>
            </a:r>
            <a:r>
              <a:rPr lang="en-US" sz="2000" dirty="0"/>
              <a:t>tanker </a:t>
            </a:r>
            <a:r>
              <a:rPr lang="en-US" sz="2000" dirty="0" smtClean="0"/>
              <a:t>($3.0B) and </a:t>
            </a:r>
            <a:r>
              <a:rPr lang="en-US" sz="2000" dirty="0"/>
              <a:t>Long Range Strike development </a:t>
            </a:r>
            <a:r>
              <a:rPr lang="en-US" sz="2000" dirty="0" smtClean="0"/>
              <a:t>($1.2B)</a:t>
            </a:r>
            <a:endParaRPr lang="en-US" sz="2000" dirty="0"/>
          </a:p>
          <a:p>
            <a:pPr>
              <a:spcBef>
                <a:spcPts val="600"/>
              </a:spcBef>
              <a:spcAft>
                <a:spcPts val="600"/>
              </a:spcAft>
            </a:pPr>
            <a:r>
              <a:rPr lang="en-US" sz="2000" dirty="0" smtClean="0"/>
              <a:t>9 </a:t>
            </a:r>
            <a:r>
              <a:rPr lang="en-US" sz="2000" dirty="0"/>
              <a:t>ships </a:t>
            </a:r>
            <a:r>
              <a:rPr lang="en-US" sz="2000" dirty="0" smtClean="0"/>
              <a:t>($11.6B)</a:t>
            </a:r>
            <a:endParaRPr lang="en-US" sz="2000" i="1" dirty="0" smtClean="0"/>
          </a:p>
          <a:p>
            <a:pPr>
              <a:spcBef>
                <a:spcPts val="600"/>
              </a:spcBef>
              <a:spcAft>
                <a:spcPts val="600"/>
              </a:spcAft>
            </a:pPr>
            <a:r>
              <a:rPr lang="en-US" sz="2000" dirty="0" smtClean="0"/>
              <a:t>George Washington (CVN) </a:t>
            </a:r>
            <a:r>
              <a:rPr lang="en-US" sz="2000" dirty="0"/>
              <a:t>overhaul </a:t>
            </a:r>
            <a:r>
              <a:rPr lang="en-US" sz="2000" dirty="0" smtClean="0"/>
              <a:t>($678M)</a:t>
            </a:r>
            <a:endParaRPr lang="en-US" sz="2000" dirty="0"/>
          </a:p>
          <a:p>
            <a:pPr>
              <a:spcBef>
                <a:spcPts val="600"/>
              </a:spcBef>
              <a:spcAft>
                <a:spcPts val="600"/>
              </a:spcAft>
            </a:pPr>
            <a:r>
              <a:rPr lang="en-US" sz="2000" dirty="0" smtClean="0"/>
              <a:t>Ohio </a:t>
            </a:r>
            <a:r>
              <a:rPr lang="en-US" sz="2000" dirty="0"/>
              <a:t>replacement strategic submarine development </a:t>
            </a:r>
            <a:r>
              <a:rPr lang="en-US" sz="2000" dirty="0" smtClean="0"/>
              <a:t>($1.4B)</a:t>
            </a:r>
          </a:p>
          <a:p>
            <a:pPr>
              <a:spcBef>
                <a:spcPts val="600"/>
              </a:spcBef>
              <a:spcAft>
                <a:spcPts val="600"/>
              </a:spcAft>
            </a:pPr>
            <a:r>
              <a:rPr lang="en-US" sz="2000" dirty="0" smtClean="0"/>
              <a:t>Littoral Combat Ship </a:t>
            </a:r>
            <a:r>
              <a:rPr lang="en-US" sz="2000" dirty="0"/>
              <a:t>capabilities i</a:t>
            </a:r>
            <a:r>
              <a:rPr lang="en-US" sz="2000" dirty="0" smtClean="0"/>
              <a:t>mprovements ($55M)</a:t>
            </a:r>
            <a:endParaRPr lang="en-US" sz="2000" dirty="0"/>
          </a:p>
          <a:p>
            <a:pPr>
              <a:spcBef>
                <a:spcPts val="600"/>
              </a:spcBef>
              <a:spcAft>
                <a:spcPts val="600"/>
              </a:spcAft>
            </a:pPr>
            <a:r>
              <a:rPr lang="en-US" sz="2000" dirty="0" smtClean="0"/>
              <a:t>Cyber </a:t>
            </a:r>
            <a:r>
              <a:rPr lang="en-US" sz="2000" dirty="0"/>
              <a:t>capabilities e</a:t>
            </a:r>
            <a:r>
              <a:rPr lang="en-US" sz="2000" dirty="0" smtClean="0"/>
              <a:t>nhancements ($5.5B)</a:t>
            </a:r>
            <a:endParaRPr lang="en-US" sz="2000" dirty="0"/>
          </a:p>
          <a:p>
            <a:pPr>
              <a:spcBef>
                <a:spcPts val="600"/>
              </a:spcBef>
              <a:spcAft>
                <a:spcPts val="600"/>
              </a:spcAft>
            </a:pPr>
            <a:r>
              <a:rPr lang="en-US" sz="2000" dirty="0" smtClean="0"/>
              <a:t>Ground </a:t>
            </a:r>
            <a:r>
              <a:rPr lang="en-US" sz="2000" dirty="0"/>
              <a:t>Based Interceptor reliability ($</a:t>
            </a:r>
            <a:r>
              <a:rPr lang="en-US" sz="2000" dirty="0" smtClean="0"/>
              <a:t>1.6B)</a:t>
            </a:r>
          </a:p>
          <a:p>
            <a:pPr>
              <a:spcBef>
                <a:spcPts val="600"/>
              </a:spcBef>
              <a:spcAft>
                <a:spcPts val="600"/>
              </a:spcAft>
            </a:pPr>
            <a:r>
              <a:rPr lang="en-US" sz="2000" dirty="0" smtClean="0"/>
              <a:t>Army helicopter modernization (e.g., Light Utility Helicopter</a:t>
            </a:r>
            <a:r>
              <a:rPr lang="en-US" sz="2000" dirty="0"/>
              <a:t>) </a:t>
            </a:r>
            <a:r>
              <a:rPr lang="en-US" sz="2000" dirty="0" smtClean="0"/>
              <a:t>($4.5B)</a:t>
            </a:r>
          </a:p>
          <a:p>
            <a:pPr>
              <a:spcBef>
                <a:spcPts val="600"/>
              </a:spcBef>
              <a:spcAft>
                <a:spcPts val="600"/>
              </a:spcAft>
            </a:pPr>
            <a:r>
              <a:rPr lang="en-US" sz="2000" dirty="0" smtClean="0"/>
              <a:t>Reaper (MQ-9) procurement ($821M)</a:t>
            </a:r>
          </a:p>
          <a:p>
            <a:pPr>
              <a:spcBef>
                <a:spcPts val="600"/>
              </a:spcBef>
              <a:spcAft>
                <a:spcPts val="600"/>
              </a:spcAft>
            </a:pPr>
            <a:endParaRPr lang="en-US" dirty="0"/>
          </a:p>
          <a:p>
            <a:endParaRPr lang="en-US" dirty="0"/>
          </a:p>
        </p:txBody>
      </p:sp>
      <p:pic>
        <p:nvPicPr>
          <p:cNvPr id="4" name="Picture 2" descr="O:\EngineRoom\01 Engine Room Operations\1B Tools -  Logos.Maps.Graphics\04 Pictures\FY15\hires_141103-O-ZZ999-002a -Joint Strike Fighter.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6478"/>
          <a:stretch/>
        </p:blipFill>
        <p:spPr bwMode="auto">
          <a:xfrm>
            <a:off x="5057775" y="1020809"/>
            <a:ext cx="3626954" cy="1459136"/>
          </a:xfrm>
          <a:prstGeom prst="rect">
            <a:avLst/>
          </a:prstGeom>
          <a:noFill/>
          <a:ln>
            <a:solidFill>
              <a:schemeClr val="tx1"/>
            </a:solidFill>
          </a:ln>
          <a:effectLst>
            <a:outerShdw blurRad="50800" dist="63500" dir="13800000" algn="ctr"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5" name="Slide Number Placeholder 5"/>
          <p:cNvSpPr>
            <a:spLocks noGrp="1"/>
          </p:cNvSpPr>
          <p:nvPr>
            <p:ph type="sldNum" sz="quarter" idx="10"/>
          </p:nvPr>
        </p:nvSpPr>
        <p:spPr bwMode="auto">
          <a:xfrm>
            <a:off x="8556625" y="6537325"/>
            <a:ext cx="739775" cy="2889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latin typeface="+mn-lt"/>
              </a:rPr>
              <a:t>   </a:t>
            </a:r>
            <a:fld id="{260E7150-EE42-41A3-9E51-61698468EAE5}" type="slidenum">
              <a:rPr lang="en-US" altLang="en-US" sz="1800" smtClean="0">
                <a:latin typeface="+mn-lt"/>
              </a:rPr>
              <a:pPr eaLnBrk="1" fontAlgn="base" hangingPunct="1">
                <a:spcBef>
                  <a:spcPct val="0"/>
                </a:spcBef>
                <a:spcAft>
                  <a:spcPct val="0"/>
                </a:spcAft>
                <a:buFontTx/>
                <a:buNone/>
                <a:defRPr/>
              </a:pPr>
              <a:t>20</a:t>
            </a:fld>
            <a:endParaRPr lang="en-US" altLang="en-US" sz="1800" dirty="0" smtClean="0">
              <a:latin typeface="+mn-lt"/>
            </a:endParaRPr>
          </a:p>
        </p:txBody>
      </p:sp>
    </p:spTree>
    <p:extLst>
      <p:ext uri="{BB962C8B-B14F-4D97-AF65-F5344CB8AC3E}">
        <p14:creationId xmlns:p14="http://schemas.microsoft.com/office/powerpoint/2010/main" val="136481090"/>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3825"/>
            <a:ext cx="9143999" cy="676275"/>
          </a:xfrm>
        </p:spPr>
        <p:txBody>
          <a:bodyPr/>
          <a:lstStyle/>
          <a:p>
            <a:r>
              <a:rPr lang="en-US" sz="3200" b="1" dirty="0" smtClean="0">
                <a:solidFill>
                  <a:schemeClr val="bg2">
                    <a:lumMod val="10000"/>
                  </a:schemeClr>
                </a:solidFill>
              </a:rPr>
              <a:t>PB 2016 Continues to Pursue Compensation Reform</a:t>
            </a:r>
            <a:endParaRPr lang="en-US" sz="3200" b="1" dirty="0">
              <a:solidFill>
                <a:schemeClr val="bg2">
                  <a:lumMod val="10000"/>
                </a:schemeClr>
              </a:solidFill>
            </a:endParaRPr>
          </a:p>
        </p:txBody>
      </p:sp>
      <p:sp>
        <p:nvSpPr>
          <p:cNvPr id="3" name="Content Placeholder 2"/>
          <p:cNvSpPr>
            <a:spLocks noGrp="1"/>
          </p:cNvSpPr>
          <p:nvPr>
            <p:ph idx="1"/>
          </p:nvPr>
        </p:nvSpPr>
        <p:spPr>
          <a:xfrm>
            <a:off x="0" y="1162049"/>
            <a:ext cx="9001125" cy="5924551"/>
          </a:xfrm>
        </p:spPr>
        <p:txBody>
          <a:bodyPr>
            <a:noAutofit/>
          </a:bodyPr>
          <a:lstStyle/>
          <a:p>
            <a:pPr>
              <a:spcBef>
                <a:spcPts val="0"/>
              </a:spcBef>
              <a:spcAft>
                <a:spcPts val="600"/>
              </a:spcAft>
            </a:pPr>
            <a:r>
              <a:rPr lang="en-US" sz="1800" b="1" dirty="0" smtClean="0"/>
              <a:t>FY 2016 Budget request savings (FY16, $1.7B; FYDP $18.2B)</a:t>
            </a:r>
            <a:r>
              <a:rPr lang="en-US" sz="1800" dirty="0" smtClean="0"/>
              <a:t> </a:t>
            </a:r>
            <a:endParaRPr lang="en-US" sz="1800" b="1" dirty="0" smtClean="0"/>
          </a:p>
          <a:p>
            <a:pPr lvl="1">
              <a:spcBef>
                <a:spcPts val="0"/>
              </a:spcBef>
              <a:spcAft>
                <a:spcPts val="0"/>
              </a:spcAft>
            </a:pPr>
            <a:endParaRPr lang="en-US" sz="1050" b="1" dirty="0" smtClean="0"/>
          </a:p>
          <a:p>
            <a:pPr lvl="1">
              <a:spcBef>
                <a:spcPts val="0"/>
              </a:spcBef>
              <a:spcAft>
                <a:spcPts val="0"/>
              </a:spcAft>
            </a:pPr>
            <a:r>
              <a:rPr lang="en-US" sz="1600" b="1" dirty="0" smtClean="0"/>
              <a:t>FY16 Basic Pay raise 1.3% </a:t>
            </a:r>
            <a:r>
              <a:rPr lang="en-US" sz="1600" dirty="0" smtClean="0"/>
              <a:t>(FY 2016, $0.7B; FYDP, $4.3B)</a:t>
            </a:r>
            <a:br>
              <a:rPr lang="en-US" sz="1600" dirty="0" smtClean="0"/>
            </a:br>
            <a:r>
              <a:rPr lang="en-US" sz="1600" dirty="0" smtClean="0"/>
              <a:t> </a:t>
            </a:r>
          </a:p>
          <a:p>
            <a:pPr lvl="1">
              <a:spcBef>
                <a:spcPts val="0"/>
              </a:spcBef>
              <a:spcAft>
                <a:spcPts val="0"/>
              </a:spcAft>
            </a:pPr>
            <a:r>
              <a:rPr lang="en-US" sz="1600" b="1" dirty="0" smtClean="0"/>
              <a:t>Slow growth in Basic Allowance for Housing </a:t>
            </a:r>
            <a:r>
              <a:rPr lang="en-US" sz="1600" dirty="0"/>
              <a:t>– </a:t>
            </a:r>
            <a:r>
              <a:rPr lang="en-US" sz="1600" dirty="0" smtClean="0"/>
              <a:t>an additional 4% out-of-pocket above 1% authorized by Congress in FY 2015 (FY 2016, $0.4B; FYDP, $3.9B)</a:t>
            </a:r>
            <a:br>
              <a:rPr lang="en-US" sz="1600" dirty="0" smtClean="0"/>
            </a:br>
            <a:endParaRPr lang="en-US" sz="1600" dirty="0" smtClean="0"/>
          </a:p>
          <a:p>
            <a:pPr lvl="1">
              <a:spcBef>
                <a:spcPts val="0"/>
              </a:spcBef>
              <a:spcAft>
                <a:spcPts val="0"/>
              </a:spcAft>
            </a:pPr>
            <a:r>
              <a:rPr lang="en-US" sz="1600" b="1" dirty="0" smtClean="0"/>
              <a:t>Reduce Commissary Operating costs and subsidy </a:t>
            </a:r>
            <a:r>
              <a:rPr lang="en-US" sz="1600" dirty="0" smtClean="0"/>
              <a:t>through efficiencies and revenue generating opportunities gained through legislative changes       (FY2016, $0.3B; FYDP, $4.4B)</a:t>
            </a:r>
            <a:br>
              <a:rPr lang="en-US" sz="1600" dirty="0" smtClean="0"/>
            </a:br>
            <a:endParaRPr lang="en-US" sz="1600" dirty="0" smtClean="0"/>
          </a:p>
          <a:p>
            <a:pPr lvl="1">
              <a:spcBef>
                <a:spcPts val="0"/>
              </a:spcBef>
              <a:spcAft>
                <a:spcPts val="0"/>
              </a:spcAft>
            </a:pPr>
            <a:r>
              <a:rPr lang="en-US" sz="1600" b="1" dirty="0" smtClean="0"/>
              <a:t>Consolidate TRICARE healthcare plans </a:t>
            </a:r>
            <a:r>
              <a:rPr lang="en-US" sz="1600" dirty="0" smtClean="0"/>
              <a:t>with altered deductibles/co-pays to encourage beneficiaries to seek care in the most appropriate setting and improve the overall continuity of care. (FY 2016, -$0.1B; FYDP, $3.1B)</a:t>
            </a:r>
            <a:br>
              <a:rPr lang="en-US" sz="1600" dirty="0" smtClean="0"/>
            </a:br>
            <a:endParaRPr lang="en-US" sz="1600" dirty="0" smtClean="0"/>
          </a:p>
          <a:p>
            <a:pPr lvl="1">
              <a:spcBef>
                <a:spcPts val="0"/>
              </a:spcBef>
              <a:spcAft>
                <a:spcPts val="0"/>
              </a:spcAft>
            </a:pPr>
            <a:r>
              <a:rPr lang="en-US" sz="1600" b="1" dirty="0" smtClean="0"/>
              <a:t>Implement modest annual fees for TRICARE-For-Life </a:t>
            </a:r>
            <a:r>
              <a:rPr lang="en-US" sz="1600" dirty="0" smtClean="0"/>
              <a:t>coverage for retirees 65 and over (FY 2016, $0.1B; FYDP, $0.4B)</a:t>
            </a:r>
            <a:br>
              <a:rPr lang="en-US" sz="1600" dirty="0" smtClean="0"/>
            </a:br>
            <a:endParaRPr lang="en-US" sz="1600" dirty="0" smtClean="0"/>
          </a:p>
          <a:p>
            <a:pPr lvl="1">
              <a:spcBef>
                <a:spcPts val="0"/>
              </a:spcBef>
              <a:spcAft>
                <a:spcPts val="600"/>
              </a:spcAft>
            </a:pPr>
            <a:r>
              <a:rPr lang="en-US" sz="1600" b="1" dirty="0" smtClean="0"/>
              <a:t>Additional changes to pharmacy co-pay structure </a:t>
            </a:r>
            <a:r>
              <a:rPr lang="en-US" sz="1600" dirty="0" smtClean="0"/>
              <a:t>for retirees and active duty family members above the FY 2015 authorized level to further incentivize the use of mail order and generic drugs </a:t>
            </a:r>
            <a:r>
              <a:rPr lang="en-US" sz="1600" dirty="0"/>
              <a:t>(</a:t>
            </a:r>
            <a:r>
              <a:rPr lang="en-US" sz="1600" dirty="0" smtClean="0"/>
              <a:t>FY 2016</a:t>
            </a:r>
            <a:r>
              <a:rPr lang="en-US" sz="1600" dirty="0"/>
              <a:t>, $</a:t>
            </a:r>
            <a:r>
              <a:rPr lang="en-US" sz="1600" dirty="0" smtClean="0"/>
              <a:t>0.3B</a:t>
            </a:r>
            <a:r>
              <a:rPr lang="en-US" sz="1600" dirty="0"/>
              <a:t>; FYDP, </a:t>
            </a:r>
            <a:r>
              <a:rPr lang="en-US" sz="1600" dirty="0" smtClean="0"/>
              <a:t>$2.0B)</a:t>
            </a:r>
          </a:p>
        </p:txBody>
      </p:sp>
      <p:sp>
        <p:nvSpPr>
          <p:cNvPr id="4" name="Slide Number Placeholder 5"/>
          <p:cNvSpPr>
            <a:spLocks noGrp="1"/>
          </p:cNvSpPr>
          <p:nvPr>
            <p:ph type="sldNum" sz="quarter" idx="10"/>
          </p:nvPr>
        </p:nvSpPr>
        <p:spPr bwMode="auto">
          <a:xfrm>
            <a:off x="8556625" y="6537325"/>
            <a:ext cx="739775" cy="2889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latin typeface="+mn-lt"/>
              </a:rPr>
              <a:t>   </a:t>
            </a:r>
            <a:fld id="{260E7150-EE42-41A3-9E51-61698468EAE5}" type="slidenum">
              <a:rPr lang="en-US" altLang="en-US" sz="1800" smtClean="0">
                <a:latin typeface="+mn-lt"/>
              </a:rPr>
              <a:pPr eaLnBrk="1" fontAlgn="base" hangingPunct="1">
                <a:spcBef>
                  <a:spcPct val="0"/>
                </a:spcBef>
                <a:spcAft>
                  <a:spcPct val="0"/>
                </a:spcAft>
                <a:buFontTx/>
                <a:buNone/>
                <a:defRPr/>
              </a:pPr>
              <a:t>21</a:t>
            </a:fld>
            <a:endParaRPr lang="en-US" altLang="en-US" sz="1800" dirty="0" smtClean="0">
              <a:latin typeface="+mn-lt"/>
            </a:endParaRPr>
          </a:p>
        </p:txBody>
      </p:sp>
    </p:spTree>
    <p:extLst>
      <p:ext uri="{BB962C8B-B14F-4D97-AF65-F5344CB8AC3E}">
        <p14:creationId xmlns:p14="http://schemas.microsoft.com/office/powerpoint/2010/main" val="2915187106"/>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869" y="114300"/>
            <a:ext cx="6926263" cy="685800"/>
          </a:xfrm>
        </p:spPr>
        <p:txBody>
          <a:bodyPr/>
          <a:lstStyle/>
          <a:p>
            <a:r>
              <a:rPr lang="en-US" sz="3200" b="1" dirty="0" smtClean="0">
                <a:solidFill>
                  <a:schemeClr val="bg2">
                    <a:lumMod val="10000"/>
                  </a:schemeClr>
                </a:solidFill>
              </a:rPr>
              <a:t>Overseas Contingency Operations</a:t>
            </a:r>
            <a:endParaRPr lang="en-US" sz="3200" b="1" dirty="0">
              <a:solidFill>
                <a:schemeClr val="bg2">
                  <a:lumMod val="10000"/>
                </a:schemeClr>
              </a:solidFill>
            </a:endParaRPr>
          </a:p>
        </p:txBody>
      </p:sp>
      <p:sp>
        <p:nvSpPr>
          <p:cNvPr id="3" name="Content Placeholder 2"/>
          <p:cNvSpPr>
            <a:spLocks noGrp="1"/>
          </p:cNvSpPr>
          <p:nvPr>
            <p:ph idx="1"/>
          </p:nvPr>
        </p:nvSpPr>
        <p:spPr>
          <a:xfrm>
            <a:off x="219075" y="1146044"/>
            <a:ext cx="8924925" cy="5178556"/>
          </a:xfrm>
        </p:spPr>
        <p:txBody>
          <a:bodyPr>
            <a:noAutofit/>
          </a:bodyPr>
          <a:lstStyle/>
          <a:p>
            <a:pPr>
              <a:spcBef>
                <a:spcPts val="600"/>
              </a:spcBef>
              <a:spcAft>
                <a:spcPts val="0"/>
              </a:spcAft>
            </a:pPr>
            <a:r>
              <a:rPr lang="en-US" sz="1800" dirty="0" smtClean="0"/>
              <a:t>Included with this Budget </a:t>
            </a:r>
            <a:r>
              <a:rPr lang="en-US" sz="1800" dirty="0"/>
              <a:t>R</a:t>
            </a:r>
            <a:r>
              <a:rPr lang="en-US" sz="1800" dirty="0" smtClean="0"/>
              <a:t>equest</a:t>
            </a:r>
          </a:p>
          <a:p>
            <a:pPr lvl="1">
              <a:spcBef>
                <a:spcPts val="600"/>
              </a:spcBef>
              <a:spcAft>
                <a:spcPts val="0"/>
              </a:spcAft>
            </a:pPr>
            <a:r>
              <a:rPr lang="en-US" sz="1600" dirty="0" smtClean="0"/>
              <a:t>$50.9B</a:t>
            </a:r>
          </a:p>
          <a:p>
            <a:pPr lvl="1">
              <a:spcBef>
                <a:spcPts val="600"/>
              </a:spcBef>
              <a:spcAft>
                <a:spcPts val="0"/>
              </a:spcAft>
            </a:pPr>
            <a:r>
              <a:rPr lang="en-US" sz="1600" dirty="0" smtClean="0"/>
              <a:t>Continues decline since FY 2010</a:t>
            </a:r>
          </a:p>
          <a:p>
            <a:pPr lvl="1">
              <a:spcBef>
                <a:spcPts val="600"/>
              </a:spcBef>
              <a:spcAft>
                <a:spcPts val="0"/>
              </a:spcAft>
            </a:pPr>
            <a:r>
              <a:rPr lang="en-US" sz="1600" dirty="0" smtClean="0"/>
              <a:t>Reflects continued operational demands on U.S. forces</a:t>
            </a:r>
          </a:p>
          <a:p>
            <a:pPr marL="342900" lvl="1" indent="-342900">
              <a:spcBef>
                <a:spcPts val="600"/>
              </a:spcBef>
              <a:spcAft>
                <a:spcPts val="0"/>
              </a:spcAft>
              <a:buFont typeface="Arial" charset="0"/>
              <a:buChar char="•"/>
            </a:pPr>
            <a:r>
              <a:rPr lang="en-US" sz="1800" dirty="0"/>
              <a:t>Continues responsible transition in Afghanistan</a:t>
            </a:r>
          </a:p>
          <a:p>
            <a:pPr lvl="1">
              <a:spcBef>
                <a:spcPts val="600"/>
              </a:spcBef>
              <a:spcAft>
                <a:spcPts val="0"/>
              </a:spcAft>
            </a:pPr>
            <a:r>
              <a:rPr lang="en-US" sz="1600" dirty="0"/>
              <a:t>Includes training and equipping of Afghan security forces ($</a:t>
            </a:r>
            <a:r>
              <a:rPr lang="en-US" sz="1600" dirty="0" smtClean="0"/>
              <a:t>3.8B)</a:t>
            </a:r>
            <a:endParaRPr lang="en-US" sz="1600" dirty="0"/>
          </a:p>
          <a:p>
            <a:pPr marL="342900" lvl="1" indent="-342900">
              <a:spcBef>
                <a:spcPts val="600"/>
              </a:spcBef>
              <a:spcAft>
                <a:spcPts val="0"/>
              </a:spcAft>
              <a:buFont typeface="Arial" charset="0"/>
              <a:buChar char="•"/>
            </a:pPr>
            <a:r>
              <a:rPr lang="en-US" sz="1800" dirty="0"/>
              <a:t>Funds Counter-ISIL Operations ($</a:t>
            </a:r>
            <a:r>
              <a:rPr lang="en-US" sz="1800" dirty="0" smtClean="0"/>
              <a:t>5.3B)</a:t>
            </a:r>
            <a:endParaRPr lang="en-US" sz="1800" dirty="0"/>
          </a:p>
          <a:p>
            <a:pPr lvl="1">
              <a:spcBef>
                <a:spcPts val="600"/>
              </a:spcBef>
              <a:spcAft>
                <a:spcPts val="0"/>
              </a:spcAft>
            </a:pPr>
            <a:r>
              <a:rPr lang="en-US" sz="1600" dirty="0"/>
              <a:t>Includes training and equipping of Iraqi forces and vetted moderate Syrian opposition ($</a:t>
            </a:r>
            <a:r>
              <a:rPr lang="en-US" sz="1600" dirty="0" smtClean="0"/>
              <a:t>1.3B)</a:t>
            </a:r>
            <a:endParaRPr lang="en-US" sz="1600" dirty="0"/>
          </a:p>
          <a:p>
            <a:pPr>
              <a:spcBef>
                <a:spcPts val="600"/>
              </a:spcBef>
              <a:spcAft>
                <a:spcPts val="0"/>
              </a:spcAft>
            </a:pPr>
            <a:r>
              <a:rPr lang="en-US" sz="1800" dirty="0"/>
              <a:t>Includes Counterterrorism Partnerships Fund ($</a:t>
            </a:r>
            <a:r>
              <a:rPr lang="en-US" sz="1800" dirty="0" smtClean="0"/>
              <a:t>2.1B)</a:t>
            </a:r>
            <a:endParaRPr lang="en-US" sz="1800" dirty="0"/>
          </a:p>
          <a:p>
            <a:pPr>
              <a:spcBef>
                <a:spcPts val="600"/>
              </a:spcBef>
              <a:spcAft>
                <a:spcPts val="0"/>
              </a:spcAft>
            </a:pPr>
            <a:r>
              <a:rPr lang="en-US" sz="1800" dirty="0"/>
              <a:t>Continues European Reassurance Initiative ($</a:t>
            </a:r>
            <a:r>
              <a:rPr lang="en-US" sz="1800" dirty="0" smtClean="0"/>
              <a:t>789B)</a:t>
            </a:r>
            <a:endParaRPr lang="en-US" sz="1800" dirty="0"/>
          </a:p>
          <a:p>
            <a:pPr>
              <a:spcBef>
                <a:spcPts val="600"/>
              </a:spcBef>
              <a:spcAft>
                <a:spcPts val="0"/>
              </a:spcAft>
            </a:pPr>
            <a:r>
              <a:rPr lang="en-US" sz="1800" dirty="0"/>
              <a:t>Funds International support ($</a:t>
            </a:r>
            <a:r>
              <a:rPr lang="en-US" sz="1800" dirty="0" smtClean="0"/>
              <a:t>1.7B)</a:t>
            </a:r>
            <a:endParaRPr lang="en-US" sz="1800" dirty="0"/>
          </a:p>
          <a:p>
            <a:pPr lvl="1">
              <a:spcBef>
                <a:spcPts val="600"/>
              </a:spcBef>
              <a:spcAft>
                <a:spcPts val="0"/>
              </a:spcAft>
            </a:pPr>
            <a:r>
              <a:rPr lang="en-US" sz="1600" dirty="0"/>
              <a:t>Coalition Support Fund</a:t>
            </a:r>
          </a:p>
          <a:p>
            <a:pPr>
              <a:spcBef>
                <a:spcPts val="600"/>
              </a:spcBef>
              <a:spcAft>
                <a:spcPts val="0"/>
              </a:spcAft>
            </a:pPr>
            <a:r>
              <a:rPr lang="en-US" sz="1800" dirty="0"/>
              <a:t>Resets/retrogrades equipment ($</a:t>
            </a:r>
            <a:r>
              <a:rPr lang="en-US" sz="1800" dirty="0" smtClean="0"/>
              <a:t>7.8B)</a:t>
            </a:r>
            <a:endParaRPr lang="en-US" sz="1800" dirty="0"/>
          </a:p>
          <a:p>
            <a:pPr>
              <a:spcBef>
                <a:spcPts val="600"/>
              </a:spcBef>
              <a:spcAft>
                <a:spcPts val="0"/>
              </a:spcAft>
            </a:pPr>
            <a:r>
              <a:rPr lang="en-US" sz="1800" dirty="0"/>
              <a:t>If sequestration lifted, plan to transition enduring costs currently funded in the OCO budget to the base budget beginning in 2017 and ending by 2020</a:t>
            </a:r>
          </a:p>
        </p:txBody>
      </p:sp>
      <p:pic>
        <p:nvPicPr>
          <p:cNvPr id="82947" name="Picture 3" descr="O:\EngineRoom\01 Engine Room Operations\1B Tools -  Logos.Maps.Graphics\04 Pictures\FY15\afghanistan_mai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86525" y="1116461"/>
            <a:ext cx="2445713" cy="1779139"/>
          </a:xfrm>
          <a:prstGeom prst="rect">
            <a:avLst/>
          </a:prstGeom>
          <a:noFill/>
          <a:ln>
            <a:solidFill>
              <a:schemeClr val="tx1"/>
            </a:solidFill>
          </a:ln>
          <a:effectLst>
            <a:outerShdw blurRad="50800" dist="63500" dir="13800000" algn="ctr"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5" name="Slide Number Placeholder 5"/>
          <p:cNvSpPr>
            <a:spLocks noGrp="1"/>
          </p:cNvSpPr>
          <p:nvPr>
            <p:ph type="sldNum" sz="quarter" idx="10"/>
          </p:nvPr>
        </p:nvSpPr>
        <p:spPr bwMode="auto">
          <a:xfrm>
            <a:off x="8556625" y="6537325"/>
            <a:ext cx="739775" cy="2889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latin typeface="+mn-lt"/>
              </a:rPr>
              <a:t>   </a:t>
            </a:r>
            <a:fld id="{260E7150-EE42-41A3-9E51-61698468EAE5}" type="slidenum">
              <a:rPr lang="en-US" altLang="en-US" sz="1800" smtClean="0">
                <a:latin typeface="+mn-lt"/>
              </a:rPr>
              <a:pPr eaLnBrk="1" fontAlgn="base" hangingPunct="1">
                <a:spcBef>
                  <a:spcPct val="0"/>
                </a:spcBef>
                <a:spcAft>
                  <a:spcPct val="0"/>
                </a:spcAft>
                <a:buFontTx/>
                <a:buNone/>
                <a:defRPr/>
              </a:pPr>
              <a:t>22</a:t>
            </a:fld>
            <a:endParaRPr lang="en-US" altLang="en-US" sz="1800" dirty="0" smtClean="0">
              <a:latin typeface="+mn-lt"/>
            </a:endParaRPr>
          </a:p>
        </p:txBody>
      </p:sp>
    </p:spTree>
    <p:extLst>
      <p:ext uri="{BB962C8B-B14F-4D97-AF65-F5344CB8AC3E}">
        <p14:creationId xmlns:p14="http://schemas.microsoft.com/office/powerpoint/2010/main" val="774662448"/>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extLst>
              <p:ext uri="{D42A27DB-BD31-4B8C-83A1-F6EECF244321}">
                <p14:modId xmlns:p14="http://schemas.microsoft.com/office/powerpoint/2010/main" val="1843944327"/>
              </p:ext>
            </p:extLst>
          </p:nvPr>
        </p:nvGraphicFramePr>
        <p:xfrm>
          <a:off x="9525" y="1136650"/>
          <a:ext cx="9139238" cy="4476820"/>
        </p:xfrm>
        <a:graphic>
          <a:graphicData uri="http://schemas.openxmlformats.org/presentationml/2006/ole">
            <mc:AlternateContent xmlns:mc="http://schemas.openxmlformats.org/markup-compatibility/2006">
              <mc:Choice xmlns:v="urn:schemas-microsoft-com:vml" Requires="v">
                <p:oleObj spid="_x0000_s2064" name="Worksheet" r:id="rId5" imgW="7932459" imgH="1661181" progId="Excel.Sheet.8">
                  <p:embed/>
                </p:oleObj>
              </mc:Choice>
              <mc:Fallback>
                <p:oleObj name="Worksheet" r:id="rId5" imgW="7932459" imgH="1661181" progId="Excel.Sheet.8">
                  <p:embed/>
                  <p:pic>
                    <p:nvPicPr>
                      <p:cNvPr id="0" name=""/>
                      <p:cNvPicPr>
                        <a:picLocks noChangeAspect="1" noChangeArrowheads="1"/>
                      </p:cNvPicPr>
                      <p:nvPr/>
                    </p:nvPicPr>
                    <p:blipFill>
                      <a:blip r:embed="rId6"/>
                      <a:srcRect/>
                      <a:stretch>
                        <a:fillRect/>
                      </a:stretch>
                    </p:blipFill>
                    <p:spPr bwMode="auto">
                      <a:xfrm>
                        <a:off x="9525" y="1136650"/>
                        <a:ext cx="9139238" cy="4476820"/>
                      </a:xfrm>
                      <a:prstGeom prst="rect">
                        <a:avLst/>
                      </a:prstGeom>
                      <a:noFill/>
                    </p:spPr>
                  </p:pic>
                </p:oleObj>
              </mc:Fallback>
            </mc:AlternateContent>
          </a:graphicData>
        </a:graphic>
      </p:graphicFrame>
      <p:sp>
        <p:nvSpPr>
          <p:cNvPr id="2053" name="Rectangle 16"/>
          <p:cNvSpPr>
            <a:spLocks noGrp="1" noChangeArrowheads="1"/>
          </p:cNvSpPr>
          <p:nvPr>
            <p:ph type="title" idx="4294967295"/>
          </p:nvPr>
        </p:nvSpPr>
        <p:spPr>
          <a:xfrm>
            <a:off x="0" y="104774"/>
            <a:ext cx="9172575" cy="704851"/>
          </a:xfrm>
        </p:spPr>
        <p:txBody>
          <a:bodyPr/>
          <a:lstStyle/>
          <a:p>
            <a:r>
              <a:rPr lang="en-US" b="1" dirty="0" smtClean="0">
                <a:solidFill>
                  <a:schemeClr val="bg2">
                    <a:lumMod val="10000"/>
                  </a:schemeClr>
                </a:solidFill>
                <a:latin typeface="Calibri" panose="020F0502020204030204" pitchFamily="34" charset="0"/>
                <a:ea typeface="+mn-ea"/>
                <a:cs typeface="Arial" charset="0"/>
              </a:rPr>
              <a:t>The FY 2016 President’s Budget is a </a:t>
            </a:r>
            <a:br>
              <a:rPr lang="en-US" b="1" dirty="0" smtClean="0">
                <a:solidFill>
                  <a:schemeClr val="bg2">
                    <a:lumMod val="10000"/>
                  </a:schemeClr>
                </a:solidFill>
                <a:latin typeface="Calibri" panose="020F0502020204030204" pitchFamily="34" charset="0"/>
                <a:ea typeface="+mn-ea"/>
                <a:cs typeface="Arial" charset="0"/>
              </a:rPr>
            </a:br>
            <a:r>
              <a:rPr lang="en-US" dirty="0" smtClean="0">
                <a:solidFill>
                  <a:schemeClr val="bg2">
                    <a:lumMod val="10000"/>
                  </a:schemeClr>
                </a:solidFill>
                <a:latin typeface="Calibri" panose="020F0502020204030204" pitchFamily="34" charset="0"/>
                <a:cs typeface="Arial" charset="0"/>
              </a:rPr>
              <a:t>Strategy-Driven, </a:t>
            </a:r>
            <a:r>
              <a:rPr lang="en-US" b="1" dirty="0" smtClean="0">
                <a:solidFill>
                  <a:schemeClr val="bg2">
                    <a:lumMod val="10000"/>
                  </a:schemeClr>
                </a:solidFill>
                <a:latin typeface="Calibri" panose="020F0502020204030204" pitchFamily="34" charset="0"/>
                <a:ea typeface="+mn-ea"/>
                <a:cs typeface="Arial" charset="0"/>
              </a:rPr>
              <a:t>Resource-Informed Budget </a:t>
            </a:r>
            <a:endParaRPr lang="en-US" b="1" dirty="0">
              <a:solidFill>
                <a:schemeClr val="bg2">
                  <a:lumMod val="10000"/>
                </a:schemeClr>
              </a:solidFill>
              <a:latin typeface="Calibri" panose="020F0502020204030204" pitchFamily="34" charset="0"/>
              <a:ea typeface="+mn-ea"/>
              <a:cs typeface="Arial" charset="0"/>
            </a:endParaRPr>
          </a:p>
        </p:txBody>
      </p:sp>
      <p:sp>
        <p:nvSpPr>
          <p:cNvPr id="2064" name="TextBox 34"/>
          <p:cNvSpPr txBox="1">
            <a:spLocks noChangeArrowheads="1"/>
          </p:cNvSpPr>
          <p:nvPr/>
        </p:nvSpPr>
        <p:spPr bwMode="auto">
          <a:xfrm>
            <a:off x="6946156" y="1973784"/>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585</a:t>
            </a:r>
            <a:endParaRPr lang="en-US" sz="1200" b="1" dirty="0">
              <a:solidFill>
                <a:srgbClr val="000000"/>
              </a:solidFill>
            </a:endParaRPr>
          </a:p>
        </p:txBody>
      </p:sp>
      <p:sp>
        <p:nvSpPr>
          <p:cNvPr id="2065" name="TextBox 35"/>
          <p:cNvSpPr txBox="1">
            <a:spLocks noChangeArrowheads="1"/>
          </p:cNvSpPr>
          <p:nvPr/>
        </p:nvSpPr>
        <p:spPr bwMode="auto">
          <a:xfrm>
            <a:off x="7381433" y="2050662"/>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574</a:t>
            </a:r>
            <a:endParaRPr lang="en-US" sz="1200" b="1" dirty="0">
              <a:solidFill>
                <a:srgbClr val="000000"/>
              </a:solidFill>
            </a:endParaRPr>
          </a:p>
        </p:txBody>
      </p:sp>
      <p:sp>
        <p:nvSpPr>
          <p:cNvPr id="2067" name="TextBox 32"/>
          <p:cNvSpPr txBox="1">
            <a:spLocks noChangeArrowheads="1"/>
          </p:cNvSpPr>
          <p:nvPr/>
        </p:nvSpPr>
        <p:spPr bwMode="auto">
          <a:xfrm>
            <a:off x="1462493" y="2688970"/>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437</a:t>
            </a:r>
            <a:endParaRPr lang="en-US" sz="1200" b="1" dirty="0">
              <a:solidFill>
                <a:srgbClr val="000000"/>
              </a:solidFill>
            </a:endParaRPr>
          </a:p>
        </p:txBody>
      </p:sp>
      <p:sp>
        <p:nvSpPr>
          <p:cNvPr id="2068" name="TextBox 32"/>
          <p:cNvSpPr txBox="1">
            <a:spLocks noChangeArrowheads="1"/>
          </p:cNvSpPr>
          <p:nvPr/>
        </p:nvSpPr>
        <p:spPr bwMode="auto">
          <a:xfrm>
            <a:off x="1867874" y="2537674"/>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468</a:t>
            </a:r>
            <a:endParaRPr lang="en-US" sz="1200" b="1" dirty="0">
              <a:solidFill>
                <a:srgbClr val="000000"/>
              </a:solidFill>
            </a:endParaRPr>
          </a:p>
        </p:txBody>
      </p:sp>
      <p:sp>
        <p:nvSpPr>
          <p:cNvPr id="2069" name="TextBox 32"/>
          <p:cNvSpPr txBox="1">
            <a:spLocks noChangeArrowheads="1"/>
          </p:cNvSpPr>
          <p:nvPr/>
        </p:nvSpPr>
        <p:spPr bwMode="auto">
          <a:xfrm>
            <a:off x="2316570" y="2433176"/>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479</a:t>
            </a:r>
            <a:endParaRPr lang="en-US" sz="1200" b="1" dirty="0">
              <a:solidFill>
                <a:srgbClr val="000000"/>
              </a:solidFill>
            </a:endParaRPr>
          </a:p>
        </p:txBody>
      </p:sp>
      <p:sp>
        <p:nvSpPr>
          <p:cNvPr id="2070" name="TextBox 32"/>
          <p:cNvSpPr txBox="1">
            <a:spLocks noChangeArrowheads="1"/>
          </p:cNvSpPr>
          <p:nvPr/>
        </p:nvSpPr>
        <p:spPr bwMode="auto">
          <a:xfrm>
            <a:off x="2723968" y="2156852"/>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534</a:t>
            </a:r>
            <a:endParaRPr lang="en-US" sz="1200" b="1" dirty="0">
              <a:solidFill>
                <a:srgbClr val="000000"/>
              </a:solidFill>
            </a:endParaRPr>
          </a:p>
        </p:txBody>
      </p:sp>
      <p:sp>
        <p:nvSpPr>
          <p:cNvPr id="2071" name="TextBox 32"/>
          <p:cNvSpPr txBox="1">
            <a:spLocks noChangeArrowheads="1"/>
          </p:cNvSpPr>
          <p:nvPr/>
        </p:nvSpPr>
        <p:spPr bwMode="auto">
          <a:xfrm>
            <a:off x="3154529" y="1834149"/>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601</a:t>
            </a:r>
            <a:endParaRPr lang="en-US" sz="1200" b="1" dirty="0">
              <a:solidFill>
                <a:srgbClr val="000000"/>
              </a:solidFill>
            </a:endParaRPr>
          </a:p>
        </p:txBody>
      </p:sp>
      <p:sp>
        <p:nvSpPr>
          <p:cNvPr id="2072" name="TextBox 32"/>
          <p:cNvSpPr txBox="1">
            <a:spLocks noChangeArrowheads="1"/>
          </p:cNvSpPr>
          <p:nvPr/>
        </p:nvSpPr>
        <p:spPr bwMode="auto">
          <a:xfrm>
            <a:off x="3558195" y="1566108"/>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666</a:t>
            </a:r>
            <a:endParaRPr lang="en-US" sz="1200" b="1" dirty="0">
              <a:solidFill>
                <a:srgbClr val="000000"/>
              </a:solidFill>
            </a:endParaRPr>
          </a:p>
        </p:txBody>
      </p:sp>
      <p:sp>
        <p:nvSpPr>
          <p:cNvPr id="2073" name="TextBox 32"/>
          <p:cNvSpPr txBox="1">
            <a:spLocks noChangeArrowheads="1"/>
          </p:cNvSpPr>
          <p:nvPr/>
        </p:nvSpPr>
        <p:spPr bwMode="auto">
          <a:xfrm>
            <a:off x="3989640" y="1494156"/>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666</a:t>
            </a:r>
            <a:endParaRPr lang="en-US" sz="1200" b="1" dirty="0">
              <a:solidFill>
                <a:srgbClr val="000000"/>
              </a:solidFill>
            </a:endParaRPr>
          </a:p>
        </p:txBody>
      </p:sp>
      <p:sp>
        <p:nvSpPr>
          <p:cNvPr id="2074" name="TextBox 32"/>
          <p:cNvSpPr txBox="1">
            <a:spLocks noChangeArrowheads="1"/>
          </p:cNvSpPr>
          <p:nvPr/>
        </p:nvSpPr>
        <p:spPr bwMode="auto">
          <a:xfrm>
            <a:off x="4433507" y="1354440"/>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691</a:t>
            </a:r>
            <a:endParaRPr lang="en-US" sz="1200" b="1" dirty="0">
              <a:solidFill>
                <a:srgbClr val="000000"/>
              </a:solidFill>
            </a:endParaRPr>
          </a:p>
        </p:txBody>
      </p:sp>
      <p:sp>
        <p:nvSpPr>
          <p:cNvPr id="2075" name="TextBox 32"/>
          <p:cNvSpPr txBox="1">
            <a:spLocks noChangeArrowheads="1"/>
          </p:cNvSpPr>
          <p:nvPr/>
        </p:nvSpPr>
        <p:spPr bwMode="auto">
          <a:xfrm>
            <a:off x="4833997" y="1490403"/>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687</a:t>
            </a:r>
          </a:p>
        </p:txBody>
      </p:sp>
      <p:sp>
        <p:nvSpPr>
          <p:cNvPr id="2076" name="TextBox 32"/>
          <p:cNvSpPr txBox="1">
            <a:spLocks noChangeArrowheads="1"/>
          </p:cNvSpPr>
          <p:nvPr/>
        </p:nvSpPr>
        <p:spPr bwMode="auto">
          <a:xfrm>
            <a:off x="5254829" y="1696637"/>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645</a:t>
            </a:r>
            <a:endParaRPr lang="en-US" sz="1200" b="1" dirty="0">
              <a:solidFill>
                <a:srgbClr val="000000"/>
              </a:solidFill>
            </a:endParaRPr>
          </a:p>
        </p:txBody>
      </p:sp>
      <p:sp>
        <p:nvSpPr>
          <p:cNvPr id="2077" name="TextBox 48"/>
          <p:cNvSpPr txBox="1">
            <a:spLocks noChangeArrowheads="1"/>
          </p:cNvSpPr>
          <p:nvPr/>
        </p:nvSpPr>
        <p:spPr bwMode="auto">
          <a:xfrm>
            <a:off x="6029325" y="1135063"/>
            <a:ext cx="387350" cy="277812"/>
          </a:xfrm>
          <a:prstGeom prst="rect">
            <a:avLst/>
          </a:prstGeom>
          <a:noFill/>
          <a:ln w="9525">
            <a:noFill/>
            <a:miter lim="800000"/>
            <a:headEnd/>
            <a:tailEnd/>
          </a:ln>
        </p:spPr>
        <p:txBody>
          <a:bodyPr>
            <a:spAutoFit/>
          </a:bodyPr>
          <a:lstStyle/>
          <a:p>
            <a:r>
              <a:rPr lang="en-US" sz="1200" b="1" dirty="0">
                <a:solidFill>
                  <a:srgbClr val="FFFFFF"/>
                </a:solidFill>
              </a:rPr>
              <a:t>33</a:t>
            </a:r>
          </a:p>
        </p:txBody>
      </p:sp>
      <p:sp>
        <p:nvSpPr>
          <p:cNvPr id="2079" name="TextBox 35"/>
          <p:cNvSpPr txBox="1">
            <a:spLocks noChangeArrowheads="1"/>
          </p:cNvSpPr>
          <p:nvPr/>
        </p:nvSpPr>
        <p:spPr bwMode="auto">
          <a:xfrm>
            <a:off x="7790982" y="2016165"/>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583</a:t>
            </a:r>
            <a:endParaRPr lang="en-US" sz="1200" b="1" dirty="0">
              <a:solidFill>
                <a:srgbClr val="000000"/>
              </a:solidFill>
            </a:endParaRPr>
          </a:p>
        </p:txBody>
      </p:sp>
      <p:sp>
        <p:nvSpPr>
          <p:cNvPr id="58" name="Text Box 10"/>
          <p:cNvSpPr txBox="1">
            <a:spLocks noChangeArrowheads="1"/>
          </p:cNvSpPr>
          <p:nvPr/>
        </p:nvSpPr>
        <p:spPr bwMode="auto">
          <a:xfrm>
            <a:off x="932046" y="3381041"/>
            <a:ext cx="142773" cy="138499"/>
          </a:xfrm>
          <a:prstGeom prst="rect">
            <a:avLst/>
          </a:prstGeom>
          <a:noFill/>
          <a:ln w="9525">
            <a:noFill/>
            <a:miter lim="800000"/>
            <a:headEnd/>
            <a:tailEnd/>
          </a:ln>
        </p:spPr>
        <p:txBody>
          <a:bodyPr wrap="square" lIns="0" tIns="0" rIns="0" bIns="0">
            <a:spAutoFit/>
          </a:bodyPr>
          <a:lstStyle/>
          <a:p>
            <a:pPr algn="ctr"/>
            <a:r>
              <a:rPr lang="en-US" sz="900" b="1" dirty="0">
                <a:solidFill>
                  <a:srgbClr val="000000"/>
                </a:solidFill>
              </a:rPr>
              <a:t>6</a:t>
            </a:r>
          </a:p>
        </p:txBody>
      </p:sp>
      <p:sp>
        <p:nvSpPr>
          <p:cNvPr id="59" name="Text Box 10"/>
          <p:cNvSpPr txBox="1">
            <a:spLocks noChangeArrowheads="1"/>
          </p:cNvSpPr>
          <p:nvPr/>
        </p:nvSpPr>
        <p:spPr bwMode="auto">
          <a:xfrm>
            <a:off x="740419" y="3568408"/>
            <a:ext cx="162548" cy="138499"/>
          </a:xfrm>
          <a:prstGeom prst="rect">
            <a:avLst/>
          </a:prstGeom>
          <a:noFill/>
          <a:ln w="9525">
            <a:noFill/>
            <a:miter lim="800000"/>
            <a:headEnd/>
            <a:tailEnd/>
          </a:ln>
        </p:spPr>
        <p:txBody>
          <a:bodyPr wrap="square" lIns="0" tIns="0" rIns="0" bIns="0">
            <a:spAutoFit/>
          </a:bodyPr>
          <a:lstStyle/>
          <a:p>
            <a:pPr algn="ctr"/>
            <a:r>
              <a:rPr lang="en-US" sz="900" b="1" dirty="0" smtClean="0">
                <a:solidFill>
                  <a:srgbClr val="000000"/>
                </a:solidFill>
              </a:rPr>
              <a:t>23</a:t>
            </a:r>
            <a:endParaRPr lang="en-US" sz="900" b="1" dirty="0">
              <a:solidFill>
                <a:srgbClr val="000000"/>
              </a:solidFill>
            </a:endParaRPr>
          </a:p>
        </p:txBody>
      </p:sp>
      <p:sp>
        <p:nvSpPr>
          <p:cNvPr id="68" name="Text Box 10"/>
          <p:cNvSpPr txBox="1">
            <a:spLocks noChangeArrowheads="1"/>
          </p:cNvSpPr>
          <p:nvPr/>
        </p:nvSpPr>
        <p:spPr bwMode="auto">
          <a:xfrm>
            <a:off x="2609721" y="2600671"/>
            <a:ext cx="129794" cy="138499"/>
          </a:xfrm>
          <a:prstGeom prst="rect">
            <a:avLst/>
          </a:prstGeom>
          <a:noFill/>
          <a:ln w="9525">
            <a:noFill/>
            <a:miter lim="800000"/>
            <a:headEnd/>
            <a:tailEnd/>
          </a:ln>
        </p:spPr>
        <p:txBody>
          <a:bodyPr wrap="square" lIns="0" tIns="0" rIns="0" bIns="0">
            <a:spAutoFit/>
          </a:bodyPr>
          <a:lstStyle/>
          <a:p>
            <a:pPr algn="ctr"/>
            <a:r>
              <a:rPr lang="en-US" sz="900" b="1" dirty="0" smtClean="0">
                <a:solidFill>
                  <a:srgbClr val="000000"/>
                </a:solidFill>
              </a:rPr>
              <a:t>3</a:t>
            </a:r>
            <a:endParaRPr lang="en-US" sz="900" b="1" dirty="0">
              <a:solidFill>
                <a:srgbClr val="000000"/>
              </a:solidFill>
            </a:endParaRPr>
          </a:p>
        </p:txBody>
      </p:sp>
      <p:sp>
        <p:nvSpPr>
          <p:cNvPr id="69" name="Text Box 10"/>
          <p:cNvSpPr txBox="1">
            <a:spLocks noChangeArrowheads="1"/>
          </p:cNvSpPr>
          <p:nvPr/>
        </p:nvSpPr>
        <p:spPr bwMode="auto">
          <a:xfrm>
            <a:off x="3037773" y="2318364"/>
            <a:ext cx="117995" cy="138499"/>
          </a:xfrm>
          <a:prstGeom prst="rect">
            <a:avLst/>
          </a:prstGeom>
          <a:noFill/>
          <a:ln w="9525">
            <a:noFill/>
            <a:miter lim="800000"/>
            <a:headEnd/>
            <a:tailEnd/>
          </a:ln>
        </p:spPr>
        <p:txBody>
          <a:bodyPr wrap="square" lIns="0" tIns="0" rIns="0" bIns="0">
            <a:spAutoFit/>
          </a:bodyPr>
          <a:lstStyle/>
          <a:p>
            <a:pPr algn="ctr"/>
            <a:r>
              <a:rPr lang="en-US" sz="900" b="1" dirty="0">
                <a:solidFill>
                  <a:srgbClr val="000000"/>
                </a:solidFill>
              </a:rPr>
              <a:t>8</a:t>
            </a:r>
          </a:p>
        </p:txBody>
      </p:sp>
      <p:sp>
        <p:nvSpPr>
          <p:cNvPr id="77" name="Text Box 10"/>
          <p:cNvSpPr txBox="1">
            <a:spLocks noChangeArrowheads="1"/>
          </p:cNvSpPr>
          <p:nvPr/>
        </p:nvSpPr>
        <p:spPr bwMode="auto">
          <a:xfrm>
            <a:off x="3440113" y="2004935"/>
            <a:ext cx="142773" cy="138499"/>
          </a:xfrm>
          <a:prstGeom prst="rect">
            <a:avLst/>
          </a:prstGeom>
          <a:noFill/>
          <a:ln w="9525">
            <a:noFill/>
            <a:miter lim="800000"/>
            <a:headEnd/>
            <a:tailEnd/>
          </a:ln>
        </p:spPr>
        <p:txBody>
          <a:bodyPr wrap="square" lIns="0" tIns="0" rIns="0" bIns="0">
            <a:spAutoFit/>
          </a:bodyPr>
          <a:lstStyle/>
          <a:p>
            <a:pPr algn="ctr"/>
            <a:r>
              <a:rPr lang="en-US" sz="900" b="1" dirty="0" smtClean="0">
                <a:solidFill>
                  <a:srgbClr val="000000"/>
                </a:solidFill>
              </a:rPr>
              <a:t>3</a:t>
            </a:r>
            <a:endParaRPr lang="en-US" sz="900" b="1" dirty="0">
              <a:solidFill>
                <a:srgbClr val="000000"/>
              </a:solidFill>
            </a:endParaRPr>
          </a:p>
        </p:txBody>
      </p:sp>
      <p:sp>
        <p:nvSpPr>
          <p:cNvPr id="78" name="Text Box 10"/>
          <p:cNvSpPr txBox="1">
            <a:spLocks noChangeArrowheads="1"/>
          </p:cNvSpPr>
          <p:nvPr/>
        </p:nvSpPr>
        <p:spPr bwMode="auto">
          <a:xfrm>
            <a:off x="4295625" y="1678341"/>
            <a:ext cx="142773" cy="138499"/>
          </a:xfrm>
          <a:prstGeom prst="rect">
            <a:avLst/>
          </a:prstGeom>
          <a:noFill/>
          <a:ln w="9525">
            <a:noFill/>
            <a:miter lim="800000"/>
            <a:headEnd/>
            <a:tailEnd/>
          </a:ln>
        </p:spPr>
        <p:txBody>
          <a:bodyPr wrap="square" lIns="0" tIns="0" rIns="0" bIns="0">
            <a:spAutoFit/>
          </a:bodyPr>
          <a:lstStyle/>
          <a:p>
            <a:pPr algn="ctr"/>
            <a:r>
              <a:rPr lang="en-US" sz="900" b="1" dirty="0" smtClean="0">
                <a:solidFill>
                  <a:srgbClr val="000000"/>
                </a:solidFill>
              </a:rPr>
              <a:t>7</a:t>
            </a:r>
            <a:endParaRPr lang="en-US" sz="800" b="1" dirty="0">
              <a:solidFill>
                <a:srgbClr val="000000"/>
              </a:solidFill>
            </a:endParaRPr>
          </a:p>
        </p:txBody>
      </p:sp>
      <p:sp>
        <p:nvSpPr>
          <p:cNvPr id="81" name="Text Box 10"/>
          <p:cNvSpPr txBox="1">
            <a:spLocks noChangeArrowheads="1"/>
          </p:cNvSpPr>
          <p:nvPr/>
        </p:nvSpPr>
        <p:spPr bwMode="auto">
          <a:xfrm>
            <a:off x="4673487" y="1554052"/>
            <a:ext cx="142773" cy="138499"/>
          </a:xfrm>
          <a:prstGeom prst="rect">
            <a:avLst/>
          </a:prstGeom>
          <a:noFill/>
          <a:ln w="9525">
            <a:noFill/>
            <a:miter lim="800000"/>
            <a:headEnd/>
            <a:tailEnd/>
          </a:ln>
        </p:spPr>
        <p:txBody>
          <a:bodyPr wrap="square" lIns="0" tIns="0" rIns="0" bIns="0">
            <a:spAutoFit/>
          </a:bodyPr>
          <a:lstStyle/>
          <a:p>
            <a:pPr algn="ctr"/>
            <a:r>
              <a:rPr lang="en-US" sz="900" b="1" dirty="0">
                <a:solidFill>
                  <a:srgbClr val="000000"/>
                </a:solidFill>
              </a:rPr>
              <a:t>1</a:t>
            </a:r>
            <a:endParaRPr lang="en-US" sz="800" b="1" dirty="0">
              <a:solidFill>
                <a:srgbClr val="000000"/>
              </a:solidFill>
            </a:endParaRPr>
          </a:p>
        </p:txBody>
      </p:sp>
      <p:sp>
        <p:nvSpPr>
          <p:cNvPr id="65" name="Text Box 10"/>
          <p:cNvSpPr txBox="1">
            <a:spLocks noChangeArrowheads="1"/>
          </p:cNvSpPr>
          <p:nvPr/>
        </p:nvSpPr>
        <p:spPr bwMode="auto">
          <a:xfrm>
            <a:off x="1152559" y="3349216"/>
            <a:ext cx="190008" cy="138499"/>
          </a:xfrm>
          <a:prstGeom prst="rect">
            <a:avLst/>
          </a:prstGeom>
          <a:noFill/>
          <a:ln w="9525">
            <a:noFill/>
            <a:miter lim="800000"/>
            <a:headEnd/>
            <a:tailEnd/>
          </a:ln>
        </p:spPr>
        <p:txBody>
          <a:bodyPr wrap="square" lIns="0" tIns="0" rIns="0" bIns="0">
            <a:spAutoFit/>
          </a:bodyPr>
          <a:lstStyle/>
          <a:p>
            <a:pPr algn="ctr"/>
            <a:r>
              <a:rPr lang="en-US" sz="900" b="1" dirty="0" smtClean="0">
                <a:solidFill>
                  <a:srgbClr val="000000"/>
                </a:solidFill>
              </a:rPr>
              <a:t>17</a:t>
            </a:r>
            <a:endParaRPr lang="en-US" sz="900" b="1" dirty="0">
              <a:solidFill>
                <a:srgbClr val="000000"/>
              </a:solidFill>
            </a:endParaRPr>
          </a:p>
        </p:txBody>
      </p:sp>
      <p:sp>
        <p:nvSpPr>
          <p:cNvPr id="73" name="TextBox 35"/>
          <p:cNvSpPr txBox="1">
            <a:spLocks noChangeArrowheads="1"/>
          </p:cNvSpPr>
          <p:nvPr/>
        </p:nvSpPr>
        <p:spPr bwMode="auto">
          <a:xfrm>
            <a:off x="8639739" y="1940738"/>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597</a:t>
            </a:r>
            <a:endParaRPr lang="en-US" sz="1200" b="1" dirty="0">
              <a:solidFill>
                <a:srgbClr val="000000"/>
              </a:solidFill>
            </a:endParaRPr>
          </a:p>
        </p:txBody>
      </p:sp>
      <p:sp>
        <p:nvSpPr>
          <p:cNvPr id="6" name="TextBox 5"/>
          <p:cNvSpPr txBox="1"/>
          <p:nvPr/>
        </p:nvSpPr>
        <p:spPr>
          <a:xfrm>
            <a:off x="289718" y="5327764"/>
            <a:ext cx="4745892" cy="276999"/>
          </a:xfrm>
          <a:prstGeom prst="rect">
            <a:avLst/>
          </a:prstGeom>
          <a:noFill/>
        </p:spPr>
        <p:txBody>
          <a:bodyPr wrap="square" rtlCol="0">
            <a:spAutoFit/>
          </a:bodyPr>
          <a:lstStyle/>
          <a:p>
            <a:r>
              <a:rPr lang="en-US" sz="1200" dirty="0" smtClean="0">
                <a:solidFill>
                  <a:srgbClr val="FF0000"/>
                </a:solidFill>
              </a:rPr>
              <a:t>*</a:t>
            </a:r>
            <a:r>
              <a:rPr lang="en-US" sz="1200" dirty="0" smtClean="0">
                <a:solidFill>
                  <a:srgbClr val="000000"/>
                </a:solidFill>
              </a:rPr>
              <a:t> Reflects FY 2013 Enacted level excluding Sequestration</a:t>
            </a:r>
          </a:p>
        </p:txBody>
      </p:sp>
      <p:sp>
        <p:nvSpPr>
          <p:cNvPr id="67" name="TextBox 32"/>
          <p:cNvSpPr txBox="1">
            <a:spLocks noChangeArrowheads="1"/>
          </p:cNvSpPr>
          <p:nvPr/>
        </p:nvSpPr>
        <p:spPr bwMode="auto">
          <a:xfrm>
            <a:off x="5642026" y="1842840"/>
            <a:ext cx="571389" cy="276999"/>
          </a:xfrm>
          <a:prstGeom prst="rect">
            <a:avLst/>
          </a:prstGeom>
          <a:noFill/>
          <a:ln w="9525">
            <a:noFill/>
            <a:miter lim="800000"/>
            <a:headEnd/>
            <a:tailEnd/>
          </a:ln>
        </p:spPr>
        <p:txBody>
          <a:bodyPr wrap="square">
            <a:spAutoFit/>
          </a:bodyPr>
          <a:lstStyle/>
          <a:p>
            <a:pPr algn="ctr"/>
            <a:r>
              <a:rPr lang="en-US" sz="1200" b="1" dirty="0" smtClean="0">
                <a:solidFill>
                  <a:srgbClr val="FF0000"/>
                </a:solidFill>
              </a:rPr>
              <a:t>614*</a:t>
            </a:r>
            <a:endParaRPr lang="en-US" sz="1200" b="1" dirty="0">
              <a:solidFill>
                <a:srgbClr val="FF0000"/>
              </a:solidFill>
            </a:endParaRPr>
          </a:p>
        </p:txBody>
      </p:sp>
      <p:sp>
        <p:nvSpPr>
          <p:cNvPr id="75" name="TextBox 34"/>
          <p:cNvSpPr txBox="1">
            <a:spLocks noChangeArrowheads="1"/>
          </p:cNvSpPr>
          <p:nvPr/>
        </p:nvSpPr>
        <p:spPr bwMode="auto">
          <a:xfrm>
            <a:off x="6529578" y="2106831"/>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560</a:t>
            </a:r>
            <a:endParaRPr lang="en-US" sz="1200" b="1" dirty="0">
              <a:solidFill>
                <a:srgbClr val="000000"/>
              </a:solidFill>
            </a:endParaRPr>
          </a:p>
        </p:txBody>
      </p:sp>
      <p:sp>
        <p:nvSpPr>
          <p:cNvPr id="84" name="TextBox 34"/>
          <p:cNvSpPr txBox="1">
            <a:spLocks noChangeArrowheads="1"/>
          </p:cNvSpPr>
          <p:nvPr/>
        </p:nvSpPr>
        <p:spPr bwMode="auto">
          <a:xfrm>
            <a:off x="5666354" y="2051129"/>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578</a:t>
            </a:r>
            <a:endParaRPr lang="en-US" sz="1200" b="1" dirty="0">
              <a:solidFill>
                <a:srgbClr val="000000"/>
              </a:solidFill>
            </a:endParaRPr>
          </a:p>
        </p:txBody>
      </p:sp>
      <p:sp>
        <p:nvSpPr>
          <p:cNvPr id="87" name="TextBox 35"/>
          <p:cNvSpPr txBox="1">
            <a:spLocks noChangeArrowheads="1"/>
          </p:cNvSpPr>
          <p:nvPr/>
        </p:nvSpPr>
        <p:spPr bwMode="auto">
          <a:xfrm>
            <a:off x="8220628" y="2005539"/>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591</a:t>
            </a:r>
            <a:endParaRPr lang="en-US" sz="1200" b="1" dirty="0">
              <a:solidFill>
                <a:srgbClr val="000000"/>
              </a:solidFill>
            </a:endParaRPr>
          </a:p>
        </p:txBody>
      </p:sp>
      <p:sp>
        <p:nvSpPr>
          <p:cNvPr id="83" name="TextBox 82"/>
          <p:cNvSpPr txBox="1"/>
          <p:nvPr/>
        </p:nvSpPr>
        <p:spPr>
          <a:xfrm>
            <a:off x="6019698" y="5302404"/>
            <a:ext cx="3349845" cy="276999"/>
          </a:xfrm>
          <a:prstGeom prst="rect">
            <a:avLst/>
          </a:prstGeom>
          <a:noFill/>
        </p:spPr>
        <p:txBody>
          <a:bodyPr wrap="square" rtlCol="0">
            <a:spAutoFit/>
          </a:bodyPr>
          <a:lstStyle/>
          <a:p>
            <a:r>
              <a:rPr lang="en-US" sz="1200" i="1" dirty="0" smtClean="0">
                <a:solidFill>
                  <a:srgbClr val="000000"/>
                </a:solidFill>
              </a:rPr>
              <a:t>Numbers may not add due to rounding</a:t>
            </a:r>
            <a:endParaRPr lang="en-US" sz="1200" i="1" dirty="0">
              <a:solidFill>
                <a:srgbClr val="000000"/>
              </a:solidFill>
            </a:endParaRPr>
          </a:p>
        </p:txBody>
      </p:sp>
      <p:sp>
        <p:nvSpPr>
          <p:cNvPr id="85" name="TextBox 32"/>
          <p:cNvSpPr txBox="1">
            <a:spLocks noChangeArrowheads="1"/>
          </p:cNvSpPr>
          <p:nvPr/>
        </p:nvSpPr>
        <p:spPr bwMode="auto">
          <a:xfrm>
            <a:off x="-75044" y="1325049"/>
            <a:ext cx="666550" cy="307777"/>
          </a:xfrm>
          <a:prstGeom prst="rect">
            <a:avLst/>
          </a:prstGeom>
          <a:noFill/>
          <a:ln w="9525">
            <a:noFill/>
            <a:miter lim="800000"/>
            <a:headEnd/>
            <a:tailEnd/>
          </a:ln>
        </p:spPr>
        <p:txBody>
          <a:bodyPr wrap="square">
            <a:spAutoFit/>
          </a:bodyPr>
          <a:lstStyle/>
          <a:p>
            <a:pPr algn="r"/>
            <a:r>
              <a:rPr lang="en-US" sz="1400" b="1" dirty="0" smtClean="0">
                <a:solidFill>
                  <a:srgbClr val="000000"/>
                </a:solidFill>
              </a:rPr>
              <a:t>$750</a:t>
            </a:r>
            <a:endParaRPr lang="en-US" sz="1400" b="1" dirty="0">
              <a:solidFill>
                <a:srgbClr val="000000"/>
              </a:solidFill>
            </a:endParaRPr>
          </a:p>
        </p:txBody>
      </p:sp>
      <p:sp>
        <p:nvSpPr>
          <p:cNvPr id="89" name="TextBox 32"/>
          <p:cNvSpPr txBox="1">
            <a:spLocks noChangeArrowheads="1"/>
          </p:cNvSpPr>
          <p:nvPr/>
        </p:nvSpPr>
        <p:spPr bwMode="auto">
          <a:xfrm>
            <a:off x="-66675" y="3706907"/>
            <a:ext cx="658181" cy="307777"/>
          </a:xfrm>
          <a:prstGeom prst="rect">
            <a:avLst/>
          </a:prstGeom>
          <a:noFill/>
          <a:ln w="9525">
            <a:noFill/>
            <a:miter lim="800000"/>
            <a:headEnd/>
            <a:tailEnd/>
          </a:ln>
        </p:spPr>
        <p:txBody>
          <a:bodyPr wrap="square">
            <a:spAutoFit/>
          </a:bodyPr>
          <a:lstStyle/>
          <a:p>
            <a:pPr algn="r"/>
            <a:r>
              <a:rPr lang="en-US" sz="1400" b="1" dirty="0" smtClean="0">
                <a:solidFill>
                  <a:srgbClr val="000000"/>
                </a:solidFill>
              </a:rPr>
              <a:t>$250</a:t>
            </a:r>
            <a:endParaRPr lang="en-US" sz="1400" b="1" dirty="0">
              <a:solidFill>
                <a:srgbClr val="000000"/>
              </a:solidFill>
            </a:endParaRPr>
          </a:p>
        </p:txBody>
      </p:sp>
      <p:sp>
        <p:nvSpPr>
          <p:cNvPr id="90" name="TextBox 32"/>
          <p:cNvSpPr txBox="1">
            <a:spLocks noChangeArrowheads="1"/>
          </p:cNvSpPr>
          <p:nvPr/>
        </p:nvSpPr>
        <p:spPr bwMode="auto">
          <a:xfrm>
            <a:off x="-75044" y="2516940"/>
            <a:ext cx="666550" cy="307777"/>
          </a:xfrm>
          <a:prstGeom prst="rect">
            <a:avLst/>
          </a:prstGeom>
          <a:noFill/>
          <a:ln w="9525">
            <a:noFill/>
            <a:miter lim="800000"/>
            <a:headEnd/>
            <a:tailEnd/>
          </a:ln>
        </p:spPr>
        <p:txBody>
          <a:bodyPr wrap="square">
            <a:spAutoFit/>
          </a:bodyPr>
          <a:lstStyle/>
          <a:p>
            <a:pPr algn="r"/>
            <a:r>
              <a:rPr lang="en-US" sz="1400" b="1" dirty="0" smtClean="0">
                <a:solidFill>
                  <a:srgbClr val="000000"/>
                </a:solidFill>
              </a:rPr>
              <a:t>$500</a:t>
            </a:r>
            <a:endParaRPr lang="en-US" sz="1200" b="1" dirty="0">
              <a:solidFill>
                <a:srgbClr val="000000"/>
              </a:solidFill>
            </a:endParaRPr>
          </a:p>
        </p:txBody>
      </p:sp>
      <p:sp>
        <p:nvSpPr>
          <p:cNvPr id="91" name="TextBox 32"/>
          <p:cNvSpPr txBox="1">
            <a:spLocks noChangeArrowheads="1"/>
          </p:cNvSpPr>
          <p:nvPr/>
        </p:nvSpPr>
        <p:spPr bwMode="auto">
          <a:xfrm>
            <a:off x="-66674" y="4904350"/>
            <a:ext cx="658180" cy="307777"/>
          </a:xfrm>
          <a:prstGeom prst="rect">
            <a:avLst/>
          </a:prstGeom>
          <a:noFill/>
          <a:ln w="9525">
            <a:noFill/>
            <a:miter lim="800000"/>
            <a:headEnd/>
            <a:tailEnd/>
          </a:ln>
        </p:spPr>
        <p:txBody>
          <a:bodyPr wrap="square">
            <a:spAutoFit/>
          </a:bodyPr>
          <a:lstStyle/>
          <a:p>
            <a:pPr algn="r"/>
            <a:r>
              <a:rPr lang="en-US" sz="1400" b="1" dirty="0" smtClean="0">
                <a:solidFill>
                  <a:srgbClr val="000000"/>
                </a:solidFill>
              </a:rPr>
              <a:t>$0</a:t>
            </a:r>
            <a:endParaRPr lang="en-US" sz="1400" b="1" dirty="0">
              <a:solidFill>
                <a:srgbClr val="000000"/>
              </a:solidFill>
            </a:endParaRPr>
          </a:p>
        </p:txBody>
      </p:sp>
      <p:sp>
        <p:nvSpPr>
          <p:cNvPr id="92" name="TextBox 32"/>
          <p:cNvSpPr txBox="1">
            <a:spLocks noChangeArrowheads="1"/>
          </p:cNvSpPr>
          <p:nvPr/>
        </p:nvSpPr>
        <p:spPr bwMode="auto">
          <a:xfrm>
            <a:off x="529386" y="5086276"/>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FY01</a:t>
            </a:r>
            <a:endParaRPr lang="en-US" sz="1200" b="1" dirty="0">
              <a:solidFill>
                <a:srgbClr val="000000"/>
              </a:solidFill>
            </a:endParaRPr>
          </a:p>
        </p:txBody>
      </p:sp>
      <p:sp>
        <p:nvSpPr>
          <p:cNvPr id="93" name="TextBox 32"/>
          <p:cNvSpPr txBox="1">
            <a:spLocks noChangeArrowheads="1"/>
          </p:cNvSpPr>
          <p:nvPr/>
        </p:nvSpPr>
        <p:spPr bwMode="auto">
          <a:xfrm>
            <a:off x="958278" y="5086276"/>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FY02</a:t>
            </a:r>
            <a:endParaRPr lang="en-US" sz="1200" b="1" dirty="0">
              <a:solidFill>
                <a:srgbClr val="000000"/>
              </a:solidFill>
            </a:endParaRPr>
          </a:p>
        </p:txBody>
      </p:sp>
      <p:sp>
        <p:nvSpPr>
          <p:cNvPr id="94" name="TextBox 32"/>
          <p:cNvSpPr txBox="1">
            <a:spLocks noChangeArrowheads="1"/>
          </p:cNvSpPr>
          <p:nvPr/>
        </p:nvSpPr>
        <p:spPr bwMode="auto">
          <a:xfrm>
            <a:off x="1371799" y="5092552"/>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FY03</a:t>
            </a:r>
            <a:endParaRPr lang="en-US" sz="1200" b="1" dirty="0">
              <a:solidFill>
                <a:srgbClr val="000000"/>
              </a:solidFill>
            </a:endParaRPr>
          </a:p>
        </p:txBody>
      </p:sp>
      <p:sp>
        <p:nvSpPr>
          <p:cNvPr id="95" name="TextBox 32"/>
          <p:cNvSpPr txBox="1">
            <a:spLocks noChangeArrowheads="1"/>
          </p:cNvSpPr>
          <p:nvPr/>
        </p:nvSpPr>
        <p:spPr bwMode="auto">
          <a:xfrm>
            <a:off x="1805755" y="5091972"/>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FY04</a:t>
            </a:r>
            <a:endParaRPr lang="en-US" sz="1200" b="1" dirty="0">
              <a:solidFill>
                <a:srgbClr val="000000"/>
              </a:solidFill>
            </a:endParaRPr>
          </a:p>
        </p:txBody>
      </p:sp>
      <p:sp>
        <p:nvSpPr>
          <p:cNvPr id="96" name="TextBox 32"/>
          <p:cNvSpPr txBox="1">
            <a:spLocks noChangeArrowheads="1"/>
          </p:cNvSpPr>
          <p:nvPr/>
        </p:nvSpPr>
        <p:spPr bwMode="auto">
          <a:xfrm>
            <a:off x="2206825" y="5089754"/>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FY05</a:t>
            </a:r>
            <a:endParaRPr lang="en-US" sz="1200" b="1" dirty="0">
              <a:solidFill>
                <a:srgbClr val="000000"/>
              </a:solidFill>
            </a:endParaRPr>
          </a:p>
        </p:txBody>
      </p:sp>
      <p:sp>
        <p:nvSpPr>
          <p:cNvPr id="97" name="TextBox 32"/>
          <p:cNvSpPr txBox="1">
            <a:spLocks noChangeArrowheads="1"/>
          </p:cNvSpPr>
          <p:nvPr/>
        </p:nvSpPr>
        <p:spPr bwMode="auto">
          <a:xfrm>
            <a:off x="2649969" y="5088492"/>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FY06</a:t>
            </a:r>
            <a:endParaRPr lang="en-US" sz="1200" b="1" dirty="0">
              <a:solidFill>
                <a:srgbClr val="000000"/>
              </a:solidFill>
            </a:endParaRPr>
          </a:p>
        </p:txBody>
      </p:sp>
      <p:sp>
        <p:nvSpPr>
          <p:cNvPr id="98" name="TextBox 32"/>
          <p:cNvSpPr txBox="1">
            <a:spLocks noChangeArrowheads="1"/>
          </p:cNvSpPr>
          <p:nvPr/>
        </p:nvSpPr>
        <p:spPr bwMode="auto">
          <a:xfrm>
            <a:off x="3490507" y="5089756"/>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FY08</a:t>
            </a:r>
            <a:endParaRPr lang="en-US" sz="1200" b="1" dirty="0">
              <a:solidFill>
                <a:srgbClr val="000000"/>
              </a:solidFill>
            </a:endParaRPr>
          </a:p>
        </p:txBody>
      </p:sp>
      <p:sp>
        <p:nvSpPr>
          <p:cNvPr id="99" name="TextBox 32"/>
          <p:cNvSpPr txBox="1">
            <a:spLocks noChangeArrowheads="1"/>
          </p:cNvSpPr>
          <p:nvPr/>
        </p:nvSpPr>
        <p:spPr bwMode="auto">
          <a:xfrm>
            <a:off x="3077829" y="5092262"/>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FY07</a:t>
            </a:r>
            <a:endParaRPr lang="en-US" sz="1200" b="1" dirty="0">
              <a:solidFill>
                <a:srgbClr val="000000"/>
              </a:solidFill>
            </a:endParaRPr>
          </a:p>
        </p:txBody>
      </p:sp>
      <p:sp>
        <p:nvSpPr>
          <p:cNvPr id="100" name="TextBox 32"/>
          <p:cNvSpPr txBox="1">
            <a:spLocks noChangeArrowheads="1"/>
          </p:cNvSpPr>
          <p:nvPr/>
        </p:nvSpPr>
        <p:spPr bwMode="auto">
          <a:xfrm>
            <a:off x="3914651" y="5089757"/>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FY09</a:t>
            </a:r>
            <a:endParaRPr lang="en-US" sz="1200" b="1" dirty="0">
              <a:solidFill>
                <a:srgbClr val="000000"/>
              </a:solidFill>
            </a:endParaRPr>
          </a:p>
        </p:txBody>
      </p:sp>
      <p:sp>
        <p:nvSpPr>
          <p:cNvPr id="101" name="TextBox 32"/>
          <p:cNvSpPr txBox="1">
            <a:spLocks noChangeArrowheads="1"/>
          </p:cNvSpPr>
          <p:nvPr/>
        </p:nvSpPr>
        <p:spPr bwMode="auto">
          <a:xfrm>
            <a:off x="4345094" y="5090228"/>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FY10</a:t>
            </a:r>
            <a:endParaRPr lang="en-US" sz="1200" b="1" dirty="0">
              <a:solidFill>
                <a:srgbClr val="000000"/>
              </a:solidFill>
            </a:endParaRPr>
          </a:p>
        </p:txBody>
      </p:sp>
      <p:sp>
        <p:nvSpPr>
          <p:cNvPr id="102" name="TextBox 32"/>
          <p:cNvSpPr txBox="1">
            <a:spLocks noChangeArrowheads="1"/>
          </p:cNvSpPr>
          <p:nvPr/>
        </p:nvSpPr>
        <p:spPr bwMode="auto">
          <a:xfrm>
            <a:off x="5183184" y="5088016"/>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FY12</a:t>
            </a:r>
            <a:endParaRPr lang="en-US" sz="1200" b="1" dirty="0">
              <a:solidFill>
                <a:srgbClr val="000000"/>
              </a:solidFill>
            </a:endParaRPr>
          </a:p>
        </p:txBody>
      </p:sp>
      <p:sp>
        <p:nvSpPr>
          <p:cNvPr id="103" name="TextBox 32"/>
          <p:cNvSpPr txBox="1">
            <a:spLocks noChangeArrowheads="1"/>
          </p:cNvSpPr>
          <p:nvPr/>
        </p:nvSpPr>
        <p:spPr bwMode="auto">
          <a:xfrm>
            <a:off x="4762352" y="5088017"/>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FY11</a:t>
            </a:r>
            <a:endParaRPr lang="en-US" sz="1200" b="1" dirty="0">
              <a:solidFill>
                <a:srgbClr val="000000"/>
              </a:solidFill>
            </a:endParaRPr>
          </a:p>
        </p:txBody>
      </p:sp>
      <p:sp>
        <p:nvSpPr>
          <p:cNvPr id="104" name="TextBox 32"/>
          <p:cNvSpPr txBox="1">
            <a:spLocks noChangeArrowheads="1"/>
          </p:cNvSpPr>
          <p:nvPr/>
        </p:nvSpPr>
        <p:spPr bwMode="auto">
          <a:xfrm>
            <a:off x="5613759" y="5085169"/>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FY13</a:t>
            </a:r>
            <a:endParaRPr lang="en-US" sz="1200" b="1" dirty="0">
              <a:solidFill>
                <a:srgbClr val="000000"/>
              </a:solidFill>
            </a:endParaRPr>
          </a:p>
        </p:txBody>
      </p:sp>
      <p:sp>
        <p:nvSpPr>
          <p:cNvPr id="105" name="TextBox 32"/>
          <p:cNvSpPr txBox="1">
            <a:spLocks noChangeArrowheads="1"/>
          </p:cNvSpPr>
          <p:nvPr/>
        </p:nvSpPr>
        <p:spPr bwMode="auto">
          <a:xfrm>
            <a:off x="6034677" y="5092117"/>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FY14</a:t>
            </a:r>
            <a:endParaRPr lang="en-US" sz="1200" b="1" dirty="0">
              <a:solidFill>
                <a:srgbClr val="000000"/>
              </a:solidFill>
            </a:endParaRPr>
          </a:p>
        </p:txBody>
      </p:sp>
      <p:sp>
        <p:nvSpPr>
          <p:cNvPr id="106" name="TextBox 32"/>
          <p:cNvSpPr txBox="1">
            <a:spLocks noChangeArrowheads="1"/>
          </p:cNvSpPr>
          <p:nvPr/>
        </p:nvSpPr>
        <p:spPr bwMode="auto">
          <a:xfrm>
            <a:off x="6457946" y="5090230"/>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FY15</a:t>
            </a:r>
            <a:endParaRPr lang="en-US" sz="1200" b="1" dirty="0">
              <a:solidFill>
                <a:srgbClr val="000000"/>
              </a:solidFill>
            </a:endParaRPr>
          </a:p>
        </p:txBody>
      </p:sp>
      <p:sp>
        <p:nvSpPr>
          <p:cNvPr id="107" name="TextBox 32"/>
          <p:cNvSpPr txBox="1">
            <a:spLocks noChangeArrowheads="1"/>
          </p:cNvSpPr>
          <p:nvPr/>
        </p:nvSpPr>
        <p:spPr bwMode="auto">
          <a:xfrm>
            <a:off x="6892610" y="5090231"/>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FY16</a:t>
            </a:r>
            <a:endParaRPr lang="en-US" sz="1200" b="1" dirty="0">
              <a:solidFill>
                <a:srgbClr val="000000"/>
              </a:solidFill>
            </a:endParaRPr>
          </a:p>
        </p:txBody>
      </p:sp>
      <p:sp>
        <p:nvSpPr>
          <p:cNvPr id="108" name="TextBox 32"/>
          <p:cNvSpPr txBox="1">
            <a:spLocks noChangeArrowheads="1"/>
          </p:cNvSpPr>
          <p:nvPr/>
        </p:nvSpPr>
        <p:spPr bwMode="auto">
          <a:xfrm>
            <a:off x="7319313" y="5090232"/>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FY17</a:t>
            </a:r>
            <a:endParaRPr lang="en-US" sz="1200" b="1" dirty="0">
              <a:solidFill>
                <a:srgbClr val="000000"/>
              </a:solidFill>
            </a:endParaRPr>
          </a:p>
        </p:txBody>
      </p:sp>
      <p:sp>
        <p:nvSpPr>
          <p:cNvPr id="109" name="TextBox 32"/>
          <p:cNvSpPr txBox="1">
            <a:spLocks noChangeArrowheads="1"/>
          </p:cNvSpPr>
          <p:nvPr/>
        </p:nvSpPr>
        <p:spPr bwMode="auto">
          <a:xfrm>
            <a:off x="7728863" y="5085169"/>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FY18</a:t>
            </a:r>
            <a:endParaRPr lang="en-US" sz="1200" b="1" dirty="0">
              <a:solidFill>
                <a:srgbClr val="000000"/>
              </a:solidFill>
            </a:endParaRPr>
          </a:p>
        </p:txBody>
      </p:sp>
      <p:sp>
        <p:nvSpPr>
          <p:cNvPr id="110" name="TextBox 32"/>
          <p:cNvSpPr txBox="1">
            <a:spLocks noChangeArrowheads="1"/>
          </p:cNvSpPr>
          <p:nvPr/>
        </p:nvSpPr>
        <p:spPr bwMode="auto">
          <a:xfrm>
            <a:off x="8167305" y="5092117"/>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FY19</a:t>
            </a:r>
            <a:endParaRPr lang="en-US" sz="1200" b="1" dirty="0">
              <a:solidFill>
                <a:srgbClr val="000000"/>
              </a:solidFill>
            </a:endParaRPr>
          </a:p>
        </p:txBody>
      </p:sp>
      <p:sp>
        <p:nvSpPr>
          <p:cNvPr id="111" name="TextBox 32"/>
          <p:cNvSpPr txBox="1">
            <a:spLocks noChangeArrowheads="1"/>
          </p:cNvSpPr>
          <p:nvPr/>
        </p:nvSpPr>
        <p:spPr bwMode="auto">
          <a:xfrm>
            <a:off x="8596670" y="5088492"/>
            <a:ext cx="584614" cy="253916"/>
          </a:xfrm>
          <a:prstGeom prst="rect">
            <a:avLst/>
          </a:prstGeom>
          <a:noFill/>
          <a:ln w="9525">
            <a:noFill/>
            <a:miter lim="800000"/>
            <a:headEnd/>
            <a:tailEnd/>
          </a:ln>
        </p:spPr>
        <p:txBody>
          <a:bodyPr wrap="square">
            <a:spAutoFit/>
          </a:bodyPr>
          <a:lstStyle/>
          <a:p>
            <a:pPr algn="ctr"/>
            <a:r>
              <a:rPr lang="en-US" sz="1050" b="1" dirty="0" smtClean="0">
                <a:solidFill>
                  <a:srgbClr val="000000"/>
                </a:solidFill>
              </a:rPr>
              <a:t>FY20</a:t>
            </a:r>
            <a:endParaRPr lang="en-US" sz="1200" b="1" dirty="0">
              <a:solidFill>
                <a:srgbClr val="000000"/>
              </a:solidFill>
            </a:endParaRPr>
          </a:p>
        </p:txBody>
      </p:sp>
      <p:sp>
        <p:nvSpPr>
          <p:cNvPr id="113" name="Text Box 10"/>
          <p:cNvSpPr txBox="1">
            <a:spLocks noChangeArrowheads="1"/>
          </p:cNvSpPr>
          <p:nvPr/>
        </p:nvSpPr>
        <p:spPr bwMode="auto">
          <a:xfrm>
            <a:off x="650168"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287</a:t>
            </a:r>
            <a:endParaRPr lang="en-US" sz="1100" b="1" dirty="0">
              <a:solidFill>
                <a:srgbClr val="FFFFFF"/>
              </a:solidFill>
            </a:endParaRPr>
          </a:p>
        </p:txBody>
      </p:sp>
      <p:sp>
        <p:nvSpPr>
          <p:cNvPr id="114" name="Text Box 10"/>
          <p:cNvSpPr txBox="1">
            <a:spLocks noChangeArrowheads="1"/>
          </p:cNvSpPr>
          <p:nvPr/>
        </p:nvSpPr>
        <p:spPr bwMode="auto">
          <a:xfrm>
            <a:off x="1079703"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328</a:t>
            </a:r>
            <a:endParaRPr lang="en-US" sz="1100" b="1" dirty="0">
              <a:solidFill>
                <a:srgbClr val="FFFFFF"/>
              </a:solidFill>
            </a:endParaRPr>
          </a:p>
        </p:txBody>
      </p:sp>
      <p:sp>
        <p:nvSpPr>
          <p:cNvPr id="115" name="Text Box 10"/>
          <p:cNvSpPr txBox="1">
            <a:spLocks noChangeArrowheads="1"/>
          </p:cNvSpPr>
          <p:nvPr/>
        </p:nvSpPr>
        <p:spPr bwMode="auto">
          <a:xfrm>
            <a:off x="1493224"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365</a:t>
            </a:r>
            <a:endParaRPr lang="en-US" sz="1100" b="1" dirty="0">
              <a:solidFill>
                <a:srgbClr val="FFFFFF"/>
              </a:solidFill>
            </a:endParaRPr>
          </a:p>
        </p:txBody>
      </p:sp>
      <p:sp>
        <p:nvSpPr>
          <p:cNvPr id="116" name="Text Box 10"/>
          <p:cNvSpPr txBox="1">
            <a:spLocks noChangeArrowheads="1"/>
          </p:cNvSpPr>
          <p:nvPr/>
        </p:nvSpPr>
        <p:spPr bwMode="auto">
          <a:xfrm>
            <a:off x="1927180"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377</a:t>
            </a:r>
            <a:endParaRPr lang="en-US" sz="1100" b="1" dirty="0">
              <a:solidFill>
                <a:srgbClr val="FFFFFF"/>
              </a:solidFill>
            </a:endParaRPr>
          </a:p>
        </p:txBody>
      </p:sp>
      <p:sp>
        <p:nvSpPr>
          <p:cNvPr id="117" name="Text Box 10"/>
          <p:cNvSpPr txBox="1">
            <a:spLocks noChangeArrowheads="1"/>
          </p:cNvSpPr>
          <p:nvPr/>
        </p:nvSpPr>
        <p:spPr bwMode="auto">
          <a:xfrm>
            <a:off x="2347880"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400</a:t>
            </a:r>
            <a:endParaRPr lang="en-US" sz="1100" b="1" dirty="0">
              <a:solidFill>
                <a:srgbClr val="FFFFFF"/>
              </a:solidFill>
            </a:endParaRPr>
          </a:p>
        </p:txBody>
      </p:sp>
      <p:sp>
        <p:nvSpPr>
          <p:cNvPr id="118" name="Text Box 10"/>
          <p:cNvSpPr txBox="1">
            <a:spLocks noChangeArrowheads="1"/>
          </p:cNvSpPr>
          <p:nvPr/>
        </p:nvSpPr>
        <p:spPr bwMode="auto">
          <a:xfrm>
            <a:off x="2774741"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411</a:t>
            </a:r>
            <a:endParaRPr lang="en-US" sz="1100" b="1" dirty="0">
              <a:solidFill>
                <a:srgbClr val="FFFFFF"/>
              </a:solidFill>
            </a:endParaRPr>
          </a:p>
        </p:txBody>
      </p:sp>
      <p:sp>
        <p:nvSpPr>
          <p:cNvPr id="123" name="Text Box 10"/>
          <p:cNvSpPr txBox="1">
            <a:spLocks noChangeArrowheads="1"/>
          </p:cNvSpPr>
          <p:nvPr/>
        </p:nvSpPr>
        <p:spPr bwMode="auto">
          <a:xfrm>
            <a:off x="3208779"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431</a:t>
            </a:r>
            <a:endParaRPr lang="en-US" sz="1100" b="1" dirty="0">
              <a:solidFill>
                <a:srgbClr val="FFFFFF"/>
              </a:solidFill>
            </a:endParaRPr>
          </a:p>
        </p:txBody>
      </p:sp>
      <p:sp>
        <p:nvSpPr>
          <p:cNvPr id="124" name="Text Box 10"/>
          <p:cNvSpPr txBox="1">
            <a:spLocks noChangeArrowheads="1"/>
          </p:cNvSpPr>
          <p:nvPr/>
        </p:nvSpPr>
        <p:spPr bwMode="auto">
          <a:xfrm>
            <a:off x="3617501"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479</a:t>
            </a:r>
            <a:endParaRPr lang="en-US" sz="1100" b="1" dirty="0">
              <a:solidFill>
                <a:srgbClr val="FFFFFF"/>
              </a:solidFill>
            </a:endParaRPr>
          </a:p>
        </p:txBody>
      </p:sp>
      <p:sp>
        <p:nvSpPr>
          <p:cNvPr id="125" name="Text Box 10"/>
          <p:cNvSpPr txBox="1">
            <a:spLocks noChangeArrowheads="1"/>
          </p:cNvSpPr>
          <p:nvPr/>
        </p:nvSpPr>
        <p:spPr bwMode="auto">
          <a:xfrm>
            <a:off x="4026551"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513</a:t>
            </a:r>
            <a:endParaRPr lang="en-US" sz="1100" b="1" dirty="0">
              <a:solidFill>
                <a:srgbClr val="FFFFFF"/>
              </a:solidFill>
            </a:endParaRPr>
          </a:p>
        </p:txBody>
      </p:sp>
      <p:sp>
        <p:nvSpPr>
          <p:cNvPr id="126" name="Text Box 10"/>
          <p:cNvSpPr txBox="1">
            <a:spLocks noChangeArrowheads="1"/>
          </p:cNvSpPr>
          <p:nvPr/>
        </p:nvSpPr>
        <p:spPr bwMode="auto">
          <a:xfrm>
            <a:off x="4456994"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528</a:t>
            </a:r>
            <a:endParaRPr lang="en-US" sz="1100" b="1" dirty="0">
              <a:solidFill>
                <a:srgbClr val="FFFFFF"/>
              </a:solidFill>
            </a:endParaRPr>
          </a:p>
        </p:txBody>
      </p:sp>
      <p:sp>
        <p:nvSpPr>
          <p:cNvPr id="127" name="Text Box 10"/>
          <p:cNvSpPr txBox="1">
            <a:spLocks noChangeArrowheads="1"/>
          </p:cNvSpPr>
          <p:nvPr/>
        </p:nvSpPr>
        <p:spPr bwMode="auto">
          <a:xfrm>
            <a:off x="4873292"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528</a:t>
            </a:r>
            <a:endParaRPr lang="en-US" sz="1100" b="1" dirty="0">
              <a:solidFill>
                <a:srgbClr val="FFFFFF"/>
              </a:solidFill>
            </a:endParaRPr>
          </a:p>
        </p:txBody>
      </p:sp>
      <p:sp>
        <p:nvSpPr>
          <p:cNvPr id="128" name="Text Box 10"/>
          <p:cNvSpPr txBox="1">
            <a:spLocks noChangeArrowheads="1"/>
          </p:cNvSpPr>
          <p:nvPr/>
        </p:nvSpPr>
        <p:spPr bwMode="auto">
          <a:xfrm>
            <a:off x="5314135"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530</a:t>
            </a:r>
            <a:endParaRPr lang="en-US" sz="1100" b="1" dirty="0">
              <a:solidFill>
                <a:srgbClr val="FFFFFF"/>
              </a:solidFill>
            </a:endParaRPr>
          </a:p>
        </p:txBody>
      </p:sp>
      <p:sp>
        <p:nvSpPr>
          <p:cNvPr id="129" name="Text Box 10"/>
          <p:cNvSpPr txBox="1">
            <a:spLocks noChangeArrowheads="1"/>
          </p:cNvSpPr>
          <p:nvPr/>
        </p:nvSpPr>
        <p:spPr bwMode="auto">
          <a:xfrm>
            <a:off x="5725660"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495</a:t>
            </a:r>
            <a:endParaRPr lang="en-US" sz="1100" b="1" dirty="0">
              <a:solidFill>
                <a:srgbClr val="FFFFFF"/>
              </a:solidFill>
            </a:endParaRPr>
          </a:p>
        </p:txBody>
      </p:sp>
      <p:sp>
        <p:nvSpPr>
          <p:cNvPr id="130" name="Text Box 10"/>
          <p:cNvSpPr txBox="1">
            <a:spLocks noChangeArrowheads="1"/>
          </p:cNvSpPr>
          <p:nvPr/>
        </p:nvSpPr>
        <p:spPr bwMode="auto">
          <a:xfrm>
            <a:off x="6119939"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 496</a:t>
            </a:r>
            <a:endParaRPr lang="en-US" sz="1100" b="1" dirty="0">
              <a:solidFill>
                <a:srgbClr val="FFFFFF"/>
              </a:solidFill>
            </a:endParaRPr>
          </a:p>
        </p:txBody>
      </p:sp>
      <p:sp>
        <p:nvSpPr>
          <p:cNvPr id="131" name="Text Box 10"/>
          <p:cNvSpPr txBox="1">
            <a:spLocks noChangeArrowheads="1"/>
          </p:cNvSpPr>
          <p:nvPr/>
        </p:nvSpPr>
        <p:spPr bwMode="auto">
          <a:xfrm>
            <a:off x="6559323"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496</a:t>
            </a:r>
            <a:endParaRPr lang="en-US" sz="1100" b="1" dirty="0">
              <a:solidFill>
                <a:srgbClr val="FFFFFF"/>
              </a:solidFill>
            </a:endParaRPr>
          </a:p>
        </p:txBody>
      </p:sp>
      <p:sp>
        <p:nvSpPr>
          <p:cNvPr id="132" name="Text Box 10"/>
          <p:cNvSpPr txBox="1">
            <a:spLocks noChangeArrowheads="1"/>
          </p:cNvSpPr>
          <p:nvPr/>
        </p:nvSpPr>
        <p:spPr bwMode="auto">
          <a:xfrm>
            <a:off x="6986412"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534</a:t>
            </a:r>
            <a:endParaRPr lang="en-US" sz="1100" b="1" dirty="0">
              <a:solidFill>
                <a:srgbClr val="FFFFFF"/>
              </a:solidFill>
            </a:endParaRPr>
          </a:p>
        </p:txBody>
      </p:sp>
      <p:sp>
        <p:nvSpPr>
          <p:cNvPr id="133" name="Text Box 10"/>
          <p:cNvSpPr txBox="1">
            <a:spLocks noChangeArrowheads="1"/>
          </p:cNvSpPr>
          <p:nvPr/>
        </p:nvSpPr>
        <p:spPr bwMode="auto">
          <a:xfrm>
            <a:off x="7421689"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547</a:t>
            </a:r>
            <a:endParaRPr lang="en-US" sz="1100" b="1" dirty="0">
              <a:solidFill>
                <a:srgbClr val="FFFFFF"/>
              </a:solidFill>
            </a:endParaRPr>
          </a:p>
        </p:txBody>
      </p:sp>
      <p:sp>
        <p:nvSpPr>
          <p:cNvPr id="134" name="Text Box 10"/>
          <p:cNvSpPr txBox="1">
            <a:spLocks noChangeArrowheads="1"/>
          </p:cNvSpPr>
          <p:nvPr/>
        </p:nvSpPr>
        <p:spPr bwMode="auto">
          <a:xfrm>
            <a:off x="7821713"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556</a:t>
            </a:r>
            <a:endParaRPr lang="en-US" sz="1100" b="1" dirty="0">
              <a:solidFill>
                <a:srgbClr val="FFFFFF"/>
              </a:solidFill>
            </a:endParaRPr>
          </a:p>
        </p:txBody>
      </p:sp>
      <p:sp>
        <p:nvSpPr>
          <p:cNvPr id="135" name="Text Box 10"/>
          <p:cNvSpPr txBox="1">
            <a:spLocks noChangeArrowheads="1"/>
          </p:cNvSpPr>
          <p:nvPr/>
        </p:nvSpPr>
        <p:spPr bwMode="auto">
          <a:xfrm>
            <a:off x="8260155"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564</a:t>
            </a:r>
            <a:endParaRPr lang="en-US" sz="1100" b="1" dirty="0">
              <a:solidFill>
                <a:srgbClr val="FFFFFF"/>
              </a:solidFill>
            </a:endParaRPr>
          </a:p>
        </p:txBody>
      </p:sp>
      <p:sp>
        <p:nvSpPr>
          <p:cNvPr id="136" name="Text Box 10"/>
          <p:cNvSpPr txBox="1">
            <a:spLocks noChangeArrowheads="1"/>
          </p:cNvSpPr>
          <p:nvPr/>
        </p:nvSpPr>
        <p:spPr bwMode="auto">
          <a:xfrm>
            <a:off x="8689520" y="392008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FFFFFF"/>
                </a:solidFill>
              </a:rPr>
              <a:t>570</a:t>
            </a:r>
            <a:endParaRPr lang="en-US" sz="1100" b="1" dirty="0">
              <a:solidFill>
                <a:srgbClr val="FFFFFF"/>
              </a:solidFill>
            </a:endParaRPr>
          </a:p>
        </p:txBody>
      </p:sp>
      <p:sp>
        <p:nvSpPr>
          <p:cNvPr id="137" name="TextBox 32"/>
          <p:cNvSpPr txBox="1">
            <a:spLocks noChangeArrowheads="1"/>
          </p:cNvSpPr>
          <p:nvPr/>
        </p:nvSpPr>
        <p:spPr bwMode="auto">
          <a:xfrm>
            <a:off x="1020397" y="3080730"/>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345</a:t>
            </a:r>
          </a:p>
        </p:txBody>
      </p:sp>
      <p:sp>
        <p:nvSpPr>
          <p:cNvPr id="138" name="TextBox 32"/>
          <p:cNvSpPr txBox="1">
            <a:spLocks noChangeArrowheads="1"/>
          </p:cNvSpPr>
          <p:nvPr/>
        </p:nvSpPr>
        <p:spPr bwMode="auto">
          <a:xfrm>
            <a:off x="591506" y="3198248"/>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316</a:t>
            </a:r>
          </a:p>
        </p:txBody>
      </p:sp>
      <p:cxnSp>
        <p:nvCxnSpPr>
          <p:cNvPr id="139" name="Straight Connector 138"/>
          <p:cNvCxnSpPr/>
          <p:nvPr/>
        </p:nvCxnSpPr>
        <p:spPr bwMode="auto">
          <a:xfrm flipH="1">
            <a:off x="2499132" y="2710985"/>
            <a:ext cx="110589" cy="63651"/>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40" name="Straight Connector 139"/>
          <p:cNvCxnSpPr/>
          <p:nvPr/>
        </p:nvCxnSpPr>
        <p:spPr bwMode="auto">
          <a:xfrm flipH="1">
            <a:off x="2934656" y="2433176"/>
            <a:ext cx="110589" cy="63651"/>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41" name="Straight Connector 140"/>
          <p:cNvCxnSpPr/>
          <p:nvPr/>
        </p:nvCxnSpPr>
        <p:spPr bwMode="auto">
          <a:xfrm flipH="1">
            <a:off x="832763" y="3476812"/>
            <a:ext cx="110589" cy="63651"/>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42" name="Straight Connector 141"/>
          <p:cNvCxnSpPr/>
          <p:nvPr/>
        </p:nvCxnSpPr>
        <p:spPr bwMode="auto">
          <a:xfrm flipH="1">
            <a:off x="3329524" y="2101588"/>
            <a:ext cx="110589" cy="63651"/>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flipH="1">
            <a:off x="4178383" y="1768460"/>
            <a:ext cx="110589" cy="63651"/>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flipH="1">
            <a:off x="4584798" y="1646601"/>
            <a:ext cx="110589" cy="63651"/>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45" name="TextBox 34"/>
          <p:cNvSpPr txBox="1">
            <a:spLocks noChangeArrowheads="1"/>
          </p:cNvSpPr>
          <p:nvPr/>
        </p:nvSpPr>
        <p:spPr bwMode="auto">
          <a:xfrm>
            <a:off x="6087272" y="2011015"/>
            <a:ext cx="460375" cy="276999"/>
          </a:xfrm>
          <a:prstGeom prst="rect">
            <a:avLst/>
          </a:prstGeom>
          <a:noFill/>
          <a:ln w="9525">
            <a:noFill/>
            <a:miter lim="800000"/>
            <a:headEnd/>
            <a:tailEnd/>
          </a:ln>
        </p:spPr>
        <p:txBody>
          <a:bodyPr>
            <a:spAutoFit/>
          </a:bodyPr>
          <a:lstStyle/>
          <a:p>
            <a:pPr algn="ctr"/>
            <a:r>
              <a:rPr lang="en-US" sz="1200" b="1" dirty="0" smtClean="0">
                <a:solidFill>
                  <a:srgbClr val="000000"/>
                </a:solidFill>
              </a:rPr>
              <a:t>581</a:t>
            </a:r>
            <a:endParaRPr lang="en-US" sz="1200" b="1" dirty="0">
              <a:solidFill>
                <a:srgbClr val="000000"/>
              </a:solidFill>
            </a:endParaRPr>
          </a:p>
        </p:txBody>
      </p:sp>
      <p:sp>
        <p:nvSpPr>
          <p:cNvPr id="88" name="Text Box 10"/>
          <p:cNvSpPr txBox="1">
            <a:spLocks noChangeArrowheads="1"/>
          </p:cNvSpPr>
          <p:nvPr/>
        </p:nvSpPr>
        <p:spPr bwMode="auto">
          <a:xfrm>
            <a:off x="3174937" y="2501552"/>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000000"/>
                </a:solidFill>
              </a:rPr>
              <a:t> 166</a:t>
            </a:r>
            <a:endParaRPr lang="en-US" sz="1100" b="1" dirty="0">
              <a:solidFill>
                <a:srgbClr val="000000"/>
              </a:solidFill>
            </a:endParaRPr>
          </a:p>
        </p:txBody>
      </p:sp>
      <p:sp>
        <p:nvSpPr>
          <p:cNvPr id="112" name="Text Box 10"/>
          <p:cNvSpPr txBox="1">
            <a:spLocks noChangeArrowheads="1"/>
          </p:cNvSpPr>
          <p:nvPr/>
        </p:nvSpPr>
        <p:spPr bwMode="auto">
          <a:xfrm>
            <a:off x="1491486" y="3049953"/>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000000"/>
                </a:solidFill>
              </a:rPr>
              <a:t>73</a:t>
            </a:r>
            <a:endParaRPr lang="en-US" sz="1100" b="1" dirty="0">
              <a:solidFill>
                <a:srgbClr val="000000"/>
              </a:solidFill>
            </a:endParaRPr>
          </a:p>
        </p:txBody>
      </p:sp>
      <p:sp>
        <p:nvSpPr>
          <p:cNvPr id="119" name="Text Box 10"/>
          <p:cNvSpPr txBox="1">
            <a:spLocks noChangeArrowheads="1"/>
          </p:cNvSpPr>
          <p:nvPr/>
        </p:nvSpPr>
        <p:spPr bwMode="auto">
          <a:xfrm>
            <a:off x="1936706" y="2948153"/>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000000"/>
                </a:solidFill>
              </a:rPr>
              <a:t>91</a:t>
            </a:r>
            <a:endParaRPr lang="en-US" sz="1100" b="1" dirty="0">
              <a:solidFill>
                <a:srgbClr val="000000"/>
              </a:solidFill>
            </a:endParaRPr>
          </a:p>
        </p:txBody>
      </p:sp>
      <p:sp>
        <p:nvSpPr>
          <p:cNvPr id="120" name="Text Box 10"/>
          <p:cNvSpPr txBox="1">
            <a:spLocks noChangeArrowheads="1"/>
          </p:cNvSpPr>
          <p:nvPr/>
        </p:nvSpPr>
        <p:spPr bwMode="auto">
          <a:xfrm>
            <a:off x="2338356" y="2880676"/>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000000"/>
                </a:solidFill>
              </a:rPr>
              <a:t>76</a:t>
            </a:r>
            <a:endParaRPr lang="en-US" sz="1100" b="1" dirty="0">
              <a:solidFill>
                <a:srgbClr val="000000"/>
              </a:solidFill>
            </a:endParaRPr>
          </a:p>
        </p:txBody>
      </p:sp>
      <p:sp>
        <p:nvSpPr>
          <p:cNvPr id="121" name="Text Box 10"/>
          <p:cNvSpPr txBox="1">
            <a:spLocks noChangeArrowheads="1"/>
          </p:cNvSpPr>
          <p:nvPr/>
        </p:nvSpPr>
        <p:spPr bwMode="auto">
          <a:xfrm>
            <a:off x="2761869" y="2730035"/>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000000"/>
                </a:solidFill>
              </a:rPr>
              <a:t>116</a:t>
            </a:r>
            <a:endParaRPr lang="en-US" sz="1100" b="1" dirty="0">
              <a:solidFill>
                <a:srgbClr val="000000"/>
              </a:solidFill>
            </a:endParaRPr>
          </a:p>
        </p:txBody>
      </p:sp>
      <p:sp>
        <p:nvSpPr>
          <p:cNvPr id="122" name="Text Box 10"/>
          <p:cNvSpPr txBox="1">
            <a:spLocks noChangeArrowheads="1"/>
          </p:cNvSpPr>
          <p:nvPr/>
        </p:nvSpPr>
        <p:spPr bwMode="auto">
          <a:xfrm>
            <a:off x="3592882" y="222580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000000"/>
                </a:solidFill>
              </a:rPr>
              <a:t> 187</a:t>
            </a:r>
            <a:endParaRPr lang="en-US" sz="1100" b="1" dirty="0">
              <a:solidFill>
                <a:srgbClr val="000000"/>
              </a:solidFill>
            </a:endParaRPr>
          </a:p>
        </p:txBody>
      </p:sp>
      <p:sp>
        <p:nvSpPr>
          <p:cNvPr id="146" name="Text Box 10"/>
          <p:cNvSpPr txBox="1">
            <a:spLocks noChangeArrowheads="1"/>
          </p:cNvSpPr>
          <p:nvPr/>
        </p:nvSpPr>
        <p:spPr bwMode="auto">
          <a:xfrm>
            <a:off x="4026552" y="2170321"/>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000000"/>
                </a:solidFill>
              </a:rPr>
              <a:t>146</a:t>
            </a:r>
            <a:endParaRPr lang="en-US" sz="1100" b="1" dirty="0">
              <a:solidFill>
                <a:srgbClr val="000000"/>
              </a:solidFill>
            </a:endParaRPr>
          </a:p>
        </p:txBody>
      </p:sp>
      <p:sp>
        <p:nvSpPr>
          <p:cNvPr id="147" name="Text Box 10"/>
          <p:cNvSpPr txBox="1">
            <a:spLocks noChangeArrowheads="1"/>
          </p:cNvSpPr>
          <p:nvPr/>
        </p:nvSpPr>
        <p:spPr bwMode="auto">
          <a:xfrm>
            <a:off x="4457965" y="205316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000000"/>
                </a:solidFill>
              </a:rPr>
              <a:t>162</a:t>
            </a:r>
            <a:endParaRPr lang="en-US" sz="1100" b="1" dirty="0">
              <a:solidFill>
                <a:srgbClr val="000000"/>
              </a:solidFill>
            </a:endParaRPr>
          </a:p>
        </p:txBody>
      </p:sp>
      <p:sp>
        <p:nvSpPr>
          <p:cNvPr id="148" name="Text Box 10"/>
          <p:cNvSpPr txBox="1">
            <a:spLocks noChangeArrowheads="1"/>
          </p:cNvSpPr>
          <p:nvPr/>
        </p:nvSpPr>
        <p:spPr bwMode="auto">
          <a:xfrm>
            <a:off x="4869605" y="2073211"/>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000000"/>
                </a:solidFill>
              </a:rPr>
              <a:t>159</a:t>
            </a:r>
            <a:endParaRPr lang="en-US" sz="1100" b="1" dirty="0">
              <a:solidFill>
                <a:srgbClr val="000000"/>
              </a:solidFill>
            </a:endParaRPr>
          </a:p>
        </p:txBody>
      </p:sp>
      <p:sp>
        <p:nvSpPr>
          <p:cNvPr id="149" name="Text Box 10"/>
          <p:cNvSpPr txBox="1">
            <a:spLocks noChangeArrowheads="1"/>
          </p:cNvSpPr>
          <p:nvPr/>
        </p:nvSpPr>
        <p:spPr bwMode="auto">
          <a:xfrm>
            <a:off x="5278517" y="2166450"/>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000000"/>
                </a:solidFill>
              </a:rPr>
              <a:t>115</a:t>
            </a:r>
            <a:endParaRPr lang="en-US" sz="1100" b="1" dirty="0">
              <a:solidFill>
                <a:srgbClr val="000000"/>
              </a:solidFill>
            </a:endParaRPr>
          </a:p>
        </p:txBody>
      </p:sp>
      <p:sp>
        <p:nvSpPr>
          <p:cNvPr id="150" name="Text Box 10"/>
          <p:cNvSpPr txBox="1">
            <a:spLocks noChangeArrowheads="1"/>
          </p:cNvSpPr>
          <p:nvPr/>
        </p:nvSpPr>
        <p:spPr bwMode="auto">
          <a:xfrm>
            <a:off x="5725660" y="2393529"/>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000000"/>
                </a:solidFill>
              </a:rPr>
              <a:t>82</a:t>
            </a:r>
            <a:endParaRPr lang="en-US" sz="1100" b="1" dirty="0">
              <a:solidFill>
                <a:srgbClr val="000000"/>
              </a:solidFill>
            </a:endParaRPr>
          </a:p>
        </p:txBody>
      </p:sp>
      <p:sp>
        <p:nvSpPr>
          <p:cNvPr id="151" name="Text Box 10"/>
          <p:cNvSpPr txBox="1">
            <a:spLocks noChangeArrowheads="1"/>
          </p:cNvSpPr>
          <p:nvPr/>
        </p:nvSpPr>
        <p:spPr bwMode="auto">
          <a:xfrm>
            <a:off x="6146577" y="2397939"/>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000000"/>
                </a:solidFill>
              </a:rPr>
              <a:t>85</a:t>
            </a:r>
            <a:endParaRPr lang="en-US" sz="1100" b="1" dirty="0">
              <a:solidFill>
                <a:srgbClr val="000000"/>
              </a:solidFill>
            </a:endParaRPr>
          </a:p>
        </p:txBody>
      </p:sp>
      <p:sp>
        <p:nvSpPr>
          <p:cNvPr id="152" name="Text Box 10"/>
          <p:cNvSpPr txBox="1">
            <a:spLocks noChangeArrowheads="1"/>
          </p:cNvSpPr>
          <p:nvPr/>
        </p:nvSpPr>
        <p:spPr bwMode="auto">
          <a:xfrm>
            <a:off x="6560309" y="2437648"/>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000000"/>
                </a:solidFill>
              </a:rPr>
              <a:t>64</a:t>
            </a:r>
            <a:endParaRPr lang="en-US" sz="1100" b="1" dirty="0">
              <a:solidFill>
                <a:srgbClr val="000000"/>
              </a:solidFill>
            </a:endParaRPr>
          </a:p>
        </p:txBody>
      </p:sp>
      <p:sp>
        <p:nvSpPr>
          <p:cNvPr id="153" name="Text Box 10"/>
          <p:cNvSpPr txBox="1">
            <a:spLocks noChangeArrowheads="1"/>
          </p:cNvSpPr>
          <p:nvPr/>
        </p:nvSpPr>
        <p:spPr bwMode="auto">
          <a:xfrm>
            <a:off x="6971596" y="2302974"/>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000000"/>
                </a:solidFill>
              </a:rPr>
              <a:t>51</a:t>
            </a:r>
            <a:endParaRPr lang="en-US" sz="1100" b="1" dirty="0">
              <a:solidFill>
                <a:srgbClr val="000000"/>
              </a:solidFill>
            </a:endParaRPr>
          </a:p>
        </p:txBody>
      </p:sp>
      <p:sp>
        <p:nvSpPr>
          <p:cNvPr id="154" name="Text Box 10"/>
          <p:cNvSpPr txBox="1">
            <a:spLocks noChangeArrowheads="1"/>
          </p:cNvSpPr>
          <p:nvPr/>
        </p:nvSpPr>
        <p:spPr bwMode="auto">
          <a:xfrm>
            <a:off x="7433368" y="2266769"/>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000000"/>
                </a:solidFill>
              </a:rPr>
              <a:t>27</a:t>
            </a:r>
            <a:endParaRPr lang="en-US" sz="1100" b="1" dirty="0">
              <a:solidFill>
                <a:srgbClr val="000000"/>
              </a:solidFill>
            </a:endParaRPr>
          </a:p>
        </p:txBody>
      </p:sp>
      <p:sp>
        <p:nvSpPr>
          <p:cNvPr id="155" name="Text Box 10"/>
          <p:cNvSpPr txBox="1">
            <a:spLocks noChangeArrowheads="1"/>
          </p:cNvSpPr>
          <p:nvPr/>
        </p:nvSpPr>
        <p:spPr bwMode="auto">
          <a:xfrm>
            <a:off x="7842917" y="2251689"/>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000000"/>
                </a:solidFill>
              </a:rPr>
              <a:t>27</a:t>
            </a:r>
            <a:endParaRPr lang="en-US" sz="1100" b="1" dirty="0">
              <a:solidFill>
                <a:srgbClr val="000000"/>
              </a:solidFill>
            </a:endParaRPr>
          </a:p>
        </p:txBody>
      </p:sp>
      <p:sp>
        <p:nvSpPr>
          <p:cNvPr id="156" name="Text Box 10"/>
          <p:cNvSpPr txBox="1">
            <a:spLocks noChangeArrowheads="1"/>
          </p:cNvSpPr>
          <p:nvPr/>
        </p:nvSpPr>
        <p:spPr bwMode="auto">
          <a:xfrm>
            <a:off x="8290605" y="2190330"/>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000000"/>
                </a:solidFill>
              </a:rPr>
              <a:t>27</a:t>
            </a:r>
            <a:endParaRPr lang="en-US" sz="1100" b="1" dirty="0">
              <a:solidFill>
                <a:srgbClr val="000000"/>
              </a:solidFill>
            </a:endParaRPr>
          </a:p>
        </p:txBody>
      </p:sp>
      <p:sp>
        <p:nvSpPr>
          <p:cNvPr id="157" name="Text Box 10"/>
          <p:cNvSpPr txBox="1">
            <a:spLocks noChangeArrowheads="1"/>
          </p:cNvSpPr>
          <p:nvPr/>
        </p:nvSpPr>
        <p:spPr bwMode="auto">
          <a:xfrm>
            <a:off x="8714687" y="2161423"/>
            <a:ext cx="341765" cy="169277"/>
          </a:xfrm>
          <a:prstGeom prst="rect">
            <a:avLst/>
          </a:prstGeom>
          <a:noFill/>
          <a:ln w="9525">
            <a:noFill/>
            <a:miter lim="800000"/>
            <a:headEnd/>
            <a:tailEnd/>
          </a:ln>
        </p:spPr>
        <p:txBody>
          <a:bodyPr wrap="square" lIns="0" tIns="0" rIns="0" bIns="0">
            <a:spAutoFit/>
          </a:bodyPr>
          <a:lstStyle/>
          <a:p>
            <a:pPr algn="ctr"/>
            <a:r>
              <a:rPr lang="en-US" sz="1100" b="1" dirty="0" smtClean="0">
                <a:solidFill>
                  <a:srgbClr val="000000"/>
                </a:solidFill>
              </a:rPr>
              <a:t>27</a:t>
            </a:r>
            <a:endParaRPr lang="en-US" sz="1100" b="1" dirty="0">
              <a:solidFill>
                <a:srgbClr val="000000"/>
              </a:solidFill>
            </a:endParaRPr>
          </a:p>
        </p:txBody>
      </p:sp>
      <p:sp>
        <p:nvSpPr>
          <p:cNvPr id="2" name="TextBox 1"/>
          <p:cNvSpPr txBox="1"/>
          <p:nvPr/>
        </p:nvSpPr>
        <p:spPr>
          <a:xfrm>
            <a:off x="2753593" y="5508599"/>
            <a:ext cx="4519668" cy="400110"/>
          </a:xfrm>
          <a:prstGeom prst="rect">
            <a:avLst/>
          </a:prstGeom>
          <a:noFill/>
        </p:spPr>
        <p:txBody>
          <a:bodyPr wrap="square" rtlCol="0">
            <a:spAutoFit/>
          </a:bodyPr>
          <a:lstStyle/>
          <a:p>
            <a:r>
              <a:rPr lang="en-US" sz="2000" b="1" dirty="0">
                <a:solidFill>
                  <a:srgbClr val="000099"/>
                </a:solidFill>
                <a:cs typeface="Arial" charset="0"/>
              </a:rPr>
              <a:t>DoD Topline, FY 2001 – FY 2020</a:t>
            </a:r>
            <a:endParaRPr lang="en-US" sz="2000" b="1" dirty="0">
              <a:solidFill>
                <a:srgbClr val="000000"/>
              </a:solidFill>
            </a:endParaRPr>
          </a:p>
        </p:txBody>
      </p:sp>
      <p:sp>
        <p:nvSpPr>
          <p:cNvPr id="158" name="Text Box 34"/>
          <p:cNvSpPr txBox="1">
            <a:spLocks noChangeArrowheads="1"/>
          </p:cNvSpPr>
          <p:nvPr/>
        </p:nvSpPr>
        <p:spPr bwMode="auto">
          <a:xfrm>
            <a:off x="3613828" y="5845494"/>
            <a:ext cx="2128837" cy="215900"/>
          </a:xfrm>
          <a:prstGeom prst="rect">
            <a:avLst/>
          </a:prstGeom>
          <a:noFill/>
          <a:ln w="9525">
            <a:noFill/>
            <a:miter lim="800000"/>
            <a:headEnd/>
            <a:tailEnd/>
          </a:ln>
        </p:spPr>
        <p:txBody>
          <a:bodyPr wrap="none" lIns="0" tIns="0" rIns="0" bIns="0">
            <a:spAutoFit/>
          </a:bodyPr>
          <a:lstStyle/>
          <a:p>
            <a:pPr algn="ctr"/>
            <a:r>
              <a:rPr lang="en-US" sz="1400" dirty="0">
                <a:solidFill>
                  <a:srgbClr val="000000"/>
                </a:solidFill>
              </a:rPr>
              <a:t>(Current Dollars in Billions)</a:t>
            </a:r>
          </a:p>
        </p:txBody>
      </p:sp>
      <p:cxnSp>
        <p:nvCxnSpPr>
          <p:cNvPr id="4" name="Straight Arrow Connector 3"/>
          <p:cNvCxnSpPr/>
          <p:nvPr/>
        </p:nvCxnSpPr>
        <p:spPr bwMode="auto">
          <a:xfrm>
            <a:off x="7142478" y="1473770"/>
            <a:ext cx="14816" cy="488667"/>
          </a:xfrm>
          <a:prstGeom prst="straightConnector1">
            <a:avLst/>
          </a:prstGeom>
          <a:solidFill>
            <a:schemeClr val="accent1"/>
          </a:solidFill>
          <a:ln w="28575" cap="flat" cmpd="sng" algn="ctr">
            <a:solidFill>
              <a:srgbClr val="FF0000"/>
            </a:solidFill>
            <a:prstDash val="solid"/>
            <a:round/>
            <a:headEnd type="none" w="med" len="med"/>
            <a:tailEnd type="arrow"/>
          </a:ln>
          <a:effectLst/>
        </p:spPr>
      </p:cxnSp>
      <p:sp>
        <p:nvSpPr>
          <p:cNvPr id="3" name="TextBox 2"/>
          <p:cNvSpPr txBox="1"/>
          <p:nvPr/>
        </p:nvSpPr>
        <p:spPr>
          <a:xfrm>
            <a:off x="117749" y="6621939"/>
            <a:ext cx="5001690" cy="246221"/>
          </a:xfrm>
          <a:prstGeom prst="rect">
            <a:avLst/>
          </a:prstGeom>
          <a:noFill/>
        </p:spPr>
        <p:txBody>
          <a:bodyPr wrap="none" rtlCol="0">
            <a:spAutoFit/>
          </a:bodyPr>
          <a:lstStyle/>
          <a:p>
            <a:r>
              <a:rPr lang="en-US" sz="1000" dirty="0" smtClean="0">
                <a:solidFill>
                  <a:srgbClr val="000000"/>
                </a:solidFill>
              </a:rPr>
              <a:t>The $27 million shown in FY 2017 through FY 2020 for OCO are placeholder amounts</a:t>
            </a:r>
            <a:endParaRPr lang="en-US" sz="1000" dirty="0">
              <a:solidFill>
                <a:srgbClr val="000000"/>
              </a:solidFill>
            </a:endParaRPr>
          </a:p>
        </p:txBody>
      </p:sp>
      <p:sp>
        <p:nvSpPr>
          <p:cNvPr id="159" name="TextBox 158"/>
          <p:cNvSpPr txBox="1"/>
          <p:nvPr/>
        </p:nvSpPr>
        <p:spPr>
          <a:xfrm>
            <a:off x="3101083" y="6061392"/>
            <a:ext cx="3605474" cy="307777"/>
          </a:xfrm>
          <a:prstGeom prst="rect">
            <a:avLst/>
          </a:prstGeom>
          <a:noFill/>
        </p:spPr>
        <p:txBody>
          <a:bodyPr wrap="none" rtlCol="0">
            <a:spAutoFit/>
          </a:bodyPr>
          <a:lstStyle/>
          <a:p>
            <a:r>
              <a:rPr lang="en-US" sz="1400" b="1" dirty="0" smtClean="0">
                <a:solidFill>
                  <a:srgbClr val="000000"/>
                </a:solidFill>
              </a:rPr>
              <a:t>         Base Budget          OCO          Other</a:t>
            </a:r>
            <a:endParaRPr lang="en-US" sz="1400" b="1" dirty="0">
              <a:solidFill>
                <a:srgbClr val="000000"/>
              </a:solidFill>
            </a:endParaRPr>
          </a:p>
        </p:txBody>
      </p:sp>
      <p:sp>
        <p:nvSpPr>
          <p:cNvPr id="5" name="Rectangle 4"/>
          <p:cNvSpPr/>
          <p:nvPr/>
        </p:nvSpPr>
        <p:spPr bwMode="auto">
          <a:xfrm>
            <a:off x="3257144" y="6134100"/>
            <a:ext cx="299276" cy="173514"/>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200" b="1" dirty="0" smtClean="0">
              <a:solidFill>
                <a:srgbClr val="000000"/>
              </a:solidFill>
            </a:endParaRPr>
          </a:p>
        </p:txBody>
      </p:sp>
      <p:sp>
        <p:nvSpPr>
          <p:cNvPr id="160" name="Rectangle 159"/>
          <p:cNvSpPr/>
          <p:nvPr/>
        </p:nvSpPr>
        <p:spPr bwMode="auto">
          <a:xfrm>
            <a:off x="4874466" y="6128523"/>
            <a:ext cx="299276" cy="173514"/>
          </a:xfrm>
          <a:prstGeom prst="rect">
            <a:avLst/>
          </a:prstGeom>
          <a:solidFill>
            <a:srgbClr val="6699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200" b="1" dirty="0" smtClean="0">
              <a:solidFill>
                <a:srgbClr val="000000"/>
              </a:solidFill>
            </a:endParaRPr>
          </a:p>
        </p:txBody>
      </p:sp>
      <p:sp>
        <p:nvSpPr>
          <p:cNvPr id="161" name="Rectangle 160"/>
          <p:cNvSpPr/>
          <p:nvPr/>
        </p:nvSpPr>
        <p:spPr bwMode="auto">
          <a:xfrm>
            <a:off x="5774810" y="6128523"/>
            <a:ext cx="299276" cy="173514"/>
          </a:xfrm>
          <a:prstGeom prst="rect">
            <a:avLst/>
          </a:prstGeom>
          <a:pattFill prst="wdUpDiag">
            <a:fgClr>
              <a:srgbClr val="000099"/>
            </a:fgClr>
            <a:bgClr>
              <a:schemeClr val="bg1">
                <a:lumMod val="65000"/>
              </a:schemeClr>
            </a:bgClr>
          </a:patt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200" b="1" dirty="0" smtClean="0">
              <a:solidFill>
                <a:srgbClr val="000000"/>
              </a:solidFill>
            </a:endParaRPr>
          </a:p>
        </p:txBody>
      </p:sp>
    </p:spTree>
    <p:extLst>
      <p:ext uri="{BB962C8B-B14F-4D97-AF65-F5344CB8AC3E}">
        <p14:creationId xmlns:p14="http://schemas.microsoft.com/office/powerpoint/2010/main" val="1093911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5"/>
          <p:cNvSpPr>
            <a:spLocks noGrp="1"/>
          </p:cNvSpPr>
          <p:nvPr>
            <p:ph idx="1"/>
          </p:nvPr>
        </p:nvSpPr>
        <p:spPr>
          <a:xfrm>
            <a:off x="228600" y="1038225"/>
            <a:ext cx="8686800" cy="5438775"/>
          </a:xfrm>
        </p:spPr>
        <p:txBody>
          <a:bodyPr>
            <a:normAutofit/>
          </a:bodyPr>
          <a:lstStyle/>
          <a:p>
            <a:pPr eaLnBrk="1" hangingPunct="1">
              <a:defRPr/>
            </a:pPr>
            <a:r>
              <a:rPr lang="en-US" altLang="en-US" sz="2400" dirty="0" smtClean="0"/>
              <a:t>PB15 made tough choices but maintained sufficient force structure to meet the strategy</a:t>
            </a:r>
          </a:p>
          <a:p>
            <a:pPr eaLnBrk="1" hangingPunct="1">
              <a:defRPr/>
            </a:pPr>
            <a:r>
              <a:rPr lang="en-US" altLang="en-US" sz="2400" dirty="0" smtClean="0"/>
              <a:t>Congress rejected many PB15 reforms the Department proposed</a:t>
            </a:r>
          </a:p>
          <a:p>
            <a:pPr lvl="1" eaLnBrk="1" hangingPunct="1">
              <a:defRPr/>
            </a:pPr>
            <a:r>
              <a:rPr lang="en-US" altLang="en-US" sz="2000" dirty="0" smtClean="0"/>
              <a:t>Compensation</a:t>
            </a:r>
          </a:p>
          <a:p>
            <a:pPr lvl="1" eaLnBrk="1" hangingPunct="1">
              <a:defRPr/>
            </a:pPr>
            <a:r>
              <a:rPr lang="en-US" altLang="en-US" sz="2000" dirty="0" smtClean="0"/>
              <a:t>Healthcare</a:t>
            </a:r>
          </a:p>
          <a:p>
            <a:pPr lvl="1" eaLnBrk="1" hangingPunct="1">
              <a:defRPr/>
            </a:pPr>
            <a:r>
              <a:rPr lang="en-US" altLang="en-US" sz="2000" dirty="0" smtClean="0"/>
              <a:t>BRAC</a:t>
            </a:r>
          </a:p>
          <a:p>
            <a:pPr lvl="1" eaLnBrk="1" hangingPunct="1">
              <a:defRPr/>
            </a:pPr>
            <a:r>
              <a:rPr lang="en-US" altLang="en-US" sz="2000" dirty="0" smtClean="0"/>
              <a:t>Force structure reductions</a:t>
            </a:r>
          </a:p>
          <a:p>
            <a:pPr eaLnBrk="1" hangingPunct="1">
              <a:defRPr/>
            </a:pPr>
            <a:r>
              <a:rPr lang="en-US" altLang="en-US" sz="2400" dirty="0" smtClean="0"/>
              <a:t>PB16 add resources and tightens our alignment to strategic guidance</a:t>
            </a:r>
          </a:p>
          <a:p>
            <a:pPr lvl="1" eaLnBrk="1" hangingPunct="1">
              <a:defRPr/>
            </a:pPr>
            <a:r>
              <a:rPr lang="en-US" sz="2000" dirty="0" smtClean="0"/>
              <a:t>Balancing joint </a:t>
            </a:r>
            <a:r>
              <a:rPr lang="en-US" sz="2000" dirty="0"/>
              <a:t>force capacities, capabilities, and </a:t>
            </a:r>
            <a:r>
              <a:rPr lang="en-US" sz="2000" dirty="0" smtClean="0"/>
              <a:t>readiness</a:t>
            </a:r>
          </a:p>
          <a:p>
            <a:pPr lvl="1" eaLnBrk="1" hangingPunct="1">
              <a:defRPr/>
            </a:pPr>
            <a:r>
              <a:rPr lang="en-US" altLang="en-US" sz="2000" dirty="0" smtClean="0"/>
              <a:t>Increased focus on ISR and full spectrum combat readiness</a:t>
            </a:r>
          </a:p>
          <a:p>
            <a:pPr lvl="1" eaLnBrk="1" hangingPunct="1">
              <a:defRPr/>
            </a:pPr>
            <a:r>
              <a:rPr lang="en-US" altLang="en-US" sz="2000" dirty="0" smtClean="0"/>
              <a:t>Modified resubmit of the reforms Congress rejected</a:t>
            </a:r>
          </a:p>
          <a:p>
            <a:pPr lvl="1" eaLnBrk="1" hangingPunct="1">
              <a:defRPr/>
            </a:pPr>
            <a:r>
              <a:rPr lang="en-US" altLang="en-US" sz="2000" dirty="0"/>
              <a:t>Key investments in nuclear deterrence, space, power projection and </a:t>
            </a:r>
            <a:r>
              <a:rPr lang="en-US" altLang="en-US" sz="2000" dirty="0" smtClean="0"/>
              <a:t>counter-A2/AD</a:t>
            </a:r>
            <a:endParaRPr lang="en-US" altLang="en-US" sz="2000" dirty="0"/>
          </a:p>
        </p:txBody>
      </p:sp>
      <p:sp>
        <p:nvSpPr>
          <p:cNvPr id="23555" name="Slide Number Placeholder 5"/>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latin typeface="+mn-lt"/>
              </a:rPr>
              <a:t>   </a:t>
            </a:r>
            <a:fld id="{260E7150-EE42-41A3-9E51-61698468EAE5}" type="slidenum">
              <a:rPr lang="en-US" altLang="en-US" sz="1800" smtClean="0">
                <a:latin typeface="+mn-lt"/>
              </a:rPr>
              <a:pPr eaLnBrk="1" fontAlgn="base" hangingPunct="1">
                <a:spcBef>
                  <a:spcPct val="0"/>
                </a:spcBef>
                <a:spcAft>
                  <a:spcPct val="0"/>
                </a:spcAft>
                <a:buFontTx/>
                <a:buNone/>
                <a:defRPr/>
              </a:pPr>
              <a:t>3</a:t>
            </a:fld>
            <a:endParaRPr lang="en-US" altLang="en-US" sz="1800" dirty="0" smtClean="0">
              <a:latin typeface="+mn-lt"/>
            </a:endParaRPr>
          </a:p>
        </p:txBody>
      </p:sp>
      <p:sp>
        <p:nvSpPr>
          <p:cNvPr id="23556" name="Title 4"/>
          <p:cNvSpPr>
            <a:spLocks noGrp="1"/>
          </p:cNvSpPr>
          <p:nvPr>
            <p:ph type="title"/>
          </p:nvPr>
        </p:nvSpPr>
        <p:spPr>
          <a:xfrm>
            <a:off x="228600" y="98425"/>
            <a:ext cx="8686800" cy="685800"/>
          </a:xfrm>
        </p:spPr>
        <p:txBody>
          <a:bodyPr/>
          <a:lstStyle/>
          <a:p>
            <a:pPr eaLnBrk="1" hangingPunct="1"/>
            <a:r>
              <a:rPr lang="en-US" altLang="en-US" sz="3200" b="1" dirty="0" smtClean="0"/>
              <a:t>PB15 to PB16</a:t>
            </a:r>
          </a:p>
        </p:txBody>
      </p:sp>
    </p:spTree>
    <p:extLst>
      <p:ext uri="{BB962C8B-B14F-4D97-AF65-F5344CB8AC3E}">
        <p14:creationId xmlns:p14="http://schemas.microsoft.com/office/powerpoint/2010/main" val="832884409"/>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5"/>
          <p:cNvSpPr>
            <a:spLocks noGrp="1"/>
          </p:cNvSpPr>
          <p:nvPr>
            <p:ph idx="1"/>
          </p:nvPr>
        </p:nvSpPr>
        <p:spPr>
          <a:xfrm>
            <a:off x="228600" y="1038225"/>
            <a:ext cx="8686800" cy="5019675"/>
          </a:xfrm>
        </p:spPr>
        <p:txBody>
          <a:bodyPr>
            <a:normAutofit lnSpcReduction="10000"/>
          </a:bodyPr>
          <a:lstStyle/>
          <a:p>
            <a:pPr eaLnBrk="1" hangingPunct="1">
              <a:defRPr/>
            </a:pPr>
            <a:r>
              <a:rPr lang="en-US" altLang="en-US" sz="2400" dirty="0" smtClean="0"/>
              <a:t>PB16 is shaped by the 2014 QDR strategy</a:t>
            </a:r>
          </a:p>
          <a:p>
            <a:pPr lvl="1" eaLnBrk="1" hangingPunct="1">
              <a:defRPr/>
            </a:pPr>
            <a:r>
              <a:rPr lang="en-US" altLang="en-US" sz="2000" dirty="0" smtClean="0"/>
              <a:t>Protect the homeland</a:t>
            </a:r>
          </a:p>
          <a:p>
            <a:pPr lvl="1" eaLnBrk="1" hangingPunct="1">
              <a:defRPr/>
            </a:pPr>
            <a:r>
              <a:rPr lang="en-US" altLang="en-US" sz="2000" dirty="0" smtClean="0"/>
              <a:t>Build security globally</a:t>
            </a:r>
          </a:p>
          <a:p>
            <a:pPr lvl="1" eaLnBrk="1" hangingPunct="1">
              <a:defRPr/>
            </a:pPr>
            <a:r>
              <a:rPr lang="en-US" altLang="en-US" sz="2000" dirty="0" smtClean="0"/>
              <a:t>Project power and win decisively</a:t>
            </a:r>
          </a:p>
          <a:p>
            <a:pPr eaLnBrk="1" hangingPunct="1">
              <a:defRPr/>
            </a:pPr>
            <a:r>
              <a:rPr lang="en-US" altLang="en-US" sz="2400" dirty="0" smtClean="0"/>
              <a:t>Department’s Priorities</a:t>
            </a:r>
          </a:p>
          <a:p>
            <a:pPr lvl="1" eaLnBrk="1" hangingPunct="1">
              <a:defRPr/>
            </a:pPr>
            <a:r>
              <a:rPr lang="en-US" altLang="en-US" sz="2000" dirty="0" smtClean="0"/>
              <a:t>Rebalance to the Asia Pacific</a:t>
            </a:r>
          </a:p>
          <a:p>
            <a:pPr lvl="1" eaLnBrk="1" hangingPunct="1">
              <a:defRPr/>
            </a:pPr>
            <a:r>
              <a:rPr lang="en-US" altLang="en-US" sz="2000" dirty="0" smtClean="0"/>
              <a:t>Maintain a strong commitment to security and stability in Europe and the Middle East</a:t>
            </a:r>
          </a:p>
          <a:p>
            <a:pPr lvl="1" eaLnBrk="1" hangingPunct="1">
              <a:defRPr/>
            </a:pPr>
            <a:r>
              <a:rPr lang="en-US" altLang="en-US" sz="2000" dirty="0" smtClean="0"/>
              <a:t>Sustain a global approach to countering violent extremists</a:t>
            </a:r>
          </a:p>
          <a:p>
            <a:pPr lvl="1" eaLnBrk="1" hangingPunct="1">
              <a:defRPr/>
            </a:pPr>
            <a:r>
              <a:rPr lang="en-US" altLang="en-US" sz="2000" dirty="0" smtClean="0"/>
              <a:t>Reinvigorate efforts to build innovative partnerships</a:t>
            </a:r>
          </a:p>
          <a:p>
            <a:pPr lvl="1" eaLnBrk="1" hangingPunct="1">
              <a:defRPr/>
            </a:pPr>
            <a:r>
              <a:rPr lang="en-US" altLang="en-US" sz="2000" dirty="0"/>
              <a:t>Keeping faith with and taking care of our service members and their </a:t>
            </a:r>
            <a:r>
              <a:rPr lang="en-US" altLang="en-US" sz="2000" dirty="0" smtClean="0"/>
              <a:t>families</a:t>
            </a:r>
          </a:p>
          <a:p>
            <a:pPr lvl="1" eaLnBrk="1" hangingPunct="1">
              <a:defRPr/>
            </a:pPr>
            <a:r>
              <a:rPr lang="en-US" altLang="en-US" sz="2000" dirty="0" smtClean="0"/>
              <a:t>Leverage the Defense Innovation Initiative</a:t>
            </a:r>
          </a:p>
          <a:p>
            <a:pPr lvl="1" eaLnBrk="1" hangingPunct="1">
              <a:defRPr/>
            </a:pPr>
            <a:r>
              <a:rPr lang="en-US" altLang="en-US" sz="2000" dirty="0" smtClean="0"/>
              <a:t>Prioritize </a:t>
            </a:r>
            <a:r>
              <a:rPr lang="en-US" altLang="en-US" sz="2000" dirty="0"/>
              <a:t>and protect key investments in </a:t>
            </a:r>
            <a:r>
              <a:rPr lang="en-US" altLang="en-US" sz="2000" dirty="0" smtClean="0"/>
              <a:t>technology</a:t>
            </a:r>
            <a:endParaRPr lang="en-US" altLang="en-US" sz="2000" dirty="0"/>
          </a:p>
        </p:txBody>
      </p:sp>
      <p:sp>
        <p:nvSpPr>
          <p:cNvPr id="23555" name="Slide Number Placeholder 5"/>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latin typeface="+mn-lt"/>
              </a:rPr>
              <a:t>   </a:t>
            </a:r>
            <a:fld id="{260E7150-EE42-41A3-9E51-61698468EAE5}" type="slidenum">
              <a:rPr lang="en-US" altLang="en-US" sz="1800" smtClean="0">
                <a:latin typeface="+mn-lt"/>
              </a:rPr>
              <a:pPr eaLnBrk="1" fontAlgn="base" hangingPunct="1">
                <a:spcBef>
                  <a:spcPct val="0"/>
                </a:spcBef>
                <a:spcAft>
                  <a:spcPct val="0"/>
                </a:spcAft>
                <a:buFontTx/>
                <a:buNone/>
                <a:defRPr/>
              </a:pPr>
              <a:t>4</a:t>
            </a:fld>
            <a:endParaRPr lang="en-US" altLang="en-US" sz="1800" dirty="0" smtClean="0">
              <a:latin typeface="+mn-lt"/>
            </a:endParaRPr>
          </a:p>
        </p:txBody>
      </p:sp>
      <p:sp>
        <p:nvSpPr>
          <p:cNvPr id="23556" name="Title 4"/>
          <p:cNvSpPr>
            <a:spLocks noGrp="1"/>
          </p:cNvSpPr>
          <p:nvPr>
            <p:ph type="title"/>
          </p:nvPr>
        </p:nvSpPr>
        <p:spPr>
          <a:xfrm>
            <a:off x="228600" y="98425"/>
            <a:ext cx="8686800" cy="685800"/>
          </a:xfrm>
        </p:spPr>
        <p:txBody>
          <a:bodyPr/>
          <a:lstStyle/>
          <a:p>
            <a:pPr eaLnBrk="1" hangingPunct="1"/>
            <a:r>
              <a:rPr lang="en-US" altLang="en-US" sz="3200" b="1" dirty="0" smtClean="0"/>
              <a:t>PB16 Request</a:t>
            </a:r>
          </a:p>
        </p:txBody>
      </p:sp>
    </p:spTree>
    <p:extLst>
      <p:ext uri="{BB962C8B-B14F-4D97-AF65-F5344CB8AC3E}">
        <p14:creationId xmlns:p14="http://schemas.microsoft.com/office/powerpoint/2010/main" val="3813238642"/>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983163"/>
          </a:xfrm>
        </p:spPr>
        <p:txBody>
          <a:bodyPr/>
          <a:lstStyle/>
          <a:p>
            <a:r>
              <a:rPr lang="en-US" sz="2000" dirty="0" smtClean="0"/>
              <a:t>ISR</a:t>
            </a:r>
          </a:p>
          <a:p>
            <a:pPr lvl="1"/>
            <a:r>
              <a:rPr lang="en-US" sz="1800" dirty="0" smtClean="0"/>
              <a:t>Additional Gray Eagle and Reaper orbits</a:t>
            </a:r>
          </a:p>
          <a:p>
            <a:pPr lvl="1"/>
            <a:r>
              <a:rPr lang="en-US" sz="1800" dirty="0" smtClean="0"/>
              <a:t>Slowing retirements of legacy forces to meet demand</a:t>
            </a:r>
          </a:p>
          <a:p>
            <a:pPr>
              <a:spcBef>
                <a:spcPts val="1200"/>
              </a:spcBef>
            </a:pPr>
            <a:r>
              <a:rPr lang="en-US" sz="2000" dirty="0" smtClean="0"/>
              <a:t>Nuclear Deterrence</a:t>
            </a:r>
          </a:p>
          <a:p>
            <a:pPr lvl="1"/>
            <a:r>
              <a:rPr lang="en-US" sz="1800" dirty="0" smtClean="0"/>
              <a:t>$8B in additional funding to address shortfalls in the Nuclear Enterprise</a:t>
            </a:r>
          </a:p>
          <a:p>
            <a:pPr lvl="1"/>
            <a:r>
              <a:rPr lang="en-US" sz="1800" dirty="0" smtClean="0"/>
              <a:t>Infrastructure and ICBM Security force improvements, additional nuclear shipyard workers and force sustainment</a:t>
            </a:r>
          </a:p>
          <a:p>
            <a:pPr>
              <a:spcBef>
                <a:spcPts val="1200"/>
              </a:spcBef>
            </a:pPr>
            <a:r>
              <a:rPr lang="en-US" sz="2000" dirty="0" smtClean="0"/>
              <a:t>Space</a:t>
            </a:r>
          </a:p>
          <a:p>
            <a:pPr lvl="1"/>
            <a:r>
              <a:rPr lang="en-US" sz="1800" dirty="0" smtClean="0"/>
              <a:t>Improving space resiliency and space control to meet the growing threat</a:t>
            </a:r>
            <a:endParaRPr lang="en-US" sz="1800" dirty="0"/>
          </a:p>
          <a:p>
            <a:pPr>
              <a:spcBef>
                <a:spcPts val="1200"/>
              </a:spcBef>
            </a:pPr>
            <a:r>
              <a:rPr lang="en-US" sz="2000" dirty="0"/>
              <a:t>Power </a:t>
            </a:r>
            <a:r>
              <a:rPr lang="en-US" sz="2000" dirty="0" smtClean="0"/>
              <a:t>Projection and Counter-A2/AD</a:t>
            </a:r>
          </a:p>
          <a:p>
            <a:pPr lvl="1"/>
            <a:r>
              <a:rPr lang="en-US" sz="1600" dirty="0" smtClean="0"/>
              <a:t>Additional missile capacity for Virginia class submarines</a:t>
            </a:r>
          </a:p>
          <a:p>
            <a:pPr lvl="1"/>
            <a:r>
              <a:rPr lang="en-US" sz="1600" dirty="0" smtClean="0"/>
              <a:t>Maintain P-8A Poseidon aircraft for large area anti-submarine warfare</a:t>
            </a:r>
          </a:p>
          <a:p>
            <a:pPr lvl="1"/>
            <a:r>
              <a:rPr lang="en-US" sz="1600" dirty="0" smtClean="0"/>
              <a:t>Increased funding for electronic warfare systems</a:t>
            </a:r>
          </a:p>
          <a:p>
            <a:pPr lvl="1"/>
            <a:endParaRPr lang="en-US" sz="1600" dirty="0" smtClean="0"/>
          </a:p>
          <a:p>
            <a:pPr lvl="1"/>
            <a:endParaRPr lang="en-US" sz="2000" dirty="0"/>
          </a:p>
          <a:p>
            <a:endParaRPr lang="en-US" sz="2400" dirty="0"/>
          </a:p>
        </p:txBody>
      </p:sp>
      <p:sp>
        <p:nvSpPr>
          <p:cNvPr id="3" name="Title 2"/>
          <p:cNvSpPr>
            <a:spLocks noGrp="1"/>
          </p:cNvSpPr>
          <p:nvPr>
            <p:ph type="title"/>
          </p:nvPr>
        </p:nvSpPr>
        <p:spPr/>
        <p:txBody>
          <a:bodyPr/>
          <a:lstStyle/>
          <a:p>
            <a:r>
              <a:rPr lang="en-US" sz="3200" b="1" dirty="0" smtClean="0"/>
              <a:t>Key Investment Areas</a:t>
            </a:r>
            <a:endParaRPr lang="en-US" sz="3200" b="1" dirty="0"/>
          </a:p>
        </p:txBody>
      </p:sp>
      <p:sp>
        <p:nvSpPr>
          <p:cNvPr id="4" name="Slide Number Placeholder 5"/>
          <p:cNvSpPr>
            <a:spLocks noGrp="1"/>
          </p:cNvSpPr>
          <p:nvPr>
            <p:ph type="sldNum" sz="quarter" idx="10"/>
          </p:nvPr>
        </p:nvSpPr>
        <p:spPr bwMode="auto">
          <a:xfrm>
            <a:off x="8556625" y="6537325"/>
            <a:ext cx="739775" cy="2889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latin typeface="+mn-lt"/>
              </a:rPr>
              <a:t>   </a:t>
            </a:r>
            <a:fld id="{260E7150-EE42-41A3-9E51-61698468EAE5}" type="slidenum">
              <a:rPr lang="en-US" altLang="en-US" sz="1800" smtClean="0">
                <a:latin typeface="+mn-lt"/>
              </a:rPr>
              <a:pPr eaLnBrk="1" fontAlgn="base" hangingPunct="1">
                <a:spcBef>
                  <a:spcPct val="0"/>
                </a:spcBef>
                <a:spcAft>
                  <a:spcPct val="0"/>
                </a:spcAft>
                <a:buFontTx/>
                <a:buNone/>
                <a:defRPr/>
              </a:pPr>
              <a:t>5</a:t>
            </a:fld>
            <a:endParaRPr lang="en-US" altLang="en-US" sz="1800" dirty="0" smtClean="0">
              <a:latin typeface="+mn-lt"/>
            </a:endParaRPr>
          </a:p>
        </p:txBody>
      </p:sp>
    </p:spTree>
    <p:extLst>
      <p:ext uri="{BB962C8B-B14F-4D97-AF65-F5344CB8AC3E}">
        <p14:creationId xmlns:p14="http://schemas.microsoft.com/office/powerpoint/2010/main" val="321144657"/>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5"/>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latin typeface="+mn-lt"/>
              </a:rPr>
              <a:t>   </a:t>
            </a:r>
            <a:fld id="{85F5E708-10CE-4041-BBAA-2EA3135D377A}" type="slidenum">
              <a:rPr lang="en-US" altLang="en-US" sz="1800" smtClean="0">
                <a:latin typeface="+mn-lt"/>
              </a:rPr>
              <a:pPr eaLnBrk="1" fontAlgn="base" hangingPunct="1">
                <a:spcBef>
                  <a:spcPct val="0"/>
                </a:spcBef>
                <a:spcAft>
                  <a:spcPct val="0"/>
                </a:spcAft>
                <a:buFontTx/>
                <a:buNone/>
                <a:defRPr/>
              </a:pPr>
              <a:t>6</a:t>
            </a:fld>
            <a:endParaRPr lang="en-US" altLang="en-US" sz="1800" dirty="0" smtClean="0">
              <a:latin typeface="+mn-lt"/>
            </a:endParaRPr>
          </a:p>
        </p:txBody>
      </p:sp>
      <p:sp>
        <p:nvSpPr>
          <p:cNvPr id="26627" name="Title 4"/>
          <p:cNvSpPr>
            <a:spLocks noGrp="1"/>
          </p:cNvSpPr>
          <p:nvPr>
            <p:ph type="title"/>
          </p:nvPr>
        </p:nvSpPr>
        <p:spPr>
          <a:xfrm>
            <a:off x="228600" y="98425"/>
            <a:ext cx="8686800" cy="685800"/>
          </a:xfrm>
        </p:spPr>
        <p:txBody>
          <a:bodyPr/>
          <a:lstStyle/>
          <a:p>
            <a:pPr eaLnBrk="1" hangingPunct="1"/>
            <a:r>
              <a:rPr lang="en-US" altLang="en-US" sz="3200" b="1" dirty="0" smtClean="0"/>
              <a:t>PB16 Topline</a:t>
            </a:r>
            <a:r>
              <a:rPr lang="en-US" altLang="en-US" sz="3200" dirty="0" smtClean="0"/>
              <a:t/>
            </a:r>
            <a:br>
              <a:rPr lang="en-US" altLang="en-US" sz="3200" dirty="0" smtClean="0"/>
            </a:br>
            <a:r>
              <a:rPr lang="en-US" altLang="en-US" sz="2000" dirty="0" smtClean="0"/>
              <a:t>We’re still living with uncertainty</a:t>
            </a:r>
          </a:p>
        </p:txBody>
      </p:sp>
      <p:sp>
        <p:nvSpPr>
          <p:cNvPr id="22" name="Isosceles Triangle 21"/>
          <p:cNvSpPr/>
          <p:nvPr/>
        </p:nvSpPr>
        <p:spPr bwMode="auto">
          <a:xfrm rot="10800000">
            <a:off x="1012904" y="3725582"/>
            <a:ext cx="2625631" cy="1887544"/>
          </a:xfrm>
          <a:prstGeom prst="triangle">
            <a:avLst>
              <a:gd name="adj" fmla="val 17207"/>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ndParaRPr>
          </a:p>
        </p:txBody>
      </p:sp>
      <p:sp>
        <p:nvSpPr>
          <p:cNvPr id="24" name="TextBox 23"/>
          <p:cNvSpPr txBox="1"/>
          <p:nvPr/>
        </p:nvSpPr>
        <p:spPr>
          <a:xfrm>
            <a:off x="119605" y="1084706"/>
            <a:ext cx="522693" cy="307762"/>
          </a:xfrm>
          <a:prstGeom prst="rect">
            <a:avLst/>
          </a:prstGeom>
          <a:noFill/>
        </p:spPr>
        <p:txBody>
          <a:bodyPr wrap="square" lIns="91426" tIns="45713" rIns="91426" bIns="45713" rtlCol="0">
            <a:spAutoFit/>
          </a:bodyPr>
          <a:lstStyle/>
          <a:p>
            <a:pPr algn="ctr"/>
            <a:r>
              <a:rPr lang="en-US" sz="1400" b="0" dirty="0" smtClean="0">
                <a:solidFill>
                  <a:srgbClr val="000000"/>
                </a:solidFill>
              </a:rPr>
              <a:t>($</a:t>
            </a:r>
            <a:r>
              <a:rPr lang="en-US" sz="1400" b="0" dirty="0">
                <a:solidFill>
                  <a:srgbClr val="000000"/>
                </a:solidFill>
              </a:rPr>
              <a:t>B</a:t>
            </a:r>
            <a:r>
              <a:rPr lang="en-US" sz="1400" b="0" dirty="0" smtClean="0">
                <a:solidFill>
                  <a:srgbClr val="000000"/>
                </a:solidFill>
              </a:rPr>
              <a:t>)</a:t>
            </a:r>
            <a:endParaRPr lang="en-US" sz="1400" b="0" dirty="0">
              <a:solidFill>
                <a:srgbClr val="000000"/>
              </a:solidFill>
            </a:endParaRPr>
          </a:p>
        </p:txBody>
      </p:sp>
      <p:sp>
        <p:nvSpPr>
          <p:cNvPr id="27" name="TextBox 1"/>
          <p:cNvSpPr txBox="1"/>
          <p:nvPr/>
        </p:nvSpPr>
        <p:spPr>
          <a:xfrm>
            <a:off x="5979443" y="5208831"/>
            <a:ext cx="2270204" cy="307937"/>
          </a:xfrm>
          <a:prstGeom prst="rect">
            <a:avLst/>
          </a:prstGeom>
        </p:spPr>
        <p:txBody>
          <a:bodyPr wrap="none" lIns="91426" tIns="45713" rIns="91426" bIns="45713"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1600" b="1" dirty="0"/>
          </a:p>
        </p:txBody>
      </p:sp>
      <p:sp>
        <p:nvSpPr>
          <p:cNvPr id="31" name="TextBox 1"/>
          <p:cNvSpPr txBox="1"/>
          <p:nvPr/>
        </p:nvSpPr>
        <p:spPr>
          <a:xfrm rot="20290024">
            <a:off x="5535235" y="4307972"/>
            <a:ext cx="2270204" cy="307937"/>
          </a:xfrm>
          <a:prstGeom prst="rect">
            <a:avLst/>
          </a:prstGeom>
        </p:spPr>
        <p:txBody>
          <a:bodyPr wrap="none" lIns="91426" tIns="45713" rIns="91426" bIns="45713"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1600" b="1" dirty="0"/>
          </a:p>
        </p:txBody>
      </p:sp>
      <p:graphicFrame>
        <p:nvGraphicFramePr>
          <p:cNvPr id="18" name="Chart 17"/>
          <p:cNvGraphicFramePr>
            <a:graphicFrameLocks/>
          </p:cNvGraphicFramePr>
          <p:nvPr>
            <p:extLst>
              <p:ext uri="{D42A27DB-BD31-4B8C-83A1-F6EECF244321}">
                <p14:modId xmlns:p14="http://schemas.microsoft.com/office/powerpoint/2010/main" val="1235000096"/>
              </p:ext>
            </p:extLst>
          </p:nvPr>
        </p:nvGraphicFramePr>
        <p:xfrm>
          <a:off x="105957" y="1402362"/>
          <a:ext cx="8809443" cy="5074637"/>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
          <p:cNvSpPr txBox="1"/>
          <p:nvPr/>
        </p:nvSpPr>
        <p:spPr>
          <a:xfrm rot="20574202">
            <a:off x="4221737" y="2463218"/>
            <a:ext cx="1123360" cy="283353"/>
          </a:xfrm>
          <a:prstGeom prst="rect">
            <a:avLst/>
          </a:prstGeom>
          <a:scene3d>
            <a:camera prst="orthographicFront">
              <a:rot lat="0" lon="0" rev="0"/>
            </a:camera>
            <a:lightRig rig="threePt" dir="t"/>
          </a:scene3d>
        </p:spPr>
        <p:txBody>
          <a:bodyPr wrap="none" lIns="91426" tIns="45713" rIns="91426" bIns="45713"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dirty="0" smtClean="0"/>
              <a:t>PB 2012</a:t>
            </a:r>
            <a:endParaRPr lang="en-US" sz="1600" b="1" dirty="0"/>
          </a:p>
        </p:txBody>
      </p:sp>
      <p:sp>
        <p:nvSpPr>
          <p:cNvPr id="20" name="TextBox 1"/>
          <p:cNvSpPr txBox="1"/>
          <p:nvPr/>
        </p:nvSpPr>
        <p:spPr>
          <a:xfrm rot="20399985">
            <a:off x="5190494" y="3299609"/>
            <a:ext cx="1123360" cy="283353"/>
          </a:xfrm>
          <a:prstGeom prst="rect">
            <a:avLst/>
          </a:prstGeom>
          <a:scene3d>
            <a:camera prst="orthographicFront">
              <a:rot lat="0" lon="0" rev="0"/>
            </a:camera>
            <a:lightRig rig="threePt" dir="t"/>
          </a:scene3d>
        </p:spPr>
        <p:txBody>
          <a:bodyPr wrap="none" lIns="91426" tIns="45713" rIns="91426" bIns="45713"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dirty="0" smtClean="0">
                <a:solidFill>
                  <a:srgbClr val="FF9900"/>
                </a:solidFill>
              </a:rPr>
              <a:t>PB 2013</a:t>
            </a:r>
            <a:endParaRPr lang="en-US" sz="1600" b="1" dirty="0">
              <a:solidFill>
                <a:srgbClr val="FF9900"/>
              </a:solidFill>
            </a:endParaRPr>
          </a:p>
        </p:txBody>
      </p:sp>
      <p:sp>
        <p:nvSpPr>
          <p:cNvPr id="25" name="TextBox 1"/>
          <p:cNvSpPr txBox="1"/>
          <p:nvPr/>
        </p:nvSpPr>
        <p:spPr>
          <a:xfrm rot="20745289">
            <a:off x="7668760" y="2969688"/>
            <a:ext cx="1123360" cy="283353"/>
          </a:xfrm>
          <a:prstGeom prst="rect">
            <a:avLst/>
          </a:prstGeom>
          <a:scene3d>
            <a:camera prst="orthographicFront">
              <a:rot lat="0" lon="0" rev="0"/>
            </a:camera>
            <a:lightRig rig="threePt" dir="t"/>
          </a:scene3d>
        </p:spPr>
        <p:txBody>
          <a:bodyPr wrap="none" lIns="91426" tIns="45713" rIns="91426" bIns="45713"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dirty="0" smtClean="0">
                <a:solidFill>
                  <a:srgbClr val="0066FF"/>
                </a:solidFill>
              </a:rPr>
              <a:t>PB 2014</a:t>
            </a:r>
            <a:endParaRPr lang="en-US" sz="1600" b="1" dirty="0">
              <a:solidFill>
                <a:srgbClr val="0066FF"/>
              </a:solidFill>
            </a:endParaRPr>
          </a:p>
        </p:txBody>
      </p:sp>
      <p:sp>
        <p:nvSpPr>
          <p:cNvPr id="28" name="TextBox 1"/>
          <p:cNvSpPr txBox="1"/>
          <p:nvPr/>
        </p:nvSpPr>
        <p:spPr>
          <a:xfrm rot="20104841">
            <a:off x="6108657" y="4582459"/>
            <a:ext cx="1123360" cy="283353"/>
          </a:xfrm>
          <a:prstGeom prst="rect">
            <a:avLst/>
          </a:prstGeom>
          <a:scene3d>
            <a:camera prst="orthographicFront">
              <a:rot lat="0" lon="0" rev="0"/>
            </a:camera>
            <a:lightRig rig="threePt" dir="t"/>
          </a:scene3d>
        </p:spPr>
        <p:txBody>
          <a:bodyPr wrap="none" lIns="91426" tIns="45713" rIns="91426" bIns="45713"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dirty="0" smtClean="0">
                <a:solidFill>
                  <a:srgbClr val="FF0000"/>
                </a:solidFill>
              </a:rPr>
              <a:t>BCA</a:t>
            </a:r>
            <a:endParaRPr lang="en-US" sz="1600" b="1" dirty="0">
              <a:solidFill>
                <a:srgbClr val="FF0000"/>
              </a:solidFill>
            </a:endParaRPr>
          </a:p>
        </p:txBody>
      </p:sp>
      <p:sp>
        <p:nvSpPr>
          <p:cNvPr id="37" name="TextBox 1"/>
          <p:cNvSpPr txBox="1"/>
          <p:nvPr/>
        </p:nvSpPr>
        <p:spPr>
          <a:xfrm rot="20042958">
            <a:off x="3841840" y="4561794"/>
            <a:ext cx="1123360" cy="283353"/>
          </a:xfrm>
          <a:prstGeom prst="rect">
            <a:avLst/>
          </a:prstGeom>
          <a:scene3d>
            <a:camera prst="orthographicFront">
              <a:rot lat="0" lon="0" rev="0"/>
            </a:camera>
            <a:lightRig rig="threePt" dir="t"/>
          </a:scene3d>
        </p:spPr>
        <p:txBody>
          <a:bodyPr wrap="none" lIns="91426" tIns="45713" rIns="91426" bIns="45713"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dirty="0" smtClean="0">
                <a:solidFill>
                  <a:srgbClr val="008000"/>
                </a:solidFill>
              </a:rPr>
              <a:t>PB16</a:t>
            </a:r>
            <a:endParaRPr lang="en-US" sz="1600" b="1" dirty="0">
              <a:solidFill>
                <a:srgbClr val="008000"/>
              </a:solidFill>
            </a:endParaRPr>
          </a:p>
        </p:txBody>
      </p:sp>
      <p:sp>
        <p:nvSpPr>
          <p:cNvPr id="38" name="TextBox 1"/>
          <p:cNvSpPr txBox="1"/>
          <p:nvPr/>
        </p:nvSpPr>
        <p:spPr>
          <a:xfrm rot="20838126">
            <a:off x="2800368" y="4568811"/>
            <a:ext cx="1123360" cy="283353"/>
          </a:xfrm>
          <a:prstGeom prst="rect">
            <a:avLst/>
          </a:prstGeom>
          <a:scene3d>
            <a:camera prst="orthographicFront">
              <a:rot lat="0" lon="0" rev="0"/>
            </a:camera>
            <a:lightRig rig="threePt" dir="t"/>
          </a:scene3d>
        </p:spPr>
        <p:txBody>
          <a:bodyPr wrap="none" lIns="91426" tIns="45713" rIns="91426" bIns="45713"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dirty="0" smtClean="0">
                <a:solidFill>
                  <a:schemeClr val="bg1">
                    <a:lumMod val="50000"/>
                  </a:schemeClr>
                </a:solidFill>
              </a:rPr>
              <a:t>SCMR</a:t>
            </a:r>
            <a:endParaRPr lang="en-US" sz="1600" b="1" dirty="0">
              <a:solidFill>
                <a:schemeClr val="bg1">
                  <a:lumMod val="50000"/>
                </a:schemeClr>
              </a:solidFill>
            </a:endParaRPr>
          </a:p>
        </p:txBody>
      </p:sp>
    </p:spTree>
    <p:extLst>
      <p:ext uri="{BB962C8B-B14F-4D97-AF65-F5344CB8AC3E}">
        <p14:creationId xmlns:p14="http://schemas.microsoft.com/office/powerpoint/2010/main" val="1109263504"/>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5"/>
          <p:cNvSpPr>
            <a:spLocks noGrp="1"/>
          </p:cNvSpPr>
          <p:nvPr>
            <p:ph idx="1"/>
          </p:nvPr>
        </p:nvSpPr>
        <p:spPr>
          <a:xfrm>
            <a:off x="228600" y="1038225"/>
            <a:ext cx="8686800" cy="5019675"/>
          </a:xfrm>
        </p:spPr>
        <p:txBody>
          <a:bodyPr>
            <a:normAutofit fontScale="92500" lnSpcReduction="20000"/>
          </a:bodyPr>
          <a:lstStyle/>
          <a:p>
            <a:pPr eaLnBrk="1" hangingPunct="1">
              <a:spcBef>
                <a:spcPts val="1200"/>
              </a:spcBef>
              <a:spcAft>
                <a:spcPts val="600"/>
              </a:spcAft>
              <a:defRPr/>
            </a:pPr>
            <a:r>
              <a:rPr lang="en-US" altLang="en-US" sz="2400" dirty="0"/>
              <a:t>At the PB16 funding </a:t>
            </a:r>
            <a:r>
              <a:rPr lang="en-US" altLang="en-US" sz="2400" dirty="0" smtClean="0"/>
              <a:t>level the </a:t>
            </a:r>
            <a:r>
              <a:rPr lang="en-US" altLang="en-US" sz="2400" dirty="0"/>
              <a:t>strategy can bend without </a:t>
            </a:r>
            <a:r>
              <a:rPr lang="en-US" altLang="en-US" sz="2400" dirty="0" smtClean="0"/>
              <a:t>breaking</a:t>
            </a:r>
          </a:p>
          <a:p>
            <a:pPr eaLnBrk="1" hangingPunct="1">
              <a:spcBef>
                <a:spcPts val="1200"/>
              </a:spcBef>
              <a:spcAft>
                <a:spcPts val="600"/>
              </a:spcAft>
              <a:defRPr/>
            </a:pPr>
            <a:r>
              <a:rPr lang="en-US" altLang="en-US" sz="2400" dirty="0" smtClean="0"/>
              <a:t>Significant changes coming </a:t>
            </a:r>
            <a:r>
              <a:rPr lang="en-US" altLang="en-US" sz="2400" dirty="0"/>
              <a:t>if forced to fund to BCA levels</a:t>
            </a:r>
          </a:p>
          <a:p>
            <a:pPr lvl="1" eaLnBrk="1" hangingPunct="1">
              <a:spcBef>
                <a:spcPts val="600"/>
              </a:spcBef>
              <a:spcAft>
                <a:spcPts val="600"/>
              </a:spcAft>
              <a:defRPr/>
            </a:pPr>
            <a:r>
              <a:rPr lang="en-US" altLang="en-US" sz="2000" dirty="0" smtClean="0"/>
              <a:t>Reductions </a:t>
            </a:r>
            <a:r>
              <a:rPr lang="en-US" altLang="en-US" sz="2000" dirty="0"/>
              <a:t>in </a:t>
            </a:r>
            <a:r>
              <a:rPr lang="en-US" altLang="en-US" sz="2000" dirty="0" smtClean="0"/>
              <a:t>select force </a:t>
            </a:r>
            <a:r>
              <a:rPr lang="en-US" altLang="en-US" sz="2000" dirty="0"/>
              <a:t>structure </a:t>
            </a:r>
            <a:r>
              <a:rPr lang="en-US" altLang="en-US" sz="2000" dirty="0" smtClean="0"/>
              <a:t>areas</a:t>
            </a:r>
          </a:p>
          <a:p>
            <a:pPr lvl="2" eaLnBrk="1" hangingPunct="1">
              <a:spcBef>
                <a:spcPts val="0"/>
              </a:spcBef>
              <a:spcAft>
                <a:spcPts val="0"/>
              </a:spcAft>
              <a:defRPr/>
            </a:pPr>
            <a:r>
              <a:rPr lang="en-US" altLang="en-US" sz="1800" dirty="0" smtClean="0"/>
              <a:t>Reduce Army and Marine Corps end strength</a:t>
            </a:r>
          </a:p>
          <a:p>
            <a:pPr lvl="2" eaLnBrk="1" hangingPunct="1">
              <a:spcBef>
                <a:spcPts val="0"/>
              </a:spcBef>
              <a:spcAft>
                <a:spcPts val="0"/>
              </a:spcAft>
              <a:defRPr/>
            </a:pPr>
            <a:r>
              <a:rPr lang="en-US" altLang="en-US" sz="1800" dirty="0" smtClean="0"/>
              <a:t>Cut 11</a:t>
            </a:r>
            <a:r>
              <a:rPr lang="en-US" altLang="en-US" sz="1800" baseline="30000" dirty="0" smtClean="0"/>
              <a:t>th</a:t>
            </a:r>
            <a:r>
              <a:rPr lang="en-US" altLang="en-US" sz="1800" dirty="0" smtClean="0"/>
              <a:t> Carrier and a carrier air wing</a:t>
            </a:r>
          </a:p>
          <a:p>
            <a:pPr lvl="2" eaLnBrk="1" hangingPunct="1">
              <a:spcBef>
                <a:spcPts val="0"/>
              </a:spcBef>
              <a:spcAft>
                <a:spcPts val="0"/>
              </a:spcAft>
              <a:defRPr/>
            </a:pPr>
            <a:r>
              <a:rPr lang="en-US" altLang="en-US" sz="1800" dirty="0" smtClean="0"/>
              <a:t>Reduce </a:t>
            </a:r>
            <a:r>
              <a:rPr lang="en-US" altLang="en-US" sz="1800" dirty="0"/>
              <a:t>FYDP procurement by 8 ships </a:t>
            </a:r>
          </a:p>
          <a:p>
            <a:pPr lvl="2" eaLnBrk="1" hangingPunct="1">
              <a:spcBef>
                <a:spcPts val="0"/>
              </a:spcBef>
              <a:spcAft>
                <a:spcPts val="0"/>
              </a:spcAft>
              <a:defRPr/>
            </a:pPr>
            <a:r>
              <a:rPr lang="en-US" altLang="en-US" sz="1800" dirty="0" smtClean="0"/>
              <a:t>Divesting the Global Hawk Block 40 fleet</a:t>
            </a:r>
            <a:endParaRPr lang="en-US" altLang="en-US" sz="1800" dirty="0"/>
          </a:p>
          <a:p>
            <a:pPr lvl="1" eaLnBrk="1" hangingPunct="1">
              <a:spcBef>
                <a:spcPts val="1200"/>
              </a:spcBef>
              <a:spcAft>
                <a:spcPts val="600"/>
              </a:spcAft>
              <a:defRPr/>
            </a:pPr>
            <a:r>
              <a:rPr lang="en-US" altLang="en-US" sz="2000" dirty="0" smtClean="0"/>
              <a:t>Cutbacks in modernization and investment</a:t>
            </a:r>
          </a:p>
          <a:p>
            <a:pPr lvl="2" eaLnBrk="1" hangingPunct="1">
              <a:spcBef>
                <a:spcPts val="0"/>
              </a:spcBef>
              <a:spcAft>
                <a:spcPts val="0"/>
              </a:spcAft>
              <a:defRPr/>
            </a:pPr>
            <a:r>
              <a:rPr lang="en-US" altLang="en-US" sz="1800" dirty="0" smtClean="0"/>
              <a:t>PB16 increase in Space control investment is reduced by 70%</a:t>
            </a:r>
            <a:endParaRPr lang="en-US" altLang="en-US" sz="1800" dirty="0"/>
          </a:p>
          <a:p>
            <a:pPr lvl="2" eaLnBrk="1" hangingPunct="1">
              <a:spcBef>
                <a:spcPts val="0"/>
              </a:spcBef>
              <a:spcAft>
                <a:spcPts val="0"/>
              </a:spcAft>
              <a:defRPr/>
            </a:pPr>
            <a:r>
              <a:rPr lang="en-US" altLang="en-US" sz="1800" dirty="0"/>
              <a:t>PB16 increase in </a:t>
            </a:r>
            <a:r>
              <a:rPr lang="en-US" altLang="en-US" sz="1800" dirty="0" smtClean="0"/>
              <a:t>Nuclear Enterprise investment is reduced by 40%</a:t>
            </a:r>
          </a:p>
          <a:p>
            <a:pPr lvl="2" eaLnBrk="1" hangingPunct="1">
              <a:spcBef>
                <a:spcPts val="0"/>
              </a:spcBef>
              <a:spcAft>
                <a:spcPts val="0"/>
              </a:spcAft>
              <a:defRPr/>
            </a:pPr>
            <a:r>
              <a:rPr lang="en-US" altLang="en-US" sz="1800" dirty="0" smtClean="0"/>
              <a:t>Break many multi-year/quantity buys of critical capabilities</a:t>
            </a:r>
            <a:endParaRPr lang="en-US" altLang="en-US" sz="1600" dirty="0" smtClean="0"/>
          </a:p>
          <a:p>
            <a:pPr lvl="1" eaLnBrk="1" hangingPunct="1">
              <a:spcBef>
                <a:spcPts val="1200"/>
              </a:spcBef>
              <a:spcAft>
                <a:spcPts val="600"/>
              </a:spcAft>
              <a:defRPr/>
            </a:pPr>
            <a:r>
              <a:rPr lang="en-US" altLang="en-US" sz="2000" dirty="0" smtClean="0"/>
              <a:t>Reduced readiness</a:t>
            </a:r>
          </a:p>
          <a:p>
            <a:pPr lvl="2" eaLnBrk="1" hangingPunct="1">
              <a:spcBef>
                <a:spcPts val="0"/>
              </a:spcBef>
              <a:spcAft>
                <a:spcPts val="0"/>
              </a:spcAft>
              <a:defRPr/>
            </a:pPr>
            <a:r>
              <a:rPr lang="en-US" altLang="en-US" sz="1800" dirty="0" smtClean="0"/>
              <a:t>Reduce Service readiness funding by about $16B over the FYDP</a:t>
            </a:r>
          </a:p>
          <a:p>
            <a:pPr lvl="2" eaLnBrk="1" hangingPunct="1">
              <a:spcBef>
                <a:spcPts val="0"/>
              </a:spcBef>
              <a:spcAft>
                <a:spcPts val="0"/>
              </a:spcAft>
              <a:defRPr/>
            </a:pPr>
            <a:r>
              <a:rPr lang="en-US" altLang="en-US" sz="1800" dirty="0" smtClean="0"/>
              <a:t>Larger maintenance  backlogs</a:t>
            </a:r>
          </a:p>
          <a:p>
            <a:pPr lvl="2" eaLnBrk="1" hangingPunct="1">
              <a:spcBef>
                <a:spcPts val="0"/>
              </a:spcBef>
              <a:spcAft>
                <a:spcPts val="0"/>
              </a:spcAft>
              <a:defRPr/>
            </a:pPr>
            <a:r>
              <a:rPr lang="en-US" altLang="en-US" sz="1800" dirty="0" smtClean="0"/>
              <a:t>Delay timeline to achieve joint readiness for full-spectrum operations</a:t>
            </a:r>
            <a:endParaRPr lang="en-US" altLang="en-US" sz="1800" dirty="0"/>
          </a:p>
          <a:p>
            <a:pPr eaLnBrk="1" hangingPunct="1">
              <a:defRPr/>
            </a:pPr>
            <a:endParaRPr lang="en-US" altLang="en-US" sz="2400" dirty="0" smtClean="0"/>
          </a:p>
          <a:p>
            <a:pPr lvl="1" eaLnBrk="1" hangingPunct="1">
              <a:defRPr/>
            </a:pPr>
            <a:r>
              <a:rPr lang="en-US" altLang="en-US" sz="2000" dirty="0" smtClean="0"/>
              <a:t>A mechanical sequester would be even worse</a:t>
            </a:r>
            <a:endParaRPr lang="en-US" altLang="en-US" sz="2000" dirty="0"/>
          </a:p>
          <a:p>
            <a:pPr lvl="1" eaLnBrk="1" hangingPunct="1">
              <a:defRPr/>
            </a:pPr>
            <a:endParaRPr lang="en-US" altLang="en-US" sz="2000" dirty="0"/>
          </a:p>
        </p:txBody>
      </p:sp>
      <p:sp>
        <p:nvSpPr>
          <p:cNvPr id="23555" name="Slide Number Placeholder 5"/>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latin typeface="+mn-lt"/>
              </a:rPr>
              <a:t>   </a:t>
            </a:r>
            <a:fld id="{260E7150-EE42-41A3-9E51-61698468EAE5}" type="slidenum">
              <a:rPr lang="en-US" altLang="en-US" sz="1800" smtClean="0">
                <a:latin typeface="+mn-lt"/>
              </a:rPr>
              <a:pPr eaLnBrk="1" fontAlgn="base" hangingPunct="1">
                <a:spcBef>
                  <a:spcPct val="0"/>
                </a:spcBef>
                <a:spcAft>
                  <a:spcPct val="0"/>
                </a:spcAft>
                <a:buFontTx/>
                <a:buNone/>
                <a:defRPr/>
              </a:pPr>
              <a:t>7</a:t>
            </a:fld>
            <a:endParaRPr lang="en-US" altLang="en-US" sz="1800" dirty="0" smtClean="0">
              <a:latin typeface="+mn-lt"/>
            </a:endParaRPr>
          </a:p>
        </p:txBody>
      </p:sp>
      <p:sp>
        <p:nvSpPr>
          <p:cNvPr id="23556" name="Title 4"/>
          <p:cNvSpPr>
            <a:spLocks noGrp="1"/>
          </p:cNvSpPr>
          <p:nvPr>
            <p:ph type="title"/>
          </p:nvPr>
        </p:nvSpPr>
        <p:spPr>
          <a:xfrm>
            <a:off x="228600" y="98425"/>
            <a:ext cx="8686800" cy="685800"/>
          </a:xfrm>
        </p:spPr>
        <p:txBody>
          <a:bodyPr/>
          <a:lstStyle/>
          <a:p>
            <a:pPr eaLnBrk="1" hangingPunct="1"/>
            <a:r>
              <a:rPr lang="en-US" altLang="en-US" sz="3200" b="1" dirty="0" smtClean="0"/>
              <a:t>Challenges at BCA</a:t>
            </a:r>
          </a:p>
        </p:txBody>
      </p:sp>
    </p:spTree>
    <p:extLst>
      <p:ext uri="{BB962C8B-B14F-4D97-AF65-F5344CB8AC3E}">
        <p14:creationId xmlns:p14="http://schemas.microsoft.com/office/powerpoint/2010/main" val="2513779185"/>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Defense acquisition is about balancing valid, competing considerations</a:t>
            </a:r>
          </a:p>
          <a:p>
            <a:pPr lvl="1"/>
            <a:r>
              <a:rPr lang="en-US" sz="2000" dirty="0" smtClean="0"/>
              <a:t>We cannot have a strong defense with a feeble acquisition process</a:t>
            </a:r>
            <a:endParaRPr lang="en-US" sz="2000" dirty="0"/>
          </a:p>
          <a:p>
            <a:endParaRPr lang="en-US" sz="1600" dirty="0" smtClean="0"/>
          </a:p>
          <a:p>
            <a:r>
              <a:rPr lang="en-US" sz="2400" dirty="0" smtClean="0"/>
              <a:t>Military comptrollers play multiple roles in the acquisition process</a:t>
            </a:r>
          </a:p>
          <a:p>
            <a:pPr lvl="1"/>
            <a:r>
              <a:rPr lang="en-US" sz="2000" dirty="0" smtClean="0"/>
              <a:t>Cost analysis advocates</a:t>
            </a:r>
          </a:p>
          <a:p>
            <a:pPr lvl="1"/>
            <a:r>
              <a:rPr lang="en-US" sz="2000" dirty="0" smtClean="0"/>
              <a:t>Resource risk balancers in PPBE</a:t>
            </a:r>
          </a:p>
          <a:p>
            <a:pPr lvl="1"/>
            <a:r>
              <a:rPr lang="en-US" sz="2000" dirty="0" smtClean="0"/>
              <a:t>Requirements generators (i.e., capability champions)</a:t>
            </a:r>
          </a:p>
          <a:p>
            <a:endParaRPr lang="en-US" sz="1600" dirty="0" smtClean="0"/>
          </a:p>
          <a:p>
            <a:r>
              <a:rPr lang="en-US" sz="2400" dirty="0" smtClean="0"/>
              <a:t>Proper balancing of these roles is critical to maximizing funding stability and creating a resilient acquisition enterprise</a:t>
            </a:r>
          </a:p>
          <a:p>
            <a:pPr lvl="1"/>
            <a:endParaRPr lang="en-US" sz="2000" dirty="0" smtClean="0"/>
          </a:p>
          <a:p>
            <a:endParaRPr lang="en-US" sz="2400" dirty="0" smtClean="0"/>
          </a:p>
        </p:txBody>
      </p:sp>
      <p:sp>
        <p:nvSpPr>
          <p:cNvPr id="3" name="Title 2"/>
          <p:cNvSpPr>
            <a:spLocks noGrp="1"/>
          </p:cNvSpPr>
          <p:nvPr>
            <p:ph type="title"/>
          </p:nvPr>
        </p:nvSpPr>
        <p:spPr/>
        <p:txBody>
          <a:bodyPr/>
          <a:lstStyle/>
          <a:p>
            <a:pPr eaLnBrk="1" hangingPunct="1">
              <a:spcAft>
                <a:spcPts val="600"/>
              </a:spcAft>
            </a:pPr>
            <a:r>
              <a:rPr lang="en-US" altLang="en-US" sz="2800" b="1" dirty="0"/>
              <a:t>Making </a:t>
            </a:r>
            <a:r>
              <a:rPr lang="en-US" altLang="en-US" sz="2800" b="1" dirty="0" smtClean="0"/>
              <a:t>Every Dollar Count Through Smarter Acquisition</a:t>
            </a:r>
            <a:endParaRPr lang="en-US" altLang="en-US" sz="2800" b="1" dirty="0"/>
          </a:p>
        </p:txBody>
      </p:sp>
      <p:sp>
        <p:nvSpPr>
          <p:cNvPr id="4" name="Slide Number Placeholder 5"/>
          <p:cNvSpPr>
            <a:spLocks noGrp="1"/>
          </p:cNvSpPr>
          <p:nvPr>
            <p:ph type="sldNum" sz="quarter" idx="10"/>
          </p:nvPr>
        </p:nvSpPr>
        <p:spPr bwMode="auto">
          <a:xfrm>
            <a:off x="8556625" y="6537325"/>
            <a:ext cx="739775" cy="2889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latin typeface="+mn-lt"/>
              </a:rPr>
              <a:t>   </a:t>
            </a:r>
            <a:fld id="{260E7150-EE42-41A3-9E51-61698468EAE5}" type="slidenum">
              <a:rPr lang="en-US" altLang="en-US" sz="1800" smtClean="0">
                <a:latin typeface="+mn-lt"/>
              </a:rPr>
              <a:pPr eaLnBrk="1" fontAlgn="base" hangingPunct="1">
                <a:spcBef>
                  <a:spcPct val="0"/>
                </a:spcBef>
                <a:spcAft>
                  <a:spcPct val="0"/>
                </a:spcAft>
                <a:buFontTx/>
                <a:buNone/>
                <a:defRPr/>
              </a:pPr>
              <a:t>8</a:t>
            </a:fld>
            <a:endParaRPr lang="en-US" altLang="en-US" sz="1800" dirty="0" smtClean="0">
              <a:latin typeface="+mn-lt"/>
            </a:endParaRPr>
          </a:p>
        </p:txBody>
      </p:sp>
    </p:spTree>
    <p:extLst>
      <p:ext uri="{BB962C8B-B14F-4D97-AF65-F5344CB8AC3E}">
        <p14:creationId xmlns:p14="http://schemas.microsoft.com/office/powerpoint/2010/main" val="32816661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Strengthening the quality, relevance, and timeliness of cost estimation is key</a:t>
            </a:r>
          </a:p>
          <a:p>
            <a:pPr lvl="1"/>
            <a:r>
              <a:rPr lang="en-US" sz="2000" dirty="0" smtClean="0"/>
              <a:t>Cost estimates are critical early in programs’ life cycles</a:t>
            </a:r>
            <a:endParaRPr lang="en-US" sz="1600" dirty="0" smtClean="0"/>
          </a:p>
          <a:p>
            <a:endParaRPr lang="en-US" sz="1600" dirty="0" smtClean="0"/>
          </a:p>
          <a:p>
            <a:r>
              <a:rPr lang="en-US" sz="2400" dirty="0" smtClean="0"/>
              <a:t>Congressional direction to improve cost estimating and acquisition program performance (e.g., WSARA) paid significant dividends</a:t>
            </a:r>
          </a:p>
          <a:p>
            <a:pPr lvl="1"/>
            <a:r>
              <a:rPr lang="en-US" sz="2000" dirty="0" smtClean="0"/>
              <a:t>Space Fence</a:t>
            </a:r>
          </a:p>
          <a:p>
            <a:endParaRPr lang="en-US" sz="1600" dirty="0" smtClean="0"/>
          </a:p>
          <a:p>
            <a:r>
              <a:rPr lang="en-US" sz="2400" dirty="0" smtClean="0"/>
              <a:t>Cost estimates are a tool to measure the risk of unmanageable cost growth</a:t>
            </a:r>
          </a:p>
          <a:p>
            <a:pPr lvl="1"/>
            <a:r>
              <a:rPr lang="en-US" sz="2000" dirty="0" smtClean="0"/>
              <a:t>Air Force’s Non-advocate Cost Assessments (NACA) were used to reduce cost risk by more than 90% in just 4 years</a:t>
            </a:r>
          </a:p>
          <a:p>
            <a:pPr lvl="1"/>
            <a:endParaRPr lang="en-US" sz="2000" dirty="0" smtClean="0"/>
          </a:p>
          <a:p>
            <a:endParaRPr lang="en-US" sz="2400" dirty="0" smtClean="0"/>
          </a:p>
        </p:txBody>
      </p:sp>
      <p:sp>
        <p:nvSpPr>
          <p:cNvPr id="3" name="Title 2"/>
          <p:cNvSpPr>
            <a:spLocks noGrp="1"/>
          </p:cNvSpPr>
          <p:nvPr>
            <p:ph type="title"/>
          </p:nvPr>
        </p:nvSpPr>
        <p:spPr/>
        <p:txBody>
          <a:bodyPr/>
          <a:lstStyle/>
          <a:p>
            <a:r>
              <a:rPr lang="en-US" sz="3200" b="1" dirty="0" smtClean="0"/>
              <a:t>Cost Analysis Advocates</a:t>
            </a:r>
            <a:endParaRPr lang="en-US" sz="3200" b="1" dirty="0"/>
          </a:p>
        </p:txBody>
      </p:sp>
      <p:sp>
        <p:nvSpPr>
          <p:cNvPr id="4" name="Slide Number Placeholder 5"/>
          <p:cNvSpPr>
            <a:spLocks noGrp="1"/>
          </p:cNvSpPr>
          <p:nvPr>
            <p:ph type="sldNum" sz="quarter" idx="10"/>
          </p:nvPr>
        </p:nvSpPr>
        <p:spPr bwMode="auto">
          <a:xfrm>
            <a:off x="8556625" y="6537325"/>
            <a:ext cx="739775" cy="2889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defRPr/>
            </a:pPr>
            <a:r>
              <a:rPr lang="en-US" altLang="en-US" sz="1800" dirty="0" smtClean="0">
                <a:latin typeface="+mn-lt"/>
              </a:rPr>
              <a:t>   </a:t>
            </a:r>
            <a:fld id="{260E7150-EE42-41A3-9E51-61698468EAE5}" type="slidenum">
              <a:rPr lang="en-US" altLang="en-US" sz="1800" smtClean="0">
                <a:latin typeface="+mn-lt"/>
              </a:rPr>
              <a:pPr eaLnBrk="1" fontAlgn="base" hangingPunct="1">
                <a:spcBef>
                  <a:spcPct val="0"/>
                </a:spcBef>
                <a:spcAft>
                  <a:spcPct val="0"/>
                </a:spcAft>
                <a:buFontTx/>
                <a:buNone/>
                <a:defRPr/>
              </a:pPr>
              <a:t>9</a:t>
            </a:fld>
            <a:endParaRPr lang="en-US" altLang="en-US" sz="1800" dirty="0" smtClean="0">
              <a:latin typeface="+mn-lt"/>
            </a:endParaRPr>
          </a:p>
        </p:txBody>
      </p:sp>
    </p:spTree>
    <p:extLst>
      <p:ext uri="{BB962C8B-B14F-4D97-AF65-F5344CB8AC3E}">
        <p14:creationId xmlns:p14="http://schemas.microsoft.com/office/powerpoint/2010/main" val="2790586972"/>
      </p:ext>
    </p:extLst>
  </p:cSld>
  <p:clrMapOvr>
    <a:masterClrMapping/>
  </p:clrMapOvr>
  <p:transition spd="med">
    <p:fade/>
  </p:transition>
</p:sld>
</file>

<file path=ppt/theme/theme1.xml><?xml version="1.0" encoding="utf-8"?>
<a:theme xmlns:a="http://schemas.openxmlformats.org/drawingml/2006/main" name="Internal DoD Slid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xternal DoD Print Slid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External DoD Screen Presentation Slid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Engine Room Template for OUSDC v15 - without Seal">
  <a:themeElements>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 Room Template for OUSDC v15 - without Se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 Room Template for OUSDC v15 - without Se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 Room Template for OUSDC v15 - without Se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 Room Template for OUSDC v15 - without Se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 Room Template for OUSDC v15 - without Se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 Room Template for OUSDC v15 - without Se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 Room Template for OUSDC v15 - without Se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 Room Template for OUSDC v15 - without Se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 Room Template for OUSDC v15 - without Se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 Room Template for OUSDC v15 - without Se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 Room Template for OUSDC v15 - without Se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 Room Template for OUSDC v15 - without Se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14839</TotalTime>
  <Words>2030</Words>
  <Application>Microsoft Office PowerPoint</Application>
  <PresentationFormat>On-screen Show (4:3)</PresentationFormat>
  <Paragraphs>476</Paragraphs>
  <Slides>23</Slides>
  <Notes>13</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23</vt:i4>
      </vt:variant>
    </vt:vector>
  </HeadingPairs>
  <TitlesOfParts>
    <vt:vector size="29" baseType="lpstr">
      <vt:lpstr>Internal DoD Slide Master</vt:lpstr>
      <vt:lpstr>External DoD Print Slide Master</vt:lpstr>
      <vt:lpstr>External DoD Screen Presentation Slide Master</vt:lpstr>
      <vt:lpstr>Blank</vt:lpstr>
      <vt:lpstr>Engine Room Template for OUSDC v15 - without Seal</vt:lpstr>
      <vt:lpstr>Worksheet</vt:lpstr>
      <vt:lpstr>How do we strengthen our national defense in this time of fiscal uncertainty?</vt:lpstr>
      <vt:lpstr>Agenda</vt:lpstr>
      <vt:lpstr>PB15 to PB16</vt:lpstr>
      <vt:lpstr>PB16 Request</vt:lpstr>
      <vt:lpstr>Key Investment Areas</vt:lpstr>
      <vt:lpstr>PB16 Topline We’re still living with uncertainty</vt:lpstr>
      <vt:lpstr>Challenges at BCA</vt:lpstr>
      <vt:lpstr>Making Every Dollar Count Through Smarter Acquisition</vt:lpstr>
      <vt:lpstr>Cost Analysis Advocates</vt:lpstr>
      <vt:lpstr>Risk Balancers</vt:lpstr>
      <vt:lpstr>Capability Champions</vt:lpstr>
      <vt:lpstr>Balancing Challenges</vt:lpstr>
      <vt:lpstr>PowerPoint Presentation</vt:lpstr>
      <vt:lpstr>CAPE Org Chart</vt:lpstr>
      <vt:lpstr>Historical Topline</vt:lpstr>
      <vt:lpstr>Historical Investment Accounts</vt:lpstr>
      <vt:lpstr>Balancing Challenges</vt:lpstr>
      <vt:lpstr>FY 2016 President’s Budget</vt:lpstr>
      <vt:lpstr>FY 2016 President’s Budget</vt:lpstr>
      <vt:lpstr>PB 2016 Significant Modernization Programs</vt:lpstr>
      <vt:lpstr>PB 2016 Continues to Pursue Compensation Reform</vt:lpstr>
      <vt:lpstr>Overseas Contingency Operations</vt:lpstr>
      <vt:lpstr>The FY 2016 President’s Budget is a  Strategy-Driven, Resource-Informed Budget </vt:lpstr>
    </vt:vector>
  </TitlesOfParts>
  <Company>OSD-CIO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KolbRM</dc:creator>
  <cp:lastModifiedBy>Jeff Crowder</cp:lastModifiedBy>
  <cp:revision>655</cp:revision>
  <cp:lastPrinted>2015-02-18T16:42:30Z</cp:lastPrinted>
  <dcterms:created xsi:type="dcterms:W3CDTF">2010-05-07T12:28:41Z</dcterms:created>
  <dcterms:modified xsi:type="dcterms:W3CDTF">2015-02-18T22:12:18Z</dcterms:modified>
</cp:coreProperties>
</file>