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8"/>
  </p:notesMasterIdLst>
  <p:handoutMasterIdLst>
    <p:handoutMasterId r:id="rId169"/>
  </p:handoutMasterIdLst>
  <p:sldIdLst>
    <p:sldId id="318" r:id="rId2"/>
    <p:sldId id="319" r:id="rId3"/>
    <p:sldId id="525" r:id="rId4"/>
    <p:sldId id="526" r:id="rId5"/>
    <p:sldId id="527" r:id="rId6"/>
    <p:sldId id="528" r:id="rId7"/>
    <p:sldId id="578" r:id="rId8"/>
    <p:sldId id="530" r:id="rId9"/>
    <p:sldId id="531" r:id="rId10"/>
    <p:sldId id="533" r:id="rId11"/>
    <p:sldId id="580" r:id="rId12"/>
    <p:sldId id="535" r:id="rId13"/>
    <p:sldId id="536"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556" r:id="rId34"/>
    <p:sldId id="557" r:id="rId35"/>
    <p:sldId id="558" r:id="rId36"/>
    <p:sldId id="559" r:id="rId37"/>
    <p:sldId id="560" r:id="rId38"/>
    <p:sldId id="561" r:id="rId39"/>
    <p:sldId id="386"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 id="576" r:id="rId53"/>
    <p:sldId id="577" r:id="rId54"/>
    <p:sldId id="387" r:id="rId55"/>
    <p:sldId id="510" r:id="rId56"/>
    <p:sldId id="513" r:id="rId57"/>
    <p:sldId id="511" r:id="rId58"/>
    <p:sldId id="512" r:id="rId59"/>
    <p:sldId id="514" r:id="rId60"/>
    <p:sldId id="515" r:id="rId61"/>
    <p:sldId id="516" r:id="rId62"/>
    <p:sldId id="517" r:id="rId63"/>
    <p:sldId id="518" r:id="rId64"/>
    <p:sldId id="519" r:id="rId65"/>
    <p:sldId id="408" r:id="rId66"/>
    <p:sldId id="394" r:id="rId67"/>
    <p:sldId id="476" r:id="rId68"/>
    <p:sldId id="477" r:id="rId69"/>
    <p:sldId id="396" r:id="rId70"/>
    <p:sldId id="410" r:id="rId71"/>
    <p:sldId id="409" r:id="rId72"/>
    <p:sldId id="397" r:id="rId73"/>
    <p:sldId id="399" r:id="rId74"/>
    <p:sldId id="401" r:id="rId75"/>
    <p:sldId id="403" r:id="rId76"/>
    <p:sldId id="404" r:id="rId77"/>
    <p:sldId id="405" r:id="rId78"/>
    <p:sldId id="407" r:id="rId79"/>
    <p:sldId id="520" r:id="rId80"/>
    <p:sldId id="411" r:id="rId81"/>
    <p:sldId id="412" r:id="rId82"/>
    <p:sldId id="413" r:id="rId83"/>
    <p:sldId id="414" r:id="rId84"/>
    <p:sldId id="415" r:id="rId85"/>
    <p:sldId id="416" r:id="rId86"/>
    <p:sldId id="417" r:id="rId87"/>
    <p:sldId id="418" r:id="rId88"/>
    <p:sldId id="419" r:id="rId89"/>
    <p:sldId id="423" r:id="rId90"/>
    <p:sldId id="424" r:id="rId91"/>
    <p:sldId id="425" r:id="rId92"/>
    <p:sldId id="426" r:id="rId93"/>
    <p:sldId id="427" r:id="rId94"/>
    <p:sldId id="428" r:id="rId95"/>
    <p:sldId id="429" r:id="rId96"/>
    <p:sldId id="430" r:id="rId97"/>
    <p:sldId id="521" r:id="rId98"/>
    <p:sldId id="439" r:id="rId99"/>
    <p:sldId id="432" r:id="rId100"/>
    <p:sldId id="440" r:id="rId101"/>
    <p:sldId id="438" r:id="rId102"/>
    <p:sldId id="433" r:id="rId103"/>
    <p:sldId id="437" r:id="rId104"/>
    <p:sldId id="441" r:id="rId105"/>
    <p:sldId id="442" r:id="rId106"/>
    <p:sldId id="446" r:id="rId107"/>
    <p:sldId id="447" r:id="rId108"/>
    <p:sldId id="448" r:id="rId109"/>
    <p:sldId id="450" r:id="rId110"/>
    <p:sldId id="451" r:id="rId111"/>
    <p:sldId id="452" r:id="rId112"/>
    <p:sldId id="453" r:id="rId113"/>
    <p:sldId id="522" r:id="rId114"/>
    <p:sldId id="455" r:id="rId115"/>
    <p:sldId id="454" r:id="rId116"/>
    <p:sldId id="456" r:id="rId117"/>
    <p:sldId id="457" r:id="rId118"/>
    <p:sldId id="459" r:id="rId119"/>
    <p:sldId id="461" r:id="rId120"/>
    <p:sldId id="462" r:id="rId121"/>
    <p:sldId id="463" r:id="rId122"/>
    <p:sldId id="464" r:id="rId123"/>
    <p:sldId id="473" r:id="rId124"/>
    <p:sldId id="474" r:id="rId125"/>
    <p:sldId id="478" r:id="rId126"/>
    <p:sldId id="479" r:id="rId127"/>
    <p:sldId id="480" r:id="rId128"/>
    <p:sldId id="481" r:id="rId129"/>
    <p:sldId id="374" r:id="rId130"/>
    <p:sldId id="483" r:id="rId131"/>
    <p:sldId id="484" r:id="rId132"/>
    <p:sldId id="485" r:id="rId133"/>
    <p:sldId id="486" r:id="rId134"/>
    <p:sldId id="487" r:id="rId135"/>
    <p:sldId id="488" r:id="rId136"/>
    <p:sldId id="489" r:id="rId137"/>
    <p:sldId id="490" r:id="rId138"/>
    <p:sldId id="492" r:id="rId139"/>
    <p:sldId id="502" r:id="rId140"/>
    <p:sldId id="509" r:id="rId141"/>
    <p:sldId id="493" r:id="rId142"/>
    <p:sldId id="495" r:id="rId143"/>
    <p:sldId id="494" r:id="rId144"/>
    <p:sldId id="496" r:id="rId145"/>
    <p:sldId id="497" r:id="rId146"/>
    <p:sldId id="498" r:id="rId147"/>
    <p:sldId id="499" r:id="rId148"/>
    <p:sldId id="504" r:id="rId149"/>
    <p:sldId id="505" r:id="rId150"/>
    <p:sldId id="506" r:id="rId151"/>
    <p:sldId id="507" r:id="rId152"/>
    <p:sldId id="500" r:id="rId153"/>
    <p:sldId id="501" r:id="rId154"/>
    <p:sldId id="508" r:id="rId155"/>
    <p:sldId id="503" r:id="rId156"/>
    <p:sldId id="581" r:id="rId157"/>
    <p:sldId id="582" r:id="rId158"/>
    <p:sldId id="583" r:id="rId159"/>
    <p:sldId id="584" r:id="rId160"/>
    <p:sldId id="585" r:id="rId161"/>
    <p:sldId id="586" r:id="rId162"/>
    <p:sldId id="587" r:id="rId163"/>
    <p:sldId id="588" r:id="rId164"/>
    <p:sldId id="591" r:id="rId165"/>
    <p:sldId id="589" r:id="rId166"/>
    <p:sldId id="590" r:id="rId167"/>
  </p:sldIdLst>
  <p:sldSz cx="9144000" cy="6858000" type="screen4x3"/>
  <p:notesSz cx="7099300" cy="102346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73" autoAdjust="0"/>
  </p:normalViewPr>
  <p:slideViewPr>
    <p:cSldViewPr>
      <p:cViewPr>
        <p:scale>
          <a:sx n="75" d="100"/>
          <a:sy n="75" d="100"/>
        </p:scale>
        <p:origin x="-1236" y="168"/>
      </p:cViewPr>
      <p:guideLst>
        <p:guide orient="horz" pos="2160"/>
        <p:guide pos="2880"/>
      </p:guideLst>
    </p:cSldViewPr>
  </p:slideViewPr>
  <p:outlineViewPr>
    <p:cViewPr>
      <p:scale>
        <a:sx n="33" d="100"/>
        <a:sy n="33" d="100"/>
      </p:scale>
      <p:origin x="0" y="3342"/>
    </p:cViewPr>
  </p:outlineViewPr>
  <p:notesTextViewPr>
    <p:cViewPr>
      <p:scale>
        <a:sx n="1" d="1"/>
        <a:sy n="1" d="1"/>
      </p:scale>
      <p:origin x="0" y="0"/>
    </p:cViewPr>
  </p:notesTextViewPr>
  <p:notesViewPr>
    <p:cSldViewPr>
      <p:cViewPr varScale="1">
        <p:scale>
          <a:sx n="53" d="100"/>
          <a:sy n="53" d="100"/>
        </p:scale>
        <p:origin x="-2868"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0DFDC-98FD-4984-A8D9-718F358CB66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MX"/>
        </a:p>
      </dgm:t>
    </dgm:pt>
    <dgm:pt modelId="{E162501C-9C02-4989-A17A-E896E759A2F2}">
      <dgm:prSet phldrT="[Texto]"/>
      <dgm:spPr/>
      <dgm:t>
        <a:bodyPr/>
        <a:lstStyle/>
        <a:p>
          <a:r>
            <a:rPr lang="es-MX" dirty="0" smtClean="0">
              <a:latin typeface="Calibri" pitchFamily="34" charset="0"/>
              <a:cs typeface="Calibri" pitchFamily="34" charset="0"/>
            </a:rPr>
            <a:t>Cuando con anterioridad a 2016 se hayan incurrido en infracciones a las </a:t>
          </a:r>
          <a:r>
            <a:rPr lang="es-MX" b="1" u="none" dirty="0" smtClean="0">
              <a:solidFill>
                <a:schemeClr val="accent2"/>
              </a:solidFill>
              <a:latin typeface="Calibri" pitchFamily="34" charset="0"/>
              <a:cs typeface="Calibri" pitchFamily="34" charset="0"/>
            </a:rPr>
            <a:t>disposiciones</a:t>
          </a:r>
          <a:r>
            <a:rPr lang="es-MX" u="sng" dirty="0" smtClean="0">
              <a:latin typeface="Calibri" pitchFamily="34" charset="0"/>
              <a:cs typeface="Calibri" pitchFamily="34" charset="0"/>
            </a:rPr>
            <a:t> </a:t>
          </a:r>
          <a:r>
            <a:rPr lang="es-MX" b="1" u="none" dirty="0" smtClean="0">
              <a:solidFill>
                <a:schemeClr val="accent2"/>
              </a:solidFill>
              <a:latin typeface="Calibri" pitchFamily="34" charset="0"/>
              <a:cs typeface="Calibri" pitchFamily="34" charset="0"/>
            </a:rPr>
            <a:t>aduaneras</a:t>
          </a:r>
          <a:endParaRPr lang="es-MX" b="1" u="none" dirty="0">
            <a:solidFill>
              <a:schemeClr val="accent2"/>
            </a:solidFill>
            <a:latin typeface="Calibri" pitchFamily="34" charset="0"/>
            <a:cs typeface="Calibri" pitchFamily="34" charset="0"/>
          </a:endParaRPr>
        </a:p>
      </dgm:t>
    </dgm:pt>
    <dgm:pt modelId="{24E0D27F-8ECE-484A-8058-5122EC20736F}" type="parTrans" cxnId="{5CF6382D-EA23-4B71-B184-C3D2BD1044A5}">
      <dgm:prSet/>
      <dgm:spPr/>
      <dgm:t>
        <a:bodyPr/>
        <a:lstStyle/>
        <a:p>
          <a:endParaRPr lang="es-MX"/>
        </a:p>
      </dgm:t>
    </dgm:pt>
    <dgm:pt modelId="{5B3A417C-77AF-4A46-A689-B39AABCC4C6F}" type="sibTrans" cxnId="{5CF6382D-EA23-4B71-B184-C3D2BD1044A5}">
      <dgm:prSet/>
      <dgm:spPr/>
      <dgm:t>
        <a:bodyPr/>
        <a:lstStyle/>
        <a:p>
          <a:endParaRPr lang="es-MX"/>
        </a:p>
      </dgm:t>
    </dgm:pt>
    <dgm:pt modelId="{FBC2A7FF-CE62-4E7B-B07B-2636579C9CBA}">
      <dgm:prSet phldrT="[Texto]"/>
      <dgm:spPr/>
      <dgm:t>
        <a:bodyPr/>
        <a:lstStyle/>
        <a:p>
          <a:r>
            <a:rPr lang="es-MX" b="1" dirty="0" smtClean="0">
              <a:latin typeface="Calibri" pitchFamily="34" charset="0"/>
              <a:cs typeface="Calibri" pitchFamily="34" charset="0"/>
            </a:rPr>
            <a:t>No se le determinará</a:t>
          </a:r>
          <a:r>
            <a:rPr lang="es-MX" dirty="0" smtClean="0">
              <a:latin typeface="Calibri" pitchFamily="34" charset="0"/>
              <a:cs typeface="Calibri" pitchFamily="34" charset="0"/>
            </a:rPr>
            <a:t> multa si el crédito fiscal no excede a 3,500 unidades de inversión  al 1 de enero de 2016.</a:t>
          </a:r>
          <a:endParaRPr lang="es-MX" dirty="0">
            <a:latin typeface="Calibri" pitchFamily="34" charset="0"/>
            <a:cs typeface="Calibri" pitchFamily="34" charset="0"/>
          </a:endParaRPr>
        </a:p>
      </dgm:t>
    </dgm:pt>
    <dgm:pt modelId="{04508F65-D7D1-425F-826D-BF568495087A}" type="parTrans" cxnId="{C2FBA190-DF96-4601-8AC6-E645CC127C33}">
      <dgm:prSet/>
      <dgm:spPr/>
      <dgm:t>
        <a:bodyPr/>
        <a:lstStyle/>
        <a:p>
          <a:endParaRPr lang="es-MX"/>
        </a:p>
      </dgm:t>
    </dgm:pt>
    <dgm:pt modelId="{64BB33DA-B630-4671-A61F-45E0BBD7CA0B}" type="sibTrans" cxnId="{C2FBA190-DF96-4601-8AC6-E645CC127C33}">
      <dgm:prSet/>
      <dgm:spPr/>
      <dgm:t>
        <a:bodyPr/>
        <a:lstStyle/>
        <a:p>
          <a:endParaRPr lang="es-MX"/>
        </a:p>
      </dgm:t>
    </dgm:pt>
    <dgm:pt modelId="{432F89E4-FD37-4E5C-A5F7-FB1A398E4DFB}">
      <dgm:prSet phldrT="[Texto]"/>
      <dgm:spPr/>
      <dgm:t>
        <a:bodyPr/>
        <a:lstStyle/>
        <a:p>
          <a:r>
            <a:rPr lang="es-MX" dirty="0" smtClean="0">
              <a:latin typeface="Calibri" pitchFamily="34" charset="0"/>
              <a:cs typeface="Calibri" pitchFamily="34" charset="0"/>
            </a:rPr>
            <a:t>Multas por infracciones del incumplimiento de obligaciones fiscales federales distintas a las obligaciones de pago (relacionadas con el RFC, con la presentación de declaraciones, solicitudes o avisos y con la obligación de llevar contabilidad)</a:t>
          </a:r>
          <a:endParaRPr lang="es-MX" dirty="0">
            <a:latin typeface="Calibri" pitchFamily="34" charset="0"/>
            <a:cs typeface="Calibri" pitchFamily="34" charset="0"/>
          </a:endParaRPr>
        </a:p>
      </dgm:t>
    </dgm:pt>
    <dgm:pt modelId="{512D569B-644D-4971-82D0-C24533A07C7F}" type="parTrans" cxnId="{A77B20EA-3D80-417B-A40A-6E965A5F8ED6}">
      <dgm:prSet/>
      <dgm:spPr/>
      <dgm:t>
        <a:bodyPr/>
        <a:lstStyle/>
        <a:p>
          <a:endParaRPr lang="es-MX"/>
        </a:p>
      </dgm:t>
    </dgm:pt>
    <dgm:pt modelId="{835C4CE6-382D-4735-A824-E1390678D5F8}" type="sibTrans" cxnId="{A77B20EA-3D80-417B-A40A-6E965A5F8ED6}">
      <dgm:prSet/>
      <dgm:spPr/>
      <dgm:t>
        <a:bodyPr/>
        <a:lstStyle/>
        <a:p>
          <a:endParaRPr lang="es-MX"/>
        </a:p>
      </dgm:t>
    </dgm:pt>
    <dgm:pt modelId="{1A91A898-466D-449A-956E-FA09C601E307}">
      <dgm:prSet phldrT="[Texto]"/>
      <dgm:spPr/>
      <dgm:t>
        <a:bodyPr/>
        <a:lstStyle/>
        <a:p>
          <a:r>
            <a:rPr lang="es-MX" dirty="0" smtClean="0">
              <a:latin typeface="Calibri" pitchFamily="34" charset="0"/>
              <a:cs typeface="Calibri" pitchFamily="34" charset="0"/>
            </a:rPr>
            <a:t>Pagarán el 50%  si realizan el </a:t>
          </a:r>
          <a:r>
            <a:rPr lang="es-MX" b="1" dirty="0" smtClean="0">
              <a:latin typeface="Calibri" pitchFamily="34" charset="0"/>
              <a:cs typeface="Calibri" pitchFamily="34" charset="0"/>
            </a:rPr>
            <a:t>pago después </a:t>
          </a:r>
          <a:r>
            <a:rPr lang="es-MX" dirty="0" smtClean="0">
              <a:latin typeface="Calibri" pitchFamily="34" charset="0"/>
              <a:cs typeface="Calibri" pitchFamily="34" charset="0"/>
            </a:rPr>
            <a:t>de que las autoridades inicien el ejercicio de sus facultades de comprobación y hasta antes de que se le levante el acta final siempre y cuando, además,  se paguen las contribuciones omitidas y sus accesorios.</a:t>
          </a:r>
          <a:endParaRPr lang="es-MX" dirty="0">
            <a:latin typeface="Calibri" pitchFamily="34" charset="0"/>
            <a:cs typeface="Calibri" pitchFamily="34" charset="0"/>
          </a:endParaRPr>
        </a:p>
      </dgm:t>
    </dgm:pt>
    <dgm:pt modelId="{7DBBAC02-DAE8-4651-A7CF-2779F6BD9C2B}" type="parTrans" cxnId="{75466584-911C-4EA0-940F-6365DC586890}">
      <dgm:prSet/>
      <dgm:spPr/>
      <dgm:t>
        <a:bodyPr/>
        <a:lstStyle/>
        <a:p>
          <a:endParaRPr lang="es-MX"/>
        </a:p>
      </dgm:t>
    </dgm:pt>
    <dgm:pt modelId="{57123BD8-0A68-4C41-9F54-08E235094C6B}" type="sibTrans" cxnId="{75466584-911C-4EA0-940F-6365DC586890}">
      <dgm:prSet/>
      <dgm:spPr/>
      <dgm:t>
        <a:bodyPr/>
        <a:lstStyle/>
        <a:p>
          <a:endParaRPr lang="es-MX"/>
        </a:p>
      </dgm:t>
    </dgm:pt>
    <dgm:pt modelId="{A155C602-ECFF-487F-98F0-A7A146895C3C}">
      <dgm:prSet phldrT="[Texto]"/>
      <dgm:spPr/>
      <dgm:t>
        <a:bodyPr/>
        <a:lstStyle/>
        <a:p>
          <a:r>
            <a:rPr lang="es-MX" dirty="0" smtClean="0">
              <a:latin typeface="Calibri" pitchFamily="34" charset="0"/>
              <a:cs typeface="Calibri" pitchFamily="34" charset="0"/>
            </a:rPr>
            <a:t>Si se realiza </a:t>
          </a:r>
          <a:r>
            <a:rPr lang="es-MX" b="1" dirty="0" smtClean="0">
              <a:latin typeface="Calibri" pitchFamily="34" charset="0"/>
              <a:cs typeface="Calibri" pitchFamily="34" charset="0"/>
            </a:rPr>
            <a:t>antes </a:t>
          </a:r>
          <a:r>
            <a:rPr lang="es-MX" dirty="0" smtClean="0">
              <a:latin typeface="Calibri" pitchFamily="34" charset="0"/>
              <a:cs typeface="Calibri" pitchFamily="34" charset="0"/>
            </a:rPr>
            <a:t>de que se notifique la resolución pagarán el 60% de la multa que les </a:t>
          </a:r>
          <a:r>
            <a:rPr lang="es-MX" dirty="0" smtClean="0">
              <a:latin typeface="Calibri" pitchFamily="34" charset="0"/>
              <a:cs typeface="Calibri" pitchFamily="34" charset="0"/>
            </a:rPr>
            <a:t>corresponda.</a:t>
          </a:r>
          <a:endParaRPr lang="es-MX" dirty="0">
            <a:latin typeface="Calibri" pitchFamily="34" charset="0"/>
            <a:cs typeface="Calibri" pitchFamily="34" charset="0"/>
          </a:endParaRPr>
        </a:p>
      </dgm:t>
    </dgm:pt>
    <dgm:pt modelId="{24AF2E51-B481-4727-B8AB-EFAB585934E8}" type="parTrans" cxnId="{5B2CB613-8B42-4732-97AF-527DE3DA1093}">
      <dgm:prSet/>
      <dgm:spPr/>
      <dgm:t>
        <a:bodyPr/>
        <a:lstStyle/>
        <a:p>
          <a:endParaRPr lang="es-MX"/>
        </a:p>
      </dgm:t>
    </dgm:pt>
    <dgm:pt modelId="{E41884EF-81D7-47E6-B8A7-A8AA4F3872B1}" type="sibTrans" cxnId="{5B2CB613-8B42-4732-97AF-527DE3DA1093}">
      <dgm:prSet/>
      <dgm:spPr/>
      <dgm:t>
        <a:bodyPr/>
        <a:lstStyle/>
        <a:p>
          <a:endParaRPr lang="es-MX"/>
        </a:p>
      </dgm:t>
    </dgm:pt>
    <dgm:pt modelId="{A9DE63DE-DB51-4E51-B1E6-BC5C34C15F22}" type="pres">
      <dgm:prSet presAssocID="{3820DFDC-98FD-4984-A8D9-718F358CB667}" presName="theList" presStyleCnt="0">
        <dgm:presLayoutVars>
          <dgm:dir/>
          <dgm:animLvl val="lvl"/>
          <dgm:resizeHandles val="exact"/>
        </dgm:presLayoutVars>
      </dgm:prSet>
      <dgm:spPr/>
      <dgm:t>
        <a:bodyPr/>
        <a:lstStyle/>
        <a:p>
          <a:endParaRPr lang="es-MX"/>
        </a:p>
      </dgm:t>
    </dgm:pt>
    <dgm:pt modelId="{5EADD4A9-9E54-481D-B4B1-17849E4E3477}" type="pres">
      <dgm:prSet presAssocID="{E162501C-9C02-4989-A17A-E896E759A2F2}" presName="compNode" presStyleCnt="0"/>
      <dgm:spPr/>
    </dgm:pt>
    <dgm:pt modelId="{C195E7AD-2E11-4CF6-8BD5-C89FA9FEB6A0}" type="pres">
      <dgm:prSet presAssocID="{E162501C-9C02-4989-A17A-E896E759A2F2}" presName="aNode" presStyleLbl="bgShp" presStyleIdx="0" presStyleCnt="2"/>
      <dgm:spPr/>
      <dgm:t>
        <a:bodyPr/>
        <a:lstStyle/>
        <a:p>
          <a:endParaRPr lang="es-MX"/>
        </a:p>
      </dgm:t>
    </dgm:pt>
    <dgm:pt modelId="{32FF5C3C-7D1C-4417-8147-C0E35D0E06AF}" type="pres">
      <dgm:prSet presAssocID="{E162501C-9C02-4989-A17A-E896E759A2F2}" presName="textNode" presStyleLbl="bgShp" presStyleIdx="0" presStyleCnt="2"/>
      <dgm:spPr/>
      <dgm:t>
        <a:bodyPr/>
        <a:lstStyle/>
        <a:p>
          <a:endParaRPr lang="es-MX"/>
        </a:p>
      </dgm:t>
    </dgm:pt>
    <dgm:pt modelId="{4698389E-313D-40F2-B4EF-C93FD0466F6B}" type="pres">
      <dgm:prSet presAssocID="{E162501C-9C02-4989-A17A-E896E759A2F2}" presName="compChildNode" presStyleCnt="0"/>
      <dgm:spPr/>
    </dgm:pt>
    <dgm:pt modelId="{F8CBCD57-6D47-4BEA-90B9-64E4E4CE7585}" type="pres">
      <dgm:prSet presAssocID="{E162501C-9C02-4989-A17A-E896E759A2F2}" presName="theInnerList" presStyleCnt="0"/>
      <dgm:spPr/>
    </dgm:pt>
    <dgm:pt modelId="{AD6ADB81-427F-4CA9-B5CC-243468A0F0A7}" type="pres">
      <dgm:prSet presAssocID="{FBC2A7FF-CE62-4E7B-B07B-2636579C9CBA}" presName="childNode" presStyleLbl="node1" presStyleIdx="0" presStyleCnt="3" custLinFactNeighborX="572" custLinFactNeighborY="-9766">
        <dgm:presLayoutVars>
          <dgm:bulletEnabled val="1"/>
        </dgm:presLayoutVars>
      </dgm:prSet>
      <dgm:spPr/>
      <dgm:t>
        <a:bodyPr/>
        <a:lstStyle/>
        <a:p>
          <a:endParaRPr lang="es-MX"/>
        </a:p>
      </dgm:t>
    </dgm:pt>
    <dgm:pt modelId="{7EEE7279-BDA4-42E2-989F-C5E1405E4689}" type="pres">
      <dgm:prSet presAssocID="{E162501C-9C02-4989-A17A-E896E759A2F2}" presName="aSpace" presStyleCnt="0"/>
      <dgm:spPr/>
    </dgm:pt>
    <dgm:pt modelId="{4DC1CFFF-50A7-4DDE-B751-7C71D057D2A5}" type="pres">
      <dgm:prSet presAssocID="{432F89E4-FD37-4E5C-A5F7-FB1A398E4DFB}" presName="compNode" presStyleCnt="0"/>
      <dgm:spPr/>
    </dgm:pt>
    <dgm:pt modelId="{E867303C-66FB-4291-A29E-9142D1BDA8BD}" type="pres">
      <dgm:prSet presAssocID="{432F89E4-FD37-4E5C-A5F7-FB1A398E4DFB}" presName="aNode" presStyleLbl="bgShp" presStyleIdx="1" presStyleCnt="2" custLinFactNeighborX="104" custLinFactNeighborY="4890"/>
      <dgm:spPr/>
      <dgm:t>
        <a:bodyPr/>
        <a:lstStyle/>
        <a:p>
          <a:endParaRPr lang="es-MX"/>
        </a:p>
      </dgm:t>
    </dgm:pt>
    <dgm:pt modelId="{B4881D54-87B5-491F-8DFC-7DCB1FBF9FC2}" type="pres">
      <dgm:prSet presAssocID="{432F89E4-FD37-4E5C-A5F7-FB1A398E4DFB}" presName="textNode" presStyleLbl="bgShp" presStyleIdx="1" presStyleCnt="2"/>
      <dgm:spPr/>
      <dgm:t>
        <a:bodyPr/>
        <a:lstStyle/>
        <a:p>
          <a:endParaRPr lang="es-MX"/>
        </a:p>
      </dgm:t>
    </dgm:pt>
    <dgm:pt modelId="{65E2F11A-717C-4BF0-BA25-0B3560D21B30}" type="pres">
      <dgm:prSet presAssocID="{432F89E4-FD37-4E5C-A5F7-FB1A398E4DFB}" presName="compChildNode" presStyleCnt="0"/>
      <dgm:spPr/>
    </dgm:pt>
    <dgm:pt modelId="{2622018E-C532-423A-9D36-3904A163E386}" type="pres">
      <dgm:prSet presAssocID="{432F89E4-FD37-4E5C-A5F7-FB1A398E4DFB}" presName="theInnerList" presStyleCnt="0"/>
      <dgm:spPr/>
    </dgm:pt>
    <dgm:pt modelId="{27DC60A0-ADC1-445C-90E4-876220EC5D13}" type="pres">
      <dgm:prSet presAssocID="{1A91A898-466D-449A-956E-FA09C601E307}" presName="childNode" presStyleLbl="node1" presStyleIdx="1" presStyleCnt="3" custScaleY="231389">
        <dgm:presLayoutVars>
          <dgm:bulletEnabled val="1"/>
        </dgm:presLayoutVars>
      </dgm:prSet>
      <dgm:spPr/>
      <dgm:t>
        <a:bodyPr/>
        <a:lstStyle/>
        <a:p>
          <a:endParaRPr lang="es-MX"/>
        </a:p>
      </dgm:t>
    </dgm:pt>
    <dgm:pt modelId="{C94541C6-33D0-42F3-8762-F5947210087C}" type="pres">
      <dgm:prSet presAssocID="{1A91A898-466D-449A-956E-FA09C601E307}" presName="aSpace2" presStyleCnt="0"/>
      <dgm:spPr/>
    </dgm:pt>
    <dgm:pt modelId="{E59301B6-BC37-4783-8ECE-0278BACF82FF}" type="pres">
      <dgm:prSet presAssocID="{A155C602-ECFF-487F-98F0-A7A146895C3C}" presName="childNode" presStyleLbl="node1" presStyleIdx="2" presStyleCnt="3">
        <dgm:presLayoutVars>
          <dgm:bulletEnabled val="1"/>
        </dgm:presLayoutVars>
      </dgm:prSet>
      <dgm:spPr/>
      <dgm:t>
        <a:bodyPr/>
        <a:lstStyle/>
        <a:p>
          <a:endParaRPr lang="es-MX"/>
        </a:p>
      </dgm:t>
    </dgm:pt>
  </dgm:ptLst>
  <dgm:cxnLst>
    <dgm:cxn modelId="{7A563561-4185-4A5F-A0B9-642BA2FF3B0D}" type="presOf" srcId="{E162501C-9C02-4989-A17A-E896E759A2F2}" destId="{C195E7AD-2E11-4CF6-8BD5-C89FA9FEB6A0}" srcOrd="0" destOrd="0" presId="urn:microsoft.com/office/officeart/2005/8/layout/lProcess2"/>
    <dgm:cxn modelId="{75466584-911C-4EA0-940F-6365DC586890}" srcId="{432F89E4-FD37-4E5C-A5F7-FB1A398E4DFB}" destId="{1A91A898-466D-449A-956E-FA09C601E307}" srcOrd="0" destOrd="0" parTransId="{7DBBAC02-DAE8-4651-A7CF-2779F6BD9C2B}" sibTransId="{57123BD8-0A68-4C41-9F54-08E235094C6B}"/>
    <dgm:cxn modelId="{C2FBA190-DF96-4601-8AC6-E645CC127C33}" srcId="{E162501C-9C02-4989-A17A-E896E759A2F2}" destId="{FBC2A7FF-CE62-4E7B-B07B-2636579C9CBA}" srcOrd="0" destOrd="0" parTransId="{04508F65-D7D1-425F-826D-BF568495087A}" sibTransId="{64BB33DA-B630-4671-A61F-45E0BBD7CA0B}"/>
    <dgm:cxn modelId="{5B2CB613-8B42-4732-97AF-527DE3DA1093}" srcId="{432F89E4-FD37-4E5C-A5F7-FB1A398E4DFB}" destId="{A155C602-ECFF-487F-98F0-A7A146895C3C}" srcOrd="1" destOrd="0" parTransId="{24AF2E51-B481-4727-B8AB-EFAB585934E8}" sibTransId="{E41884EF-81D7-47E6-B8A7-A8AA4F3872B1}"/>
    <dgm:cxn modelId="{5CF6382D-EA23-4B71-B184-C3D2BD1044A5}" srcId="{3820DFDC-98FD-4984-A8D9-718F358CB667}" destId="{E162501C-9C02-4989-A17A-E896E759A2F2}" srcOrd="0" destOrd="0" parTransId="{24E0D27F-8ECE-484A-8058-5122EC20736F}" sibTransId="{5B3A417C-77AF-4A46-A689-B39AABCC4C6F}"/>
    <dgm:cxn modelId="{2C5A01B2-54C7-4C26-83C7-26E4D1388D97}" type="presOf" srcId="{FBC2A7FF-CE62-4E7B-B07B-2636579C9CBA}" destId="{AD6ADB81-427F-4CA9-B5CC-243468A0F0A7}" srcOrd="0" destOrd="0" presId="urn:microsoft.com/office/officeart/2005/8/layout/lProcess2"/>
    <dgm:cxn modelId="{A77B20EA-3D80-417B-A40A-6E965A5F8ED6}" srcId="{3820DFDC-98FD-4984-A8D9-718F358CB667}" destId="{432F89E4-FD37-4E5C-A5F7-FB1A398E4DFB}" srcOrd="1" destOrd="0" parTransId="{512D569B-644D-4971-82D0-C24533A07C7F}" sibTransId="{835C4CE6-382D-4735-A824-E1390678D5F8}"/>
    <dgm:cxn modelId="{17CA5324-F672-4900-826B-0CB8BE9439C9}" type="presOf" srcId="{A155C602-ECFF-487F-98F0-A7A146895C3C}" destId="{E59301B6-BC37-4783-8ECE-0278BACF82FF}" srcOrd="0" destOrd="0" presId="urn:microsoft.com/office/officeart/2005/8/layout/lProcess2"/>
    <dgm:cxn modelId="{8DFCC79B-E46B-45D7-BB61-CA26715CA6EF}" type="presOf" srcId="{3820DFDC-98FD-4984-A8D9-718F358CB667}" destId="{A9DE63DE-DB51-4E51-B1E6-BC5C34C15F22}" srcOrd="0" destOrd="0" presId="urn:microsoft.com/office/officeart/2005/8/layout/lProcess2"/>
    <dgm:cxn modelId="{55DF7D73-8E1A-4E00-8A46-3975797B1D28}" type="presOf" srcId="{432F89E4-FD37-4E5C-A5F7-FB1A398E4DFB}" destId="{B4881D54-87B5-491F-8DFC-7DCB1FBF9FC2}" srcOrd="1" destOrd="0" presId="urn:microsoft.com/office/officeart/2005/8/layout/lProcess2"/>
    <dgm:cxn modelId="{3B095D90-290C-451B-995B-C6E2B2A7E0B4}" type="presOf" srcId="{E162501C-9C02-4989-A17A-E896E759A2F2}" destId="{32FF5C3C-7D1C-4417-8147-C0E35D0E06AF}" srcOrd="1" destOrd="0" presId="urn:microsoft.com/office/officeart/2005/8/layout/lProcess2"/>
    <dgm:cxn modelId="{F4EEC8EE-9CCF-4726-80D1-F87EBF054BDD}" type="presOf" srcId="{1A91A898-466D-449A-956E-FA09C601E307}" destId="{27DC60A0-ADC1-445C-90E4-876220EC5D13}" srcOrd="0" destOrd="0" presId="urn:microsoft.com/office/officeart/2005/8/layout/lProcess2"/>
    <dgm:cxn modelId="{4585E27F-B847-46C8-9076-129960ED64C9}" type="presOf" srcId="{432F89E4-FD37-4E5C-A5F7-FB1A398E4DFB}" destId="{E867303C-66FB-4291-A29E-9142D1BDA8BD}" srcOrd="0" destOrd="0" presId="urn:microsoft.com/office/officeart/2005/8/layout/lProcess2"/>
    <dgm:cxn modelId="{D326AD80-ABEB-4450-955B-4D0A3FA97DD6}" type="presParOf" srcId="{A9DE63DE-DB51-4E51-B1E6-BC5C34C15F22}" destId="{5EADD4A9-9E54-481D-B4B1-17849E4E3477}" srcOrd="0" destOrd="0" presId="urn:microsoft.com/office/officeart/2005/8/layout/lProcess2"/>
    <dgm:cxn modelId="{EB565176-FCC8-4B56-8207-0C74CF992B5F}" type="presParOf" srcId="{5EADD4A9-9E54-481D-B4B1-17849E4E3477}" destId="{C195E7AD-2E11-4CF6-8BD5-C89FA9FEB6A0}" srcOrd="0" destOrd="0" presId="urn:microsoft.com/office/officeart/2005/8/layout/lProcess2"/>
    <dgm:cxn modelId="{09209E34-5BBF-4F20-9ECB-E909ABEDFEE6}" type="presParOf" srcId="{5EADD4A9-9E54-481D-B4B1-17849E4E3477}" destId="{32FF5C3C-7D1C-4417-8147-C0E35D0E06AF}" srcOrd="1" destOrd="0" presId="urn:microsoft.com/office/officeart/2005/8/layout/lProcess2"/>
    <dgm:cxn modelId="{E3351C38-E67F-4B15-8FF1-A787779EBA0E}" type="presParOf" srcId="{5EADD4A9-9E54-481D-B4B1-17849E4E3477}" destId="{4698389E-313D-40F2-B4EF-C93FD0466F6B}" srcOrd="2" destOrd="0" presId="urn:microsoft.com/office/officeart/2005/8/layout/lProcess2"/>
    <dgm:cxn modelId="{E04BEB06-E448-4920-95B1-A9B2FA7EFF12}" type="presParOf" srcId="{4698389E-313D-40F2-B4EF-C93FD0466F6B}" destId="{F8CBCD57-6D47-4BEA-90B9-64E4E4CE7585}" srcOrd="0" destOrd="0" presId="urn:microsoft.com/office/officeart/2005/8/layout/lProcess2"/>
    <dgm:cxn modelId="{11B0C454-7946-4FEF-AD37-7DCC493F1A51}" type="presParOf" srcId="{F8CBCD57-6D47-4BEA-90B9-64E4E4CE7585}" destId="{AD6ADB81-427F-4CA9-B5CC-243468A0F0A7}" srcOrd="0" destOrd="0" presId="urn:microsoft.com/office/officeart/2005/8/layout/lProcess2"/>
    <dgm:cxn modelId="{D37564BF-5DB0-4FF1-A15B-9C112D6CF38F}" type="presParOf" srcId="{A9DE63DE-DB51-4E51-B1E6-BC5C34C15F22}" destId="{7EEE7279-BDA4-42E2-989F-C5E1405E4689}" srcOrd="1" destOrd="0" presId="urn:microsoft.com/office/officeart/2005/8/layout/lProcess2"/>
    <dgm:cxn modelId="{BAAE2C3B-99E8-461A-ACAF-D048A2E49FE5}" type="presParOf" srcId="{A9DE63DE-DB51-4E51-B1E6-BC5C34C15F22}" destId="{4DC1CFFF-50A7-4DDE-B751-7C71D057D2A5}" srcOrd="2" destOrd="0" presId="urn:microsoft.com/office/officeart/2005/8/layout/lProcess2"/>
    <dgm:cxn modelId="{1C1D0BCC-2994-4AB8-94CC-44901C0CE63E}" type="presParOf" srcId="{4DC1CFFF-50A7-4DDE-B751-7C71D057D2A5}" destId="{E867303C-66FB-4291-A29E-9142D1BDA8BD}" srcOrd="0" destOrd="0" presId="urn:microsoft.com/office/officeart/2005/8/layout/lProcess2"/>
    <dgm:cxn modelId="{C1D2A9F7-13E5-4506-B715-73848B0F924B}" type="presParOf" srcId="{4DC1CFFF-50A7-4DDE-B751-7C71D057D2A5}" destId="{B4881D54-87B5-491F-8DFC-7DCB1FBF9FC2}" srcOrd="1" destOrd="0" presId="urn:microsoft.com/office/officeart/2005/8/layout/lProcess2"/>
    <dgm:cxn modelId="{8C0F5696-AAC8-426B-BB3D-1C6C0455696F}" type="presParOf" srcId="{4DC1CFFF-50A7-4DDE-B751-7C71D057D2A5}" destId="{65E2F11A-717C-4BF0-BA25-0B3560D21B30}" srcOrd="2" destOrd="0" presId="urn:microsoft.com/office/officeart/2005/8/layout/lProcess2"/>
    <dgm:cxn modelId="{9D760756-8696-419A-B993-FB7DBDCCF5C6}" type="presParOf" srcId="{65E2F11A-717C-4BF0-BA25-0B3560D21B30}" destId="{2622018E-C532-423A-9D36-3904A163E386}" srcOrd="0" destOrd="0" presId="urn:microsoft.com/office/officeart/2005/8/layout/lProcess2"/>
    <dgm:cxn modelId="{8E179F31-F07D-4975-939F-5DD4655C1DBB}" type="presParOf" srcId="{2622018E-C532-423A-9D36-3904A163E386}" destId="{27DC60A0-ADC1-445C-90E4-876220EC5D13}" srcOrd="0" destOrd="0" presId="urn:microsoft.com/office/officeart/2005/8/layout/lProcess2"/>
    <dgm:cxn modelId="{F6A7AB74-9E6F-4570-8EBE-D1F63AD12271}" type="presParOf" srcId="{2622018E-C532-423A-9D36-3904A163E386}" destId="{C94541C6-33D0-42F3-8762-F5947210087C}" srcOrd="1" destOrd="0" presId="urn:microsoft.com/office/officeart/2005/8/layout/lProcess2"/>
    <dgm:cxn modelId="{47E81978-C1D0-4E44-AED7-78DCAB945F9A}" type="presParOf" srcId="{2622018E-C532-423A-9D36-3904A163E386}" destId="{E59301B6-BC37-4783-8ECE-0278BACF82F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BE55CD-2A6C-4767-BF1D-9AA6C6F882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28B23836-1AA2-47C8-B032-064C16BFB9CB}">
      <dgm:prSet phldrT="[Text]" custT="1"/>
      <dgm:spPr/>
      <dgm:t>
        <a:bodyPr/>
        <a:lstStyle/>
        <a:p>
          <a:r>
            <a:rPr lang="es-MX" sz="1600" b="1" i="1" dirty="0" smtClean="0">
              <a:latin typeface="Calibri" panose="020F0502020204030204" pitchFamily="34" charset="0"/>
            </a:rPr>
            <a:t>Reglamento CFF</a:t>
          </a:r>
          <a:endParaRPr lang="es-MX" sz="1600" b="1" i="1" dirty="0">
            <a:latin typeface="Calibri" panose="020F0502020204030204" pitchFamily="34" charset="0"/>
          </a:endParaRPr>
        </a:p>
      </dgm:t>
    </dgm:pt>
    <dgm:pt modelId="{1716BFE3-DCC4-4532-B89B-5E439A649025}" type="parTrans" cxnId="{6DCD2B6F-A022-4BDA-90A3-276F782CD737}">
      <dgm:prSet/>
      <dgm:spPr/>
      <dgm:t>
        <a:bodyPr/>
        <a:lstStyle/>
        <a:p>
          <a:endParaRPr lang="es-MX">
            <a:latin typeface="Georgia" pitchFamily="18" charset="0"/>
          </a:endParaRPr>
        </a:p>
      </dgm:t>
    </dgm:pt>
    <dgm:pt modelId="{950B7D88-87A6-4596-8698-E3C56F80DE57}" type="sibTrans" cxnId="{6DCD2B6F-A022-4BDA-90A3-276F782CD737}">
      <dgm:prSet/>
      <dgm:spPr/>
      <dgm:t>
        <a:bodyPr/>
        <a:lstStyle/>
        <a:p>
          <a:endParaRPr lang="es-MX">
            <a:latin typeface="Georgia" pitchFamily="18" charset="0"/>
          </a:endParaRPr>
        </a:p>
      </dgm:t>
    </dgm:pt>
    <dgm:pt modelId="{E6711E94-B5FA-4BD8-8C1F-BA14619E8553}">
      <dgm:prSet phldrT="[Text]" custT="1"/>
      <dgm:spPr/>
      <dgm:t>
        <a:bodyPr/>
        <a:lstStyle/>
        <a:p>
          <a:r>
            <a:rPr lang="es-MX" sz="1600" dirty="0" smtClean="0">
              <a:latin typeface="Calibri" panose="020F0502020204030204" pitchFamily="34" charset="0"/>
            </a:rPr>
            <a:t>Registro contables </a:t>
          </a:r>
          <a:r>
            <a:rPr lang="es-MX" sz="1600" b="1" dirty="0" smtClean="0">
              <a:solidFill>
                <a:schemeClr val="accent1">
                  <a:lumMod val="50000"/>
                </a:schemeClr>
              </a:solidFill>
              <a:latin typeface="Calibri" panose="020F0502020204030204" pitchFamily="34" charset="0"/>
            </a:rPr>
            <a:t>dentro del mes siguiente a la fecha en que se llevan a cabo las operaciones*</a:t>
          </a:r>
          <a:endParaRPr lang="es-MX" sz="1600" b="1" dirty="0">
            <a:solidFill>
              <a:schemeClr val="accent1">
                <a:lumMod val="50000"/>
              </a:schemeClr>
            </a:solidFill>
            <a:latin typeface="Calibri" panose="020F0502020204030204" pitchFamily="34" charset="0"/>
          </a:endParaRPr>
        </a:p>
      </dgm:t>
    </dgm:pt>
    <dgm:pt modelId="{91A2C8A1-F0FD-4E0C-9642-EA184C1705BF}" type="parTrans" cxnId="{74994D8F-42EB-4784-A020-ADA24C47AC9E}">
      <dgm:prSet/>
      <dgm:spPr/>
      <dgm:t>
        <a:bodyPr/>
        <a:lstStyle/>
        <a:p>
          <a:endParaRPr lang="es-MX">
            <a:latin typeface="Georgia" pitchFamily="18" charset="0"/>
          </a:endParaRPr>
        </a:p>
      </dgm:t>
    </dgm:pt>
    <dgm:pt modelId="{72400B9E-2056-4873-BF54-2B2285F52CE3}" type="sibTrans" cxnId="{74994D8F-42EB-4784-A020-ADA24C47AC9E}">
      <dgm:prSet/>
      <dgm:spPr/>
      <dgm:t>
        <a:bodyPr/>
        <a:lstStyle/>
        <a:p>
          <a:endParaRPr lang="es-MX">
            <a:latin typeface="Georgia" pitchFamily="18" charset="0"/>
          </a:endParaRPr>
        </a:p>
      </dgm:t>
    </dgm:pt>
    <dgm:pt modelId="{8D269423-0928-4FAB-8813-E6E0E839C253}">
      <dgm:prSet phldrT="[Text]" custT="1"/>
      <dgm:spPr/>
      <dgm:t>
        <a:bodyPr/>
        <a:lstStyle/>
        <a:p>
          <a:r>
            <a:rPr lang="es-MX" sz="1600" dirty="0" smtClean="0">
              <a:latin typeface="Calibri" panose="020F0502020204030204" pitchFamily="34" charset="0"/>
            </a:rPr>
            <a:t>Traducción (español)</a:t>
          </a:r>
          <a:endParaRPr lang="es-MX" sz="1600" dirty="0">
            <a:latin typeface="Calibri" panose="020F0502020204030204" pitchFamily="34" charset="0"/>
          </a:endParaRPr>
        </a:p>
      </dgm:t>
    </dgm:pt>
    <dgm:pt modelId="{F69B2B91-D271-46C8-95A4-698D0F70B497}" type="parTrans" cxnId="{871FD72C-E01D-4164-AACE-DA8810570812}">
      <dgm:prSet/>
      <dgm:spPr/>
      <dgm:t>
        <a:bodyPr/>
        <a:lstStyle/>
        <a:p>
          <a:endParaRPr lang="es-MX">
            <a:latin typeface="Georgia" pitchFamily="18" charset="0"/>
          </a:endParaRPr>
        </a:p>
      </dgm:t>
    </dgm:pt>
    <dgm:pt modelId="{8F2C2C0D-C4FD-4497-A4FE-5C73D9BAE15B}" type="sibTrans" cxnId="{871FD72C-E01D-4164-AACE-DA8810570812}">
      <dgm:prSet/>
      <dgm:spPr/>
      <dgm:t>
        <a:bodyPr/>
        <a:lstStyle/>
        <a:p>
          <a:endParaRPr lang="es-MX">
            <a:latin typeface="Georgia" pitchFamily="18" charset="0"/>
          </a:endParaRPr>
        </a:p>
      </dgm:t>
    </dgm:pt>
    <dgm:pt modelId="{65AA9DB7-AC5B-49B4-8E9E-C5742A58F48B}">
      <dgm:prSet phldrT="[Text]" custT="1"/>
      <dgm:spPr/>
      <dgm:t>
        <a:bodyPr/>
        <a:lstStyle/>
        <a:p>
          <a:r>
            <a:rPr lang="es-MX" sz="1600" dirty="0" smtClean="0">
              <a:latin typeface="Calibri" panose="020F0502020204030204" pitchFamily="34" charset="0"/>
            </a:rPr>
            <a:t>Tipo de Cambio</a:t>
          </a:r>
          <a:endParaRPr lang="es-MX" sz="1600" dirty="0">
            <a:latin typeface="Calibri" panose="020F0502020204030204" pitchFamily="34" charset="0"/>
          </a:endParaRPr>
        </a:p>
      </dgm:t>
    </dgm:pt>
    <dgm:pt modelId="{1A3EA4F2-2DEB-4EC0-B409-C35B7BC3053F}" type="parTrans" cxnId="{2977212E-5EE4-4560-93EA-DE5165BF1AD4}">
      <dgm:prSet/>
      <dgm:spPr/>
      <dgm:t>
        <a:bodyPr/>
        <a:lstStyle/>
        <a:p>
          <a:endParaRPr lang="es-MX">
            <a:latin typeface="Georgia" pitchFamily="18" charset="0"/>
          </a:endParaRPr>
        </a:p>
      </dgm:t>
    </dgm:pt>
    <dgm:pt modelId="{9D2C4802-DC85-4851-9AF5-D9ECF022D1DD}" type="sibTrans" cxnId="{2977212E-5EE4-4560-93EA-DE5165BF1AD4}">
      <dgm:prSet/>
      <dgm:spPr/>
      <dgm:t>
        <a:bodyPr/>
        <a:lstStyle/>
        <a:p>
          <a:endParaRPr lang="es-MX">
            <a:latin typeface="Georgia" pitchFamily="18" charset="0"/>
          </a:endParaRPr>
        </a:p>
      </dgm:t>
    </dgm:pt>
    <dgm:pt modelId="{F975707A-B5E7-4582-95F8-4BED260DB65E}">
      <dgm:prSet phldrT="[Text]" custT="1"/>
      <dgm:spPr/>
      <dgm:t>
        <a:bodyPr/>
        <a:lstStyle/>
        <a:p>
          <a:r>
            <a:rPr lang="es-MX" sz="1600" dirty="0" smtClean="0">
              <a:latin typeface="Calibri" panose="020F0502020204030204" pitchFamily="34" charset="0"/>
            </a:rPr>
            <a:t>CFDI</a:t>
          </a:r>
          <a:endParaRPr lang="es-MX" sz="1600" dirty="0">
            <a:latin typeface="Calibri" panose="020F0502020204030204" pitchFamily="34" charset="0"/>
          </a:endParaRPr>
        </a:p>
      </dgm:t>
    </dgm:pt>
    <dgm:pt modelId="{799BDF5B-AE6D-4714-9B91-223151CA56C8}" type="parTrans" cxnId="{3070020F-4E12-4C44-B624-45B173E22D77}">
      <dgm:prSet/>
      <dgm:spPr/>
      <dgm:t>
        <a:bodyPr/>
        <a:lstStyle/>
        <a:p>
          <a:endParaRPr lang="es-MX">
            <a:latin typeface="Georgia" pitchFamily="18" charset="0"/>
          </a:endParaRPr>
        </a:p>
      </dgm:t>
    </dgm:pt>
    <dgm:pt modelId="{021E8548-69A4-4515-95CF-053CDC236211}" type="sibTrans" cxnId="{3070020F-4E12-4C44-B624-45B173E22D77}">
      <dgm:prSet/>
      <dgm:spPr/>
      <dgm:t>
        <a:bodyPr/>
        <a:lstStyle/>
        <a:p>
          <a:endParaRPr lang="es-MX">
            <a:latin typeface="Georgia" pitchFamily="18" charset="0"/>
          </a:endParaRPr>
        </a:p>
      </dgm:t>
    </dgm:pt>
    <dgm:pt modelId="{2FC09B52-0E53-4E73-9A2E-5CF533E2B221}">
      <dgm:prSet phldrT="[Text]" custT="1"/>
      <dgm:spPr/>
      <dgm:t>
        <a:bodyPr/>
        <a:lstStyle/>
        <a:p>
          <a:r>
            <a:rPr lang="es-MX" sz="1600" dirty="0" smtClean="0">
              <a:latin typeface="Calibri" panose="020F0502020204030204" pitchFamily="34" charset="0"/>
            </a:rPr>
            <a:t>Relación con documentación comprobatoria</a:t>
          </a:r>
          <a:endParaRPr lang="es-MX" sz="1600" dirty="0">
            <a:latin typeface="Calibri" panose="020F0502020204030204" pitchFamily="34" charset="0"/>
          </a:endParaRPr>
        </a:p>
      </dgm:t>
    </dgm:pt>
    <dgm:pt modelId="{20F53028-41D2-43F6-A9A9-D628D2F617CE}" type="parTrans" cxnId="{EFECB2B1-07B6-4FB5-89FB-72E50ABEB9FB}">
      <dgm:prSet/>
      <dgm:spPr/>
      <dgm:t>
        <a:bodyPr/>
        <a:lstStyle/>
        <a:p>
          <a:endParaRPr lang="es-MX">
            <a:latin typeface="Georgia" pitchFamily="18" charset="0"/>
          </a:endParaRPr>
        </a:p>
      </dgm:t>
    </dgm:pt>
    <dgm:pt modelId="{2E6B8722-54F3-43A6-A90A-BE724793D11F}" type="sibTrans" cxnId="{EFECB2B1-07B6-4FB5-89FB-72E50ABEB9FB}">
      <dgm:prSet/>
      <dgm:spPr/>
      <dgm:t>
        <a:bodyPr/>
        <a:lstStyle/>
        <a:p>
          <a:endParaRPr lang="es-MX">
            <a:latin typeface="Georgia" pitchFamily="18" charset="0"/>
          </a:endParaRPr>
        </a:p>
      </dgm:t>
    </dgm:pt>
    <dgm:pt modelId="{19DBA0C9-4F2C-4DFB-9865-5FB549F72932}">
      <dgm:prSet phldrT="[Text]" custT="1"/>
      <dgm:spPr/>
      <dgm:t>
        <a:bodyPr/>
        <a:lstStyle/>
        <a:p>
          <a:r>
            <a:rPr lang="es-MX" sz="1600" dirty="0" smtClean="0">
              <a:latin typeface="Calibri" panose="020F0502020204030204" pitchFamily="34" charset="0"/>
            </a:rPr>
            <a:t>Otros</a:t>
          </a:r>
          <a:endParaRPr lang="es-MX" sz="1600" dirty="0">
            <a:latin typeface="Calibri" panose="020F0502020204030204" pitchFamily="34" charset="0"/>
          </a:endParaRPr>
        </a:p>
      </dgm:t>
    </dgm:pt>
    <dgm:pt modelId="{61EBC3F2-AF76-4846-B1A7-9FE6DA46AA05}" type="parTrans" cxnId="{2C924E83-B462-4A22-AA6D-DD0A5932057F}">
      <dgm:prSet/>
      <dgm:spPr/>
      <dgm:t>
        <a:bodyPr/>
        <a:lstStyle/>
        <a:p>
          <a:endParaRPr lang="es-MX">
            <a:latin typeface="Georgia" pitchFamily="18" charset="0"/>
          </a:endParaRPr>
        </a:p>
      </dgm:t>
    </dgm:pt>
    <dgm:pt modelId="{D28E7EBB-1AEB-4484-8A6F-E262B05DEBF3}" type="sibTrans" cxnId="{2C924E83-B462-4A22-AA6D-DD0A5932057F}">
      <dgm:prSet/>
      <dgm:spPr/>
      <dgm:t>
        <a:bodyPr/>
        <a:lstStyle/>
        <a:p>
          <a:endParaRPr lang="es-MX">
            <a:latin typeface="Georgia" pitchFamily="18" charset="0"/>
          </a:endParaRPr>
        </a:p>
      </dgm:t>
    </dgm:pt>
    <dgm:pt modelId="{B1A108BF-E453-4872-8023-2DCBCF66471C}">
      <dgm:prSet phldrT="[Text]" custT="1"/>
      <dgm:spPr/>
      <dgm:t>
        <a:bodyPr/>
        <a:lstStyle/>
        <a:p>
          <a:r>
            <a:rPr lang="es-MX" sz="1600" dirty="0" smtClean="0">
              <a:latin typeface="Calibri" panose="020F0502020204030204" pitchFamily="34" charset="0"/>
            </a:rPr>
            <a:t>Archivo electrónico</a:t>
          </a:r>
          <a:endParaRPr lang="es-MX" sz="1600" dirty="0">
            <a:latin typeface="Calibri" panose="020F0502020204030204" pitchFamily="34" charset="0"/>
          </a:endParaRPr>
        </a:p>
      </dgm:t>
    </dgm:pt>
    <dgm:pt modelId="{D05F64CD-7B6E-46F6-BB85-3D007087A6AA}" type="parTrans" cxnId="{362EF360-33C7-455F-9FE1-25F86AB81AAF}">
      <dgm:prSet/>
      <dgm:spPr/>
      <dgm:t>
        <a:bodyPr/>
        <a:lstStyle/>
        <a:p>
          <a:endParaRPr lang="es-MX">
            <a:latin typeface="Georgia" pitchFamily="18" charset="0"/>
          </a:endParaRPr>
        </a:p>
      </dgm:t>
    </dgm:pt>
    <dgm:pt modelId="{121C442F-E30C-4FCC-BECC-091556E8BE36}" type="sibTrans" cxnId="{362EF360-33C7-455F-9FE1-25F86AB81AAF}">
      <dgm:prSet/>
      <dgm:spPr/>
      <dgm:t>
        <a:bodyPr/>
        <a:lstStyle/>
        <a:p>
          <a:endParaRPr lang="es-MX">
            <a:latin typeface="Georgia" pitchFamily="18" charset="0"/>
          </a:endParaRPr>
        </a:p>
      </dgm:t>
    </dgm:pt>
    <dgm:pt modelId="{4A907D33-C0FF-4CEA-A092-034C05E75079}" type="pres">
      <dgm:prSet presAssocID="{DDBE55CD-2A6C-4767-BF1D-9AA6C6F88231}" presName="linear" presStyleCnt="0">
        <dgm:presLayoutVars>
          <dgm:dir/>
          <dgm:animLvl val="lvl"/>
          <dgm:resizeHandles val="exact"/>
        </dgm:presLayoutVars>
      </dgm:prSet>
      <dgm:spPr/>
      <dgm:t>
        <a:bodyPr/>
        <a:lstStyle/>
        <a:p>
          <a:endParaRPr lang="es-MX"/>
        </a:p>
      </dgm:t>
    </dgm:pt>
    <dgm:pt modelId="{4A27390E-84B8-4B42-A288-56C8684DE779}" type="pres">
      <dgm:prSet presAssocID="{28B23836-1AA2-47C8-B032-064C16BFB9CB}" presName="parentLin" presStyleCnt="0"/>
      <dgm:spPr/>
      <dgm:t>
        <a:bodyPr/>
        <a:lstStyle/>
        <a:p>
          <a:endParaRPr lang="es-MX"/>
        </a:p>
      </dgm:t>
    </dgm:pt>
    <dgm:pt modelId="{754E8FE3-D492-4B15-BB20-82B82AD91043}" type="pres">
      <dgm:prSet presAssocID="{28B23836-1AA2-47C8-B032-064C16BFB9CB}" presName="parentLeftMargin" presStyleLbl="node1" presStyleIdx="0" presStyleCnt="1"/>
      <dgm:spPr/>
      <dgm:t>
        <a:bodyPr/>
        <a:lstStyle/>
        <a:p>
          <a:endParaRPr lang="es-MX"/>
        </a:p>
      </dgm:t>
    </dgm:pt>
    <dgm:pt modelId="{B35983B1-BA8A-4BD8-9017-46B419DE03F2}" type="pres">
      <dgm:prSet presAssocID="{28B23836-1AA2-47C8-B032-064C16BFB9CB}" presName="parentText" presStyleLbl="node1" presStyleIdx="0" presStyleCnt="1" custScaleY="36141" custLinFactNeighborX="-22857" custLinFactNeighborY="-15572">
        <dgm:presLayoutVars>
          <dgm:chMax val="0"/>
          <dgm:bulletEnabled val="1"/>
        </dgm:presLayoutVars>
      </dgm:prSet>
      <dgm:spPr/>
      <dgm:t>
        <a:bodyPr/>
        <a:lstStyle/>
        <a:p>
          <a:endParaRPr lang="es-MX"/>
        </a:p>
      </dgm:t>
    </dgm:pt>
    <dgm:pt modelId="{C0E4A954-6C2F-436C-B0E1-29B0A3C02269}" type="pres">
      <dgm:prSet presAssocID="{28B23836-1AA2-47C8-B032-064C16BFB9CB}" presName="negativeSpace" presStyleCnt="0"/>
      <dgm:spPr/>
      <dgm:t>
        <a:bodyPr/>
        <a:lstStyle/>
        <a:p>
          <a:endParaRPr lang="es-MX"/>
        </a:p>
      </dgm:t>
    </dgm:pt>
    <dgm:pt modelId="{223B13BE-0F77-4E6D-A9E5-554B621361AC}" type="pres">
      <dgm:prSet presAssocID="{28B23836-1AA2-47C8-B032-064C16BFB9CB}" presName="childText" presStyleLbl="conFgAcc1" presStyleIdx="0" presStyleCnt="1" custScaleY="93405" custLinFactNeighborX="-857" custLinFactNeighborY="-1135">
        <dgm:presLayoutVars>
          <dgm:bulletEnabled val="1"/>
        </dgm:presLayoutVars>
      </dgm:prSet>
      <dgm:spPr/>
      <dgm:t>
        <a:bodyPr/>
        <a:lstStyle/>
        <a:p>
          <a:endParaRPr lang="es-MX"/>
        </a:p>
      </dgm:t>
    </dgm:pt>
  </dgm:ptLst>
  <dgm:cxnLst>
    <dgm:cxn modelId="{678BE777-2299-4E41-A6F6-6B19DBA6CCB2}" type="presOf" srcId="{E6711E94-B5FA-4BD8-8C1F-BA14619E8553}" destId="{223B13BE-0F77-4E6D-A9E5-554B621361AC}" srcOrd="0" destOrd="0" presId="urn:microsoft.com/office/officeart/2005/8/layout/list1"/>
    <dgm:cxn modelId="{BACCF3C9-5CEE-4E2D-95B5-D1BE63D76C0F}" type="presOf" srcId="{DDBE55CD-2A6C-4767-BF1D-9AA6C6F88231}" destId="{4A907D33-C0FF-4CEA-A092-034C05E75079}" srcOrd="0" destOrd="0" presId="urn:microsoft.com/office/officeart/2005/8/layout/list1"/>
    <dgm:cxn modelId="{55EA41B1-4D33-416F-8C72-3B59C13BD47B}" type="presOf" srcId="{28B23836-1AA2-47C8-B032-064C16BFB9CB}" destId="{B35983B1-BA8A-4BD8-9017-46B419DE03F2}" srcOrd="1" destOrd="0" presId="urn:microsoft.com/office/officeart/2005/8/layout/list1"/>
    <dgm:cxn modelId="{001CF527-E8B3-4DFA-96A5-7739F44A524C}" type="presOf" srcId="{8D269423-0928-4FAB-8813-E6E0E839C253}" destId="{223B13BE-0F77-4E6D-A9E5-554B621361AC}" srcOrd="0" destOrd="1" presId="urn:microsoft.com/office/officeart/2005/8/layout/list1"/>
    <dgm:cxn modelId="{871FD72C-E01D-4164-AACE-DA8810570812}" srcId="{28B23836-1AA2-47C8-B032-064C16BFB9CB}" destId="{8D269423-0928-4FAB-8813-E6E0E839C253}" srcOrd="1" destOrd="0" parTransId="{F69B2B91-D271-46C8-95A4-698D0F70B497}" sibTransId="{8F2C2C0D-C4FD-4497-A4FE-5C73D9BAE15B}"/>
    <dgm:cxn modelId="{2C924E83-B462-4A22-AA6D-DD0A5932057F}" srcId="{28B23836-1AA2-47C8-B032-064C16BFB9CB}" destId="{19DBA0C9-4F2C-4DFB-9865-5FB549F72932}" srcOrd="6" destOrd="0" parTransId="{61EBC3F2-AF76-4846-B1A7-9FE6DA46AA05}" sibTransId="{D28E7EBB-1AEB-4484-8A6F-E262B05DEBF3}"/>
    <dgm:cxn modelId="{362EF360-33C7-455F-9FE1-25F86AB81AAF}" srcId="{28B23836-1AA2-47C8-B032-064C16BFB9CB}" destId="{B1A108BF-E453-4872-8023-2DCBCF66471C}" srcOrd="5" destOrd="0" parTransId="{D05F64CD-7B6E-46F6-BB85-3D007087A6AA}" sibTransId="{121C442F-E30C-4FCC-BECC-091556E8BE36}"/>
    <dgm:cxn modelId="{6DCD2B6F-A022-4BDA-90A3-276F782CD737}" srcId="{DDBE55CD-2A6C-4767-BF1D-9AA6C6F88231}" destId="{28B23836-1AA2-47C8-B032-064C16BFB9CB}" srcOrd="0" destOrd="0" parTransId="{1716BFE3-DCC4-4532-B89B-5E439A649025}" sibTransId="{950B7D88-87A6-4596-8698-E3C56F80DE57}"/>
    <dgm:cxn modelId="{74994D8F-42EB-4784-A020-ADA24C47AC9E}" srcId="{28B23836-1AA2-47C8-B032-064C16BFB9CB}" destId="{E6711E94-B5FA-4BD8-8C1F-BA14619E8553}" srcOrd="0" destOrd="0" parTransId="{91A2C8A1-F0FD-4E0C-9642-EA184C1705BF}" sibTransId="{72400B9E-2056-4873-BF54-2B2285F52CE3}"/>
    <dgm:cxn modelId="{16669E50-780E-4993-9174-9DBBBB00DFF7}" type="presOf" srcId="{28B23836-1AA2-47C8-B032-064C16BFB9CB}" destId="{754E8FE3-D492-4B15-BB20-82B82AD91043}" srcOrd="0" destOrd="0" presId="urn:microsoft.com/office/officeart/2005/8/layout/list1"/>
    <dgm:cxn modelId="{E60ABE5D-C329-4018-863F-9733E8E5616C}" type="presOf" srcId="{F975707A-B5E7-4582-95F8-4BED260DB65E}" destId="{223B13BE-0F77-4E6D-A9E5-554B621361AC}" srcOrd="0" destOrd="3" presId="urn:microsoft.com/office/officeart/2005/8/layout/list1"/>
    <dgm:cxn modelId="{EFECB2B1-07B6-4FB5-89FB-72E50ABEB9FB}" srcId="{28B23836-1AA2-47C8-B032-064C16BFB9CB}" destId="{2FC09B52-0E53-4E73-9A2E-5CF533E2B221}" srcOrd="4" destOrd="0" parTransId="{20F53028-41D2-43F6-A9A9-D628D2F617CE}" sibTransId="{2E6B8722-54F3-43A6-A90A-BE724793D11F}"/>
    <dgm:cxn modelId="{35A09A6E-BC28-41B6-9952-0A2B6E59534A}" type="presOf" srcId="{19DBA0C9-4F2C-4DFB-9865-5FB549F72932}" destId="{223B13BE-0F77-4E6D-A9E5-554B621361AC}" srcOrd="0" destOrd="6" presId="urn:microsoft.com/office/officeart/2005/8/layout/list1"/>
    <dgm:cxn modelId="{2977212E-5EE4-4560-93EA-DE5165BF1AD4}" srcId="{28B23836-1AA2-47C8-B032-064C16BFB9CB}" destId="{65AA9DB7-AC5B-49B4-8E9E-C5742A58F48B}" srcOrd="2" destOrd="0" parTransId="{1A3EA4F2-2DEB-4EC0-B409-C35B7BC3053F}" sibTransId="{9D2C4802-DC85-4851-9AF5-D9ECF022D1DD}"/>
    <dgm:cxn modelId="{3070020F-4E12-4C44-B624-45B173E22D77}" srcId="{28B23836-1AA2-47C8-B032-064C16BFB9CB}" destId="{F975707A-B5E7-4582-95F8-4BED260DB65E}" srcOrd="3" destOrd="0" parTransId="{799BDF5B-AE6D-4714-9B91-223151CA56C8}" sibTransId="{021E8548-69A4-4515-95CF-053CDC236211}"/>
    <dgm:cxn modelId="{21AFC24F-3C3F-488A-A920-6DD8BEB1D0D2}" type="presOf" srcId="{B1A108BF-E453-4872-8023-2DCBCF66471C}" destId="{223B13BE-0F77-4E6D-A9E5-554B621361AC}" srcOrd="0" destOrd="5" presId="urn:microsoft.com/office/officeart/2005/8/layout/list1"/>
    <dgm:cxn modelId="{9108F57C-DCE7-4427-93AE-755DE23944FA}" type="presOf" srcId="{2FC09B52-0E53-4E73-9A2E-5CF533E2B221}" destId="{223B13BE-0F77-4E6D-A9E5-554B621361AC}" srcOrd="0" destOrd="4" presId="urn:microsoft.com/office/officeart/2005/8/layout/list1"/>
    <dgm:cxn modelId="{4057C56E-25DB-4F9B-AD01-CCA037C25FCE}" type="presOf" srcId="{65AA9DB7-AC5B-49B4-8E9E-C5742A58F48B}" destId="{223B13BE-0F77-4E6D-A9E5-554B621361AC}" srcOrd="0" destOrd="2" presId="urn:microsoft.com/office/officeart/2005/8/layout/list1"/>
    <dgm:cxn modelId="{1A4F2E65-6263-4AE1-81A4-ED7E924C98C6}" type="presParOf" srcId="{4A907D33-C0FF-4CEA-A092-034C05E75079}" destId="{4A27390E-84B8-4B42-A288-56C8684DE779}" srcOrd="0" destOrd="0" presId="urn:microsoft.com/office/officeart/2005/8/layout/list1"/>
    <dgm:cxn modelId="{B3C27C14-7C6C-407B-9FB6-9CE10A2BB168}" type="presParOf" srcId="{4A27390E-84B8-4B42-A288-56C8684DE779}" destId="{754E8FE3-D492-4B15-BB20-82B82AD91043}" srcOrd="0" destOrd="0" presId="urn:microsoft.com/office/officeart/2005/8/layout/list1"/>
    <dgm:cxn modelId="{E077421B-7244-4ABB-8A1C-AC982CB8A4F2}" type="presParOf" srcId="{4A27390E-84B8-4B42-A288-56C8684DE779}" destId="{B35983B1-BA8A-4BD8-9017-46B419DE03F2}" srcOrd="1" destOrd="0" presId="urn:microsoft.com/office/officeart/2005/8/layout/list1"/>
    <dgm:cxn modelId="{8CCD8CED-2127-46A8-B051-6317FAB606F2}" type="presParOf" srcId="{4A907D33-C0FF-4CEA-A092-034C05E75079}" destId="{C0E4A954-6C2F-436C-B0E1-29B0A3C02269}" srcOrd="1" destOrd="0" presId="urn:microsoft.com/office/officeart/2005/8/layout/list1"/>
    <dgm:cxn modelId="{271E0CA5-A909-4335-A1F5-214F8E2138C3}" type="presParOf" srcId="{4A907D33-C0FF-4CEA-A092-034C05E75079}" destId="{223B13BE-0F77-4E6D-A9E5-554B621361AC}"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116512-AB3C-4D83-8776-57EB9A6986B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MX"/>
        </a:p>
      </dgm:t>
    </dgm:pt>
    <dgm:pt modelId="{0C8A1E67-2244-4FF2-8205-0CBAFBD5258E}">
      <dgm:prSet phldrT="[Text]"/>
      <dgm:spPr/>
      <dgm:t>
        <a:bodyPr/>
        <a:lstStyle/>
        <a:p>
          <a:r>
            <a:rPr lang="es-MX" u="none" strike="noStrike" dirty="0" smtClean="0">
              <a:effectLst/>
              <a:latin typeface="Calibri" panose="020F0502020204030204" pitchFamily="34" charset="0"/>
            </a:rPr>
            <a:t>Catálogo de cuentas</a:t>
          </a:r>
          <a:endParaRPr lang="es-MX" dirty="0">
            <a:latin typeface="Calibri" panose="020F0502020204030204" pitchFamily="34" charset="0"/>
          </a:endParaRPr>
        </a:p>
      </dgm:t>
    </dgm:pt>
    <dgm:pt modelId="{33FDC0E8-2C19-4D1A-B950-16E67B69BF2D}" type="parTrans" cxnId="{02F65955-9B7D-4CA1-9FBE-27580A179F3E}">
      <dgm:prSet/>
      <dgm:spPr/>
      <dgm:t>
        <a:bodyPr/>
        <a:lstStyle/>
        <a:p>
          <a:endParaRPr lang="es-MX">
            <a:latin typeface="Calibri" panose="020F0502020204030204" pitchFamily="34" charset="0"/>
          </a:endParaRPr>
        </a:p>
      </dgm:t>
    </dgm:pt>
    <dgm:pt modelId="{ABBFC840-748D-4425-80B1-6A72F9940C0B}" type="sibTrans" cxnId="{02F65955-9B7D-4CA1-9FBE-27580A179F3E}">
      <dgm:prSet/>
      <dgm:spPr/>
      <dgm:t>
        <a:bodyPr/>
        <a:lstStyle/>
        <a:p>
          <a:endParaRPr lang="es-MX">
            <a:latin typeface="Calibri" panose="020F0502020204030204" pitchFamily="34" charset="0"/>
          </a:endParaRPr>
        </a:p>
      </dgm:t>
    </dgm:pt>
    <dgm:pt modelId="{1DD48C49-E042-4E7E-B95F-06742079AC39}">
      <dgm:prSet phldrT="[Text]" custT="1"/>
      <dgm:spPr/>
      <dgm:t>
        <a:bodyPr/>
        <a:lstStyle/>
        <a:p>
          <a:r>
            <a:rPr lang="es-MX" sz="1600" u="none" strike="noStrike" dirty="0" smtClean="0">
              <a:effectLst/>
              <a:latin typeface="Calibri" panose="020F0502020204030204" pitchFamily="34" charset="0"/>
            </a:rPr>
            <a:t>Envío por primera vez cuando se entregue la primera balanza de comprobación y cada vez que sea modificado</a:t>
          </a:r>
          <a:endParaRPr lang="es-MX" sz="1600" dirty="0">
            <a:latin typeface="Calibri" panose="020F0502020204030204" pitchFamily="34" charset="0"/>
          </a:endParaRPr>
        </a:p>
      </dgm:t>
    </dgm:pt>
    <dgm:pt modelId="{8BE7052E-884C-4346-92EE-5BFD84CCAE52}" type="parTrans" cxnId="{B5101935-57DF-4CA8-8F21-BAC8D9301BEB}">
      <dgm:prSet/>
      <dgm:spPr/>
      <dgm:t>
        <a:bodyPr/>
        <a:lstStyle/>
        <a:p>
          <a:endParaRPr lang="es-MX">
            <a:latin typeface="Calibri" panose="020F0502020204030204" pitchFamily="34" charset="0"/>
          </a:endParaRPr>
        </a:p>
      </dgm:t>
    </dgm:pt>
    <dgm:pt modelId="{C04206DD-66A8-4142-B9D3-B250C15F3F1D}" type="sibTrans" cxnId="{B5101935-57DF-4CA8-8F21-BAC8D9301BEB}">
      <dgm:prSet/>
      <dgm:spPr/>
      <dgm:t>
        <a:bodyPr/>
        <a:lstStyle/>
        <a:p>
          <a:endParaRPr lang="es-MX">
            <a:latin typeface="Calibri" panose="020F0502020204030204" pitchFamily="34" charset="0"/>
          </a:endParaRPr>
        </a:p>
      </dgm:t>
    </dgm:pt>
    <dgm:pt modelId="{F85B2C1E-6992-43EE-B6C7-BACDEFF70346}">
      <dgm:prSet phldrT="[Text]"/>
      <dgm:spPr/>
      <dgm:t>
        <a:bodyPr/>
        <a:lstStyle/>
        <a:p>
          <a:r>
            <a:rPr lang="es-MX" u="none" strike="noStrike" dirty="0" smtClean="0">
              <a:effectLst/>
              <a:latin typeface="Calibri" panose="020F0502020204030204" pitchFamily="34" charset="0"/>
            </a:rPr>
            <a:t>Balanza de comprobación</a:t>
          </a:r>
          <a:endParaRPr lang="es-MX" dirty="0">
            <a:latin typeface="Calibri" panose="020F0502020204030204" pitchFamily="34" charset="0"/>
          </a:endParaRPr>
        </a:p>
      </dgm:t>
    </dgm:pt>
    <dgm:pt modelId="{9A15ADBB-23D8-43B7-AE62-F4DBAA421440}" type="parTrans" cxnId="{156D2D7E-57FB-4255-9C7C-578B992F41A5}">
      <dgm:prSet/>
      <dgm:spPr/>
      <dgm:t>
        <a:bodyPr/>
        <a:lstStyle/>
        <a:p>
          <a:endParaRPr lang="es-MX">
            <a:latin typeface="Calibri" panose="020F0502020204030204" pitchFamily="34" charset="0"/>
          </a:endParaRPr>
        </a:p>
      </dgm:t>
    </dgm:pt>
    <dgm:pt modelId="{7AB4515F-8763-46FA-8726-9B9E78FDAF50}" type="sibTrans" cxnId="{156D2D7E-57FB-4255-9C7C-578B992F41A5}">
      <dgm:prSet/>
      <dgm:spPr/>
      <dgm:t>
        <a:bodyPr/>
        <a:lstStyle/>
        <a:p>
          <a:endParaRPr lang="es-MX">
            <a:latin typeface="Calibri" panose="020F0502020204030204" pitchFamily="34" charset="0"/>
          </a:endParaRPr>
        </a:p>
      </dgm:t>
    </dgm:pt>
    <dgm:pt modelId="{6A327035-4D42-406F-8791-17CB1642A339}">
      <dgm:prSet phldrT="[Text]" custT="1"/>
      <dgm:spPr/>
      <dgm:t>
        <a:bodyPr/>
        <a:lstStyle/>
        <a:p>
          <a:r>
            <a:rPr lang="es-MX" sz="1400" u="sng" strike="noStrike" dirty="0" smtClean="0">
              <a:effectLst/>
              <a:latin typeface="Calibri" panose="020F0502020204030204" pitchFamily="34" charset="0"/>
            </a:rPr>
            <a:t>Mensual; primer envío</a:t>
          </a:r>
          <a:r>
            <a:rPr lang="es-MX" sz="1400" u="none" strike="noStrike" dirty="0" smtClean="0">
              <a:effectLst/>
              <a:latin typeface="Calibri" panose="020F0502020204030204" pitchFamily="34" charset="0"/>
            </a:rPr>
            <a:t>:</a:t>
          </a:r>
          <a:br>
            <a:rPr lang="es-MX" sz="1400" u="none" strike="noStrike" dirty="0" smtClean="0">
              <a:effectLst/>
              <a:latin typeface="Calibri" panose="020F0502020204030204" pitchFamily="34" charset="0"/>
            </a:rPr>
          </a:br>
          <a:r>
            <a:rPr lang="es-MX" sz="1400" u="none" strike="noStrike" dirty="0" smtClean="0">
              <a:effectLst/>
              <a:latin typeface="Calibri" panose="020F0502020204030204" pitchFamily="34" charset="0"/>
            </a:rPr>
            <a:t>30 de abril de 2015 para PM y PF respectivamente (enero y febrero)</a:t>
          </a:r>
          <a:br>
            <a:rPr lang="es-MX" sz="1400" u="none" strike="noStrike" dirty="0" smtClean="0">
              <a:effectLst/>
              <a:latin typeface="Calibri" panose="020F0502020204030204" pitchFamily="34" charset="0"/>
            </a:rPr>
          </a:br>
          <a:r>
            <a:rPr lang="es-MX" sz="1400" u="none" strike="noStrike" dirty="0" smtClean="0">
              <a:effectLst/>
              <a:latin typeface="Calibri" panose="020F0502020204030204" pitchFamily="34" charset="0"/>
            </a:rPr>
            <a:t>7 de mayo de 2015 para contribuyentes que coticen en bolsa (envío de forma trimestral)</a:t>
          </a:r>
          <a:br>
            <a:rPr lang="es-MX" sz="1400" u="none" strike="noStrike" dirty="0" smtClean="0">
              <a:effectLst/>
              <a:latin typeface="Calibri" panose="020F0502020204030204" pitchFamily="34" charset="0"/>
            </a:rPr>
          </a:br>
          <a:r>
            <a:rPr lang="es-MX" sz="1400" u="none" strike="noStrike" dirty="0" smtClean="0">
              <a:effectLst/>
              <a:latin typeface="Calibri" panose="020F0502020204030204" pitchFamily="34" charset="0"/>
            </a:rPr>
            <a:t/>
          </a:r>
          <a:br>
            <a:rPr lang="es-MX" sz="1400" u="none" strike="noStrike" dirty="0" smtClean="0">
              <a:effectLst/>
              <a:latin typeface="Calibri" panose="020F0502020204030204" pitchFamily="34" charset="0"/>
            </a:rPr>
          </a:br>
          <a:r>
            <a:rPr lang="es-MX" sz="1400" u="sng" strike="noStrike" dirty="0" smtClean="0">
              <a:effectLst/>
              <a:latin typeface="Calibri" panose="020F0502020204030204" pitchFamily="34" charset="0"/>
            </a:rPr>
            <a:t>Información anual</a:t>
          </a:r>
          <a:r>
            <a:rPr lang="es-MX" sz="1400" u="none" strike="noStrike" dirty="0" smtClean="0">
              <a:effectLst/>
              <a:latin typeface="Calibri" panose="020F0502020204030204" pitchFamily="34" charset="0"/>
            </a:rPr>
            <a:t>:</a:t>
          </a:r>
          <a:br>
            <a:rPr lang="es-MX" sz="1400" u="none" strike="noStrike" dirty="0" smtClean="0">
              <a:effectLst/>
              <a:latin typeface="Calibri" panose="020F0502020204030204" pitchFamily="34" charset="0"/>
            </a:rPr>
          </a:br>
          <a:r>
            <a:rPr lang="es-MX" sz="1400" u="none" strike="noStrike" dirty="0" smtClean="0">
              <a:effectLst/>
              <a:latin typeface="Calibri" panose="020F0502020204030204" pitchFamily="34" charset="0"/>
            </a:rPr>
            <a:t>20 de abril y 22 de mayo del año siguiente al ejercicio que corresponda para PM y PF respectivamente</a:t>
          </a:r>
          <a:endParaRPr lang="es-MX" sz="1400" dirty="0">
            <a:latin typeface="Calibri" panose="020F0502020204030204" pitchFamily="34" charset="0"/>
          </a:endParaRPr>
        </a:p>
      </dgm:t>
    </dgm:pt>
    <dgm:pt modelId="{BC2B8E1F-8F0E-4A64-85A9-4D888C5D3EF1}" type="parTrans" cxnId="{21978523-7D05-4C32-BCE4-8CA4DB7D856C}">
      <dgm:prSet/>
      <dgm:spPr/>
      <dgm:t>
        <a:bodyPr/>
        <a:lstStyle/>
        <a:p>
          <a:endParaRPr lang="es-MX">
            <a:latin typeface="Calibri" panose="020F0502020204030204" pitchFamily="34" charset="0"/>
          </a:endParaRPr>
        </a:p>
      </dgm:t>
    </dgm:pt>
    <dgm:pt modelId="{1A0D6A7B-792C-4526-B8C7-45805E18A202}" type="sibTrans" cxnId="{21978523-7D05-4C32-BCE4-8CA4DB7D856C}">
      <dgm:prSet/>
      <dgm:spPr/>
      <dgm:t>
        <a:bodyPr/>
        <a:lstStyle/>
        <a:p>
          <a:endParaRPr lang="es-MX">
            <a:latin typeface="Calibri" panose="020F0502020204030204" pitchFamily="34" charset="0"/>
          </a:endParaRPr>
        </a:p>
      </dgm:t>
    </dgm:pt>
    <dgm:pt modelId="{6C19DE45-5F66-413F-93C0-A3BE82FB77F3}">
      <dgm:prSet phldrT="[Text]"/>
      <dgm:spPr/>
      <dgm:t>
        <a:bodyPr/>
        <a:lstStyle/>
        <a:p>
          <a:r>
            <a:rPr lang="es-MX" u="none" strike="noStrike" dirty="0" smtClean="0">
              <a:effectLst/>
              <a:latin typeface="Calibri" panose="020F0502020204030204" pitchFamily="34" charset="0"/>
            </a:rPr>
            <a:t>Pólizas contables</a:t>
          </a:r>
          <a:endParaRPr lang="es-MX" dirty="0">
            <a:latin typeface="Calibri" panose="020F0502020204030204" pitchFamily="34" charset="0"/>
          </a:endParaRPr>
        </a:p>
      </dgm:t>
    </dgm:pt>
    <dgm:pt modelId="{04207122-DD63-4746-A6C7-0FE782087014}" type="parTrans" cxnId="{229973F1-364E-4059-983A-79C7B8DC9112}">
      <dgm:prSet/>
      <dgm:spPr/>
      <dgm:t>
        <a:bodyPr/>
        <a:lstStyle/>
        <a:p>
          <a:endParaRPr lang="es-MX">
            <a:latin typeface="Calibri" panose="020F0502020204030204" pitchFamily="34" charset="0"/>
          </a:endParaRPr>
        </a:p>
      </dgm:t>
    </dgm:pt>
    <dgm:pt modelId="{5A438029-A08D-4EFD-8F8C-AD72BF0A35B8}" type="sibTrans" cxnId="{229973F1-364E-4059-983A-79C7B8DC9112}">
      <dgm:prSet/>
      <dgm:spPr/>
      <dgm:t>
        <a:bodyPr/>
        <a:lstStyle/>
        <a:p>
          <a:endParaRPr lang="es-MX">
            <a:latin typeface="Calibri" panose="020F0502020204030204" pitchFamily="34" charset="0"/>
          </a:endParaRPr>
        </a:p>
      </dgm:t>
    </dgm:pt>
    <dgm:pt modelId="{CDD05110-361D-416F-A0DF-E70094F08972}">
      <dgm:prSet phldrT="[Text]" custT="1"/>
      <dgm:spPr/>
      <dgm:t>
        <a:bodyPr/>
        <a:lstStyle/>
        <a:p>
          <a:r>
            <a:rPr lang="es-MX" sz="1600" u="none" strike="noStrike" dirty="0" smtClean="0">
              <a:effectLst/>
              <a:latin typeface="Calibri" panose="020F0502020204030204" pitchFamily="34" charset="0"/>
            </a:rPr>
            <a:t>A requerimiento de la autoridad en el ejercicio de sus facultades o en el trámite de devolución o compensación                     </a:t>
          </a:r>
          <a:br>
            <a:rPr lang="es-MX" sz="1600" u="none" strike="noStrike" dirty="0" smtClean="0">
              <a:effectLst/>
              <a:latin typeface="Calibri" panose="020F0502020204030204" pitchFamily="34" charset="0"/>
            </a:rPr>
          </a:br>
          <a:r>
            <a:rPr lang="es-MX" sz="1600" u="none" strike="noStrike" dirty="0" smtClean="0">
              <a:effectLst/>
              <a:latin typeface="Calibri" panose="020F0502020204030204" pitchFamily="34" charset="0"/>
            </a:rPr>
            <a:t/>
          </a:r>
          <a:br>
            <a:rPr lang="es-MX" sz="1600" u="none" strike="noStrike" dirty="0" smtClean="0">
              <a:effectLst/>
              <a:latin typeface="Calibri" panose="020F0502020204030204" pitchFamily="34" charset="0"/>
            </a:rPr>
          </a:br>
          <a:r>
            <a:rPr lang="es-MX" sz="1600" u="none" strike="noStrike" dirty="0" smtClean="0">
              <a:effectLst/>
              <a:latin typeface="Calibri" panose="020F0502020204030204" pitchFamily="34" charset="0"/>
            </a:rPr>
            <a:t>Únicamente información generada a partir de julio 2015</a:t>
          </a:r>
          <a:endParaRPr lang="es-MX" sz="1600" dirty="0">
            <a:latin typeface="Calibri" panose="020F0502020204030204" pitchFamily="34" charset="0"/>
          </a:endParaRPr>
        </a:p>
      </dgm:t>
    </dgm:pt>
    <dgm:pt modelId="{3DD71F86-3823-42E0-9E88-CDAB5E058228}" type="parTrans" cxnId="{410D5005-5F42-4C6B-9265-C4B61F2F2997}">
      <dgm:prSet/>
      <dgm:spPr/>
      <dgm:t>
        <a:bodyPr/>
        <a:lstStyle/>
        <a:p>
          <a:endParaRPr lang="es-MX">
            <a:latin typeface="Calibri" panose="020F0502020204030204" pitchFamily="34" charset="0"/>
          </a:endParaRPr>
        </a:p>
      </dgm:t>
    </dgm:pt>
    <dgm:pt modelId="{12CB513D-9C84-4E94-B49B-32F16752DF7A}" type="sibTrans" cxnId="{410D5005-5F42-4C6B-9265-C4B61F2F2997}">
      <dgm:prSet/>
      <dgm:spPr/>
      <dgm:t>
        <a:bodyPr/>
        <a:lstStyle/>
        <a:p>
          <a:endParaRPr lang="es-MX">
            <a:latin typeface="Calibri" panose="020F0502020204030204" pitchFamily="34" charset="0"/>
          </a:endParaRPr>
        </a:p>
      </dgm:t>
    </dgm:pt>
    <dgm:pt modelId="{56067894-F863-4F42-9E1D-1D1B7579972B}" type="pres">
      <dgm:prSet presAssocID="{C2116512-AB3C-4D83-8776-57EB9A6986B5}" presName="linearFlow" presStyleCnt="0">
        <dgm:presLayoutVars>
          <dgm:dir/>
          <dgm:animLvl val="lvl"/>
          <dgm:resizeHandles val="exact"/>
        </dgm:presLayoutVars>
      </dgm:prSet>
      <dgm:spPr/>
      <dgm:t>
        <a:bodyPr/>
        <a:lstStyle/>
        <a:p>
          <a:endParaRPr lang="es-MX"/>
        </a:p>
      </dgm:t>
    </dgm:pt>
    <dgm:pt modelId="{8208A689-4A50-42C9-97A0-95E07A5146D1}" type="pres">
      <dgm:prSet presAssocID="{0C8A1E67-2244-4FF2-8205-0CBAFBD5258E}" presName="composite" presStyleCnt="0"/>
      <dgm:spPr/>
    </dgm:pt>
    <dgm:pt modelId="{309444E0-381B-4EE3-A10B-578B7DA9DCAB}" type="pres">
      <dgm:prSet presAssocID="{0C8A1E67-2244-4FF2-8205-0CBAFBD5258E}" presName="parentText" presStyleLbl="alignNode1" presStyleIdx="0" presStyleCnt="3">
        <dgm:presLayoutVars>
          <dgm:chMax val="1"/>
          <dgm:bulletEnabled val="1"/>
        </dgm:presLayoutVars>
      </dgm:prSet>
      <dgm:spPr/>
      <dgm:t>
        <a:bodyPr/>
        <a:lstStyle/>
        <a:p>
          <a:endParaRPr lang="es-MX"/>
        </a:p>
      </dgm:t>
    </dgm:pt>
    <dgm:pt modelId="{E84207AB-7273-4367-9904-C8354D29B600}" type="pres">
      <dgm:prSet presAssocID="{0C8A1E67-2244-4FF2-8205-0CBAFBD5258E}" presName="descendantText" presStyleLbl="alignAcc1" presStyleIdx="0" presStyleCnt="3" custScaleY="100000">
        <dgm:presLayoutVars>
          <dgm:bulletEnabled val="1"/>
        </dgm:presLayoutVars>
      </dgm:prSet>
      <dgm:spPr/>
      <dgm:t>
        <a:bodyPr/>
        <a:lstStyle/>
        <a:p>
          <a:endParaRPr lang="es-MX"/>
        </a:p>
      </dgm:t>
    </dgm:pt>
    <dgm:pt modelId="{B1BCD49E-F55A-4E67-8676-57AA65536978}" type="pres">
      <dgm:prSet presAssocID="{ABBFC840-748D-4425-80B1-6A72F9940C0B}" presName="sp" presStyleCnt="0"/>
      <dgm:spPr/>
    </dgm:pt>
    <dgm:pt modelId="{339A2A67-9E33-420F-B01E-ACA68036D8BE}" type="pres">
      <dgm:prSet presAssocID="{F85B2C1E-6992-43EE-B6C7-BACDEFF70346}" presName="composite" presStyleCnt="0"/>
      <dgm:spPr/>
    </dgm:pt>
    <dgm:pt modelId="{94FA909A-5304-48A1-999B-6C2EC1A9FAF4}" type="pres">
      <dgm:prSet presAssocID="{F85B2C1E-6992-43EE-B6C7-BACDEFF70346}" presName="parentText" presStyleLbl="alignNode1" presStyleIdx="1" presStyleCnt="3">
        <dgm:presLayoutVars>
          <dgm:chMax val="1"/>
          <dgm:bulletEnabled val="1"/>
        </dgm:presLayoutVars>
      </dgm:prSet>
      <dgm:spPr/>
      <dgm:t>
        <a:bodyPr/>
        <a:lstStyle/>
        <a:p>
          <a:endParaRPr lang="es-MX"/>
        </a:p>
      </dgm:t>
    </dgm:pt>
    <dgm:pt modelId="{6A562F61-4834-4158-AC6A-248C6D13BC27}" type="pres">
      <dgm:prSet presAssocID="{F85B2C1E-6992-43EE-B6C7-BACDEFF70346}" presName="descendantText" presStyleLbl="alignAcc1" presStyleIdx="1" presStyleCnt="3" custScaleY="146527">
        <dgm:presLayoutVars>
          <dgm:bulletEnabled val="1"/>
        </dgm:presLayoutVars>
      </dgm:prSet>
      <dgm:spPr/>
      <dgm:t>
        <a:bodyPr/>
        <a:lstStyle/>
        <a:p>
          <a:endParaRPr lang="es-MX"/>
        </a:p>
      </dgm:t>
    </dgm:pt>
    <dgm:pt modelId="{759FCC78-D1F3-4C81-8167-1F37C746C3D4}" type="pres">
      <dgm:prSet presAssocID="{7AB4515F-8763-46FA-8726-9B9E78FDAF50}" presName="sp" presStyleCnt="0"/>
      <dgm:spPr/>
    </dgm:pt>
    <dgm:pt modelId="{427BEA7B-69DC-42A0-845D-109539186208}" type="pres">
      <dgm:prSet presAssocID="{6C19DE45-5F66-413F-93C0-A3BE82FB77F3}" presName="composite" presStyleCnt="0"/>
      <dgm:spPr/>
    </dgm:pt>
    <dgm:pt modelId="{D6CED8B0-4F1C-4854-A5E9-BD2B716F7811}" type="pres">
      <dgm:prSet presAssocID="{6C19DE45-5F66-413F-93C0-A3BE82FB77F3}" presName="parentText" presStyleLbl="alignNode1" presStyleIdx="2" presStyleCnt="3">
        <dgm:presLayoutVars>
          <dgm:chMax val="1"/>
          <dgm:bulletEnabled val="1"/>
        </dgm:presLayoutVars>
      </dgm:prSet>
      <dgm:spPr/>
      <dgm:t>
        <a:bodyPr/>
        <a:lstStyle/>
        <a:p>
          <a:endParaRPr lang="es-MX"/>
        </a:p>
      </dgm:t>
    </dgm:pt>
    <dgm:pt modelId="{5CD9DDCD-9F3A-4804-A170-2FDF9FFD00D8}" type="pres">
      <dgm:prSet presAssocID="{6C19DE45-5F66-413F-93C0-A3BE82FB77F3}" presName="descendantText" presStyleLbl="alignAcc1" presStyleIdx="2" presStyleCnt="3" custScaleY="124880">
        <dgm:presLayoutVars>
          <dgm:bulletEnabled val="1"/>
        </dgm:presLayoutVars>
      </dgm:prSet>
      <dgm:spPr/>
      <dgm:t>
        <a:bodyPr/>
        <a:lstStyle/>
        <a:p>
          <a:endParaRPr lang="es-MX"/>
        </a:p>
      </dgm:t>
    </dgm:pt>
  </dgm:ptLst>
  <dgm:cxnLst>
    <dgm:cxn modelId="{4A97E795-3D01-4766-B277-6D69A36C0128}" type="presOf" srcId="{0C8A1E67-2244-4FF2-8205-0CBAFBD5258E}" destId="{309444E0-381B-4EE3-A10B-578B7DA9DCAB}" srcOrd="0" destOrd="0" presId="urn:microsoft.com/office/officeart/2005/8/layout/chevron2"/>
    <dgm:cxn modelId="{156D2D7E-57FB-4255-9C7C-578B992F41A5}" srcId="{C2116512-AB3C-4D83-8776-57EB9A6986B5}" destId="{F85B2C1E-6992-43EE-B6C7-BACDEFF70346}" srcOrd="1" destOrd="0" parTransId="{9A15ADBB-23D8-43B7-AE62-F4DBAA421440}" sibTransId="{7AB4515F-8763-46FA-8726-9B9E78FDAF50}"/>
    <dgm:cxn modelId="{83F92CE6-30CF-4822-A02D-C0955E1E107F}" type="presOf" srcId="{F85B2C1E-6992-43EE-B6C7-BACDEFF70346}" destId="{94FA909A-5304-48A1-999B-6C2EC1A9FAF4}" srcOrd="0" destOrd="0" presId="urn:microsoft.com/office/officeart/2005/8/layout/chevron2"/>
    <dgm:cxn modelId="{229973F1-364E-4059-983A-79C7B8DC9112}" srcId="{C2116512-AB3C-4D83-8776-57EB9A6986B5}" destId="{6C19DE45-5F66-413F-93C0-A3BE82FB77F3}" srcOrd="2" destOrd="0" parTransId="{04207122-DD63-4746-A6C7-0FE782087014}" sibTransId="{5A438029-A08D-4EFD-8F8C-AD72BF0A35B8}"/>
    <dgm:cxn modelId="{02F65955-9B7D-4CA1-9FBE-27580A179F3E}" srcId="{C2116512-AB3C-4D83-8776-57EB9A6986B5}" destId="{0C8A1E67-2244-4FF2-8205-0CBAFBD5258E}" srcOrd="0" destOrd="0" parTransId="{33FDC0E8-2C19-4D1A-B950-16E67B69BF2D}" sibTransId="{ABBFC840-748D-4425-80B1-6A72F9940C0B}"/>
    <dgm:cxn modelId="{66CA72A8-786C-49C3-BDBD-B8E596500688}" type="presOf" srcId="{6C19DE45-5F66-413F-93C0-A3BE82FB77F3}" destId="{D6CED8B0-4F1C-4854-A5E9-BD2B716F7811}" srcOrd="0" destOrd="0" presId="urn:microsoft.com/office/officeart/2005/8/layout/chevron2"/>
    <dgm:cxn modelId="{45374464-6CCD-48BD-ADC8-A4C216F2AE6E}" type="presOf" srcId="{C2116512-AB3C-4D83-8776-57EB9A6986B5}" destId="{56067894-F863-4F42-9E1D-1D1B7579972B}" srcOrd="0" destOrd="0" presId="urn:microsoft.com/office/officeart/2005/8/layout/chevron2"/>
    <dgm:cxn modelId="{410D5005-5F42-4C6B-9265-C4B61F2F2997}" srcId="{6C19DE45-5F66-413F-93C0-A3BE82FB77F3}" destId="{CDD05110-361D-416F-A0DF-E70094F08972}" srcOrd="0" destOrd="0" parTransId="{3DD71F86-3823-42E0-9E88-CDAB5E058228}" sibTransId="{12CB513D-9C84-4E94-B49B-32F16752DF7A}"/>
    <dgm:cxn modelId="{21978523-7D05-4C32-BCE4-8CA4DB7D856C}" srcId="{F85B2C1E-6992-43EE-B6C7-BACDEFF70346}" destId="{6A327035-4D42-406F-8791-17CB1642A339}" srcOrd="0" destOrd="0" parTransId="{BC2B8E1F-8F0E-4A64-85A9-4D888C5D3EF1}" sibTransId="{1A0D6A7B-792C-4526-B8C7-45805E18A202}"/>
    <dgm:cxn modelId="{B5101935-57DF-4CA8-8F21-BAC8D9301BEB}" srcId="{0C8A1E67-2244-4FF2-8205-0CBAFBD5258E}" destId="{1DD48C49-E042-4E7E-B95F-06742079AC39}" srcOrd="0" destOrd="0" parTransId="{8BE7052E-884C-4346-92EE-5BFD84CCAE52}" sibTransId="{C04206DD-66A8-4142-B9D3-B250C15F3F1D}"/>
    <dgm:cxn modelId="{F578CD50-35E8-41C4-8972-7D3C9448ECD2}" type="presOf" srcId="{CDD05110-361D-416F-A0DF-E70094F08972}" destId="{5CD9DDCD-9F3A-4804-A170-2FDF9FFD00D8}" srcOrd="0" destOrd="0" presId="urn:microsoft.com/office/officeart/2005/8/layout/chevron2"/>
    <dgm:cxn modelId="{E60501BB-9A52-404A-BDA7-05B216D5F7D1}" type="presOf" srcId="{1DD48C49-E042-4E7E-B95F-06742079AC39}" destId="{E84207AB-7273-4367-9904-C8354D29B600}" srcOrd="0" destOrd="0" presId="urn:microsoft.com/office/officeart/2005/8/layout/chevron2"/>
    <dgm:cxn modelId="{673D00C0-58E6-49DC-8D7E-8D5A34BB5825}" type="presOf" srcId="{6A327035-4D42-406F-8791-17CB1642A339}" destId="{6A562F61-4834-4158-AC6A-248C6D13BC27}" srcOrd="0" destOrd="0" presId="urn:microsoft.com/office/officeart/2005/8/layout/chevron2"/>
    <dgm:cxn modelId="{4431F1CC-5EBA-4235-B09F-735643B813DC}" type="presParOf" srcId="{56067894-F863-4F42-9E1D-1D1B7579972B}" destId="{8208A689-4A50-42C9-97A0-95E07A5146D1}" srcOrd="0" destOrd="0" presId="urn:microsoft.com/office/officeart/2005/8/layout/chevron2"/>
    <dgm:cxn modelId="{7FEA0DB8-2FD1-4727-AE7A-FF2D7A116D31}" type="presParOf" srcId="{8208A689-4A50-42C9-97A0-95E07A5146D1}" destId="{309444E0-381B-4EE3-A10B-578B7DA9DCAB}" srcOrd="0" destOrd="0" presId="urn:microsoft.com/office/officeart/2005/8/layout/chevron2"/>
    <dgm:cxn modelId="{93C831EA-6576-43FE-838B-5B6705B98E07}" type="presParOf" srcId="{8208A689-4A50-42C9-97A0-95E07A5146D1}" destId="{E84207AB-7273-4367-9904-C8354D29B600}" srcOrd="1" destOrd="0" presId="urn:microsoft.com/office/officeart/2005/8/layout/chevron2"/>
    <dgm:cxn modelId="{CFFA3F4E-8AAA-449C-B697-4C7863C5A46B}" type="presParOf" srcId="{56067894-F863-4F42-9E1D-1D1B7579972B}" destId="{B1BCD49E-F55A-4E67-8676-57AA65536978}" srcOrd="1" destOrd="0" presId="urn:microsoft.com/office/officeart/2005/8/layout/chevron2"/>
    <dgm:cxn modelId="{33C23DF2-D295-4556-998B-BA6D354A345B}" type="presParOf" srcId="{56067894-F863-4F42-9E1D-1D1B7579972B}" destId="{339A2A67-9E33-420F-B01E-ACA68036D8BE}" srcOrd="2" destOrd="0" presId="urn:microsoft.com/office/officeart/2005/8/layout/chevron2"/>
    <dgm:cxn modelId="{6DA302F0-D7A5-4381-A306-EE74EE91B224}" type="presParOf" srcId="{339A2A67-9E33-420F-B01E-ACA68036D8BE}" destId="{94FA909A-5304-48A1-999B-6C2EC1A9FAF4}" srcOrd="0" destOrd="0" presId="urn:microsoft.com/office/officeart/2005/8/layout/chevron2"/>
    <dgm:cxn modelId="{582BA9C0-4CF7-413C-B1D6-A0A53D0922A4}" type="presParOf" srcId="{339A2A67-9E33-420F-B01E-ACA68036D8BE}" destId="{6A562F61-4834-4158-AC6A-248C6D13BC27}" srcOrd="1" destOrd="0" presId="urn:microsoft.com/office/officeart/2005/8/layout/chevron2"/>
    <dgm:cxn modelId="{3ABCFC9B-1BB1-43C8-9DDF-8E90BB6DA727}" type="presParOf" srcId="{56067894-F863-4F42-9E1D-1D1B7579972B}" destId="{759FCC78-D1F3-4C81-8167-1F37C746C3D4}" srcOrd="3" destOrd="0" presId="urn:microsoft.com/office/officeart/2005/8/layout/chevron2"/>
    <dgm:cxn modelId="{AAC2C481-C5B2-482A-B17D-EE78B9355C6A}" type="presParOf" srcId="{56067894-F863-4F42-9E1D-1D1B7579972B}" destId="{427BEA7B-69DC-42A0-845D-109539186208}" srcOrd="4" destOrd="0" presId="urn:microsoft.com/office/officeart/2005/8/layout/chevron2"/>
    <dgm:cxn modelId="{DA590594-6A58-4DB0-95BC-DAC630411935}" type="presParOf" srcId="{427BEA7B-69DC-42A0-845D-109539186208}" destId="{D6CED8B0-4F1C-4854-A5E9-BD2B716F7811}" srcOrd="0" destOrd="0" presId="urn:microsoft.com/office/officeart/2005/8/layout/chevron2"/>
    <dgm:cxn modelId="{4F6CB839-FBF2-4439-967A-693AC9068E26}" type="presParOf" srcId="{427BEA7B-69DC-42A0-845D-109539186208}" destId="{5CD9DDCD-9F3A-4804-A170-2FDF9FFD00D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362BCE-F4E2-4417-B510-C1D8DE77EF8A}" type="doc">
      <dgm:prSet loTypeId="urn:diagrams.loki3.com/BracketList+Icon" loCatId="list" qsTypeId="urn:microsoft.com/office/officeart/2005/8/quickstyle/simple4" qsCatId="simple" csTypeId="urn:microsoft.com/office/officeart/2005/8/colors/colorful2" csCatId="colorful" phldr="1"/>
      <dgm:spPr/>
      <dgm:t>
        <a:bodyPr/>
        <a:lstStyle/>
        <a:p>
          <a:endParaRPr lang="es-MX"/>
        </a:p>
      </dgm:t>
    </dgm:pt>
    <dgm:pt modelId="{79F64B5A-54C3-4CCE-BB43-A14ED5270911}">
      <dgm:prSet phldrT="[Text]" custT="1"/>
      <dgm:spPr/>
      <dgm:t>
        <a:bodyPr/>
        <a:lstStyle/>
        <a:p>
          <a:r>
            <a:rPr lang="es-MX" sz="2400" dirty="0" smtClean="0">
              <a:latin typeface="Calibri" panose="020F0502020204030204" pitchFamily="34" charset="0"/>
            </a:rPr>
            <a:t>Devoluciones o compensaciones</a:t>
          </a:r>
        </a:p>
      </dgm:t>
    </dgm:pt>
    <dgm:pt modelId="{3F9A6825-6714-474D-8129-F6A8F766849A}" type="parTrans" cxnId="{F3941DB7-F796-407E-A3F6-549F78FE472A}">
      <dgm:prSet/>
      <dgm:spPr/>
      <dgm:t>
        <a:bodyPr/>
        <a:lstStyle/>
        <a:p>
          <a:endParaRPr lang="es-MX" sz="2000">
            <a:latin typeface="Calibri" panose="020F0502020204030204" pitchFamily="34" charset="0"/>
          </a:endParaRPr>
        </a:p>
      </dgm:t>
    </dgm:pt>
    <dgm:pt modelId="{11C0A871-5F32-4BA6-8DA8-2C1A60B0DD19}" type="sibTrans" cxnId="{F3941DB7-F796-407E-A3F6-549F78FE472A}">
      <dgm:prSet/>
      <dgm:spPr/>
      <dgm:t>
        <a:bodyPr/>
        <a:lstStyle/>
        <a:p>
          <a:endParaRPr lang="es-MX" sz="2000">
            <a:latin typeface="Calibri" panose="020F0502020204030204" pitchFamily="34" charset="0"/>
          </a:endParaRPr>
        </a:p>
      </dgm:t>
    </dgm:pt>
    <dgm:pt modelId="{5A1AE74D-0607-45B9-AF25-06F53F529689}">
      <dgm:prSet phldrT="[Text]" custT="1"/>
      <dgm:spPr/>
      <dgm:t>
        <a:bodyPr/>
        <a:lstStyle/>
        <a:p>
          <a:r>
            <a:rPr lang="es-MX" sz="2400" dirty="0" smtClean="0">
              <a:latin typeface="Calibri" panose="020F0502020204030204" pitchFamily="34" charset="0"/>
            </a:rPr>
            <a:t>Fecha de entrega de la información en el mes de julio de 2015</a:t>
          </a:r>
          <a:endParaRPr lang="es-MX" sz="2400" dirty="0">
            <a:latin typeface="Calibri" panose="020F0502020204030204" pitchFamily="34" charset="0"/>
          </a:endParaRPr>
        </a:p>
      </dgm:t>
    </dgm:pt>
    <dgm:pt modelId="{C924319E-2B93-4E20-8728-1B1D93AB9432}" type="parTrans" cxnId="{55F7AC01-B4A9-4D75-877F-E8D3B3AA5318}">
      <dgm:prSet/>
      <dgm:spPr/>
      <dgm:t>
        <a:bodyPr/>
        <a:lstStyle/>
        <a:p>
          <a:endParaRPr lang="es-MX" sz="2000">
            <a:latin typeface="Calibri" panose="020F0502020204030204" pitchFamily="34" charset="0"/>
          </a:endParaRPr>
        </a:p>
      </dgm:t>
    </dgm:pt>
    <dgm:pt modelId="{4355860F-79AA-4B15-817E-1FE3E324FC57}" type="sibTrans" cxnId="{55F7AC01-B4A9-4D75-877F-E8D3B3AA5318}">
      <dgm:prSet/>
      <dgm:spPr/>
      <dgm:t>
        <a:bodyPr/>
        <a:lstStyle/>
        <a:p>
          <a:endParaRPr lang="es-MX" sz="2000">
            <a:latin typeface="Calibri" panose="020F0502020204030204" pitchFamily="34" charset="0"/>
          </a:endParaRPr>
        </a:p>
      </dgm:t>
    </dgm:pt>
    <dgm:pt modelId="{52E2F619-D004-4D39-A1CD-246FC1217F3D}">
      <dgm:prSet phldrT="[Text]" custT="1"/>
      <dgm:spPr/>
      <dgm:t>
        <a:bodyPr/>
        <a:lstStyle/>
        <a:p>
          <a:r>
            <a:rPr lang="es-MX" sz="2400" dirty="0" smtClean="0">
              <a:latin typeface="Calibri" panose="020F0502020204030204" pitchFamily="34" charset="0"/>
            </a:rPr>
            <a:t>Facultades de comprobación</a:t>
          </a:r>
          <a:endParaRPr lang="es-MX" sz="2400" dirty="0">
            <a:latin typeface="Calibri" panose="020F0502020204030204" pitchFamily="34" charset="0"/>
          </a:endParaRPr>
        </a:p>
      </dgm:t>
    </dgm:pt>
    <dgm:pt modelId="{4D6CECBF-A53D-49DE-A5EF-8EDBD383EDDA}" type="parTrans" cxnId="{28EAFC44-E0F9-4186-B6F1-619529935DD3}">
      <dgm:prSet/>
      <dgm:spPr/>
      <dgm:t>
        <a:bodyPr/>
        <a:lstStyle/>
        <a:p>
          <a:endParaRPr lang="es-MX" sz="2000">
            <a:latin typeface="Calibri" panose="020F0502020204030204" pitchFamily="34" charset="0"/>
          </a:endParaRPr>
        </a:p>
      </dgm:t>
    </dgm:pt>
    <dgm:pt modelId="{FAFE9EAE-24BA-4EC4-86D3-8C53BE39214B}" type="sibTrans" cxnId="{28EAFC44-E0F9-4186-B6F1-619529935DD3}">
      <dgm:prSet/>
      <dgm:spPr/>
      <dgm:t>
        <a:bodyPr/>
        <a:lstStyle/>
        <a:p>
          <a:endParaRPr lang="es-MX" sz="2000">
            <a:latin typeface="Calibri" panose="020F0502020204030204" pitchFamily="34" charset="0"/>
          </a:endParaRPr>
        </a:p>
      </dgm:t>
    </dgm:pt>
    <dgm:pt modelId="{DECB7A08-D510-470A-B461-A06B74F97E7C}">
      <dgm:prSet phldrT="[Text]" custT="1"/>
      <dgm:spPr/>
      <dgm:t>
        <a:bodyPr/>
        <a:lstStyle/>
        <a:p>
          <a:r>
            <a:rPr lang="es-MX" sz="2400" dirty="0" smtClean="0">
              <a:latin typeface="Calibri" panose="020F0502020204030204" pitchFamily="34" charset="0"/>
            </a:rPr>
            <a:t>Se podrán solicitar solo la información correspondiente a las operaciones realizadas a partir de 2015</a:t>
          </a:r>
          <a:endParaRPr lang="es-MX" sz="2400" dirty="0">
            <a:latin typeface="Calibri" panose="020F0502020204030204" pitchFamily="34" charset="0"/>
          </a:endParaRPr>
        </a:p>
      </dgm:t>
    </dgm:pt>
    <dgm:pt modelId="{BA650A55-3B68-49EC-BECF-7B6F04CD5AE3}" type="parTrans" cxnId="{C71ABB2E-15A9-46BD-B0F8-33EC62BAA328}">
      <dgm:prSet/>
      <dgm:spPr/>
      <dgm:t>
        <a:bodyPr/>
        <a:lstStyle/>
        <a:p>
          <a:endParaRPr lang="es-MX" sz="2000">
            <a:latin typeface="Calibri" panose="020F0502020204030204" pitchFamily="34" charset="0"/>
          </a:endParaRPr>
        </a:p>
      </dgm:t>
    </dgm:pt>
    <dgm:pt modelId="{18758068-CB71-42B7-9652-9AFC2FBD76CF}" type="sibTrans" cxnId="{C71ABB2E-15A9-46BD-B0F8-33EC62BAA328}">
      <dgm:prSet/>
      <dgm:spPr/>
      <dgm:t>
        <a:bodyPr/>
        <a:lstStyle/>
        <a:p>
          <a:endParaRPr lang="es-MX" sz="2000">
            <a:latin typeface="Calibri" panose="020F0502020204030204" pitchFamily="34" charset="0"/>
          </a:endParaRPr>
        </a:p>
      </dgm:t>
    </dgm:pt>
    <dgm:pt modelId="{46C820ED-054D-478F-A660-81438723A4AB}" type="pres">
      <dgm:prSet presAssocID="{60362BCE-F4E2-4417-B510-C1D8DE77EF8A}" presName="Name0" presStyleCnt="0">
        <dgm:presLayoutVars>
          <dgm:dir/>
          <dgm:animLvl val="lvl"/>
          <dgm:resizeHandles val="exact"/>
        </dgm:presLayoutVars>
      </dgm:prSet>
      <dgm:spPr/>
      <dgm:t>
        <a:bodyPr/>
        <a:lstStyle/>
        <a:p>
          <a:endParaRPr lang="es-MX"/>
        </a:p>
      </dgm:t>
    </dgm:pt>
    <dgm:pt modelId="{99768663-C1C3-4DB4-BB92-EC742C855DA8}" type="pres">
      <dgm:prSet presAssocID="{79F64B5A-54C3-4CCE-BB43-A14ED5270911}" presName="linNode" presStyleCnt="0"/>
      <dgm:spPr/>
    </dgm:pt>
    <dgm:pt modelId="{EE3F0BB0-C74D-48E0-AFDD-D85B2B8EE77E}" type="pres">
      <dgm:prSet presAssocID="{79F64B5A-54C3-4CCE-BB43-A14ED5270911}" presName="parTx" presStyleLbl="revTx" presStyleIdx="0" presStyleCnt="2" custScaleX="135682">
        <dgm:presLayoutVars>
          <dgm:chMax val="1"/>
          <dgm:bulletEnabled val="1"/>
        </dgm:presLayoutVars>
      </dgm:prSet>
      <dgm:spPr/>
      <dgm:t>
        <a:bodyPr/>
        <a:lstStyle/>
        <a:p>
          <a:endParaRPr lang="es-MX"/>
        </a:p>
      </dgm:t>
    </dgm:pt>
    <dgm:pt modelId="{EA436B5D-48D2-4E14-A162-8D31DCDB2327}" type="pres">
      <dgm:prSet presAssocID="{79F64B5A-54C3-4CCE-BB43-A14ED5270911}" presName="bracket" presStyleLbl="parChTrans1D1" presStyleIdx="0" presStyleCnt="2"/>
      <dgm:spPr/>
    </dgm:pt>
    <dgm:pt modelId="{7A99328A-7913-477A-83B5-9377A5D926C1}" type="pres">
      <dgm:prSet presAssocID="{79F64B5A-54C3-4CCE-BB43-A14ED5270911}" presName="spH" presStyleCnt="0"/>
      <dgm:spPr/>
    </dgm:pt>
    <dgm:pt modelId="{C6989003-DEBD-4529-82F5-71C373EEF256}" type="pres">
      <dgm:prSet presAssocID="{79F64B5A-54C3-4CCE-BB43-A14ED5270911}" presName="desTx" presStyleLbl="node1" presStyleIdx="0" presStyleCnt="2">
        <dgm:presLayoutVars>
          <dgm:bulletEnabled val="1"/>
        </dgm:presLayoutVars>
      </dgm:prSet>
      <dgm:spPr/>
      <dgm:t>
        <a:bodyPr/>
        <a:lstStyle/>
        <a:p>
          <a:endParaRPr lang="es-MX"/>
        </a:p>
      </dgm:t>
    </dgm:pt>
    <dgm:pt modelId="{CE1C5E8A-C800-4631-8DC1-B7C6CA08F5A1}" type="pres">
      <dgm:prSet presAssocID="{11C0A871-5F32-4BA6-8DA8-2C1A60B0DD19}" presName="spV" presStyleCnt="0"/>
      <dgm:spPr/>
    </dgm:pt>
    <dgm:pt modelId="{B3CCB247-79DF-4891-9D73-6DCA6FA3D54E}" type="pres">
      <dgm:prSet presAssocID="{52E2F619-D004-4D39-A1CD-246FC1217F3D}" presName="linNode" presStyleCnt="0"/>
      <dgm:spPr/>
    </dgm:pt>
    <dgm:pt modelId="{9C01EA5B-208A-403D-A51E-2A7CB98BD33B}" type="pres">
      <dgm:prSet presAssocID="{52E2F619-D004-4D39-A1CD-246FC1217F3D}" presName="parTx" presStyleLbl="revTx" presStyleIdx="1" presStyleCnt="2" custScaleX="133165">
        <dgm:presLayoutVars>
          <dgm:chMax val="1"/>
          <dgm:bulletEnabled val="1"/>
        </dgm:presLayoutVars>
      </dgm:prSet>
      <dgm:spPr/>
      <dgm:t>
        <a:bodyPr/>
        <a:lstStyle/>
        <a:p>
          <a:endParaRPr lang="es-MX"/>
        </a:p>
      </dgm:t>
    </dgm:pt>
    <dgm:pt modelId="{936EB770-F0B1-44CD-8ED8-2411D307526F}" type="pres">
      <dgm:prSet presAssocID="{52E2F619-D004-4D39-A1CD-246FC1217F3D}" presName="bracket" presStyleLbl="parChTrans1D1" presStyleIdx="1" presStyleCnt="2"/>
      <dgm:spPr/>
    </dgm:pt>
    <dgm:pt modelId="{C6711F99-2D06-4542-B79A-B8E6A033B980}" type="pres">
      <dgm:prSet presAssocID="{52E2F619-D004-4D39-A1CD-246FC1217F3D}" presName="spH" presStyleCnt="0"/>
      <dgm:spPr/>
    </dgm:pt>
    <dgm:pt modelId="{853605EC-7A7C-4EE5-A2E6-8D0BEE255B69}" type="pres">
      <dgm:prSet presAssocID="{52E2F619-D004-4D39-A1CD-246FC1217F3D}" presName="desTx" presStyleLbl="node1" presStyleIdx="1" presStyleCnt="2">
        <dgm:presLayoutVars>
          <dgm:bulletEnabled val="1"/>
        </dgm:presLayoutVars>
      </dgm:prSet>
      <dgm:spPr/>
      <dgm:t>
        <a:bodyPr/>
        <a:lstStyle/>
        <a:p>
          <a:endParaRPr lang="es-MX"/>
        </a:p>
      </dgm:t>
    </dgm:pt>
  </dgm:ptLst>
  <dgm:cxnLst>
    <dgm:cxn modelId="{BF4048D8-B47C-4E2A-A37F-CF12D207779D}" type="presOf" srcId="{79F64B5A-54C3-4CCE-BB43-A14ED5270911}" destId="{EE3F0BB0-C74D-48E0-AFDD-D85B2B8EE77E}" srcOrd="0" destOrd="0" presId="urn:diagrams.loki3.com/BracketList+Icon"/>
    <dgm:cxn modelId="{28EAFC44-E0F9-4186-B6F1-619529935DD3}" srcId="{60362BCE-F4E2-4417-B510-C1D8DE77EF8A}" destId="{52E2F619-D004-4D39-A1CD-246FC1217F3D}" srcOrd="1" destOrd="0" parTransId="{4D6CECBF-A53D-49DE-A5EF-8EDBD383EDDA}" sibTransId="{FAFE9EAE-24BA-4EC4-86D3-8C53BE39214B}"/>
    <dgm:cxn modelId="{55F7AC01-B4A9-4D75-877F-E8D3B3AA5318}" srcId="{79F64B5A-54C3-4CCE-BB43-A14ED5270911}" destId="{5A1AE74D-0607-45B9-AF25-06F53F529689}" srcOrd="0" destOrd="0" parTransId="{C924319E-2B93-4E20-8728-1B1D93AB9432}" sibTransId="{4355860F-79AA-4B15-817E-1FE3E324FC57}"/>
    <dgm:cxn modelId="{3BA43BD1-033B-4112-91A6-4D9EB38204D4}" type="presOf" srcId="{DECB7A08-D510-470A-B461-A06B74F97E7C}" destId="{853605EC-7A7C-4EE5-A2E6-8D0BEE255B69}" srcOrd="0" destOrd="0" presId="urn:diagrams.loki3.com/BracketList+Icon"/>
    <dgm:cxn modelId="{0C2EAA36-9B4E-4855-A409-0B232EB9C121}" type="presOf" srcId="{52E2F619-D004-4D39-A1CD-246FC1217F3D}" destId="{9C01EA5B-208A-403D-A51E-2A7CB98BD33B}" srcOrd="0" destOrd="0" presId="urn:diagrams.loki3.com/BracketList+Icon"/>
    <dgm:cxn modelId="{F3941DB7-F796-407E-A3F6-549F78FE472A}" srcId="{60362BCE-F4E2-4417-B510-C1D8DE77EF8A}" destId="{79F64B5A-54C3-4CCE-BB43-A14ED5270911}" srcOrd="0" destOrd="0" parTransId="{3F9A6825-6714-474D-8129-F6A8F766849A}" sibTransId="{11C0A871-5F32-4BA6-8DA8-2C1A60B0DD19}"/>
    <dgm:cxn modelId="{A88658EF-DB81-4147-927E-15E1C2AEEEC3}" type="presOf" srcId="{60362BCE-F4E2-4417-B510-C1D8DE77EF8A}" destId="{46C820ED-054D-478F-A660-81438723A4AB}" srcOrd="0" destOrd="0" presId="urn:diagrams.loki3.com/BracketList+Icon"/>
    <dgm:cxn modelId="{C71ABB2E-15A9-46BD-B0F8-33EC62BAA328}" srcId="{52E2F619-D004-4D39-A1CD-246FC1217F3D}" destId="{DECB7A08-D510-470A-B461-A06B74F97E7C}" srcOrd="0" destOrd="0" parTransId="{BA650A55-3B68-49EC-BECF-7B6F04CD5AE3}" sibTransId="{18758068-CB71-42B7-9652-9AFC2FBD76CF}"/>
    <dgm:cxn modelId="{1E717CF1-49CC-48CD-B162-97B8B6046F20}" type="presOf" srcId="{5A1AE74D-0607-45B9-AF25-06F53F529689}" destId="{C6989003-DEBD-4529-82F5-71C373EEF256}" srcOrd="0" destOrd="0" presId="urn:diagrams.loki3.com/BracketList+Icon"/>
    <dgm:cxn modelId="{3095437C-947C-4E89-9371-ED34ECA0FC3D}" type="presParOf" srcId="{46C820ED-054D-478F-A660-81438723A4AB}" destId="{99768663-C1C3-4DB4-BB92-EC742C855DA8}" srcOrd="0" destOrd="0" presId="urn:diagrams.loki3.com/BracketList+Icon"/>
    <dgm:cxn modelId="{CE31ECB1-2622-499B-AF79-7380B5E0E77E}" type="presParOf" srcId="{99768663-C1C3-4DB4-BB92-EC742C855DA8}" destId="{EE3F0BB0-C74D-48E0-AFDD-D85B2B8EE77E}" srcOrd="0" destOrd="0" presId="urn:diagrams.loki3.com/BracketList+Icon"/>
    <dgm:cxn modelId="{35FD1DCF-284D-4A76-81E8-3D887268A22E}" type="presParOf" srcId="{99768663-C1C3-4DB4-BB92-EC742C855DA8}" destId="{EA436B5D-48D2-4E14-A162-8D31DCDB2327}" srcOrd="1" destOrd="0" presId="urn:diagrams.loki3.com/BracketList+Icon"/>
    <dgm:cxn modelId="{B9FBF977-E061-419E-955B-E1F123CF67D6}" type="presParOf" srcId="{99768663-C1C3-4DB4-BB92-EC742C855DA8}" destId="{7A99328A-7913-477A-83B5-9377A5D926C1}" srcOrd="2" destOrd="0" presId="urn:diagrams.loki3.com/BracketList+Icon"/>
    <dgm:cxn modelId="{5548D9F8-0D42-4DB9-9686-6733BF3F324E}" type="presParOf" srcId="{99768663-C1C3-4DB4-BB92-EC742C855DA8}" destId="{C6989003-DEBD-4529-82F5-71C373EEF256}" srcOrd="3" destOrd="0" presId="urn:diagrams.loki3.com/BracketList+Icon"/>
    <dgm:cxn modelId="{B7679BDE-0C17-4FFE-867A-08166D1DFCE8}" type="presParOf" srcId="{46C820ED-054D-478F-A660-81438723A4AB}" destId="{CE1C5E8A-C800-4631-8DC1-B7C6CA08F5A1}" srcOrd="1" destOrd="0" presId="urn:diagrams.loki3.com/BracketList+Icon"/>
    <dgm:cxn modelId="{33BDC53E-B684-4227-9910-8C78208DBF11}" type="presParOf" srcId="{46C820ED-054D-478F-A660-81438723A4AB}" destId="{B3CCB247-79DF-4891-9D73-6DCA6FA3D54E}" srcOrd="2" destOrd="0" presId="urn:diagrams.loki3.com/BracketList+Icon"/>
    <dgm:cxn modelId="{0124CF93-F76A-49BB-80D8-C85DC93F45B4}" type="presParOf" srcId="{B3CCB247-79DF-4891-9D73-6DCA6FA3D54E}" destId="{9C01EA5B-208A-403D-A51E-2A7CB98BD33B}" srcOrd="0" destOrd="0" presId="urn:diagrams.loki3.com/BracketList+Icon"/>
    <dgm:cxn modelId="{106478A1-11EA-45CA-9B35-4FF0BA8E6ED1}" type="presParOf" srcId="{B3CCB247-79DF-4891-9D73-6DCA6FA3D54E}" destId="{936EB770-F0B1-44CD-8ED8-2411D307526F}" srcOrd="1" destOrd="0" presId="urn:diagrams.loki3.com/BracketList+Icon"/>
    <dgm:cxn modelId="{32551E67-FAE5-414E-90D4-2E51F216C1C4}" type="presParOf" srcId="{B3CCB247-79DF-4891-9D73-6DCA6FA3D54E}" destId="{C6711F99-2D06-4542-B79A-B8E6A033B980}" srcOrd="2" destOrd="0" presId="urn:diagrams.loki3.com/BracketList+Icon"/>
    <dgm:cxn modelId="{6E14F4EE-BB04-430E-977A-B66AA81D1846}" type="presParOf" srcId="{B3CCB247-79DF-4891-9D73-6DCA6FA3D54E}" destId="{853605EC-7A7C-4EE5-A2E6-8D0BEE255B69}"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3E7B1-DECB-453E-B700-D18A33C4EC9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MX"/>
        </a:p>
      </dgm:t>
    </dgm:pt>
    <dgm:pt modelId="{6209B9CF-81B4-435F-BBA8-1AC4633A4EEE}">
      <dgm:prSet phldrT="[Texto]"/>
      <dgm:spPr/>
      <dgm:t>
        <a:bodyPr/>
        <a:lstStyle/>
        <a:p>
          <a:pPr algn="l"/>
          <a:r>
            <a:rPr lang="es-MX" b="1" dirty="0" smtClean="0">
              <a:latin typeface="Calibri" pitchFamily="34" charset="0"/>
              <a:cs typeface="Calibri" pitchFamily="34" charset="0"/>
            </a:rPr>
            <a:t>Artículo 23</a:t>
          </a:r>
          <a:r>
            <a:rPr lang="es-MX" dirty="0" smtClean="0">
              <a:latin typeface="Calibri" pitchFamily="34" charset="0"/>
              <a:cs typeface="Calibri" pitchFamily="34" charset="0"/>
            </a:rPr>
            <a:t>. Los contribuyentes PF que opten por tributar en el Régimen de Incorporación Fiscal, </a:t>
          </a:r>
          <a:r>
            <a:rPr lang="es-MX" b="1" u="none" dirty="0" smtClean="0">
              <a:latin typeface="Calibri" pitchFamily="34" charset="0"/>
              <a:cs typeface="Calibri" pitchFamily="34" charset="0"/>
            </a:rPr>
            <a:t>por las actividades que realicen con el público en general, podrán </a:t>
          </a:r>
          <a:r>
            <a:rPr lang="es-MX" dirty="0" smtClean="0">
              <a:latin typeface="Calibri" pitchFamily="34" charset="0"/>
              <a:cs typeface="Calibri" pitchFamily="34" charset="0"/>
            </a:rPr>
            <a:t>optar por pagar el IVA y el </a:t>
          </a:r>
          <a:r>
            <a:rPr lang="es-MX" dirty="0" smtClean="0">
              <a:latin typeface="Calibri" pitchFamily="34" charset="0"/>
              <a:cs typeface="Calibri" pitchFamily="34" charset="0"/>
            </a:rPr>
            <a:t>IEPS:</a:t>
          </a:r>
          <a:endParaRPr lang="es-MX" dirty="0">
            <a:latin typeface="Calibri" pitchFamily="34" charset="0"/>
            <a:cs typeface="Calibri" pitchFamily="34" charset="0"/>
          </a:endParaRPr>
        </a:p>
      </dgm:t>
    </dgm:pt>
    <dgm:pt modelId="{F389206E-ACF3-42A3-9AC4-8AFD88691134}" type="parTrans" cxnId="{B13A8F87-F927-4E98-AE92-8612B0752AE2}">
      <dgm:prSet/>
      <dgm:spPr/>
      <dgm:t>
        <a:bodyPr/>
        <a:lstStyle/>
        <a:p>
          <a:endParaRPr lang="es-MX"/>
        </a:p>
      </dgm:t>
    </dgm:pt>
    <dgm:pt modelId="{619C3390-F1F8-4DC1-99A6-7A4F18FBBFAB}" type="sibTrans" cxnId="{B13A8F87-F927-4E98-AE92-8612B0752AE2}">
      <dgm:prSet/>
      <dgm:spPr/>
      <dgm:t>
        <a:bodyPr/>
        <a:lstStyle/>
        <a:p>
          <a:endParaRPr lang="es-MX"/>
        </a:p>
      </dgm:t>
    </dgm:pt>
    <dgm:pt modelId="{12C2A460-088B-4611-9B74-704BF336C8D9}">
      <dgm:prSet phldrT="[Texto]" custT="1"/>
      <dgm:spPr/>
      <dgm:t>
        <a:bodyPr/>
        <a:lstStyle/>
        <a:p>
          <a:r>
            <a:rPr lang="es-MX" sz="1800" dirty="0" smtClean="0">
              <a:latin typeface="Calibri" pitchFamily="34" charset="0"/>
              <a:cs typeface="Calibri" pitchFamily="34" charset="0"/>
            </a:rPr>
            <a:t>I.- Calcularán y pagarán los impuestos citados en la forma </a:t>
          </a:r>
          <a:r>
            <a:rPr lang="es-MX" sz="1800" dirty="0" smtClean="0">
              <a:latin typeface="Calibri" pitchFamily="34" charset="0"/>
              <a:cs typeface="Calibri" pitchFamily="34" charset="0"/>
            </a:rPr>
            <a:t>siguiente:</a:t>
          </a:r>
          <a:endParaRPr lang="es-MX" sz="1800" dirty="0">
            <a:latin typeface="Calibri" pitchFamily="34" charset="0"/>
            <a:cs typeface="Calibri" pitchFamily="34" charset="0"/>
          </a:endParaRPr>
        </a:p>
      </dgm:t>
    </dgm:pt>
    <dgm:pt modelId="{E1F4427B-1AE5-4A19-A4FC-FD0AC4EEF314}" type="parTrans" cxnId="{A745DF92-94F5-4E80-8C37-33BDABFFF372}">
      <dgm:prSet/>
      <dgm:spPr/>
      <dgm:t>
        <a:bodyPr/>
        <a:lstStyle/>
        <a:p>
          <a:endParaRPr lang="es-MX"/>
        </a:p>
      </dgm:t>
    </dgm:pt>
    <dgm:pt modelId="{653E566F-0F71-4784-8A0A-EEE3FB8A2BBF}" type="sibTrans" cxnId="{A745DF92-94F5-4E80-8C37-33BDABFFF372}">
      <dgm:prSet/>
      <dgm:spPr/>
      <dgm:t>
        <a:bodyPr/>
        <a:lstStyle/>
        <a:p>
          <a:endParaRPr lang="es-MX"/>
        </a:p>
      </dgm:t>
    </dgm:pt>
    <dgm:pt modelId="{E3F259B2-C19C-4924-BB6B-BE0EB96986C3}">
      <dgm:prSet phldrT="[Texto]" custT="1"/>
      <dgm:spPr/>
      <dgm:t>
        <a:bodyPr/>
        <a:lstStyle/>
        <a:p>
          <a:pPr algn="l"/>
          <a:r>
            <a:rPr lang="es-MX" sz="1800" dirty="0" smtClean="0">
              <a:latin typeface="Calibri" pitchFamily="34" charset="0"/>
              <a:cs typeface="Calibri" pitchFamily="34" charset="0"/>
            </a:rPr>
            <a:t>a) Se aplicarán los porcentajes al monto de las contraprestaciones cobradas por las actividades afectas al pago del IVA o en el bimestre de que se trate, considerando el giro o </a:t>
          </a:r>
          <a:r>
            <a:rPr lang="es-MX" sz="1800" dirty="0" smtClean="0">
              <a:latin typeface="Calibri" pitchFamily="34" charset="0"/>
              <a:cs typeface="Calibri" pitchFamily="34" charset="0"/>
            </a:rPr>
            <a:t>actividad.</a:t>
          </a:r>
          <a:endParaRPr lang="es-MX" sz="1800" dirty="0">
            <a:latin typeface="Calibri" pitchFamily="34" charset="0"/>
            <a:cs typeface="Calibri" pitchFamily="34" charset="0"/>
          </a:endParaRPr>
        </a:p>
      </dgm:t>
    </dgm:pt>
    <dgm:pt modelId="{497DADEC-EAED-42AA-8178-D585FFF2B7FC}" type="parTrans" cxnId="{4B98B332-0CB7-4ADA-A353-971D7B170C40}">
      <dgm:prSet/>
      <dgm:spPr/>
      <dgm:t>
        <a:bodyPr/>
        <a:lstStyle/>
        <a:p>
          <a:endParaRPr lang="es-MX"/>
        </a:p>
      </dgm:t>
    </dgm:pt>
    <dgm:pt modelId="{DCA77F4B-F680-4A42-953D-155D2BB8C445}" type="sibTrans" cxnId="{4B98B332-0CB7-4ADA-A353-971D7B170C40}">
      <dgm:prSet/>
      <dgm:spPr/>
      <dgm:t>
        <a:bodyPr/>
        <a:lstStyle/>
        <a:p>
          <a:endParaRPr lang="es-MX"/>
        </a:p>
      </dgm:t>
    </dgm:pt>
    <dgm:pt modelId="{8A5F51D2-52DA-46D9-BFEA-30767ACF92F3}" type="pres">
      <dgm:prSet presAssocID="{4A13E7B1-DECB-453E-B700-D18A33C4EC98}" presName="mainComposite" presStyleCnt="0">
        <dgm:presLayoutVars>
          <dgm:chPref val="1"/>
          <dgm:dir/>
          <dgm:animOne val="branch"/>
          <dgm:animLvl val="lvl"/>
          <dgm:resizeHandles val="exact"/>
        </dgm:presLayoutVars>
      </dgm:prSet>
      <dgm:spPr/>
      <dgm:t>
        <a:bodyPr/>
        <a:lstStyle/>
        <a:p>
          <a:endParaRPr lang="es-MX"/>
        </a:p>
      </dgm:t>
    </dgm:pt>
    <dgm:pt modelId="{BD3CAAE8-9B65-4652-8555-2591FB7EE537}" type="pres">
      <dgm:prSet presAssocID="{4A13E7B1-DECB-453E-B700-D18A33C4EC98}" presName="hierFlow" presStyleCnt="0"/>
      <dgm:spPr/>
    </dgm:pt>
    <dgm:pt modelId="{D00644B5-1FB5-47B2-BEA3-4A5753A1F355}" type="pres">
      <dgm:prSet presAssocID="{4A13E7B1-DECB-453E-B700-D18A33C4EC98}" presName="hierChild1" presStyleCnt="0">
        <dgm:presLayoutVars>
          <dgm:chPref val="1"/>
          <dgm:animOne val="branch"/>
          <dgm:animLvl val="lvl"/>
        </dgm:presLayoutVars>
      </dgm:prSet>
      <dgm:spPr/>
    </dgm:pt>
    <dgm:pt modelId="{572BA035-5C5F-4C7C-86D9-18F601FA2752}" type="pres">
      <dgm:prSet presAssocID="{6209B9CF-81B4-435F-BBA8-1AC4633A4EEE}" presName="Name14" presStyleCnt="0"/>
      <dgm:spPr/>
    </dgm:pt>
    <dgm:pt modelId="{A39C67A4-A948-4B93-8AA9-41A109920699}" type="pres">
      <dgm:prSet presAssocID="{6209B9CF-81B4-435F-BBA8-1AC4633A4EEE}" presName="level1Shape" presStyleLbl="node0" presStyleIdx="0" presStyleCnt="1" custScaleX="348830">
        <dgm:presLayoutVars>
          <dgm:chPref val="3"/>
        </dgm:presLayoutVars>
      </dgm:prSet>
      <dgm:spPr/>
      <dgm:t>
        <a:bodyPr/>
        <a:lstStyle/>
        <a:p>
          <a:endParaRPr lang="es-MX"/>
        </a:p>
      </dgm:t>
    </dgm:pt>
    <dgm:pt modelId="{B91AE99B-2376-473E-931E-F86AF95A4D7C}" type="pres">
      <dgm:prSet presAssocID="{6209B9CF-81B4-435F-BBA8-1AC4633A4EEE}" presName="hierChild2" presStyleCnt="0"/>
      <dgm:spPr/>
    </dgm:pt>
    <dgm:pt modelId="{58574DFC-D49E-4295-AA07-23CA47EB35AF}" type="pres">
      <dgm:prSet presAssocID="{E1F4427B-1AE5-4A19-A4FC-FD0AC4EEF314}" presName="Name19" presStyleLbl="parChTrans1D2" presStyleIdx="0" presStyleCnt="1"/>
      <dgm:spPr/>
      <dgm:t>
        <a:bodyPr/>
        <a:lstStyle/>
        <a:p>
          <a:endParaRPr lang="es-MX"/>
        </a:p>
      </dgm:t>
    </dgm:pt>
    <dgm:pt modelId="{7EAA99E0-DDF5-41D6-B885-A0496701D1D3}" type="pres">
      <dgm:prSet presAssocID="{12C2A460-088B-4611-9B74-704BF336C8D9}" presName="Name21" presStyleCnt="0"/>
      <dgm:spPr/>
    </dgm:pt>
    <dgm:pt modelId="{287A603B-00D7-4D5D-ACF6-59A39A19F70D}" type="pres">
      <dgm:prSet presAssocID="{12C2A460-088B-4611-9B74-704BF336C8D9}" presName="level2Shape" presStyleLbl="node2" presStyleIdx="0" presStyleCnt="1" custScaleX="143204"/>
      <dgm:spPr/>
      <dgm:t>
        <a:bodyPr/>
        <a:lstStyle/>
        <a:p>
          <a:endParaRPr lang="es-MX"/>
        </a:p>
      </dgm:t>
    </dgm:pt>
    <dgm:pt modelId="{D68D25D4-E26D-4371-9DDA-6C4180CADAF3}" type="pres">
      <dgm:prSet presAssocID="{12C2A460-088B-4611-9B74-704BF336C8D9}" presName="hierChild3" presStyleCnt="0"/>
      <dgm:spPr/>
    </dgm:pt>
    <dgm:pt modelId="{38776BCC-8B62-4053-A153-DA4C38920061}" type="pres">
      <dgm:prSet presAssocID="{497DADEC-EAED-42AA-8178-D585FFF2B7FC}" presName="Name19" presStyleLbl="parChTrans1D3" presStyleIdx="0" presStyleCnt="1"/>
      <dgm:spPr/>
      <dgm:t>
        <a:bodyPr/>
        <a:lstStyle/>
        <a:p>
          <a:endParaRPr lang="es-MX"/>
        </a:p>
      </dgm:t>
    </dgm:pt>
    <dgm:pt modelId="{D2937FDB-45C9-455E-B4AC-7F13AED2871B}" type="pres">
      <dgm:prSet presAssocID="{E3F259B2-C19C-4924-BB6B-BE0EB96986C3}" presName="Name21" presStyleCnt="0"/>
      <dgm:spPr/>
    </dgm:pt>
    <dgm:pt modelId="{96B9F800-D3A9-4AC7-8BFC-3D0EBC7A4B27}" type="pres">
      <dgm:prSet presAssocID="{E3F259B2-C19C-4924-BB6B-BE0EB96986C3}" presName="level2Shape" presStyleLbl="node3" presStyleIdx="0" presStyleCnt="1" custScaleX="334143"/>
      <dgm:spPr/>
      <dgm:t>
        <a:bodyPr/>
        <a:lstStyle/>
        <a:p>
          <a:endParaRPr lang="es-MX"/>
        </a:p>
      </dgm:t>
    </dgm:pt>
    <dgm:pt modelId="{163E2A75-ACFF-4117-A759-0A929AB3ACC7}" type="pres">
      <dgm:prSet presAssocID="{E3F259B2-C19C-4924-BB6B-BE0EB96986C3}" presName="hierChild3" presStyleCnt="0"/>
      <dgm:spPr/>
    </dgm:pt>
    <dgm:pt modelId="{153D8ACC-E786-4BFA-9462-5AADF5976BA7}" type="pres">
      <dgm:prSet presAssocID="{4A13E7B1-DECB-453E-B700-D18A33C4EC98}" presName="bgShapesFlow" presStyleCnt="0"/>
      <dgm:spPr/>
    </dgm:pt>
  </dgm:ptLst>
  <dgm:cxnLst>
    <dgm:cxn modelId="{4B98B332-0CB7-4ADA-A353-971D7B170C40}" srcId="{12C2A460-088B-4611-9B74-704BF336C8D9}" destId="{E3F259B2-C19C-4924-BB6B-BE0EB96986C3}" srcOrd="0" destOrd="0" parTransId="{497DADEC-EAED-42AA-8178-D585FFF2B7FC}" sibTransId="{DCA77F4B-F680-4A42-953D-155D2BB8C445}"/>
    <dgm:cxn modelId="{8A43049E-812F-49C6-B1B7-3C0A51C8830B}" type="presOf" srcId="{497DADEC-EAED-42AA-8178-D585FFF2B7FC}" destId="{38776BCC-8B62-4053-A153-DA4C38920061}" srcOrd="0" destOrd="0" presId="urn:microsoft.com/office/officeart/2005/8/layout/hierarchy6"/>
    <dgm:cxn modelId="{6A50C270-0455-4F25-91E7-36A055EE049C}" type="presOf" srcId="{4A13E7B1-DECB-453E-B700-D18A33C4EC98}" destId="{8A5F51D2-52DA-46D9-BFEA-30767ACF92F3}" srcOrd="0" destOrd="0" presId="urn:microsoft.com/office/officeart/2005/8/layout/hierarchy6"/>
    <dgm:cxn modelId="{AF5715CD-7E00-4BB6-95D7-5E0DF520B62B}" type="presOf" srcId="{12C2A460-088B-4611-9B74-704BF336C8D9}" destId="{287A603B-00D7-4D5D-ACF6-59A39A19F70D}" srcOrd="0" destOrd="0" presId="urn:microsoft.com/office/officeart/2005/8/layout/hierarchy6"/>
    <dgm:cxn modelId="{A745DF92-94F5-4E80-8C37-33BDABFFF372}" srcId="{6209B9CF-81B4-435F-BBA8-1AC4633A4EEE}" destId="{12C2A460-088B-4611-9B74-704BF336C8D9}" srcOrd="0" destOrd="0" parTransId="{E1F4427B-1AE5-4A19-A4FC-FD0AC4EEF314}" sibTransId="{653E566F-0F71-4784-8A0A-EEE3FB8A2BBF}"/>
    <dgm:cxn modelId="{EF50FC8F-FBF9-4E83-ADD0-B58870330D98}" type="presOf" srcId="{E1F4427B-1AE5-4A19-A4FC-FD0AC4EEF314}" destId="{58574DFC-D49E-4295-AA07-23CA47EB35AF}" srcOrd="0" destOrd="0" presId="urn:microsoft.com/office/officeart/2005/8/layout/hierarchy6"/>
    <dgm:cxn modelId="{85438EA4-87D4-41D0-9D0C-2067575FFFA3}" type="presOf" srcId="{E3F259B2-C19C-4924-BB6B-BE0EB96986C3}" destId="{96B9F800-D3A9-4AC7-8BFC-3D0EBC7A4B27}" srcOrd="0" destOrd="0" presId="urn:microsoft.com/office/officeart/2005/8/layout/hierarchy6"/>
    <dgm:cxn modelId="{B47F163E-D210-464D-A17A-DB6E400313AA}" type="presOf" srcId="{6209B9CF-81B4-435F-BBA8-1AC4633A4EEE}" destId="{A39C67A4-A948-4B93-8AA9-41A109920699}" srcOrd="0" destOrd="0" presId="urn:microsoft.com/office/officeart/2005/8/layout/hierarchy6"/>
    <dgm:cxn modelId="{B13A8F87-F927-4E98-AE92-8612B0752AE2}" srcId="{4A13E7B1-DECB-453E-B700-D18A33C4EC98}" destId="{6209B9CF-81B4-435F-BBA8-1AC4633A4EEE}" srcOrd="0" destOrd="0" parTransId="{F389206E-ACF3-42A3-9AC4-8AFD88691134}" sibTransId="{619C3390-F1F8-4DC1-99A6-7A4F18FBBFAB}"/>
    <dgm:cxn modelId="{17199AC7-EB94-4B00-BD0C-E178E49FDF88}" type="presParOf" srcId="{8A5F51D2-52DA-46D9-BFEA-30767ACF92F3}" destId="{BD3CAAE8-9B65-4652-8555-2591FB7EE537}" srcOrd="0" destOrd="0" presId="urn:microsoft.com/office/officeart/2005/8/layout/hierarchy6"/>
    <dgm:cxn modelId="{5E14735B-ADB5-4E8B-9649-C20B0FE0C089}" type="presParOf" srcId="{BD3CAAE8-9B65-4652-8555-2591FB7EE537}" destId="{D00644B5-1FB5-47B2-BEA3-4A5753A1F355}" srcOrd="0" destOrd="0" presId="urn:microsoft.com/office/officeart/2005/8/layout/hierarchy6"/>
    <dgm:cxn modelId="{F12B1E0C-AF34-44B8-A253-D6B8C2F7FBA1}" type="presParOf" srcId="{D00644B5-1FB5-47B2-BEA3-4A5753A1F355}" destId="{572BA035-5C5F-4C7C-86D9-18F601FA2752}" srcOrd="0" destOrd="0" presId="urn:microsoft.com/office/officeart/2005/8/layout/hierarchy6"/>
    <dgm:cxn modelId="{E9DD755E-7EB7-4AFA-915A-46631E3E5A54}" type="presParOf" srcId="{572BA035-5C5F-4C7C-86D9-18F601FA2752}" destId="{A39C67A4-A948-4B93-8AA9-41A109920699}" srcOrd="0" destOrd="0" presId="urn:microsoft.com/office/officeart/2005/8/layout/hierarchy6"/>
    <dgm:cxn modelId="{4B5FF8FC-A454-4F3D-90DB-60BE4445C8A0}" type="presParOf" srcId="{572BA035-5C5F-4C7C-86D9-18F601FA2752}" destId="{B91AE99B-2376-473E-931E-F86AF95A4D7C}" srcOrd="1" destOrd="0" presId="urn:microsoft.com/office/officeart/2005/8/layout/hierarchy6"/>
    <dgm:cxn modelId="{FCE12A99-E278-468A-87F7-FF683DA161D9}" type="presParOf" srcId="{B91AE99B-2376-473E-931E-F86AF95A4D7C}" destId="{58574DFC-D49E-4295-AA07-23CA47EB35AF}" srcOrd="0" destOrd="0" presId="urn:microsoft.com/office/officeart/2005/8/layout/hierarchy6"/>
    <dgm:cxn modelId="{F4346627-4552-453E-952F-1D755EFC6BAC}" type="presParOf" srcId="{B91AE99B-2376-473E-931E-F86AF95A4D7C}" destId="{7EAA99E0-DDF5-41D6-B885-A0496701D1D3}" srcOrd="1" destOrd="0" presId="urn:microsoft.com/office/officeart/2005/8/layout/hierarchy6"/>
    <dgm:cxn modelId="{632AE3F1-D998-44AF-A795-40908E69C733}" type="presParOf" srcId="{7EAA99E0-DDF5-41D6-B885-A0496701D1D3}" destId="{287A603B-00D7-4D5D-ACF6-59A39A19F70D}" srcOrd="0" destOrd="0" presId="urn:microsoft.com/office/officeart/2005/8/layout/hierarchy6"/>
    <dgm:cxn modelId="{DD8D89A3-BD8E-4D44-9B6A-35EA791A70F0}" type="presParOf" srcId="{7EAA99E0-DDF5-41D6-B885-A0496701D1D3}" destId="{D68D25D4-E26D-4371-9DDA-6C4180CADAF3}" srcOrd="1" destOrd="0" presId="urn:microsoft.com/office/officeart/2005/8/layout/hierarchy6"/>
    <dgm:cxn modelId="{64110D97-BB45-4DB0-84DF-07CCD6A41AD6}" type="presParOf" srcId="{D68D25D4-E26D-4371-9DDA-6C4180CADAF3}" destId="{38776BCC-8B62-4053-A153-DA4C38920061}" srcOrd="0" destOrd="0" presId="urn:microsoft.com/office/officeart/2005/8/layout/hierarchy6"/>
    <dgm:cxn modelId="{C2ED6443-CCA1-45FA-9191-C8C8DF271DBC}" type="presParOf" srcId="{D68D25D4-E26D-4371-9DDA-6C4180CADAF3}" destId="{D2937FDB-45C9-455E-B4AC-7F13AED2871B}" srcOrd="1" destOrd="0" presId="urn:microsoft.com/office/officeart/2005/8/layout/hierarchy6"/>
    <dgm:cxn modelId="{9E083AC7-C783-4974-9422-B3E0144BD810}" type="presParOf" srcId="{D2937FDB-45C9-455E-B4AC-7F13AED2871B}" destId="{96B9F800-D3A9-4AC7-8BFC-3D0EBC7A4B27}" srcOrd="0" destOrd="0" presId="urn:microsoft.com/office/officeart/2005/8/layout/hierarchy6"/>
    <dgm:cxn modelId="{D82FF643-0A64-4EC0-9479-1DE05DF0F1FF}" type="presParOf" srcId="{D2937FDB-45C9-455E-B4AC-7F13AED2871B}" destId="{163E2A75-ACFF-4117-A759-0A929AB3ACC7}" srcOrd="1" destOrd="0" presId="urn:microsoft.com/office/officeart/2005/8/layout/hierarchy6"/>
    <dgm:cxn modelId="{479AE4BF-F14A-4AF9-8E87-C241ECE45239}" type="presParOf" srcId="{8A5F51D2-52DA-46D9-BFEA-30767ACF92F3}" destId="{153D8ACC-E786-4BFA-9462-5AADF5976BA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13E7B1-DECB-453E-B700-D18A33C4EC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3F259B2-C19C-4924-BB6B-BE0EB96986C3}">
      <dgm:prSet phldrT="[Texto]" custT="1"/>
      <dgm:spPr/>
      <dgm:t>
        <a:bodyPr/>
        <a:lstStyle/>
        <a:p>
          <a:r>
            <a:rPr lang="es-MX" sz="1800" dirty="0" smtClean="0">
              <a:latin typeface="Calibri" pitchFamily="34" charset="0"/>
              <a:cs typeface="Calibri" pitchFamily="34" charset="0"/>
            </a:rPr>
            <a:t>b) Se aplicarán los porcentajes al monto de las contraprestaciones al IEPS en el bimestre</a:t>
          </a:r>
        </a:p>
      </dgm:t>
    </dgm:pt>
    <dgm:pt modelId="{497DADEC-EAED-42AA-8178-D585FFF2B7FC}" type="parTrans" cxnId="{4B98B332-0CB7-4ADA-A353-971D7B170C40}">
      <dgm:prSet/>
      <dgm:spPr/>
      <dgm:t>
        <a:bodyPr/>
        <a:lstStyle/>
        <a:p>
          <a:endParaRPr lang="es-MX"/>
        </a:p>
      </dgm:t>
    </dgm:pt>
    <dgm:pt modelId="{DCA77F4B-F680-4A42-953D-155D2BB8C445}" type="sibTrans" cxnId="{4B98B332-0CB7-4ADA-A353-971D7B170C40}">
      <dgm:prSet/>
      <dgm:spPr/>
      <dgm:t>
        <a:bodyPr/>
        <a:lstStyle/>
        <a:p>
          <a:endParaRPr lang="es-MX"/>
        </a:p>
      </dgm:t>
    </dgm:pt>
    <dgm:pt modelId="{0910FD91-C5D9-4920-84CC-10B0808EF437}" type="pres">
      <dgm:prSet presAssocID="{4A13E7B1-DECB-453E-B700-D18A33C4EC98}" presName="diagram" presStyleCnt="0">
        <dgm:presLayoutVars>
          <dgm:dir/>
          <dgm:resizeHandles val="exact"/>
        </dgm:presLayoutVars>
      </dgm:prSet>
      <dgm:spPr/>
      <dgm:t>
        <a:bodyPr/>
        <a:lstStyle/>
        <a:p>
          <a:endParaRPr lang="es-MX"/>
        </a:p>
      </dgm:t>
    </dgm:pt>
    <dgm:pt modelId="{26881AD5-13AF-4A59-B8D3-1A63E93D86E1}" type="pres">
      <dgm:prSet presAssocID="{E3F259B2-C19C-4924-BB6B-BE0EB96986C3}" presName="node" presStyleLbl="node1" presStyleIdx="0" presStyleCnt="1" custScaleX="28487" custScaleY="26902" custLinFactNeighborX="-34712" custLinFactNeighborY="-9936">
        <dgm:presLayoutVars>
          <dgm:bulletEnabled val="1"/>
        </dgm:presLayoutVars>
      </dgm:prSet>
      <dgm:spPr/>
      <dgm:t>
        <a:bodyPr/>
        <a:lstStyle/>
        <a:p>
          <a:endParaRPr lang="es-MX"/>
        </a:p>
      </dgm:t>
    </dgm:pt>
  </dgm:ptLst>
  <dgm:cxnLst>
    <dgm:cxn modelId="{C8078C03-CE26-40C5-A894-61E8EB2407B2}" type="presOf" srcId="{4A13E7B1-DECB-453E-B700-D18A33C4EC98}" destId="{0910FD91-C5D9-4920-84CC-10B0808EF437}" srcOrd="0" destOrd="0" presId="urn:microsoft.com/office/officeart/2005/8/layout/default"/>
    <dgm:cxn modelId="{4B98B332-0CB7-4ADA-A353-971D7B170C40}" srcId="{4A13E7B1-DECB-453E-B700-D18A33C4EC98}" destId="{E3F259B2-C19C-4924-BB6B-BE0EB96986C3}" srcOrd="0" destOrd="0" parTransId="{497DADEC-EAED-42AA-8178-D585FFF2B7FC}" sibTransId="{DCA77F4B-F680-4A42-953D-155D2BB8C445}"/>
    <dgm:cxn modelId="{4A9D8DEB-C32C-4F08-AEE9-3442402396E8}" type="presOf" srcId="{E3F259B2-C19C-4924-BB6B-BE0EB96986C3}" destId="{26881AD5-13AF-4A59-B8D3-1A63E93D86E1}" srcOrd="0" destOrd="0" presId="urn:microsoft.com/office/officeart/2005/8/layout/default"/>
    <dgm:cxn modelId="{8F089CC5-7EE5-4B89-9CB2-03B45BCC2455}" type="presParOf" srcId="{0910FD91-C5D9-4920-84CC-10B0808EF437}" destId="{26881AD5-13AF-4A59-B8D3-1A63E93D86E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F097D-EB70-416C-8D52-AB9B4D0DCDB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MX"/>
        </a:p>
      </dgm:t>
    </dgm:pt>
    <dgm:pt modelId="{2ADCC0E3-5F3B-4AF9-905E-E0A6A00824B1}">
      <dgm:prSet phldrT="[Texto]" custT="1"/>
      <dgm:spPr/>
      <dgm:t>
        <a:bodyPr/>
        <a:lstStyle/>
        <a:p>
          <a:r>
            <a:rPr lang="es-MX" sz="1600" dirty="0" smtClean="0">
              <a:latin typeface="Calibri" pitchFamily="34" charset="0"/>
              <a:cs typeface="Calibri" pitchFamily="34" charset="0"/>
            </a:rPr>
            <a:t>c) El resultado obtenido de los incisos a) y b) será el monto del IVA o del IEPS, en su caso, a pagar por las actividades realizadas con el público en general, e</a:t>
          </a:r>
          <a:endParaRPr lang="es-MX" sz="1600" dirty="0">
            <a:latin typeface="Calibri" pitchFamily="34" charset="0"/>
            <a:cs typeface="Calibri" pitchFamily="34" charset="0"/>
          </a:endParaRPr>
        </a:p>
      </dgm:t>
    </dgm:pt>
    <dgm:pt modelId="{46D1332A-569D-488B-8D13-02EFD5D3F135}" type="parTrans" cxnId="{9E06B437-CA69-4749-84EF-FCCC5007184C}">
      <dgm:prSet/>
      <dgm:spPr/>
      <dgm:t>
        <a:bodyPr/>
        <a:lstStyle/>
        <a:p>
          <a:endParaRPr lang="es-MX"/>
        </a:p>
      </dgm:t>
    </dgm:pt>
    <dgm:pt modelId="{ED2A0284-10C6-4E68-8187-E1AB96EC1CF9}" type="sibTrans" cxnId="{9E06B437-CA69-4749-84EF-FCCC5007184C}">
      <dgm:prSet/>
      <dgm:spPr/>
      <dgm:t>
        <a:bodyPr/>
        <a:lstStyle/>
        <a:p>
          <a:endParaRPr lang="es-MX"/>
        </a:p>
      </dgm:t>
    </dgm:pt>
    <dgm:pt modelId="{A0778E05-39F8-4C02-B12B-C6A656957812}">
      <dgm:prSet phldrT="[Texto]"/>
      <dgm:spPr/>
      <dgm:t>
        <a:bodyPr/>
        <a:lstStyle/>
        <a:p>
          <a:r>
            <a:rPr lang="es-MX" dirty="0" smtClean="0">
              <a:latin typeface="Calibri" pitchFamily="34" charset="0"/>
              <a:cs typeface="Calibri" pitchFamily="34" charset="0"/>
            </a:rPr>
            <a:t>d) El pago bimestral del IVA y del IEPS deberá realizarse por los períodos y en los plazos establecidos en la Ley del IVA y del IEPS</a:t>
          </a:r>
          <a:endParaRPr lang="es-MX" dirty="0">
            <a:latin typeface="Calibri" pitchFamily="34" charset="0"/>
            <a:cs typeface="Calibri" pitchFamily="34" charset="0"/>
          </a:endParaRPr>
        </a:p>
      </dgm:t>
    </dgm:pt>
    <dgm:pt modelId="{384B1FE4-EBFA-4912-ACA2-CB48B255C156}" type="parTrans" cxnId="{8C330849-7797-4232-B2F6-EF4C851C426D}">
      <dgm:prSet/>
      <dgm:spPr/>
      <dgm:t>
        <a:bodyPr/>
        <a:lstStyle/>
        <a:p>
          <a:endParaRPr lang="es-MX"/>
        </a:p>
      </dgm:t>
    </dgm:pt>
    <dgm:pt modelId="{D25E51F9-7354-4A48-9C5F-38871EC80BBE}" type="sibTrans" cxnId="{8C330849-7797-4232-B2F6-EF4C851C426D}">
      <dgm:prSet/>
      <dgm:spPr/>
      <dgm:t>
        <a:bodyPr/>
        <a:lstStyle/>
        <a:p>
          <a:endParaRPr lang="es-MX"/>
        </a:p>
      </dgm:t>
    </dgm:pt>
    <dgm:pt modelId="{3210A92A-70B0-4DE7-9763-2C475E99CE8E}" type="pres">
      <dgm:prSet presAssocID="{448F097D-EB70-416C-8D52-AB9B4D0DCDB0}" presName="compositeShape" presStyleCnt="0">
        <dgm:presLayoutVars>
          <dgm:chMax val="2"/>
          <dgm:dir/>
          <dgm:resizeHandles val="exact"/>
        </dgm:presLayoutVars>
      </dgm:prSet>
      <dgm:spPr/>
      <dgm:t>
        <a:bodyPr/>
        <a:lstStyle/>
        <a:p>
          <a:endParaRPr lang="es-MX"/>
        </a:p>
      </dgm:t>
    </dgm:pt>
    <dgm:pt modelId="{4C26D11B-C078-45E0-951E-9C8C6D44CBC4}" type="pres">
      <dgm:prSet presAssocID="{448F097D-EB70-416C-8D52-AB9B4D0DCDB0}" presName="divider" presStyleLbl="fgShp" presStyleIdx="0" presStyleCnt="1"/>
      <dgm:spPr/>
    </dgm:pt>
    <dgm:pt modelId="{A52A5E52-08F5-4D92-B61D-ECD8AB7E7223}" type="pres">
      <dgm:prSet presAssocID="{2ADCC0E3-5F3B-4AF9-905E-E0A6A00824B1}" presName="downArrow" presStyleLbl="node1" presStyleIdx="0" presStyleCnt="2"/>
      <dgm:spPr/>
    </dgm:pt>
    <dgm:pt modelId="{93D18FA1-6632-4C0B-8312-FE611E64C397}" type="pres">
      <dgm:prSet presAssocID="{2ADCC0E3-5F3B-4AF9-905E-E0A6A00824B1}" presName="downArrowText" presStyleLbl="revTx" presStyleIdx="0" presStyleCnt="2" custScaleX="139645" custScaleY="124531" custLinFactNeighborY="14829">
        <dgm:presLayoutVars>
          <dgm:bulletEnabled val="1"/>
        </dgm:presLayoutVars>
      </dgm:prSet>
      <dgm:spPr/>
      <dgm:t>
        <a:bodyPr/>
        <a:lstStyle/>
        <a:p>
          <a:endParaRPr lang="es-MX"/>
        </a:p>
      </dgm:t>
    </dgm:pt>
    <dgm:pt modelId="{36243456-A384-4C7A-A80F-04F9A36F1B4D}" type="pres">
      <dgm:prSet presAssocID="{A0778E05-39F8-4C02-B12B-C6A656957812}" presName="upArrow" presStyleLbl="node1" presStyleIdx="1" presStyleCnt="2"/>
      <dgm:spPr/>
    </dgm:pt>
    <dgm:pt modelId="{CA599461-71C8-4CB0-BB36-82D48403E50A}" type="pres">
      <dgm:prSet presAssocID="{A0778E05-39F8-4C02-B12B-C6A656957812}" presName="upArrowText" presStyleLbl="revTx" presStyleIdx="1" presStyleCnt="2">
        <dgm:presLayoutVars>
          <dgm:bulletEnabled val="1"/>
        </dgm:presLayoutVars>
      </dgm:prSet>
      <dgm:spPr/>
      <dgm:t>
        <a:bodyPr/>
        <a:lstStyle/>
        <a:p>
          <a:endParaRPr lang="es-MX"/>
        </a:p>
      </dgm:t>
    </dgm:pt>
  </dgm:ptLst>
  <dgm:cxnLst>
    <dgm:cxn modelId="{9E06B437-CA69-4749-84EF-FCCC5007184C}" srcId="{448F097D-EB70-416C-8D52-AB9B4D0DCDB0}" destId="{2ADCC0E3-5F3B-4AF9-905E-E0A6A00824B1}" srcOrd="0" destOrd="0" parTransId="{46D1332A-569D-488B-8D13-02EFD5D3F135}" sibTransId="{ED2A0284-10C6-4E68-8187-E1AB96EC1CF9}"/>
    <dgm:cxn modelId="{A886CEAF-72F8-4DD1-82A1-BE36DE85F7F0}" type="presOf" srcId="{A0778E05-39F8-4C02-B12B-C6A656957812}" destId="{CA599461-71C8-4CB0-BB36-82D48403E50A}" srcOrd="0" destOrd="0" presId="urn:microsoft.com/office/officeart/2005/8/layout/arrow3"/>
    <dgm:cxn modelId="{3FF23A75-B54F-4D5B-81A4-E96DD81A89E1}" type="presOf" srcId="{448F097D-EB70-416C-8D52-AB9B4D0DCDB0}" destId="{3210A92A-70B0-4DE7-9763-2C475E99CE8E}" srcOrd="0" destOrd="0" presId="urn:microsoft.com/office/officeart/2005/8/layout/arrow3"/>
    <dgm:cxn modelId="{8C330849-7797-4232-B2F6-EF4C851C426D}" srcId="{448F097D-EB70-416C-8D52-AB9B4D0DCDB0}" destId="{A0778E05-39F8-4C02-B12B-C6A656957812}" srcOrd="1" destOrd="0" parTransId="{384B1FE4-EBFA-4912-ACA2-CB48B255C156}" sibTransId="{D25E51F9-7354-4A48-9C5F-38871EC80BBE}"/>
    <dgm:cxn modelId="{4BD20CEE-0713-4192-8322-0028FD3CCFAE}" type="presOf" srcId="{2ADCC0E3-5F3B-4AF9-905E-E0A6A00824B1}" destId="{93D18FA1-6632-4C0B-8312-FE611E64C397}" srcOrd="0" destOrd="0" presId="urn:microsoft.com/office/officeart/2005/8/layout/arrow3"/>
    <dgm:cxn modelId="{556A628A-E4A4-43C2-B6EB-0AA9DEBF6D3E}" type="presParOf" srcId="{3210A92A-70B0-4DE7-9763-2C475E99CE8E}" destId="{4C26D11B-C078-45E0-951E-9C8C6D44CBC4}" srcOrd="0" destOrd="0" presId="urn:microsoft.com/office/officeart/2005/8/layout/arrow3"/>
    <dgm:cxn modelId="{7ABB1A71-8886-45E9-83E1-41ED829A0365}" type="presParOf" srcId="{3210A92A-70B0-4DE7-9763-2C475E99CE8E}" destId="{A52A5E52-08F5-4D92-B61D-ECD8AB7E7223}" srcOrd="1" destOrd="0" presId="urn:microsoft.com/office/officeart/2005/8/layout/arrow3"/>
    <dgm:cxn modelId="{11EB5E98-00CF-412F-B129-BDC31C86B6DF}" type="presParOf" srcId="{3210A92A-70B0-4DE7-9763-2C475E99CE8E}" destId="{93D18FA1-6632-4C0B-8312-FE611E64C397}" srcOrd="2" destOrd="0" presId="urn:microsoft.com/office/officeart/2005/8/layout/arrow3"/>
    <dgm:cxn modelId="{42BF5ABC-60DF-46F1-9D65-2D6B4FBB9FB1}" type="presParOf" srcId="{3210A92A-70B0-4DE7-9763-2C475E99CE8E}" destId="{36243456-A384-4C7A-A80F-04F9A36F1B4D}" srcOrd="3" destOrd="0" presId="urn:microsoft.com/office/officeart/2005/8/layout/arrow3"/>
    <dgm:cxn modelId="{F4D7C8F3-8461-4C61-965E-9D371BB93AB2}" type="presParOf" srcId="{3210A92A-70B0-4DE7-9763-2C475E99CE8E}" destId="{CA599461-71C8-4CB0-BB36-82D48403E50A}"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E9E54-6787-433B-9A81-8155C5C23B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37E2E633-9CFC-49D5-A683-0BD46E568F06}">
      <dgm:prSet phldrT="[Texto]" custT="1"/>
      <dgm:spPr/>
      <dgm:t>
        <a:bodyPr/>
        <a:lstStyle/>
        <a:p>
          <a:pPr algn="just"/>
          <a:r>
            <a:rPr lang="es-MX" sz="1600" dirty="0" smtClean="0">
              <a:solidFill>
                <a:schemeClr val="bg1"/>
              </a:solidFill>
              <a:latin typeface="Calibri" pitchFamily="34" charset="0"/>
              <a:cs typeface="Calibri" pitchFamily="34" charset="0"/>
            </a:rPr>
            <a:t>Tratándose de las actividades por las que se expidan comprobantes que reúnan los </a:t>
          </a:r>
          <a:r>
            <a:rPr lang="es-MX" sz="1600" b="1" u="none" dirty="0" smtClean="0">
              <a:solidFill>
                <a:schemeClr val="bg1"/>
              </a:solidFill>
              <a:latin typeface="Calibri" pitchFamily="34" charset="0"/>
              <a:cs typeface="Calibri" pitchFamily="34" charset="0"/>
            </a:rPr>
            <a:t>requisitos para su deducción se traslade en forma expresa y por separado, </a:t>
          </a:r>
          <a:r>
            <a:rPr lang="es-MX" sz="1600" dirty="0" smtClean="0">
              <a:solidFill>
                <a:schemeClr val="bg1"/>
              </a:solidFill>
              <a:latin typeface="Calibri" pitchFamily="34" charset="0"/>
              <a:cs typeface="Calibri" pitchFamily="34" charset="0"/>
            </a:rPr>
            <a:t>deberá pagarse el impuesto, conjuntamente conforme al inciso c) de esta </a:t>
          </a:r>
          <a:r>
            <a:rPr lang="es-MX" sz="1600" dirty="0" smtClean="0">
              <a:solidFill>
                <a:schemeClr val="bg1"/>
              </a:solidFill>
              <a:latin typeface="Calibri" pitchFamily="34" charset="0"/>
              <a:cs typeface="Calibri" pitchFamily="34" charset="0"/>
            </a:rPr>
            <a:t>fracción.</a:t>
          </a:r>
          <a:r>
            <a:rPr lang="es-MX" sz="1600" dirty="0" smtClean="0">
              <a:solidFill>
                <a:schemeClr val="tx1"/>
              </a:solidFill>
            </a:rPr>
            <a:t>.</a:t>
          </a:r>
          <a:endParaRPr lang="es-MX" sz="1600" dirty="0">
            <a:solidFill>
              <a:schemeClr val="tx1"/>
            </a:solidFill>
          </a:endParaRPr>
        </a:p>
      </dgm:t>
    </dgm:pt>
    <dgm:pt modelId="{D6B5E418-87B0-4EFF-8907-9CA90B8E72A1}" type="parTrans" cxnId="{49D4238C-8259-4D73-A6C2-2EC3F1CFCA64}">
      <dgm:prSet/>
      <dgm:spPr/>
      <dgm:t>
        <a:bodyPr/>
        <a:lstStyle/>
        <a:p>
          <a:endParaRPr lang="es-MX"/>
        </a:p>
      </dgm:t>
    </dgm:pt>
    <dgm:pt modelId="{486BC7E8-6C90-463A-A9AE-8BC90CF32E54}" type="sibTrans" cxnId="{49D4238C-8259-4D73-A6C2-2EC3F1CFCA64}">
      <dgm:prSet/>
      <dgm:spPr/>
      <dgm:t>
        <a:bodyPr/>
        <a:lstStyle/>
        <a:p>
          <a:endParaRPr lang="es-MX"/>
        </a:p>
      </dgm:t>
    </dgm:pt>
    <dgm:pt modelId="{51D6A620-D52D-4432-A8BB-81859DD8596A}">
      <dgm:prSet phldrT="[Texto]" custT="1"/>
      <dgm:spPr/>
      <dgm:t>
        <a:bodyPr/>
        <a:lstStyle/>
        <a:p>
          <a:pPr algn="just"/>
          <a:r>
            <a:rPr lang="es-MX" sz="1600" dirty="0" smtClean="0">
              <a:solidFill>
                <a:schemeClr val="bg1"/>
              </a:solidFill>
              <a:latin typeface="Calibri" pitchFamily="34" charset="0"/>
              <a:cs typeface="Calibri" pitchFamily="34" charset="0"/>
            </a:rPr>
            <a:t>Para los efectos del párrafo anterior, el </a:t>
          </a:r>
          <a:r>
            <a:rPr lang="es-MX" sz="1600" dirty="0" err="1" smtClean="0">
              <a:solidFill>
                <a:schemeClr val="bg1"/>
              </a:solidFill>
              <a:latin typeface="Calibri" pitchFamily="34" charset="0"/>
              <a:cs typeface="Calibri" pitchFamily="34" charset="0"/>
            </a:rPr>
            <a:t>acreditamiento</a:t>
          </a:r>
          <a:r>
            <a:rPr lang="es-MX" sz="1600" dirty="0" smtClean="0">
              <a:solidFill>
                <a:schemeClr val="bg1"/>
              </a:solidFill>
              <a:latin typeface="Calibri" pitchFamily="34" charset="0"/>
              <a:cs typeface="Calibri" pitchFamily="34" charset="0"/>
            </a:rPr>
            <a:t> de IVA o IEPS será aplicable, cuando proceda, en la </a:t>
          </a:r>
          <a:r>
            <a:rPr lang="es-MX" sz="1600" b="1" u="none" dirty="0" smtClean="0">
              <a:solidFill>
                <a:schemeClr val="bg1"/>
              </a:solidFill>
              <a:latin typeface="Calibri" pitchFamily="34" charset="0"/>
              <a:cs typeface="Calibri" pitchFamily="34" charset="0"/>
            </a:rPr>
            <a:t>proporción</a:t>
          </a:r>
          <a:r>
            <a:rPr lang="es-MX" sz="1600" dirty="0" smtClean="0">
              <a:solidFill>
                <a:schemeClr val="bg1"/>
              </a:solidFill>
              <a:latin typeface="Calibri" pitchFamily="34" charset="0"/>
              <a:cs typeface="Calibri" pitchFamily="34" charset="0"/>
            </a:rPr>
            <a:t> que represente el valor de las </a:t>
          </a:r>
          <a:r>
            <a:rPr lang="es-MX" sz="1600" dirty="0" smtClean="0">
              <a:solidFill>
                <a:schemeClr val="bg1"/>
              </a:solidFill>
              <a:latin typeface="Calibri" pitchFamily="34" charset="0"/>
              <a:cs typeface="Calibri" pitchFamily="34" charset="0"/>
            </a:rPr>
            <a:t>actividades.</a:t>
          </a:r>
          <a:endParaRPr lang="es-MX" sz="1600" dirty="0">
            <a:solidFill>
              <a:schemeClr val="tx1"/>
            </a:solidFill>
            <a:latin typeface="Calibri" pitchFamily="34" charset="0"/>
            <a:cs typeface="Calibri" pitchFamily="34" charset="0"/>
          </a:endParaRPr>
        </a:p>
      </dgm:t>
    </dgm:pt>
    <dgm:pt modelId="{1EAB54B1-1E0F-4999-AC0F-A0DD0087EC91}" type="parTrans" cxnId="{3220348E-CD28-4594-B518-3ACEF676D4EA}">
      <dgm:prSet/>
      <dgm:spPr/>
      <dgm:t>
        <a:bodyPr/>
        <a:lstStyle/>
        <a:p>
          <a:endParaRPr lang="es-MX"/>
        </a:p>
      </dgm:t>
    </dgm:pt>
    <dgm:pt modelId="{F52CC0C7-A7BC-4661-8B05-1684DB69C064}" type="sibTrans" cxnId="{3220348E-CD28-4594-B518-3ACEF676D4EA}">
      <dgm:prSet/>
      <dgm:spPr/>
      <dgm:t>
        <a:bodyPr/>
        <a:lstStyle/>
        <a:p>
          <a:endParaRPr lang="es-MX"/>
        </a:p>
      </dgm:t>
    </dgm:pt>
    <dgm:pt modelId="{FE6A9E5B-9F47-4B57-8413-EC53AB2888C3}">
      <dgm:prSet phldrT="[Texto]"/>
      <dgm:spPr/>
      <dgm:t>
        <a:bodyPr/>
        <a:lstStyle/>
        <a:p>
          <a:pPr algn="just"/>
          <a:r>
            <a:rPr lang="es-MX" dirty="0" smtClean="0">
              <a:latin typeface="Calibri" pitchFamily="34" charset="0"/>
              <a:cs typeface="Calibri" pitchFamily="34" charset="0"/>
            </a:rPr>
            <a:t>Los contribuyentes que ejerzan la </a:t>
          </a:r>
          <a:r>
            <a:rPr lang="es-MX" b="1" u="none" dirty="0" smtClean="0">
              <a:latin typeface="Calibri" pitchFamily="34" charset="0"/>
              <a:cs typeface="Calibri" pitchFamily="34" charset="0"/>
            </a:rPr>
            <a:t>opción podrán abandonarla </a:t>
          </a:r>
          <a:r>
            <a:rPr lang="es-MX" dirty="0" smtClean="0">
              <a:latin typeface="Calibri" pitchFamily="34" charset="0"/>
              <a:cs typeface="Calibri" pitchFamily="34" charset="0"/>
            </a:rPr>
            <a:t>en cualquier momento, en cuyo caso deberán calcular y pagar el IVA  y el IEPS, a partir del bimestre en que abandonen la opción. No podrán volver a ejercer la </a:t>
          </a:r>
          <a:r>
            <a:rPr lang="es-MX" dirty="0" smtClean="0">
              <a:latin typeface="Calibri" pitchFamily="34" charset="0"/>
              <a:cs typeface="Calibri" pitchFamily="34" charset="0"/>
            </a:rPr>
            <a:t>opción.</a:t>
          </a:r>
          <a:endParaRPr lang="es-MX" dirty="0">
            <a:latin typeface="Calibri" pitchFamily="34" charset="0"/>
            <a:cs typeface="Calibri" pitchFamily="34" charset="0"/>
          </a:endParaRPr>
        </a:p>
      </dgm:t>
    </dgm:pt>
    <dgm:pt modelId="{B2C64DC1-842D-44FA-88D8-C9B7F60D74E9}" type="parTrans" cxnId="{27FA1101-AF36-496A-83FB-3B08E5DEBD94}">
      <dgm:prSet/>
      <dgm:spPr/>
      <dgm:t>
        <a:bodyPr/>
        <a:lstStyle/>
        <a:p>
          <a:endParaRPr lang="es-MX"/>
        </a:p>
      </dgm:t>
    </dgm:pt>
    <dgm:pt modelId="{74D606AF-4D2A-457F-877F-531D26EE575D}" type="sibTrans" cxnId="{27FA1101-AF36-496A-83FB-3B08E5DEBD94}">
      <dgm:prSet/>
      <dgm:spPr/>
      <dgm:t>
        <a:bodyPr/>
        <a:lstStyle/>
        <a:p>
          <a:endParaRPr lang="es-MX"/>
        </a:p>
      </dgm:t>
    </dgm:pt>
    <dgm:pt modelId="{FDB620AE-AB8E-44C8-B4F9-600BAB31E635}" type="pres">
      <dgm:prSet presAssocID="{25EE9E54-6787-433B-9A81-8155C5C23BA5}" presName="diagram" presStyleCnt="0">
        <dgm:presLayoutVars>
          <dgm:dir/>
          <dgm:resizeHandles val="exact"/>
        </dgm:presLayoutVars>
      </dgm:prSet>
      <dgm:spPr/>
      <dgm:t>
        <a:bodyPr/>
        <a:lstStyle/>
        <a:p>
          <a:endParaRPr lang="es-MX"/>
        </a:p>
      </dgm:t>
    </dgm:pt>
    <dgm:pt modelId="{402EC644-3FA8-4527-BB4C-D809B5888BF7}" type="pres">
      <dgm:prSet presAssocID="{37E2E633-9CFC-49D5-A683-0BD46E568F06}" presName="node" presStyleLbl="node1" presStyleIdx="0" presStyleCnt="3" custScaleX="115947">
        <dgm:presLayoutVars>
          <dgm:bulletEnabled val="1"/>
        </dgm:presLayoutVars>
      </dgm:prSet>
      <dgm:spPr/>
      <dgm:t>
        <a:bodyPr/>
        <a:lstStyle/>
        <a:p>
          <a:endParaRPr lang="es-MX"/>
        </a:p>
      </dgm:t>
    </dgm:pt>
    <dgm:pt modelId="{ED6CDB64-C54B-4597-A20A-B2C5B72C03F8}" type="pres">
      <dgm:prSet presAssocID="{486BC7E8-6C90-463A-A9AE-8BC90CF32E54}" presName="sibTrans" presStyleCnt="0"/>
      <dgm:spPr/>
    </dgm:pt>
    <dgm:pt modelId="{886759B8-EE28-439F-91D4-1B2DBB6E6584}" type="pres">
      <dgm:prSet presAssocID="{51D6A620-D52D-4432-A8BB-81859DD8596A}" presName="node" presStyleLbl="node1" presStyleIdx="1" presStyleCnt="3" custScaleX="109222">
        <dgm:presLayoutVars>
          <dgm:bulletEnabled val="1"/>
        </dgm:presLayoutVars>
      </dgm:prSet>
      <dgm:spPr/>
      <dgm:t>
        <a:bodyPr/>
        <a:lstStyle/>
        <a:p>
          <a:endParaRPr lang="es-MX"/>
        </a:p>
      </dgm:t>
    </dgm:pt>
    <dgm:pt modelId="{851DCBDB-0A6D-4F75-AF49-DE6CA3DDBC40}" type="pres">
      <dgm:prSet presAssocID="{F52CC0C7-A7BC-4661-8B05-1684DB69C064}" presName="sibTrans" presStyleCnt="0"/>
      <dgm:spPr/>
    </dgm:pt>
    <dgm:pt modelId="{5433CBA9-F1DC-462C-8578-3E463102923C}" type="pres">
      <dgm:prSet presAssocID="{FE6A9E5B-9F47-4B57-8413-EC53AB2888C3}" presName="node" presStyleLbl="node1" presStyleIdx="2" presStyleCnt="3" custLinFactNeighborX="3888" custLinFactNeighborY="102">
        <dgm:presLayoutVars>
          <dgm:bulletEnabled val="1"/>
        </dgm:presLayoutVars>
      </dgm:prSet>
      <dgm:spPr/>
      <dgm:t>
        <a:bodyPr/>
        <a:lstStyle/>
        <a:p>
          <a:endParaRPr lang="es-MX"/>
        </a:p>
      </dgm:t>
    </dgm:pt>
  </dgm:ptLst>
  <dgm:cxnLst>
    <dgm:cxn modelId="{3220348E-CD28-4594-B518-3ACEF676D4EA}" srcId="{25EE9E54-6787-433B-9A81-8155C5C23BA5}" destId="{51D6A620-D52D-4432-A8BB-81859DD8596A}" srcOrd="1" destOrd="0" parTransId="{1EAB54B1-1E0F-4999-AC0F-A0DD0087EC91}" sibTransId="{F52CC0C7-A7BC-4661-8B05-1684DB69C064}"/>
    <dgm:cxn modelId="{2D3EF5D1-82D2-4D70-BC10-B973C225C2F6}" type="presOf" srcId="{37E2E633-9CFC-49D5-A683-0BD46E568F06}" destId="{402EC644-3FA8-4527-BB4C-D809B5888BF7}" srcOrd="0" destOrd="0" presId="urn:microsoft.com/office/officeart/2005/8/layout/default"/>
    <dgm:cxn modelId="{27FA1101-AF36-496A-83FB-3B08E5DEBD94}" srcId="{25EE9E54-6787-433B-9A81-8155C5C23BA5}" destId="{FE6A9E5B-9F47-4B57-8413-EC53AB2888C3}" srcOrd="2" destOrd="0" parTransId="{B2C64DC1-842D-44FA-88D8-C9B7F60D74E9}" sibTransId="{74D606AF-4D2A-457F-877F-531D26EE575D}"/>
    <dgm:cxn modelId="{49D4238C-8259-4D73-A6C2-2EC3F1CFCA64}" srcId="{25EE9E54-6787-433B-9A81-8155C5C23BA5}" destId="{37E2E633-9CFC-49D5-A683-0BD46E568F06}" srcOrd="0" destOrd="0" parTransId="{D6B5E418-87B0-4EFF-8907-9CA90B8E72A1}" sibTransId="{486BC7E8-6C90-463A-A9AE-8BC90CF32E54}"/>
    <dgm:cxn modelId="{20B417DD-D201-40BA-B4AF-EB4ECD28BCCB}" type="presOf" srcId="{FE6A9E5B-9F47-4B57-8413-EC53AB2888C3}" destId="{5433CBA9-F1DC-462C-8578-3E463102923C}" srcOrd="0" destOrd="0" presId="urn:microsoft.com/office/officeart/2005/8/layout/default"/>
    <dgm:cxn modelId="{A2A339D9-C62C-4B93-B612-D48480B8C4CE}" type="presOf" srcId="{25EE9E54-6787-433B-9A81-8155C5C23BA5}" destId="{FDB620AE-AB8E-44C8-B4F9-600BAB31E635}" srcOrd="0" destOrd="0" presId="urn:microsoft.com/office/officeart/2005/8/layout/default"/>
    <dgm:cxn modelId="{A478E415-8E77-4AFE-98FE-6E0AFBC501C3}" type="presOf" srcId="{51D6A620-D52D-4432-A8BB-81859DD8596A}" destId="{886759B8-EE28-439F-91D4-1B2DBB6E6584}" srcOrd="0" destOrd="0" presId="urn:microsoft.com/office/officeart/2005/8/layout/default"/>
    <dgm:cxn modelId="{C3F527F0-436A-4575-AAD1-4622AED10CFB}" type="presParOf" srcId="{FDB620AE-AB8E-44C8-B4F9-600BAB31E635}" destId="{402EC644-3FA8-4527-BB4C-D809B5888BF7}" srcOrd="0" destOrd="0" presId="urn:microsoft.com/office/officeart/2005/8/layout/default"/>
    <dgm:cxn modelId="{2FE78B63-50F7-4789-94B5-276BE91C236D}" type="presParOf" srcId="{FDB620AE-AB8E-44C8-B4F9-600BAB31E635}" destId="{ED6CDB64-C54B-4597-A20A-B2C5B72C03F8}" srcOrd="1" destOrd="0" presId="urn:microsoft.com/office/officeart/2005/8/layout/default"/>
    <dgm:cxn modelId="{BDA9900E-08A7-43F8-BB94-ED139F7C24B1}" type="presParOf" srcId="{FDB620AE-AB8E-44C8-B4F9-600BAB31E635}" destId="{886759B8-EE28-439F-91D4-1B2DBB6E6584}" srcOrd="2" destOrd="0" presId="urn:microsoft.com/office/officeart/2005/8/layout/default"/>
    <dgm:cxn modelId="{3D955EAC-DC95-43D1-8FA9-1ADD8048DDD9}" type="presParOf" srcId="{FDB620AE-AB8E-44C8-B4F9-600BAB31E635}" destId="{851DCBDB-0A6D-4F75-AF49-DE6CA3DDBC40}" srcOrd="3" destOrd="0" presId="urn:microsoft.com/office/officeart/2005/8/layout/default"/>
    <dgm:cxn modelId="{A367EB36-EFF8-414C-9F14-75BC54360C69}" type="presParOf" srcId="{FDB620AE-AB8E-44C8-B4F9-600BAB31E635}" destId="{5433CBA9-F1DC-462C-8578-3E463102923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FFB8C8-E935-4F6F-B730-9B19071093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415FDDCC-BDAF-45D0-A842-D832C532B692}">
      <dgm:prSet phldrT="[Texto]" custT="1"/>
      <dgm:spPr/>
      <dgm:t>
        <a:bodyPr/>
        <a:lstStyle/>
        <a:p>
          <a:pPr algn="just"/>
          <a:r>
            <a:rPr lang="es-MX" sz="2000" dirty="0" smtClean="0">
              <a:latin typeface="Calibri" pitchFamily="34" charset="0"/>
              <a:cs typeface="Calibri" pitchFamily="34" charset="0"/>
            </a:rPr>
            <a:t>II.- Los contribuyentes, por las actividades </a:t>
          </a:r>
          <a:r>
            <a:rPr lang="es-MX" sz="2000" b="1" u="none" dirty="0" smtClean="0">
              <a:latin typeface="Calibri" pitchFamily="34" charset="0"/>
              <a:cs typeface="Calibri" pitchFamily="34" charset="0"/>
            </a:rPr>
            <a:t>realizadas con el público </a:t>
          </a:r>
          <a:r>
            <a:rPr lang="es-MX" sz="2000" dirty="0" smtClean="0">
              <a:latin typeface="Calibri" pitchFamily="34" charset="0"/>
              <a:cs typeface="Calibri" pitchFamily="34" charset="0"/>
            </a:rPr>
            <a:t>en general que determinen con el esquema de porcentajes a que se refiere la fracción I del presente artículo, podrán aplicar un estímulo fiscal en la forma siguiente</a:t>
          </a:r>
          <a:endParaRPr lang="es-MX" sz="2000" dirty="0">
            <a:latin typeface="Calibri" pitchFamily="34" charset="0"/>
            <a:cs typeface="Calibri" pitchFamily="34" charset="0"/>
          </a:endParaRPr>
        </a:p>
      </dgm:t>
    </dgm:pt>
    <dgm:pt modelId="{5ED7F7E9-6808-4FC6-B5CC-B8B358505428}" type="parTrans" cxnId="{55557DBF-0CC3-478B-B07D-B7110ECB5187}">
      <dgm:prSet/>
      <dgm:spPr/>
      <dgm:t>
        <a:bodyPr/>
        <a:lstStyle/>
        <a:p>
          <a:endParaRPr lang="es-MX"/>
        </a:p>
      </dgm:t>
    </dgm:pt>
    <dgm:pt modelId="{61A8216E-1EF8-464E-89A7-8BC2FE0B5AC1}" type="sibTrans" cxnId="{55557DBF-0CC3-478B-B07D-B7110ECB5187}">
      <dgm:prSet/>
      <dgm:spPr/>
      <dgm:t>
        <a:bodyPr/>
        <a:lstStyle/>
        <a:p>
          <a:endParaRPr lang="es-MX"/>
        </a:p>
      </dgm:t>
    </dgm:pt>
    <dgm:pt modelId="{9B7026E8-8342-4B2C-A34D-374A36B18BCC}">
      <dgm:prSet phldrT="[Texto]" custT="1"/>
      <dgm:spPr/>
      <dgm:t>
        <a:bodyPr/>
        <a:lstStyle/>
        <a:p>
          <a:pPr algn="just"/>
          <a:r>
            <a:rPr lang="es-MX" sz="1800" dirty="0" smtClean="0">
              <a:latin typeface="Calibri" pitchFamily="34" charset="0"/>
              <a:cs typeface="Calibri" pitchFamily="34" charset="0"/>
            </a:rPr>
            <a:t>a) Al IVA y IEPS determinados mediante la aplicación de los porcentajes, se le aplicarán los porcentajes de reducción, según corresponda al </a:t>
          </a:r>
          <a:r>
            <a:rPr lang="es-MX" sz="1800" b="1" u="none" dirty="0" smtClean="0">
              <a:latin typeface="Calibri" pitchFamily="34" charset="0"/>
              <a:cs typeface="Calibri" pitchFamily="34" charset="0"/>
            </a:rPr>
            <a:t>número de años </a:t>
          </a:r>
          <a:r>
            <a:rPr lang="es-MX" sz="1800" dirty="0" smtClean="0">
              <a:latin typeface="Calibri" pitchFamily="34" charset="0"/>
              <a:cs typeface="Calibri" pitchFamily="34" charset="0"/>
            </a:rPr>
            <a:t>que tenga el contribuyente tributando en el Régimen de Incorporación Fiscal</a:t>
          </a:r>
          <a:endParaRPr lang="es-MX" sz="1800" dirty="0">
            <a:latin typeface="Calibri" pitchFamily="34" charset="0"/>
            <a:cs typeface="Calibri" pitchFamily="34" charset="0"/>
          </a:endParaRPr>
        </a:p>
      </dgm:t>
    </dgm:pt>
    <dgm:pt modelId="{692510E7-0452-49CC-BE67-41CC28C03101}" type="parTrans" cxnId="{48926EC5-60FF-4DDA-9FE6-116C72C33F09}">
      <dgm:prSet/>
      <dgm:spPr/>
      <dgm:t>
        <a:bodyPr/>
        <a:lstStyle/>
        <a:p>
          <a:endParaRPr lang="es-MX"/>
        </a:p>
      </dgm:t>
    </dgm:pt>
    <dgm:pt modelId="{17E6880E-A2FF-42B0-8FFE-199F79A9E1B2}" type="sibTrans" cxnId="{48926EC5-60FF-4DDA-9FE6-116C72C33F09}">
      <dgm:prSet/>
      <dgm:spPr/>
      <dgm:t>
        <a:bodyPr/>
        <a:lstStyle/>
        <a:p>
          <a:endParaRPr lang="es-MX"/>
        </a:p>
      </dgm:t>
    </dgm:pt>
    <dgm:pt modelId="{1920B6DA-1287-4A96-AEA0-364EA12BCCB5}">
      <dgm:prSet phldrT="[Texto]" custT="1"/>
      <dgm:spPr/>
      <dgm:t>
        <a:bodyPr/>
        <a:lstStyle/>
        <a:p>
          <a:r>
            <a:rPr lang="es-MX" sz="1800" dirty="0" smtClean="0">
              <a:latin typeface="Calibri" pitchFamily="34" charset="0"/>
            </a:rPr>
            <a:t>Años	Porcentaje </a:t>
          </a:r>
        </a:p>
        <a:p>
          <a:r>
            <a:rPr lang="es-MX" sz="1800" dirty="0" smtClean="0">
              <a:latin typeface="Calibri" pitchFamily="34" charset="0"/>
            </a:rPr>
            <a:t>		de reducción (%)</a:t>
          </a:r>
        </a:p>
        <a:p>
          <a:r>
            <a:rPr lang="es-MX" sz="1800" dirty="0" smtClean="0">
              <a:latin typeface="Calibri" pitchFamily="34" charset="0"/>
            </a:rPr>
            <a:t> 1	100</a:t>
          </a:r>
        </a:p>
        <a:p>
          <a:r>
            <a:rPr lang="es-MX" sz="1800" dirty="0" smtClean="0">
              <a:latin typeface="Calibri" pitchFamily="34" charset="0"/>
            </a:rPr>
            <a:t>2	90</a:t>
          </a:r>
        </a:p>
        <a:p>
          <a:r>
            <a:rPr lang="es-MX" sz="1800" dirty="0" smtClean="0">
              <a:latin typeface="Calibri" pitchFamily="34" charset="0"/>
            </a:rPr>
            <a:t>3	80</a:t>
          </a:r>
        </a:p>
        <a:p>
          <a:r>
            <a:rPr lang="es-MX" sz="1800" dirty="0" smtClean="0">
              <a:latin typeface="Calibri" pitchFamily="34" charset="0"/>
            </a:rPr>
            <a:t>4	70</a:t>
          </a:r>
        </a:p>
        <a:p>
          <a:r>
            <a:rPr lang="es-MX" sz="1800" dirty="0" smtClean="0">
              <a:latin typeface="Calibri" pitchFamily="34" charset="0"/>
            </a:rPr>
            <a:t>5	60</a:t>
          </a:r>
        </a:p>
        <a:p>
          <a:r>
            <a:rPr lang="es-MX" sz="1800" dirty="0" smtClean="0">
              <a:latin typeface="Calibri" pitchFamily="34" charset="0"/>
            </a:rPr>
            <a:t>6	50</a:t>
          </a:r>
        </a:p>
        <a:p>
          <a:r>
            <a:rPr lang="es-MX" sz="1800" dirty="0" smtClean="0">
              <a:latin typeface="Calibri" pitchFamily="34" charset="0"/>
            </a:rPr>
            <a:t>7	40</a:t>
          </a:r>
        </a:p>
        <a:p>
          <a:r>
            <a:rPr lang="es-MX" sz="1800" dirty="0" smtClean="0">
              <a:solidFill>
                <a:schemeClr val="bg1"/>
              </a:solidFill>
              <a:latin typeface="Calibri" pitchFamily="34" charset="0"/>
            </a:rPr>
            <a:t>8	30</a:t>
          </a:r>
        </a:p>
        <a:p>
          <a:r>
            <a:rPr lang="es-MX" sz="1800" dirty="0" smtClean="0">
              <a:solidFill>
                <a:schemeClr val="bg1"/>
              </a:solidFill>
              <a:latin typeface="Calibri" pitchFamily="34" charset="0"/>
            </a:rPr>
            <a:t>9	20</a:t>
          </a:r>
        </a:p>
        <a:p>
          <a:r>
            <a:rPr lang="es-MX" sz="1800" dirty="0" smtClean="0">
              <a:solidFill>
                <a:schemeClr val="bg1"/>
              </a:solidFill>
              <a:latin typeface="Calibri" pitchFamily="34" charset="0"/>
            </a:rPr>
            <a:t>10	10</a:t>
          </a:r>
          <a:endParaRPr lang="es-MX" sz="1200" dirty="0" smtClean="0">
            <a:solidFill>
              <a:schemeClr val="bg1"/>
            </a:solidFill>
            <a:latin typeface="Calibri" pitchFamily="34" charset="0"/>
          </a:endParaRPr>
        </a:p>
      </dgm:t>
    </dgm:pt>
    <dgm:pt modelId="{9100ACBB-624A-4548-8131-3541B1F40D7A}" type="parTrans" cxnId="{705F40CD-EBEB-4E03-9B48-A0C6E7B83FE1}">
      <dgm:prSet/>
      <dgm:spPr/>
      <dgm:t>
        <a:bodyPr/>
        <a:lstStyle/>
        <a:p>
          <a:endParaRPr lang="es-MX"/>
        </a:p>
      </dgm:t>
    </dgm:pt>
    <dgm:pt modelId="{5AE769AF-70ED-42F7-B375-2109D7A7D987}" type="sibTrans" cxnId="{705F40CD-EBEB-4E03-9B48-A0C6E7B83FE1}">
      <dgm:prSet/>
      <dgm:spPr/>
      <dgm:t>
        <a:bodyPr/>
        <a:lstStyle/>
        <a:p>
          <a:endParaRPr lang="es-MX"/>
        </a:p>
      </dgm:t>
    </dgm:pt>
    <dgm:pt modelId="{03EE2BA0-F765-4AD6-A8AC-3D8152F96414}" type="pres">
      <dgm:prSet presAssocID="{CBFFB8C8-E935-4F6F-B730-9B190710935D}" presName="composite" presStyleCnt="0">
        <dgm:presLayoutVars>
          <dgm:chMax val="1"/>
          <dgm:dir/>
          <dgm:resizeHandles val="exact"/>
        </dgm:presLayoutVars>
      </dgm:prSet>
      <dgm:spPr/>
      <dgm:t>
        <a:bodyPr/>
        <a:lstStyle/>
        <a:p>
          <a:endParaRPr lang="es-MX"/>
        </a:p>
      </dgm:t>
    </dgm:pt>
    <dgm:pt modelId="{90CF56ED-0DFD-4809-9CBF-CD254F4F2231}" type="pres">
      <dgm:prSet presAssocID="{415FDDCC-BDAF-45D0-A842-D832C532B692}" presName="roof" presStyleLbl="dkBgShp" presStyleIdx="0" presStyleCnt="2" custScaleY="61795"/>
      <dgm:spPr/>
      <dgm:t>
        <a:bodyPr/>
        <a:lstStyle/>
        <a:p>
          <a:endParaRPr lang="es-MX"/>
        </a:p>
      </dgm:t>
    </dgm:pt>
    <dgm:pt modelId="{437489A8-92ED-4DF9-AB7A-55932E908D37}" type="pres">
      <dgm:prSet presAssocID="{415FDDCC-BDAF-45D0-A842-D832C532B692}" presName="pillars" presStyleCnt="0"/>
      <dgm:spPr/>
    </dgm:pt>
    <dgm:pt modelId="{CDEB5AEF-4E9F-4527-8806-B44E1DE75817}" type="pres">
      <dgm:prSet presAssocID="{415FDDCC-BDAF-45D0-A842-D832C532B692}" presName="pillar1" presStyleLbl="node1" presStyleIdx="0" presStyleCnt="2" custScaleX="46087" custScaleY="117450">
        <dgm:presLayoutVars>
          <dgm:bulletEnabled val="1"/>
        </dgm:presLayoutVars>
      </dgm:prSet>
      <dgm:spPr/>
      <dgm:t>
        <a:bodyPr/>
        <a:lstStyle/>
        <a:p>
          <a:endParaRPr lang="es-MX"/>
        </a:p>
      </dgm:t>
    </dgm:pt>
    <dgm:pt modelId="{79B8669F-17B0-42B5-ACF6-591DCAFA3B4A}" type="pres">
      <dgm:prSet presAssocID="{1920B6DA-1287-4A96-AEA0-364EA12BCCB5}" presName="pillarX" presStyleLbl="node1" presStyleIdx="1" presStyleCnt="2" custScaleX="73052" custScaleY="117908">
        <dgm:presLayoutVars>
          <dgm:bulletEnabled val="1"/>
        </dgm:presLayoutVars>
      </dgm:prSet>
      <dgm:spPr/>
      <dgm:t>
        <a:bodyPr/>
        <a:lstStyle/>
        <a:p>
          <a:endParaRPr lang="es-MX"/>
        </a:p>
      </dgm:t>
    </dgm:pt>
    <dgm:pt modelId="{48AAD10B-0A27-4F91-9340-A4A7E959A038}" type="pres">
      <dgm:prSet presAssocID="{415FDDCC-BDAF-45D0-A842-D832C532B692}" presName="base" presStyleLbl="dkBgShp" presStyleIdx="1" presStyleCnt="2" custFlipVert="1" custFlipHor="0" custScaleX="6087" custScaleY="16465" custLinFactY="-500000" custLinFactNeighborX="-17391" custLinFactNeighborY="-568691"/>
      <dgm:spPr/>
    </dgm:pt>
  </dgm:ptLst>
  <dgm:cxnLst>
    <dgm:cxn modelId="{705F40CD-EBEB-4E03-9B48-A0C6E7B83FE1}" srcId="{415FDDCC-BDAF-45D0-A842-D832C532B692}" destId="{1920B6DA-1287-4A96-AEA0-364EA12BCCB5}" srcOrd="1" destOrd="0" parTransId="{9100ACBB-624A-4548-8131-3541B1F40D7A}" sibTransId="{5AE769AF-70ED-42F7-B375-2109D7A7D987}"/>
    <dgm:cxn modelId="{33070056-578E-490A-9FC5-6AA1B3B376BF}" type="presOf" srcId="{CBFFB8C8-E935-4F6F-B730-9B190710935D}" destId="{03EE2BA0-F765-4AD6-A8AC-3D8152F96414}" srcOrd="0" destOrd="0" presId="urn:microsoft.com/office/officeart/2005/8/layout/hList3"/>
    <dgm:cxn modelId="{48926EC5-60FF-4DDA-9FE6-116C72C33F09}" srcId="{415FDDCC-BDAF-45D0-A842-D832C532B692}" destId="{9B7026E8-8342-4B2C-A34D-374A36B18BCC}" srcOrd="0" destOrd="0" parTransId="{692510E7-0452-49CC-BE67-41CC28C03101}" sibTransId="{17E6880E-A2FF-42B0-8FFE-199F79A9E1B2}"/>
    <dgm:cxn modelId="{CB1048CD-99ED-49F2-B1B8-C885DE9AEBA4}" type="presOf" srcId="{415FDDCC-BDAF-45D0-A842-D832C532B692}" destId="{90CF56ED-0DFD-4809-9CBF-CD254F4F2231}" srcOrd="0" destOrd="0" presId="urn:microsoft.com/office/officeart/2005/8/layout/hList3"/>
    <dgm:cxn modelId="{512B1643-A218-466D-B21B-C908F224124E}" type="presOf" srcId="{9B7026E8-8342-4B2C-A34D-374A36B18BCC}" destId="{CDEB5AEF-4E9F-4527-8806-B44E1DE75817}" srcOrd="0" destOrd="0" presId="urn:microsoft.com/office/officeart/2005/8/layout/hList3"/>
    <dgm:cxn modelId="{9C474C55-C401-440F-8FAE-6851FB4E7976}" type="presOf" srcId="{1920B6DA-1287-4A96-AEA0-364EA12BCCB5}" destId="{79B8669F-17B0-42B5-ACF6-591DCAFA3B4A}" srcOrd="0" destOrd="0" presId="urn:microsoft.com/office/officeart/2005/8/layout/hList3"/>
    <dgm:cxn modelId="{55557DBF-0CC3-478B-B07D-B7110ECB5187}" srcId="{CBFFB8C8-E935-4F6F-B730-9B190710935D}" destId="{415FDDCC-BDAF-45D0-A842-D832C532B692}" srcOrd="0" destOrd="0" parTransId="{5ED7F7E9-6808-4FC6-B5CC-B8B358505428}" sibTransId="{61A8216E-1EF8-464E-89A7-8BC2FE0B5AC1}"/>
    <dgm:cxn modelId="{4E9F5E58-049C-4B12-AB9B-26B6DDFC10A3}" type="presParOf" srcId="{03EE2BA0-F765-4AD6-A8AC-3D8152F96414}" destId="{90CF56ED-0DFD-4809-9CBF-CD254F4F2231}" srcOrd="0" destOrd="0" presId="urn:microsoft.com/office/officeart/2005/8/layout/hList3"/>
    <dgm:cxn modelId="{36FCADBC-9928-495B-8EB3-63BA1A6801E2}" type="presParOf" srcId="{03EE2BA0-F765-4AD6-A8AC-3D8152F96414}" destId="{437489A8-92ED-4DF9-AB7A-55932E908D37}" srcOrd="1" destOrd="0" presId="urn:microsoft.com/office/officeart/2005/8/layout/hList3"/>
    <dgm:cxn modelId="{2A0B621D-D3D7-4E48-9BA4-54AD355AD78D}" type="presParOf" srcId="{437489A8-92ED-4DF9-AB7A-55932E908D37}" destId="{CDEB5AEF-4E9F-4527-8806-B44E1DE75817}" srcOrd="0" destOrd="0" presId="urn:microsoft.com/office/officeart/2005/8/layout/hList3"/>
    <dgm:cxn modelId="{97830EB6-A2D8-4A17-82D1-DD8F058309BF}" type="presParOf" srcId="{437489A8-92ED-4DF9-AB7A-55932E908D37}" destId="{79B8669F-17B0-42B5-ACF6-591DCAFA3B4A}" srcOrd="1" destOrd="0" presId="urn:microsoft.com/office/officeart/2005/8/layout/hList3"/>
    <dgm:cxn modelId="{E02D4D9F-E249-446D-B1C6-3604FC09F9EE}" type="presParOf" srcId="{03EE2BA0-F765-4AD6-A8AC-3D8152F96414}" destId="{48AAD10B-0A27-4F91-9340-A4A7E959A03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F25CE7-61D3-4B39-8E12-F49777A1CE6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MX"/>
        </a:p>
      </dgm:t>
    </dgm:pt>
    <dgm:pt modelId="{8B61C6D2-0820-400D-B428-0C0779F77387}">
      <dgm:prSet phldrT="[Texto]" custT="1"/>
      <dgm:spPr/>
      <dgm:t>
        <a:bodyPr/>
        <a:lstStyle/>
        <a:p>
          <a:pPr algn="just"/>
          <a:r>
            <a:rPr lang="es-MX" sz="1600" dirty="0" smtClean="0">
              <a:latin typeface="Calibri" pitchFamily="34" charset="0"/>
            </a:rPr>
            <a:t>Para los efectos de la aplicación de la tabla el número de años de tributación del contribuyente se determinará  con respecto al ISR.</a:t>
          </a:r>
        </a:p>
        <a:p>
          <a:pPr algn="just"/>
          <a:endParaRPr lang="es-MX" sz="1600" dirty="0" smtClean="0">
            <a:latin typeface="Calibri" pitchFamily="34" charset="0"/>
          </a:endParaRPr>
        </a:p>
        <a:p>
          <a:pPr algn="just"/>
          <a:r>
            <a:rPr lang="es-MX" sz="1600" dirty="0" smtClean="0">
              <a:latin typeface="Calibri" pitchFamily="34" charset="0"/>
            </a:rPr>
            <a:t>Tratándose de contribuyentes del RIF, cuyos ingresos propios del ejercicio anterior no hubieran </a:t>
          </a:r>
          <a:r>
            <a:rPr lang="es-MX" sz="1600" b="1" u="none" dirty="0" smtClean="0">
              <a:solidFill>
                <a:schemeClr val="accent2"/>
              </a:solidFill>
              <a:latin typeface="Calibri" pitchFamily="34" charset="0"/>
            </a:rPr>
            <a:t>excedido de trescientos mil pesos, </a:t>
          </a:r>
          <a:r>
            <a:rPr lang="es-MX" sz="1600" dirty="0" smtClean="0">
              <a:latin typeface="Calibri" pitchFamily="34" charset="0"/>
            </a:rPr>
            <a:t>durante cada uno de los años en que tributen en el Régimen y no excedan el monto de ingresos mencionados, el porcentaje de reducción aplicable será de 100%.</a:t>
          </a:r>
        </a:p>
        <a:p>
          <a:pPr algn="just"/>
          <a:endParaRPr lang="es-MX" sz="1600" dirty="0" smtClean="0">
            <a:latin typeface="Calibri" pitchFamily="34" charset="0"/>
          </a:endParaRPr>
        </a:p>
        <a:p>
          <a:pPr algn="just"/>
          <a:r>
            <a:rPr lang="es-MX" sz="1600" dirty="0" smtClean="0">
              <a:latin typeface="Calibri" pitchFamily="34" charset="0"/>
            </a:rPr>
            <a:t>Los contribuyentes que inicien actividades, podrán </a:t>
          </a:r>
          <a:r>
            <a:rPr lang="es-MX" sz="1600" b="1" u="none" dirty="0" smtClean="0">
              <a:solidFill>
                <a:schemeClr val="accent2"/>
              </a:solidFill>
              <a:latin typeface="Calibri" pitchFamily="34" charset="0"/>
            </a:rPr>
            <a:t>estimar</a:t>
          </a:r>
          <a:r>
            <a:rPr lang="es-MX" sz="1600" dirty="0" smtClean="0">
              <a:solidFill>
                <a:schemeClr val="accent2"/>
              </a:solidFill>
              <a:latin typeface="Calibri" pitchFamily="34" charset="0"/>
            </a:rPr>
            <a:t> </a:t>
          </a:r>
          <a:r>
            <a:rPr lang="es-MX" sz="1600" dirty="0" smtClean="0">
              <a:latin typeface="Calibri" pitchFamily="34" charset="0"/>
            </a:rPr>
            <a:t>que sus ingresos del ejercicio no excederán. Si el ejercicio es menor a 12 meses</a:t>
          </a:r>
        </a:p>
        <a:p>
          <a:pPr algn="just"/>
          <a:r>
            <a:rPr lang="es-MX" sz="1600" dirty="0" smtClean="0">
              <a:latin typeface="Calibri" pitchFamily="34" charset="0"/>
            </a:rPr>
            <a:t>Dividirán:	Ingresos obtenidos / el número de días del período </a:t>
          </a:r>
        </a:p>
        <a:p>
          <a:pPr algn="just"/>
          <a:r>
            <a:rPr lang="es-MX" sz="1600" dirty="0" smtClean="0">
              <a:latin typeface="Calibri" pitchFamily="34" charset="0"/>
            </a:rPr>
            <a:t>		El resultado se multiplicará por 365 días. </a:t>
          </a:r>
        </a:p>
        <a:p>
          <a:pPr algn="just"/>
          <a:endParaRPr lang="es-MX" sz="1600" dirty="0" smtClean="0">
            <a:latin typeface="Calibri" pitchFamily="34" charset="0"/>
          </a:endParaRPr>
        </a:p>
        <a:p>
          <a:pPr algn="just"/>
          <a:endParaRPr lang="es-MX" sz="1600" dirty="0" smtClean="0">
            <a:latin typeface="Calibri" pitchFamily="34" charset="0"/>
          </a:endParaRPr>
        </a:p>
        <a:p>
          <a:pPr algn="just"/>
          <a:r>
            <a:rPr lang="es-MX" sz="1600" dirty="0" smtClean="0">
              <a:latin typeface="Calibri" pitchFamily="34" charset="0"/>
            </a:rPr>
            <a:t>b) La cantidad obtenida mediante los porcentajes de reducción será acreditable únicamente contra el IVA o IEPS, según se trate, determinado conforme a la aplicación de los porcentajes a que se refiere la fracción I de este artículo.</a:t>
          </a:r>
        </a:p>
      </dgm:t>
    </dgm:pt>
    <dgm:pt modelId="{997ACF5C-C8C8-4253-982F-28A5A76388AF}" type="parTrans" cxnId="{97B46C9C-5B30-45D2-BC3D-B1F07299D155}">
      <dgm:prSet/>
      <dgm:spPr/>
      <dgm:t>
        <a:bodyPr/>
        <a:lstStyle/>
        <a:p>
          <a:endParaRPr lang="es-MX"/>
        </a:p>
      </dgm:t>
    </dgm:pt>
    <dgm:pt modelId="{8AC835E3-7D0A-4B5B-AD5E-DBDFB5B27C60}" type="sibTrans" cxnId="{97B46C9C-5B30-45D2-BC3D-B1F07299D155}">
      <dgm:prSet/>
      <dgm:spPr/>
      <dgm:t>
        <a:bodyPr/>
        <a:lstStyle/>
        <a:p>
          <a:endParaRPr lang="es-MX"/>
        </a:p>
      </dgm:t>
    </dgm:pt>
    <dgm:pt modelId="{8D6B5272-EE8E-48D2-8F8B-CBD836BAE258}" type="pres">
      <dgm:prSet presAssocID="{3BF25CE7-61D3-4B39-8E12-F49777A1CE63}" presName="Name0" presStyleCnt="0">
        <dgm:presLayoutVars>
          <dgm:chMax val="7"/>
          <dgm:dir/>
          <dgm:animLvl val="lvl"/>
          <dgm:resizeHandles val="exact"/>
        </dgm:presLayoutVars>
      </dgm:prSet>
      <dgm:spPr/>
      <dgm:t>
        <a:bodyPr/>
        <a:lstStyle/>
        <a:p>
          <a:endParaRPr lang="es-MX"/>
        </a:p>
      </dgm:t>
    </dgm:pt>
    <dgm:pt modelId="{268504F3-7C18-4289-A520-743A39246285}" type="pres">
      <dgm:prSet presAssocID="{8B61C6D2-0820-400D-B428-0C0779F77387}" presName="circle1" presStyleLbl="node1" presStyleIdx="0" presStyleCnt="1" custScaleX="64791" custScaleY="103449" custLinFactNeighborX="-2510" custLinFactNeighborY="11676"/>
      <dgm:spPr/>
    </dgm:pt>
    <dgm:pt modelId="{15514EEA-6968-45ED-8478-8C2AC59A0BB1}" type="pres">
      <dgm:prSet presAssocID="{8B61C6D2-0820-400D-B428-0C0779F77387}" presName="space" presStyleCnt="0"/>
      <dgm:spPr/>
    </dgm:pt>
    <dgm:pt modelId="{AC57B652-DCA9-42BF-9121-3DDACD6C07DB}" type="pres">
      <dgm:prSet presAssocID="{8B61C6D2-0820-400D-B428-0C0779F77387}" presName="rect1" presStyleLbl="alignAcc1" presStyleIdx="0" presStyleCnt="1" custScaleX="120951" custScaleY="103448" custLinFactNeighborX="-6208" custLinFactNeighborY="-5929"/>
      <dgm:spPr/>
      <dgm:t>
        <a:bodyPr/>
        <a:lstStyle/>
        <a:p>
          <a:endParaRPr lang="es-MX"/>
        </a:p>
      </dgm:t>
    </dgm:pt>
    <dgm:pt modelId="{212C3EBB-5D99-44E2-8A38-8E052F30BD1F}" type="pres">
      <dgm:prSet presAssocID="{8B61C6D2-0820-400D-B428-0C0779F77387}" presName="rect1ParTxNoCh" presStyleLbl="alignAcc1" presStyleIdx="0" presStyleCnt="1">
        <dgm:presLayoutVars>
          <dgm:chMax val="1"/>
          <dgm:bulletEnabled val="1"/>
        </dgm:presLayoutVars>
      </dgm:prSet>
      <dgm:spPr/>
      <dgm:t>
        <a:bodyPr/>
        <a:lstStyle/>
        <a:p>
          <a:endParaRPr lang="es-MX"/>
        </a:p>
      </dgm:t>
    </dgm:pt>
  </dgm:ptLst>
  <dgm:cxnLst>
    <dgm:cxn modelId="{97B46C9C-5B30-45D2-BC3D-B1F07299D155}" srcId="{3BF25CE7-61D3-4B39-8E12-F49777A1CE63}" destId="{8B61C6D2-0820-400D-B428-0C0779F77387}" srcOrd="0" destOrd="0" parTransId="{997ACF5C-C8C8-4253-982F-28A5A76388AF}" sibTransId="{8AC835E3-7D0A-4B5B-AD5E-DBDFB5B27C60}"/>
    <dgm:cxn modelId="{86AE5C1A-91C1-4285-B1EC-1F451B12872F}" type="presOf" srcId="{8B61C6D2-0820-400D-B428-0C0779F77387}" destId="{212C3EBB-5D99-44E2-8A38-8E052F30BD1F}" srcOrd="1" destOrd="0" presId="urn:microsoft.com/office/officeart/2005/8/layout/target3"/>
    <dgm:cxn modelId="{3401C4C1-E701-4EE1-BFE9-B83B59A15AA5}" type="presOf" srcId="{8B61C6D2-0820-400D-B428-0C0779F77387}" destId="{AC57B652-DCA9-42BF-9121-3DDACD6C07DB}" srcOrd="0" destOrd="0" presId="urn:microsoft.com/office/officeart/2005/8/layout/target3"/>
    <dgm:cxn modelId="{6A4CFB95-C0E2-4BB5-9460-C8339B584392}" type="presOf" srcId="{3BF25CE7-61D3-4B39-8E12-F49777A1CE63}" destId="{8D6B5272-EE8E-48D2-8F8B-CBD836BAE258}" srcOrd="0" destOrd="0" presId="urn:microsoft.com/office/officeart/2005/8/layout/target3"/>
    <dgm:cxn modelId="{5CB06429-9E8A-4DE3-9A2C-5660E3933763}" type="presParOf" srcId="{8D6B5272-EE8E-48D2-8F8B-CBD836BAE258}" destId="{268504F3-7C18-4289-A520-743A39246285}" srcOrd="0" destOrd="0" presId="urn:microsoft.com/office/officeart/2005/8/layout/target3"/>
    <dgm:cxn modelId="{048B539E-A095-4989-999A-D4B786F29FF9}" type="presParOf" srcId="{8D6B5272-EE8E-48D2-8F8B-CBD836BAE258}" destId="{15514EEA-6968-45ED-8478-8C2AC59A0BB1}" srcOrd="1" destOrd="0" presId="urn:microsoft.com/office/officeart/2005/8/layout/target3"/>
    <dgm:cxn modelId="{7104C393-7BFE-41A3-99AB-01F3BD472416}" type="presParOf" srcId="{8D6B5272-EE8E-48D2-8F8B-CBD836BAE258}" destId="{AC57B652-DCA9-42BF-9121-3DDACD6C07DB}" srcOrd="2" destOrd="0" presId="urn:microsoft.com/office/officeart/2005/8/layout/target3"/>
    <dgm:cxn modelId="{4A2F675D-8F96-40F7-A528-4FDFCB6C9F95}" type="presParOf" srcId="{8D6B5272-EE8E-48D2-8F8B-CBD836BAE258}" destId="{212C3EBB-5D99-44E2-8A38-8E052F30BD1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BFEDFB-892A-4756-B30D-D23E7186780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MX"/>
        </a:p>
      </dgm:t>
    </dgm:pt>
    <dgm:pt modelId="{3E09C01B-EA79-4436-9FEA-693A14420202}">
      <dgm:prSet phldrT="[Texto]"/>
      <dgm:spPr/>
      <dgm:t>
        <a:bodyPr/>
        <a:lstStyle/>
        <a:p>
          <a:r>
            <a:rPr lang="es-MX" dirty="0" smtClean="0">
              <a:latin typeface="Calibri" pitchFamily="34" charset="0"/>
              <a:cs typeface="Calibri" pitchFamily="34" charset="0"/>
            </a:rPr>
            <a:t>III.-</a:t>
          </a:r>
          <a:endParaRPr lang="es-MX" dirty="0">
            <a:latin typeface="Calibri" pitchFamily="34" charset="0"/>
            <a:cs typeface="Calibri" pitchFamily="34" charset="0"/>
          </a:endParaRPr>
        </a:p>
      </dgm:t>
    </dgm:pt>
    <dgm:pt modelId="{FBDBA331-356B-477E-A9FC-14FEF73A8E2B}" type="parTrans" cxnId="{FFB92A11-16AC-4E76-96C7-2FDABD8137D0}">
      <dgm:prSet/>
      <dgm:spPr/>
      <dgm:t>
        <a:bodyPr/>
        <a:lstStyle/>
        <a:p>
          <a:endParaRPr lang="es-MX"/>
        </a:p>
      </dgm:t>
    </dgm:pt>
    <dgm:pt modelId="{F1DE0864-0721-45EB-8F86-2A6DED4B1CB6}" type="sibTrans" cxnId="{FFB92A11-16AC-4E76-96C7-2FDABD8137D0}">
      <dgm:prSet/>
      <dgm:spPr/>
      <dgm:t>
        <a:bodyPr/>
        <a:lstStyle/>
        <a:p>
          <a:endParaRPr lang="es-MX"/>
        </a:p>
      </dgm:t>
    </dgm:pt>
    <dgm:pt modelId="{F28B3720-C8E9-48E2-B1BE-C3905738CD4C}">
      <dgm:prSet phldrT="[Texto]"/>
      <dgm:spPr/>
      <dgm:t>
        <a:bodyPr/>
        <a:lstStyle/>
        <a:p>
          <a:r>
            <a:rPr lang="es-MX" dirty="0" smtClean="0">
              <a:latin typeface="Calibri" pitchFamily="34" charset="0"/>
              <a:cs typeface="Calibri" pitchFamily="34" charset="0"/>
            </a:rPr>
            <a:t>El estímulo a que se refiere el presente artículo </a:t>
          </a:r>
          <a:r>
            <a:rPr lang="es-MX" b="1" u="none" dirty="0" smtClean="0">
              <a:latin typeface="Calibri" pitchFamily="34" charset="0"/>
              <a:cs typeface="Calibri" pitchFamily="34" charset="0"/>
            </a:rPr>
            <a:t>no se considerará como ingreso </a:t>
          </a:r>
          <a:r>
            <a:rPr lang="es-MX" dirty="0" smtClean="0">
              <a:latin typeface="Calibri" pitchFamily="34" charset="0"/>
              <a:cs typeface="Calibri" pitchFamily="34" charset="0"/>
            </a:rPr>
            <a:t>acumulable para </a:t>
          </a:r>
          <a:r>
            <a:rPr lang="es-MX" dirty="0" smtClean="0">
              <a:latin typeface="Calibri" pitchFamily="34" charset="0"/>
              <a:cs typeface="Calibri" pitchFamily="34" charset="0"/>
            </a:rPr>
            <a:t>ISR.</a:t>
          </a:r>
          <a:endParaRPr lang="es-MX" dirty="0">
            <a:latin typeface="Calibri" pitchFamily="34" charset="0"/>
            <a:cs typeface="Calibri" pitchFamily="34" charset="0"/>
          </a:endParaRPr>
        </a:p>
      </dgm:t>
    </dgm:pt>
    <dgm:pt modelId="{062CFF5C-AF8C-48A1-A1C5-5894B2F8C179}" type="parTrans" cxnId="{78FEE570-8810-4CD8-88E3-EC7E93B0ED2E}">
      <dgm:prSet/>
      <dgm:spPr/>
      <dgm:t>
        <a:bodyPr/>
        <a:lstStyle/>
        <a:p>
          <a:endParaRPr lang="es-MX"/>
        </a:p>
      </dgm:t>
    </dgm:pt>
    <dgm:pt modelId="{20B29D0E-F542-4456-A817-69EAE8BFF36F}" type="sibTrans" cxnId="{78FEE570-8810-4CD8-88E3-EC7E93B0ED2E}">
      <dgm:prSet/>
      <dgm:spPr/>
      <dgm:t>
        <a:bodyPr/>
        <a:lstStyle/>
        <a:p>
          <a:endParaRPr lang="es-MX"/>
        </a:p>
      </dgm:t>
    </dgm:pt>
    <dgm:pt modelId="{B7FC6638-B4C7-4B8B-AD91-FF9AE49E0202}">
      <dgm:prSet phldrT="[Texto]"/>
      <dgm:spPr/>
      <dgm:t>
        <a:bodyPr/>
        <a:lstStyle/>
        <a:p>
          <a:r>
            <a:rPr lang="es-MX" dirty="0" smtClean="0">
              <a:latin typeface="Calibri" pitchFamily="34" charset="0"/>
              <a:cs typeface="Calibri" pitchFamily="34" charset="0"/>
            </a:rPr>
            <a:t>IV.-</a:t>
          </a:r>
          <a:r>
            <a:rPr lang="es-MX" dirty="0" smtClean="0"/>
            <a:t> </a:t>
          </a:r>
          <a:endParaRPr lang="es-MX" dirty="0"/>
        </a:p>
      </dgm:t>
    </dgm:pt>
    <dgm:pt modelId="{BCEA67D5-74BB-4264-93A6-23708F6615F9}" type="parTrans" cxnId="{0BF2B49B-BE0E-4E38-8D6E-5786397351E1}">
      <dgm:prSet/>
      <dgm:spPr/>
      <dgm:t>
        <a:bodyPr/>
        <a:lstStyle/>
        <a:p>
          <a:endParaRPr lang="es-MX"/>
        </a:p>
      </dgm:t>
    </dgm:pt>
    <dgm:pt modelId="{131146E1-D87F-47FB-A091-070609F44DAC}" type="sibTrans" cxnId="{0BF2B49B-BE0E-4E38-8D6E-5786397351E1}">
      <dgm:prSet/>
      <dgm:spPr/>
      <dgm:t>
        <a:bodyPr/>
        <a:lstStyle/>
        <a:p>
          <a:endParaRPr lang="es-MX"/>
        </a:p>
      </dgm:t>
    </dgm:pt>
    <dgm:pt modelId="{EB9DDAC7-FCAB-4B9C-BC4A-FC5372DEC695}">
      <dgm:prSet phldrT="[Texto]"/>
      <dgm:spPr/>
      <dgm:t>
        <a:bodyPr/>
        <a:lstStyle/>
        <a:p>
          <a:r>
            <a:rPr lang="es-MX" dirty="0" smtClean="0">
              <a:latin typeface="Calibri" pitchFamily="34" charset="0"/>
              <a:cs typeface="Calibri" pitchFamily="34" charset="0"/>
            </a:rPr>
            <a:t>Se releva a los contribuyentes a que se refiere este artículo de la obligación de </a:t>
          </a:r>
          <a:r>
            <a:rPr lang="es-MX" b="1" u="none" dirty="0" smtClean="0">
              <a:latin typeface="Calibri" pitchFamily="34" charset="0"/>
              <a:cs typeface="Calibri" pitchFamily="34" charset="0"/>
            </a:rPr>
            <a:t>presentar el aviso </a:t>
          </a:r>
          <a:r>
            <a:rPr lang="es-MX" dirty="0" smtClean="0">
              <a:latin typeface="Calibri" pitchFamily="34" charset="0"/>
              <a:cs typeface="Calibri" pitchFamily="34" charset="0"/>
            </a:rPr>
            <a:t>para acreditar estímulos </a:t>
          </a:r>
          <a:r>
            <a:rPr lang="es-MX" dirty="0" smtClean="0">
              <a:latin typeface="Calibri" pitchFamily="34" charset="0"/>
              <a:cs typeface="Calibri" pitchFamily="34" charset="0"/>
            </a:rPr>
            <a:t>fiscales. </a:t>
          </a:r>
          <a:endParaRPr lang="es-MX" dirty="0" smtClean="0">
            <a:latin typeface="Calibri" pitchFamily="34" charset="0"/>
            <a:cs typeface="Calibri" pitchFamily="34" charset="0"/>
          </a:endParaRPr>
        </a:p>
        <a:p>
          <a:r>
            <a:rPr lang="es-MX" dirty="0" smtClean="0">
              <a:latin typeface="Calibri" pitchFamily="34" charset="0"/>
              <a:cs typeface="Calibri" pitchFamily="34" charset="0"/>
            </a:rPr>
            <a:t>(Art 25, CFF)</a:t>
          </a:r>
          <a:endParaRPr lang="es-MX" dirty="0">
            <a:latin typeface="Calibri" pitchFamily="34" charset="0"/>
            <a:cs typeface="Calibri" pitchFamily="34" charset="0"/>
          </a:endParaRPr>
        </a:p>
      </dgm:t>
    </dgm:pt>
    <dgm:pt modelId="{0141AE21-0D4B-4610-BA97-60698A849728}" type="parTrans" cxnId="{E12F65F0-0A42-4E8F-B5AA-74F52969231C}">
      <dgm:prSet/>
      <dgm:spPr/>
      <dgm:t>
        <a:bodyPr/>
        <a:lstStyle/>
        <a:p>
          <a:endParaRPr lang="es-MX"/>
        </a:p>
      </dgm:t>
    </dgm:pt>
    <dgm:pt modelId="{5EBB11CA-9BEF-49E1-B6AD-2534A57603F1}" type="sibTrans" cxnId="{E12F65F0-0A42-4E8F-B5AA-74F52969231C}">
      <dgm:prSet/>
      <dgm:spPr/>
      <dgm:t>
        <a:bodyPr/>
        <a:lstStyle/>
        <a:p>
          <a:endParaRPr lang="es-MX"/>
        </a:p>
      </dgm:t>
    </dgm:pt>
    <dgm:pt modelId="{BA843C59-28D6-4D06-9FCA-06A068B3C84F}" type="pres">
      <dgm:prSet presAssocID="{62BFEDFB-892A-4756-B30D-D23E7186780D}" presName="Name0" presStyleCnt="0">
        <dgm:presLayoutVars>
          <dgm:dir/>
          <dgm:animLvl val="lvl"/>
          <dgm:resizeHandles val="exact"/>
        </dgm:presLayoutVars>
      </dgm:prSet>
      <dgm:spPr/>
      <dgm:t>
        <a:bodyPr/>
        <a:lstStyle/>
        <a:p>
          <a:endParaRPr lang="es-MX"/>
        </a:p>
      </dgm:t>
    </dgm:pt>
    <dgm:pt modelId="{39B1ED93-6390-4C52-A7DD-B8E3C9FA95A3}" type="pres">
      <dgm:prSet presAssocID="{3E09C01B-EA79-4436-9FEA-693A14420202}" presName="compositeNode" presStyleCnt="0">
        <dgm:presLayoutVars>
          <dgm:bulletEnabled val="1"/>
        </dgm:presLayoutVars>
      </dgm:prSet>
      <dgm:spPr/>
    </dgm:pt>
    <dgm:pt modelId="{CD5B57BB-2F0D-4F44-B05B-928B0A13181D}" type="pres">
      <dgm:prSet presAssocID="{3E09C01B-EA79-4436-9FEA-693A14420202}" presName="bgRect" presStyleLbl="node1" presStyleIdx="0" presStyleCnt="2"/>
      <dgm:spPr/>
      <dgm:t>
        <a:bodyPr/>
        <a:lstStyle/>
        <a:p>
          <a:endParaRPr lang="es-MX"/>
        </a:p>
      </dgm:t>
    </dgm:pt>
    <dgm:pt modelId="{A071312D-0ABE-4574-B3F2-0AF2AC6AFE81}" type="pres">
      <dgm:prSet presAssocID="{3E09C01B-EA79-4436-9FEA-693A14420202}" presName="parentNode" presStyleLbl="node1" presStyleIdx="0" presStyleCnt="2">
        <dgm:presLayoutVars>
          <dgm:chMax val="0"/>
          <dgm:bulletEnabled val="1"/>
        </dgm:presLayoutVars>
      </dgm:prSet>
      <dgm:spPr/>
      <dgm:t>
        <a:bodyPr/>
        <a:lstStyle/>
        <a:p>
          <a:endParaRPr lang="es-MX"/>
        </a:p>
      </dgm:t>
    </dgm:pt>
    <dgm:pt modelId="{98E77734-5EA2-413B-B33C-D76478A4D444}" type="pres">
      <dgm:prSet presAssocID="{3E09C01B-EA79-4436-9FEA-693A14420202}" presName="childNode" presStyleLbl="node1" presStyleIdx="0" presStyleCnt="2">
        <dgm:presLayoutVars>
          <dgm:bulletEnabled val="1"/>
        </dgm:presLayoutVars>
      </dgm:prSet>
      <dgm:spPr/>
      <dgm:t>
        <a:bodyPr/>
        <a:lstStyle/>
        <a:p>
          <a:endParaRPr lang="es-MX"/>
        </a:p>
      </dgm:t>
    </dgm:pt>
    <dgm:pt modelId="{2E930E47-9EA8-4296-96D0-A1F491A8631A}" type="pres">
      <dgm:prSet presAssocID="{F1DE0864-0721-45EB-8F86-2A6DED4B1CB6}" presName="hSp" presStyleCnt="0"/>
      <dgm:spPr/>
    </dgm:pt>
    <dgm:pt modelId="{945081C3-53B5-485E-9788-A60A91C7BE1C}" type="pres">
      <dgm:prSet presAssocID="{F1DE0864-0721-45EB-8F86-2A6DED4B1CB6}" presName="vProcSp" presStyleCnt="0"/>
      <dgm:spPr/>
    </dgm:pt>
    <dgm:pt modelId="{F29C3DA0-9069-426A-92BB-E4C6F9846349}" type="pres">
      <dgm:prSet presAssocID="{F1DE0864-0721-45EB-8F86-2A6DED4B1CB6}" presName="vSp1" presStyleCnt="0"/>
      <dgm:spPr/>
    </dgm:pt>
    <dgm:pt modelId="{54EE7387-B936-44B7-AA2B-F5F86608AA0A}" type="pres">
      <dgm:prSet presAssocID="{F1DE0864-0721-45EB-8F86-2A6DED4B1CB6}" presName="simulatedConn" presStyleLbl="solidFgAcc1" presStyleIdx="0" presStyleCnt="1"/>
      <dgm:spPr/>
    </dgm:pt>
    <dgm:pt modelId="{9F694CE8-D5DB-4D33-99A7-23D164229B52}" type="pres">
      <dgm:prSet presAssocID="{F1DE0864-0721-45EB-8F86-2A6DED4B1CB6}" presName="vSp2" presStyleCnt="0"/>
      <dgm:spPr/>
    </dgm:pt>
    <dgm:pt modelId="{97B5C407-4E68-4309-BFD8-987267B75485}" type="pres">
      <dgm:prSet presAssocID="{F1DE0864-0721-45EB-8F86-2A6DED4B1CB6}" presName="sibTrans" presStyleCnt="0"/>
      <dgm:spPr/>
    </dgm:pt>
    <dgm:pt modelId="{E331FFF3-0B36-4D49-B099-A9E08123D548}" type="pres">
      <dgm:prSet presAssocID="{B7FC6638-B4C7-4B8B-AD91-FF9AE49E0202}" presName="compositeNode" presStyleCnt="0">
        <dgm:presLayoutVars>
          <dgm:bulletEnabled val="1"/>
        </dgm:presLayoutVars>
      </dgm:prSet>
      <dgm:spPr/>
    </dgm:pt>
    <dgm:pt modelId="{4B4D6121-CA42-40DC-91CE-E5AB60E90C3A}" type="pres">
      <dgm:prSet presAssocID="{B7FC6638-B4C7-4B8B-AD91-FF9AE49E0202}" presName="bgRect" presStyleLbl="node1" presStyleIdx="1" presStyleCnt="2"/>
      <dgm:spPr/>
      <dgm:t>
        <a:bodyPr/>
        <a:lstStyle/>
        <a:p>
          <a:endParaRPr lang="es-MX"/>
        </a:p>
      </dgm:t>
    </dgm:pt>
    <dgm:pt modelId="{9033AA3A-FDE3-4ED8-8121-F6704E9E7BD9}" type="pres">
      <dgm:prSet presAssocID="{B7FC6638-B4C7-4B8B-AD91-FF9AE49E0202}" presName="parentNode" presStyleLbl="node1" presStyleIdx="1" presStyleCnt="2">
        <dgm:presLayoutVars>
          <dgm:chMax val="0"/>
          <dgm:bulletEnabled val="1"/>
        </dgm:presLayoutVars>
      </dgm:prSet>
      <dgm:spPr/>
      <dgm:t>
        <a:bodyPr/>
        <a:lstStyle/>
        <a:p>
          <a:endParaRPr lang="es-MX"/>
        </a:p>
      </dgm:t>
    </dgm:pt>
    <dgm:pt modelId="{7FB40D6C-818E-4C51-8D56-DE7ECE1384E7}" type="pres">
      <dgm:prSet presAssocID="{B7FC6638-B4C7-4B8B-AD91-FF9AE49E0202}" presName="childNode" presStyleLbl="node1" presStyleIdx="1" presStyleCnt="2">
        <dgm:presLayoutVars>
          <dgm:bulletEnabled val="1"/>
        </dgm:presLayoutVars>
      </dgm:prSet>
      <dgm:spPr/>
      <dgm:t>
        <a:bodyPr/>
        <a:lstStyle/>
        <a:p>
          <a:endParaRPr lang="es-MX"/>
        </a:p>
      </dgm:t>
    </dgm:pt>
  </dgm:ptLst>
  <dgm:cxnLst>
    <dgm:cxn modelId="{3D04A41A-C371-40B0-9B54-9FCE706D28E3}" type="presOf" srcId="{B7FC6638-B4C7-4B8B-AD91-FF9AE49E0202}" destId="{4B4D6121-CA42-40DC-91CE-E5AB60E90C3A}" srcOrd="0" destOrd="0" presId="urn:microsoft.com/office/officeart/2005/8/layout/hProcess7"/>
    <dgm:cxn modelId="{6409D9A9-FCC3-4307-8162-C07FAFD2E35F}" type="presOf" srcId="{3E09C01B-EA79-4436-9FEA-693A14420202}" destId="{A071312D-0ABE-4574-B3F2-0AF2AC6AFE81}" srcOrd="1" destOrd="0" presId="urn:microsoft.com/office/officeart/2005/8/layout/hProcess7"/>
    <dgm:cxn modelId="{12E62AD7-EB55-4BC3-B5AE-764D9A5BD4F0}" type="presOf" srcId="{62BFEDFB-892A-4756-B30D-D23E7186780D}" destId="{BA843C59-28D6-4D06-9FCA-06A068B3C84F}" srcOrd="0" destOrd="0" presId="urn:microsoft.com/office/officeart/2005/8/layout/hProcess7"/>
    <dgm:cxn modelId="{A6838585-62F1-40D2-86F2-14A6257CDC62}" type="presOf" srcId="{3E09C01B-EA79-4436-9FEA-693A14420202}" destId="{CD5B57BB-2F0D-4F44-B05B-928B0A13181D}" srcOrd="0" destOrd="0" presId="urn:microsoft.com/office/officeart/2005/8/layout/hProcess7"/>
    <dgm:cxn modelId="{FFB92A11-16AC-4E76-96C7-2FDABD8137D0}" srcId="{62BFEDFB-892A-4756-B30D-D23E7186780D}" destId="{3E09C01B-EA79-4436-9FEA-693A14420202}" srcOrd="0" destOrd="0" parTransId="{FBDBA331-356B-477E-A9FC-14FEF73A8E2B}" sibTransId="{F1DE0864-0721-45EB-8F86-2A6DED4B1CB6}"/>
    <dgm:cxn modelId="{78FEE570-8810-4CD8-88E3-EC7E93B0ED2E}" srcId="{3E09C01B-EA79-4436-9FEA-693A14420202}" destId="{F28B3720-C8E9-48E2-B1BE-C3905738CD4C}" srcOrd="0" destOrd="0" parTransId="{062CFF5C-AF8C-48A1-A1C5-5894B2F8C179}" sibTransId="{20B29D0E-F542-4456-A817-69EAE8BFF36F}"/>
    <dgm:cxn modelId="{1301D341-5D44-4224-B5F0-A0B5631E18BC}" type="presOf" srcId="{F28B3720-C8E9-48E2-B1BE-C3905738CD4C}" destId="{98E77734-5EA2-413B-B33C-D76478A4D444}" srcOrd="0" destOrd="0" presId="urn:microsoft.com/office/officeart/2005/8/layout/hProcess7"/>
    <dgm:cxn modelId="{62E50394-12AA-41E0-8212-7229B28BE43D}" type="presOf" srcId="{EB9DDAC7-FCAB-4B9C-BC4A-FC5372DEC695}" destId="{7FB40D6C-818E-4C51-8D56-DE7ECE1384E7}" srcOrd="0" destOrd="0" presId="urn:microsoft.com/office/officeart/2005/8/layout/hProcess7"/>
    <dgm:cxn modelId="{C87F21E4-5889-4DF2-AE67-B926F6F3327D}" type="presOf" srcId="{B7FC6638-B4C7-4B8B-AD91-FF9AE49E0202}" destId="{9033AA3A-FDE3-4ED8-8121-F6704E9E7BD9}" srcOrd="1" destOrd="0" presId="urn:microsoft.com/office/officeart/2005/8/layout/hProcess7"/>
    <dgm:cxn modelId="{E12F65F0-0A42-4E8F-B5AA-74F52969231C}" srcId="{B7FC6638-B4C7-4B8B-AD91-FF9AE49E0202}" destId="{EB9DDAC7-FCAB-4B9C-BC4A-FC5372DEC695}" srcOrd="0" destOrd="0" parTransId="{0141AE21-0D4B-4610-BA97-60698A849728}" sibTransId="{5EBB11CA-9BEF-49E1-B6AD-2534A57603F1}"/>
    <dgm:cxn modelId="{0BF2B49B-BE0E-4E38-8D6E-5786397351E1}" srcId="{62BFEDFB-892A-4756-B30D-D23E7186780D}" destId="{B7FC6638-B4C7-4B8B-AD91-FF9AE49E0202}" srcOrd="1" destOrd="0" parTransId="{BCEA67D5-74BB-4264-93A6-23708F6615F9}" sibTransId="{131146E1-D87F-47FB-A091-070609F44DAC}"/>
    <dgm:cxn modelId="{E274EAEF-2DB4-4714-9244-DA36A1B98415}" type="presParOf" srcId="{BA843C59-28D6-4D06-9FCA-06A068B3C84F}" destId="{39B1ED93-6390-4C52-A7DD-B8E3C9FA95A3}" srcOrd="0" destOrd="0" presId="urn:microsoft.com/office/officeart/2005/8/layout/hProcess7"/>
    <dgm:cxn modelId="{C20D1CCE-321E-4F09-A3DD-28B4CBDC9A35}" type="presParOf" srcId="{39B1ED93-6390-4C52-A7DD-B8E3C9FA95A3}" destId="{CD5B57BB-2F0D-4F44-B05B-928B0A13181D}" srcOrd="0" destOrd="0" presId="urn:microsoft.com/office/officeart/2005/8/layout/hProcess7"/>
    <dgm:cxn modelId="{A421A9B7-2195-47CC-9EA8-EE3BA092CB88}" type="presParOf" srcId="{39B1ED93-6390-4C52-A7DD-B8E3C9FA95A3}" destId="{A071312D-0ABE-4574-B3F2-0AF2AC6AFE81}" srcOrd="1" destOrd="0" presId="urn:microsoft.com/office/officeart/2005/8/layout/hProcess7"/>
    <dgm:cxn modelId="{A5898D1A-5F2C-455D-9B42-25C4AE78B46B}" type="presParOf" srcId="{39B1ED93-6390-4C52-A7DD-B8E3C9FA95A3}" destId="{98E77734-5EA2-413B-B33C-D76478A4D444}" srcOrd="2" destOrd="0" presId="urn:microsoft.com/office/officeart/2005/8/layout/hProcess7"/>
    <dgm:cxn modelId="{D6857812-F02D-4F11-8131-207C2DF51728}" type="presParOf" srcId="{BA843C59-28D6-4D06-9FCA-06A068B3C84F}" destId="{2E930E47-9EA8-4296-96D0-A1F491A8631A}" srcOrd="1" destOrd="0" presId="urn:microsoft.com/office/officeart/2005/8/layout/hProcess7"/>
    <dgm:cxn modelId="{EED12F76-FA5B-4DB3-AD44-D87FB1871D24}" type="presParOf" srcId="{BA843C59-28D6-4D06-9FCA-06A068B3C84F}" destId="{945081C3-53B5-485E-9788-A60A91C7BE1C}" srcOrd="2" destOrd="0" presId="urn:microsoft.com/office/officeart/2005/8/layout/hProcess7"/>
    <dgm:cxn modelId="{3BF06119-3C9B-4081-A814-ECD74299CB5A}" type="presParOf" srcId="{945081C3-53B5-485E-9788-A60A91C7BE1C}" destId="{F29C3DA0-9069-426A-92BB-E4C6F9846349}" srcOrd="0" destOrd="0" presId="urn:microsoft.com/office/officeart/2005/8/layout/hProcess7"/>
    <dgm:cxn modelId="{2C1CAC85-7B9A-4B21-98B8-AA0DC7F329A2}" type="presParOf" srcId="{945081C3-53B5-485E-9788-A60A91C7BE1C}" destId="{54EE7387-B936-44B7-AA2B-F5F86608AA0A}" srcOrd="1" destOrd="0" presId="urn:microsoft.com/office/officeart/2005/8/layout/hProcess7"/>
    <dgm:cxn modelId="{C6D30ECE-476A-4B03-9027-85660860FBBD}" type="presParOf" srcId="{945081C3-53B5-485E-9788-A60A91C7BE1C}" destId="{9F694CE8-D5DB-4D33-99A7-23D164229B52}" srcOrd="2" destOrd="0" presId="urn:microsoft.com/office/officeart/2005/8/layout/hProcess7"/>
    <dgm:cxn modelId="{28535AC7-9E2B-467D-9DA6-548639495426}" type="presParOf" srcId="{BA843C59-28D6-4D06-9FCA-06A068B3C84F}" destId="{97B5C407-4E68-4309-BFD8-987267B75485}" srcOrd="3" destOrd="0" presId="urn:microsoft.com/office/officeart/2005/8/layout/hProcess7"/>
    <dgm:cxn modelId="{75C28B62-2E5D-41CB-BA02-3624F1CCEE01}" type="presParOf" srcId="{BA843C59-28D6-4D06-9FCA-06A068B3C84F}" destId="{E331FFF3-0B36-4D49-B099-A9E08123D548}" srcOrd="4" destOrd="0" presId="urn:microsoft.com/office/officeart/2005/8/layout/hProcess7"/>
    <dgm:cxn modelId="{05C8F157-A1F4-48AF-A2EF-4E51360187C5}" type="presParOf" srcId="{E331FFF3-0B36-4D49-B099-A9E08123D548}" destId="{4B4D6121-CA42-40DC-91CE-E5AB60E90C3A}" srcOrd="0" destOrd="0" presId="urn:microsoft.com/office/officeart/2005/8/layout/hProcess7"/>
    <dgm:cxn modelId="{11702ADB-D29F-4657-8B0C-B8D8E3EEEEC2}" type="presParOf" srcId="{E331FFF3-0B36-4D49-B099-A9E08123D548}" destId="{9033AA3A-FDE3-4ED8-8121-F6704E9E7BD9}" srcOrd="1" destOrd="0" presId="urn:microsoft.com/office/officeart/2005/8/layout/hProcess7"/>
    <dgm:cxn modelId="{64F9697B-1ADE-4834-96EC-4DDF32A369F7}" type="presParOf" srcId="{E331FFF3-0B36-4D49-B099-A9E08123D548}" destId="{7FB40D6C-818E-4C51-8D56-DE7ECE1384E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31B262-3962-40CB-9E61-5293090674B0}" type="doc">
      <dgm:prSet loTypeId="urn:microsoft.com/office/officeart/2005/8/layout/bProcess3" loCatId="process" qsTypeId="urn:microsoft.com/office/officeart/2005/8/quickstyle/simple1" qsCatId="simple" csTypeId="urn:microsoft.com/office/officeart/2005/8/colors/accent1_3" csCatId="accent1" phldr="1"/>
      <dgm:spPr/>
      <dgm:t>
        <a:bodyPr/>
        <a:lstStyle/>
        <a:p>
          <a:endParaRPr lang="es-MX"/>
        </a:p>
      </dgm:t>
    </dgm:pt>
    <dgm:pt modelId="{5ABB0808-2A6C-4F4D-B79D-9F0D9F7BF454}">
      <dgm:prSet phldrT="[Text]" custT="1"/>
      <dgm:spPr/>
      <dgm:t>
        <a:bodyPr/>
        <a:lstStyle/>
        <a:p>
          <a:r>
            <a:rPr lang="es-MX" sz="1400" b="1" dirty="0" smtClean="0">
              <a:latin typeface="Calibri" panose="020F0502020204030204" pitchFamily="34" charset="0"/>
            </a:rPr>
            <a:t>Libros</a:t>
          </a:r>
        </a:p>
      </dgm:t>
    </dgm:pt>
    <dgm:pt modelId="{282E532A-394F-43EC-9E00-E4569A50108D}" type="parTrans" cxnId="{85D9F9CE-6B3C-48F4-B1F1-AC1FFDCC8862}">
      <dgm:prSet/>
      <dgm:spPr/>
      <dgm:t>
        <a:bodyPr/>
        <a:lstStyle/>
        <a:p>
          <a:endParaRPr lang="es-MX" sz="1200" b="1">
            <a:latin typeface="Georgia" pitchFamily="18" charset="0"/>
          </a:endParaRPr>
        </a:p>
      </dgm:t>
    </dgm:pt>
    <dgm:pt modelId="{573C5C56-A56E-4253-B25D-3D663ED492AB}" type="sibTrans" cxnId="{85D9F9CE-6B3C-48F4-B1F1-AC1FFDCC8862}">
      <dgm:prSet custT="1"/>
      <dgm:spPr/>
      <dgm:t>
        <a:bodyPr/>
        <a:lstStyle/>
        <a:p>
          <a:endParaRPr lang="es-MX" sz="1200" b="1">
            <a:latin typeface="Georgia" pitchFamily="18" charset="0"/>
          </a:endParaRPr>
        </a:p>
      </dgm:t>
    </dgm:pt>
    <dgm:pt modelId="{3126FDE7-189C-41E5-9196-0FE553BEED8E}">
      <dgm:prSet phldrT="[Text]" custT="1"/>
      <dgm:spPr/>
      <dgm:t>
        <a:bodyPr/>
        <a:lstStyle/>
        <a:p>
          <a:r>
            <a:rPr lang="es-MX" sz="1400" b="1" dirty="0" smtClean="0">
              <a:latin typeface="Calibri" panose="020F0502020204030204" pitchFamily="34" charset="0"/>
            </a:rPr>
            <a:t>Sistemas</a:t>
          </a:r>
          <a:endParaRPr lang="es-MX" sz="1400" b="1" dirty="0">
            <a:latin typeface="Calibri" panose="020F0502020204030204" pitchFamily="34" charset="0"/>
          </a:endParaRPr>
        </a:p>
      </dgm:t>
    </dgm:pt>
    <dgm:pt modelId="{69627605-59F2-41F0-A654-1453E1E106A8}" type="parTrans" cxnId="{E3551841-CDA5-4D19-82FF-47E8F61D95DF}">
      <dgm:prSet/>
      <dgm:spPr/>
      <dgm:t>
        <a:bodyPr/>
        <a:lstStyle/>
        <a:p>
          <a:endParaRPr lang="es-MX" sz="1200" b="1">
            <a:latin typeface="Georgia" pitchFamily="18" charset="0"/>
          </a:endParaRPr>
        </a:p>
      </dgm:t>
    </dgm:pt>
    <dgm:pt modelId="{2FAD0FEE-49EB-4435-B79A-635B43593102}" type="sibTrans" cxnId="{E3551841-CDA5-4D19-82FF-47E8F61D95DF}">
      <dgm:prSet custT="1"/>
      <dgm:spPr/>
      <dgm:t>
        <a:bodyPr/>
        <a:lstStyle/>
        <a:p>
          <a:endParaRPr lang="es-MX" sz="1200" b="1">
            <a:latin typeface="Georgia" pitchFamily="18" charset="0"/>
          </a:endParaRPr>
        </a:p>
      </dgm:t>
    </dgm:pt>
    <dgm:pt modelId="{0945E96E-A5A8-449E-B071-F6D92F3D6AC1}">
      <dgm:prSet phldrT="[Text]" custT="1"/>
      <dgm:spPr/>
      <dgm:t>
        <a:bodyPr/>
        <a:lstStyle/>
        <a:p>
          <a:r>
            <a:rPr lang="es-MX" sz="1400" b="1" dirty="0" smtClean="0">
              <a:latin typeface="Calibri" panose="020F0502020204030204" pitchFamily="34" charset="0"/>
            </a:rPr>
            <a:t>Registros contables</a:t>
          </a:r>
          <a:endParaRPr lang="es-MX" sz="1400" b="1" dirty="0">
            <a:latin typeface="Calibri" panose="020F0502020204030204" pitchFamily="34" charset="0"/>
          </a:endParaRPr>
        </a:p>
      </dgm:t>
    </dgm:pt>
    <dgm:pt modelId="{0B40C358-977C-45BD-A207-A4277A3FDD57}" type="parTrans" cxnId="{5C4279D7-F93C-4B48-83E7-8E9A6C710E44}">
      <dgm:prSet/>
      <dgm:spPr/>
      <dgm:t>
        <a:bodyPr/>
        <a:lstStyle/>
        <a:p>
          <a:endParaRPr lang="es-MX" sz="1200" b="1">
            <a:latin typeface="Georgia" pitchFamily="18" charset="0"/>
          </a:endParaRPr>
        </a:p>
      </dgm:t>
    </dgm:pt>
    <dgm:pt modelId="{67DC98DB-495A-4EE5-8FC7-BD210530B8C1}" type="sibTrans" cxnId="{5C4279D7-F93C-4B48-83E7-8E9A6C710E44}">
      <dgm:prSet custT="1"/>
      <dgm:spPr/>
      <dgm:t>
        <a:bodyPr/>
        <a:lstStyle/>
        <a:p>
          <a:endParaRPr lang="es-MX" sz="1200" b="1">
            <a:latin typeface="Georgia" pitchFamily="18" charset="0"/>
          </a:endParaRPr>
        </a:p>
      </dgm:t>
    </dgm:pt>
    <dgm:pt modelId="{15DD58FC-B64E-447D-A206-0E8E893EAC5A}">
      <dgm:prSet phldrT="[Text]" custT="1"/>
      <dgm:spPr/>
      <dgm:t>
        <a:bodyPr/>
        <a:lstStyle/>
        <a:p>
          <a:r>
            <a:rPr lang="es-MX" sz="1400" b="1" dirty="0" smtClean="0">
              <a:latin typeface="Calibri" panose="020F0502020204030204" pitchFamily="34" charset="0"/>
            </a:rPr>
            <a:t>Papeles de trabajo</a:t>
          </a:r>
          <a:endParaRPr lang="es-MX" sz="1400" b="1" dirty="0">
            <a:latin typeface="Calibri" panose="020F0502020204030204" pitchFamily="34" charset="0"/>
          </a:endParaRPr>
        </a:p>
      </dgm:t>
    </dgm:pt>
    <dgm:pt modelId="{219C33A6-DBC7-414F-9B03-33CB92929E45}" type="parTrans" cxnId="{DCE1F42F-E62E-411F-8146-2DD2F64AE1B4}">
      <dgm:prSet/>
      <dgm:spPr/>
      <dgm:t>
        <a:bodyPr/>
        <a:lstStyle/>
        <a:p>
          <a:endParaRPr lang="es-MX" sz="1200" b="1">
            <a:latin typeface="Georgia" pitchFamily="18" charset="0"/>
          </a:endParaRPr>
        </a:p>
      </dgm:t>
    </dgm:pt>
    <dgm:pt modelId="{7BCF30C7-A1BE-4CB0-909E-BDD6729E4A9A}" type="sibTrans" cxnId="{DCE1F42F-E62E-411F-8146-2DD2F64AE1B4}">
      <dgm:prSet custT="1"/>
      <dgm:spPr/>
      <dgm:t>
        <a:bodyPr/>
        <a:lstStyle/>
        <a:p>
          <a:endParaRPr lang="es-MX" sz="1200" b="1">
            <a:latin typeface="Georgia" pitchFamily="18" charset="0"/>
          </a:endParaRPr>
        </a:p>
      </dgm:t>
    </dgm:pt>
    <dgm:pt modelId="{6A4E6F1B-85A8-4C40-AE15-AEAD9A9A2F15}">
      <dgm:prSet phldrT="[Text]" custT="1"/>
      <dgm:spPr/>
      <dgm:t>
        <a:bodyPr/>
        <a:lstStyle/>
        <a:p>
          <a:r>
            <a:rPr lang="es-MX" sz="1400" b="1" dirty="0" smtClean="0">
              <a:latin typeface="Calibri" panose="020F0502020204030204" pitchFamily="34" charset="0"/>
            </a:rPr>
            <a:t>Estados de cuenta</a:t>
          </a:r>
          <a:endParaRPr lang="es-MX" sz="1400" b="1" dirty="0">
            <a:latin typeface="Calibri" panose="020F0502020204030204" pitchFamily="34" charset="0"/>
          </a:endParaRPr>
        </a:p>
      </dgm:t>
    </dgm:pt>
    <dgm:pt modelId="{9FA24DB8-2180-4590-B83F-4C32EBDB96E4}" type="parTrans" cxnId="{6184EC80-5FB1-4E35-9CC9-A0F4D18351D3}">
      <dgm:prSet/>
      <dgm:spPr/>
      <dgm:t>
        <a:bodyPr/>
        <a:lstStyle/>
        <a:p>
          <a:endParaRPr lang="es-MX" sz="1200" b="1">
            <a:latin typeface="Georgia" pitchFamily="18" charset="0"/>
          </a:endParaRPr>
        </a:p>
      </dgm:t>
    </dgm:pt>
    <dgm:pt modelId="{2CB898C3-1634-46FF-BD43-E7707DFB7B4A}" type="sibTrans" cxnId="{6184EC80-5FB1-4E35-9CC9-A0F4D18351D3}">
      <dgm:prSet custT="1"/>
      <dgm:spPr/>
      <dgm:t>
        <a:bodyPr/>
        <a:lstStyle/>
        <a:p>
          <a:endParaRPr lang="es-MX" sz="1200" b="1">
            <a:latin typeface="Georgia" pitchFamily="18" charset="0"/>
          </a:endParaRPr>
        </a:p>
      </dgm:t>
    </dgm:pt>
    <dgm:pt modelId="{39413AE6-8F26-45A7-A0F2-23E73817B632}">
      <dgm:prSet phldrT="[Text]" custT="1"/>
      <dgm:spPr/>
      <dgm:t>
        <a:bodyPr/>
        <a:lstStyle/>
        <a:p>
          <a:r>
            <a:rPr lang="es-MX" sz="1400" b="1" dirty="0" smtClean="0">
              <a:latin typeface="Calibri" panose="020F0502020204030204" pitchFamily="34" charset="0"/>
            </a:rPr>
            <a:t>Cuentas especiales</a:t>
          </a:r>
          <a:endParaRPr lang="es-MX" sz="1400" b="1" dirty="0">
            <a:latin typeface="Calibri" panose="020F0502020204030204" pitchFamily="34" charset="0"/>
          </a:endParaRPr>
        </a:p>
      </dgm:t>
    </dgm:pt>
    <dgm:pt modelId="{B31A118F-9254-49C5-8310-CA19CF8C89F3}" type="parTrans" cxnId="{61CFB11E-B4DE-4D70-A903-FA7E66E69605}">
      <dgm:prSet/>
      <dgm:spPr/>
      <dgm:t>
        <a:bodyPr/>
        <a:lstStyle/>
        <a:p>
          <a:endParaRPr lang="es-MX" sz="1200" b="1">
            <a:latin typeface="Georgia" pitchFamily="18" charset="0"/>
          </a:endParaRPr>
        </a:p>
      </dgm:t>
    </dgm:pt>
    <dgm:pt modelId="{BA6EAB7A-9FA0-484D-B13C-768CA42C72E2}" type="sibTrans" cxnId="{61CFB11E-B4DE-4D70-A903-FA7E66E69605}">
      <dgm:prSet custT="1"/>
      <dgm:spPr/>
      <dgm:t>
        <a:bodyPr/>
        <a:lstStyle/>
        <a:p>
          <a:endParaRPr lang="es-MX" sz="1200" b="1">
            <a:latin typeface="Georgia" pitchFamily="18" charset="0"/>
          </a:endParaRPr>
        </a:p>
      </dgm:t>
    </dgm:pt>
    <dgm:pt modelId="{88DFE216-E89D-4057-9CEB-067F27120EF8}">
      <dgm:prSet phldrT="[Text]" custT="1"/>
      <dgm:spPr/>
      <dgm:t>
        <a:bodyPr/>
        <a:lstStyle/>
        <a:p>
          <a:r>
            <a:rPr lang="es-MX" sz="1400" b="1" dirty="0" smtClean="0">
              <a:latin typeface="Calibri" panose="020F0502020204030204" pitchFamily="34" charset="0"/>
            </a:rPr>
            <a:t>Libros y registros sociales</a:t>
          </a:r>
          <a:endParaRPr lang="es-MX" sz="1400" b="1" dirty="0">
            <a:latin typeface="Calibri" panose="020F0502020204030204" pitchFamily="34" charset="0"/>
          </a:endParaRPr>
        </a:p>
      </dgm:t>
    </dgm:pt>
    <dgm:pt modelId="{23A8A6D9-5FDC-47D2-AA71-EB907ADDF92D}" type="parTrans" cxnId="{57F1F10D-3240-4D0C-9E81-3C3AD7080515}">
      <dgm:prSet/>
      <dgm:spPr/>
      <dgm:t>
        <a:bodyPr/>
        <a:lstStyle/>
        <a:p>
          <a:endParaRPr lang="es-MX" sz="1200" b="1">
            <a:latin typeface="Georgia" pitchFamily="18" charset="0"/>
          </a:endParaRPr>
        </a:p>
      </dgm:t>
    </dgm:pt>
    <dgm:pt modelId="{E6D6AE11-67D0-41C5-BE53-BB866811B7D7}" type="sibTrans" cxnId="{57F1F10D-3240-4D0C-9E81-3C3AD7080515}">
      <dgm:prSet custT="1"/>
      <dgm:spPr/>
      <dgm:t>
        <a:bodyPr/>
        <a:lstStyle/>
        <a:p>
          <a:endParaRPr lang="es-MX" sz="1200" b="1">
            <a:latin typeface="Georgia" pitchFamily="18" charset="0"/>
          </a:endParaRPr>
        </a:p>
      </dgm:t>
    </dgm:pt>
    <dgm:pt modelId="{53971B82-30EE-48F6-BEC4-59A1DA352F8D}">
      <dgm:prSet phldrT="[Text]" custT="1"/>
      <dgm:spPr/>
      <dgm:t>
        <a:bodyPr/>
        <a:lstStyle/>
        <a:p>
          <a:r>
            <a:rPr lang="es-MX" sz="1400" b="1" dirty="0" smtClean="0">
              <a:latin typeface="Calibri" panose="020F0502020204030204" pitchFamily="34" charset="0"/>
            </a:rPr>
            <a:t>Control de inventarios</a:t>
          </a:r>
          <a:endParaRPr lang="es-MX" sz="1400" b="1" dirty="0">
            <a:latin typeface="Calibri" panose="020F0502020204030204" pitchFamily="34" charset="0"/>
          </a:endParaRPr>
        </a:p>
      </dgm:t>
    </dgm:pt>
    <dgm:pt modelId="{A064C018-FE39-4445-B359-BC4A70D1D774}" type="parTrans" cxnId="{8C36D020-2723-41E4-B43C-CC2AA0FB913F}">
      <dgm:prSet/>
      <dgm:spPr/>
      <dgm:t>
        <a:bodyPr/>
        <a:lstStyle/>
        <a:p>
          <a:endParaRPr lang="es-MX" sz="1200" b="1">
            <a:latin typeface="Georgia" pitchFamily="18" charset="0"/>
          </a:endParaRPr>
        </a:p>
      </dgm:t>
    </dgm:pt>
    <dgm:pt modelId="{0D386894-588D-4DB1-B093-40D60B45B425}" type="sibTrans" cxnId="{8C36D020-2723-41E4-B43C-CC2AA0FB913F}">
      <dgm:prSet custT="1"/>
      <dgm:spPr/>
      <dgm:t>
        <a:bodyPr/>
        <a:lstStyle/>
        <a:p>
          <a:endParaRPr lang="es-MX" sz="1200" b="1">
            <a:latin typeface="Georgia" pitchFamily="18" charset="0"/>
          </a:endParaRPr>
        </a:p>
      </dgm:t>
    </dgm:pt>
    <dgm:pt modelId="{6E5D3BCE-84C6-446B-B825-2DB5FFDA6414}">
      <dgm:prSet phldrT="[Text]" custT="1"/>
      <dgm:spPr/>
      <dgm:t>
        <a:bodyPr/>
        <a:lstStyle/>
        <a:p>
          <a:r>
            <a:rPr lang="es-MX" sz="1400" b="1" dirty="0" smtClean="0">
              <a:solidFill>
                <a:schemeClr val="tx1"/>
              </a:solidFill>
              <a:latin typeface="Calibri" panose="020F0502020204030204" pitchFamily="34" charset="0"/>
            </a:rPr>
            <a:t>Método de valuación</a:t>
          </a:r>
          <a:endParaRPr lang="es-MX" sz="1400" b="1" dirty="0">
            <a:solidFill>
              <a:schemeClr val="tx1"/>
            </a:solidFill>
            <a:latin typeface="Calibri" panose="020F0502020204030204" pitchFamily="34" charset="0"/>
          </a:endParaRPr>
        </a:p>
      </dgm:t>
    </dgm:pt>
    <dgm:pt modelId="{AE5CDE8B-1B22-4EBA-A625-76B4D0702263}" type="parTrans" cxnId="{ECCB0A6A-1C7A-4610-A198-882E60D387B6}">
      <dgm:prSet/>
      <dgm:spPr/>
      <dgm:t>
        <a:bodyPr/>
        <a:lstStyle/>
        <a:p>
          <a:endParaRPr lang="es-MX" sz="1200" b="1">
            <a:latin typeface="Georgia" pitchFamily="18" charset="0"/>
          </a:endParaRPr>
        </a:p>
      </dgm:t>
    </dgm:pt>
    <dgm:pt modelId="{D1CEAEDE-EBD1-4B75-8047-ABC3C8DA806D}" type="sibTrans" cxnId="{ECCB0A6A-1C7A-4610-A198-882E60D387B6}">
      <dgm:prSet custT="1"/>
      <dgm:spPr/>
      <dgm:t>
        <a:bodyPr/>
        <a:lstStyle/>
        <a:p>
          <a:endParaRPr lang="es-MX" sz="1200" b="1">
            <a:latin typeface="Georgia" pitchFamily="18" charset="0"/>
          </a:endParaRPr>
        </a:p>
      </dgm:t>
    </dgm:pt>
    <dgm:pt modelId="{FD19F7D9-6C33-4583-9165-A79DDE7C81DA}">
      <dgm:prSet phldrT="[Text]" custT="1"/>
      <dgm:spPr/>
      <dgm:t>
        <a:bodyPr/>
        <a:lstStyle/>
        <a:p>
          <a:r>
            <a:rPr lang="es-MX" sz="1000" b="1" dirty="0" smtClean="0">
              <a:solidFill>
                <a:schemeClr val="tx1"/>
              </a:solidFill>
              <a:latin typeface="Calibri" panose="020F0502020204030204" pitchFamily="34" charset="0"/>
            </a:rPr>
            <a:t>Medios de almacenamiento</a:t>
          </a:r>
          <a:endParaRPr lang="es-MX" sz="1000" b="1" dirty="0">
            <a:solidFill>
              <a:schemeClr val="tx1"/>
            </a:solidFill>
            <a:latin typeface="Calibri" panose="020F0502020204030204" pitchFamily="34" charset="0"/>
          </a:endParaRPr>
        </a:p>
      </dgm:t>
    </dgm:pt>
    <dgm:pt modelId="{61934DED-E577-4056-AF1E-B6FE2DD34B69}" type="parTrans" cxnId="{B017D88B-0C57-481D-AA4F-47CECB22E85B}">
      <dgm:prSet/>
      <dgm:spPr/>
      <dgm:t>
        <a:bodyPr/>
        <a:lstStyle/>
        <a:p>
          <a:endParaRPr lang="es-MX" sz="1200" b="1">
            <a:latin typeface="Georgia" pitchFamily="18" charset="0"/>
          </a:endParaRPr>
        </a:p>
      </dgm:t>
    </dgm:pt>
    <dgm:pt modelId="{21BDD707-7EEE-4B25-9049-CDDA18D2CD57}" type="sibTrans" cxnId="{B017D88B-0C57-481D-AA4F-47CECB22E85B}">
      <dgm:prSet custT="1"/>
      <dgm:spPr/>
      <dgm:t>
        <a:bodyPr/>
        <a:lstStyle/>
        <a:p>
          <a:endParaRPr lang="es-MX" sz="1200" b="1">
            <a:latin typeface="Georgia" pitchFamily="18" charset="0"/>
          </a:endParaRPr>
        </a:p>
      </dgm:t>
    </dgm:pt>
    <dgm:pt modelId="{527F12B9-4317-4BC7-9487-18DF6D448393}">
      <dgm:prSet phldrT="[Text]" custT="1"/>
      <dgm:spPr/>
      <dgm:t>
        <a:bodyPr/>
        <a:lstStyle/>
        <a:p>
          <a:r>
            <a:rPr lang="es-MX" sz="1000" b="1" dirty="0" smtClean="0">
              <a:solidFill>
                <a:schemeClr val="tx1"/>
              </a:solidFill>
              <a:latin typeface="Calibri" panose="020F0502020204030204" pitchFamily="34" charset="0"/>
            </a:rPr>
            <a:t>Documentación comprobatoria</a:t>
          </a:r>
          <a:endParaRPr lang="es-MX" sz="1000" b="1" dirty="0">
            <a:solidFill>
              <a:schemeClr val="tx1"/>
            </a:solidFill>
            <a:latin typeface="Calibri" panose="020F0502020204030204" pitchFamily="34" charset="0"/>
          </a:endParaRPr>
        </a:p>
      </dgm:t>
    </dgm:pt>
    <dgm:pt modelId="{009B5D01-5B01-41DA-8E42-9AE95282993C}" type="parTrans" cxnId="{2A72C4A9-C7AD-4780-94BE-D7D79DEECF1D}">
      <dgm:prSet/>
      <dgm:spPr/>
      <dgm:t>
        <a:bodyPr/>
        <a:lstStyle/>
        <a:p>
          <a:endParaRPr lang="es-MX" sz="1200" b="1">
            <a:latin typeface="Georgia" pitchFamily="18" charset="0"/>
          </a:endParaRPr>
        </a:p>
      </dgm:t>
    </dgm:pt>
    <dgm:pt modelId="{D97C8CB2-E849-4377-B195-0603E3F61B96}" type="sibTrans" cxnId="{2A72C4A9-C7AD-4780-94BE-D7D79DEECF1D}">
      <dgm:prSet/>
      <dgm:spPr/>
      <dgm:t>
        <a:bodyPr/>
        <a:lstStyle/>
        <a:p>
          <a:endParaRPr lang="es-MX" sz="1200" b="1">
            <a:latin typeface="Georgia" pitchFamily="18" charset="0"/>
          </a:endParaRPr>
        </a:p>
      </dgm:t>
    </dgm:pt>
    <dgm:pt modelId="{960265B1-690D-4E15-85C9-4BE5B0B56B0B}">
      <dgm:prSet phldrT="[Text]" custT="1"/>
      <dgm:spPr/>
      <dgm:t>
        <a:bodyPr/>
        <a:lstStyle/>
        <a:p>
          <a:r>
            <a:rPr lang="es-MX" sz="1050" b="1" dirty="0" smtClean="0">
              <a:solidFill>
                <a:schemeClr val="tx1"/>
              </a:solidFill>
              <a:latin typeface="Calibri" panose="020F0502020204030204" pitchFamily="34" charset="0"/>
            </a:rPr>
            <a:t>Equipo o sistemas electrónicos de registro fiscal</a:t>
          </a:r>
          <a:endParaRPr lang="es-MX" sz="1050" b="1" dirty="0">
            <a:solidFill>
              <a:schemeClr val="tx1"/>
            </a:solidFill>
            <a:latin typeface="Calibri" panose="020F0502020204030204" pitchFamily="34" charset="0"/>
          </a:endParaRPr>
        </a:p>
      </dgm:t>
    </dgm:pt>
    <dgm:pt modelId="{94C63019-E134-4B7A-8364-B382E3A3067F}" type="parTrans" cxnId="{958CDADA-AD7C-4173-8536-8704AC7805EC}">
      <dgm:prSet/>
      <dgm:spPr/>
      <dgm:t>
        <a:bodyPr/>
        <a:lstStyle/>
        <a:p>
          <a:endParaRPr lang="es-MX">
            <a:latin typeface="Georgia" pitchFamily="18" charset="0"/>
          </a:endParaRPr>
        </a:p>
      </dgm:t>
    </dgm:pt>
    <dgm:pt modelId="{3AFB868A-4F4D-43AE-8A9C-E13A0AE44A77}" type="sibTrans" cxnId="{958CDADA-AD7C-4173-8536-8704AC7805EC}">
      <dgm:prSet/>
      <dgm:spPr/>
      <dgm:t>
        <a:bodyPr/>
        <a:lstStyle/>
        <a:p>
          <a:endParaRPr lang="es-MX">
            <a:latin typeface="Georgia" pitchFamily="18" charset="0"/>
          </a:endParaRPr>
        </a:p>
      </dgm:t>
    </dgm:pt>
    <dgm:pt modelId="{866EDEBE-01AE-429E-B370-97F330560C2D}" type="pres">
      <dgm:prSet presAssocID="{1D31B262-3962-40CB-9E61-5293090674B0}" presName="Name0" presStyleCnt="0">
        <dgm:presLayoutVars>
          <dgm:dir/>
          <dgm:resizeHandles val="exact"/>
        </dgm:presLayoutVars>
      </dgm:prSet>
      <dgm:spPr/>
      <dgm:t>
        <a:bodyPr/>
        <a:lstStyle/>
        <a:p>
          <a:endParaRPr lang="es-MX"/>
        </a:p>
      </dgm:t>
    </dgm:pt>
    <dgm:pt modelId="{55523A0C-1A04-4549-858E-860647A855F8}" type="pres">
      <dgm:prSet presAssocID="{5ABB0808-2A6C-4F4D-B79D-9F0D9F7BF454}" presName="node" presStyleLbl="node1" presStyleIdx="0" presStyleCnt="12">
        <dgm:presLayoutVars>
          <dgm:bulletEnabled val="1"/>
        </dgm:presLayoutVars>
      </dgm:prSet>
      <dgm:spPr/>
      <dgm:t>
        <a:bodyPr/>
        <a:lstStyle/>
        <a:p>
          <a:endParaRPr lang="es-MX"/>
        </a:p>
      </dgm:t>
    </dgm:pt>
    <dgm:pt modelId="{148852FC-D64A-4A45-A44D-B1C0849240A9}" type="pres">
      <dgm:prSet presAssocID="{573C5C56-A56E-4253-B25D-3D663ED492AB}" presName="sibTrans" presStyleLbl="sibTrans1D1" presStyleIdx="0" presStyleCnt="11"/>
      <dgm:spPr/>
      <dgm:t>
        <a:bodyPr/>
        <a:lstStyle/>
        <a:p>
          <a:endParaRPr lang="es-MX"/>
        </a:p>
      </dgm:t>
    </dgm:pt>
    <dgm:pt modelId="{EEE7B7E6-2C57-426D-9EC4-F2DA65095F58}" type="pres">
      <dgm:prSet presAssocID="{573C5C56-A56E-4253-B25D-3D663ED492AB}" presName="connectorText" presStyleLbl="sibTrans1D1" presStyleIdx="0" presStyleCnt="11"/>
      <dgm:spPr/>
      <dgm:t>
        <a:bodyPr/>
        <a:lstStyle/>
        <a:p>
          <a:endParaRPr lang="es-MX"/>
        </a:p>
      </dgm:t>
    </dgm:pt>
    <dgm:pt modelId="{FF1C5BF3-102C-4FB7-BF9F-A27A067D4E07}" type="pres">
      <dgm:prSet presAssocID="{3126FDE7-189C-41E5-9196-0FE553BEED8E}" presName="node" presStyleLbl="node1" presStyleIdx="1" presStyleCnt="12">
        <dgm:presLayoutVars>
          <dgm:bulletEnabled val="1"/>
        </dgm:presLayoutVars>
      </dgm:prSet>
      <dgm:spPr/>
      <dgm:t>
        <a:bodyPr/>
        <a:lstStyle/>
        <a:p>
          <a:endParaRPr lang="es-MX"/>
        </a:p>
      </dgm:t>
    </dgm:pt>
    <dgm:pt modelId="{3BFBD3B5-64C7-4099-BB10-55992BB96D5C}" type="pres">
      <dgm:prSet presAssocID="{2FAD0FEE-49EB-4435-B79A-635B43593102}" presName="sibTrans" presStyleLbl="sibTrans1D1" presStyleIdx="1" presStyleCnt="11"/>
      <dgm:spPr/>
      <dgm:t>
        <a:bodyPr/>
        <a:lstStyle/>
        <a:p>
          <a:endParaRPr lang="es-MX"/>
        </a:p>
      </dgm:t>
    </dgm:pt>
    <dgm:pt modelId="{280D0D39-2B4A-4122-850E-B0C0E5A07A68}" type="pres">
      <dgm:prSet presAssocID="{2FAD0FEE-49EB-4435-B79A-635B43593102}" presName="connectorText" presStyleLbl="sibTrans1D1" presStyleIdx="1" presStyleCnt="11"/>
      <dgm:spPr/>
      <dgm:t>
        <a:bodyPr/>
        <a:lstStyle/>
        <a:p>
          <a:endParaRPr lang="es-MX"/>
        </a:p>
      </dgm:t>
    </dgm:pt>
    <dgm:pt modelId="{23383882-166B-4096-AB3C-DB2929747A10}" type="pres">
      <dgm:prSet presAssocID="{0945E96E-A5A8-449E-B071-F6D92F3D6AC1}" presName="node" presStyleLbl="node1" presStyleIdx="2" presStyleCnt="12">
        <dgm:presLayoutVars>
          <dgm:bulletEnabled val="1"/>
        </dgm:presLayoutVars>
      </dgm:prSet>
      <dgm:spPr/>
      <dgm:t>
        <a:bodyPr/>
        <a:lstStyle/>
        <a:p>
          <a:endParaRPr lang="es-MX"/>
        </a:p>
      </dgm:t>
    </dgm:pt>
    <dgm:pt modelId="{AB3E6EDD-E266-4B58-9B32-A1002807DA95}" type="pres">
      <dgm:prSet presAssocID="{67DC98DB-495A-4EE5-8FC7-BD210530B8C1}" presName="sibTrans" presStyleLbl="sibTrans1D1" presStyleIdx="2" presStyleCnt="11"/>
      <dgm:spPr/>
      <dgm:t>
        <a:bodyPr/>
        <a:lstStyle/>
        <a:p>
          <a:endParaRPr lang="es-MX"/>
        </a:p>
      </dgm:t>
    </dgm:pt>
    <dgm:pt modelId="{DAA387EC-DD00-4F92-9417-F68513368B68}" type="pres">
      <dgm:prSet presAssocID="{67DC98DB-495A-4EE5-8FC7-BD210530B8C1}" presName="connectorText" presStyleLbl="sibTrans1D1" presStyleIdx="2" presStyleCnt="11"/>
      <dgm:spPr/>
      <dgm:t>
        <a:bodyPr/>
        <a:lstStyle/>
        <a:p>
          <a:endParaRPr lang="es-MX"/>
        </a:p>
      </dgm:t>
    </dgm:pt>
    <dgm:pt modelId="{2A907741-EE01-4666-B914-AEF211FBA244}" type="pres">
      <dgm:prSet presAssocID="{15DD58FC-B64E-447D-A206-0E8E893EAC5A}" presName="node" presStyleLbl="node1" presStyleIdx="3" presStyleCnt="12">
        <dgm:presLayoutVars>
          <dgm:bulletEnabled val="1"/>
        </dgm:presLayoutVars>
      </dgm:prSet>
      <dgm:spPr/>
      <dgm:t>
        <a:bodyPr/>
        <a:lstStyle/>
        <a:p>
          <a:endParaRPr lang="es-MX"/>
        </a:p>
      </dgm:t>
    </dgm:pt>
    <dgm:pt modelId="{095DE881-A346-409F-BA85-8860C5F8FEB7}" type="pres">
      <dgm:prSet presAssocID="{7BCF30C7-A1BE-4CB0-909E-BDD6729E4A9A}" presName="sibTrans" presStyleLbl="sibTrans1D1" presStyleIdx="3" presStyleCnt="11"/>
      <dgm:spPr/>
      <dgm:t>
        <a:bodyPr/>
        <a:lstStyle/>
        <a:p>
          <a:endParaRPr lang="es-MX"/>
        </a:p>
      </dgm:t>
    </dgm:pt>
    <dgm:pt modelId="{37E08AE2-6DD5-4975-B89E-5162AB12FCF2}" type="pres">
      <dgm:prSet presAssocID="{7BCF30C7-A1BE-4CB0-909E-BDD6729E4A9A}" presName="connectorText" presStyleLbl="sibTrans1D1" presStyleIdx="3" presStyleCnt="11"/>
      <dgm:spPr/>
      <dgm:t>
        <a:bodyPr/>
        <a:lstStyle/>
        <a:p>
          <a:endParaRPr lang="es-MX"/>
        </a:p>
      </dgm:t>
    </dgm:pt>
    <dgm:pt modelId="{575B1133-1497-43F2-9BD5-C03337DC4F7E}" type="pres">
      <dgm:prSet presAssocID="{6A4E6F1B-85A8-4C40-AE15-AEAD9A9A2F15}" presName="node" presStyleLbl="node1" presStyleIdx="4" presStyleCnt="12">
        <dgm:presLayoutVars>
          <dgm:bulletEnabled val="1"/>
        </dgm:presLayoutVars>
      </dgm:prSet>
      <dgm:spPr/>
      <dgm:t>
        <a:bodyPr/>
        <a:lstStyle/>
        <a:p>
          <a:endParaRPr lang="es-MX"/>
        </a:p>
      </dgm:t>
    </dgm:pt>
    <dgm:pt modelId="{AA01DC75-5D6A-4952-90F5-A964DFDD0B15}" type="pres">
      <dgm:prSet presAssocID="{2CB898C3-1634-46FF-BD43-E7707DFB7B4A}" presName="sibTrans" presStyleLbl="sibTrans1D1" presStyleIdx="4" presStyleCnt="11"/>
      <dgm:spPr/>
      <dgm:t>
        <a:bodyPr/>
        <a:lstStyle/>
        <a:p>
          <a:endParaRPr lang="es-MX"/>
        </a:p>
      </dgm:t>
    </dgm:pt>
    <dgm:pt modelId="{3B5EEA12-A986-4A50-ADF0-BE3FB8D7AE9A}" type="pres">
      <dgm:prSet presAssocID="{2CB898C3-1634-46FF-BD43-E7707DFB7B4A}" presName="connectorText" presStyleLbl="sibTrans1D1" presStyleIdx="4" presStyleCnt="11"/>
      <dgm:spPr/>
      <dgm:t>
        <a:bodyPr/>
        <a:lstStyle/>
        <a:p>
          <a:endParaRPr lang="es-MX"/>
        </a:p>
      </dgm:t>
    </dgm:pt>
    <dgm:pt modelId="{9EF9C16B-DF91-43CD-ABDA-ABE6BBF81F9C}" type="pres">
      <dgm:prSet presAssocID="{39413AE6-8F26-45A7-A0F2-23E73817B632}" presName="node" presStyleLbl="node1" presStyleIdx="5" presStyleCnt="12">
        <dgm:presLayoutVars>
          <dgm:bulletEnabled val="1"/>
        </dgm:presLayoutVars>
      </dgm:prSet>
      <dgm:spPr/>
      <dgm:t>
        <a:bodyPr/>
        <a:lstStyle/>
        <a:p>
          <a:endParaRPr lang="es-MX"/>
        </a:p>
      </dgm:t>
    </dgm:pt>
    <dgm:pt modelId="{FB5D4DD8-4263-4D01-BC36-C3BC3EFCD50E}" type="pres">
      <dgm:prSet presAssocID="{BA6EAB7A-9FA0-484D-B13C-768CA42C72E2}" presName="sibTrans" presStyleLbl="sibTrans1D1" presStyleIdx="5" presStyleCnt="11"/>
      <dgm:spPr/>
      <dgm:t>
        <a:bodyPr/>
        <a:lstStyle/>
        <a:p>
          <a:endParaRPr lang="es-MX"/>
        </a:p>
      </dgm:t>
    </dgm:pt>
    <dgm:pt modelId="{D68FFBE3-629A-48F9-B90A-4DCF48307FE9}" type="pres">
      <dgm:prSet presAssocID="{BA6EAB7A-9FA0-484D-B13C-768CA42C72E2}" presName="connectorText" presStyleLbl="sibTrans1D1" presStyleIdx="5" presStyleCnt="11"/>
      <dgm:spPr/>
      <dgm:t>
        <a:bodyPr/>
        <a:lstStyle/>
        <a:p>
          <a:endParaRPr lang="es-MX"/>
        </a:p>
      </dgm:t>
    </dgm:pt>
    <dgm:pt modelId="{392D1CD6-9F7F-427A-A585-A6089F18C2B6}" type="pres">
      <dgm:prSet presAssocID="{88DFE216-E89D-4057-9CEB-067F27120EF8}" presName="node" presStyleLbl="node1" presStyleIdx="6" presStyleCnt="12">
        <dgm:presLayoutVars>
          <dgm:bulletEnabled val="1"/>
        </dgm:presLayoutVars>
      </dgm:prSet>
      <dgm:spPr/>
      <dgm:t>
        <a:bodyPr/>
        <a:lstStyle/>
        <a:p>
          <a:endParaRPr lang="es-MX"/>
        </a:p>
      </dgm:t>
    </dgm:pt>
    <dgm:pt modelId="{5E3126C7-6E07-42CA-919A-4A367EE31796}" type="pres">
      <dgm:prSet presAssocID="{E6D6AE11-67D0-41C5-BE53-BB866811B7D7}" presName="sibTrans" presStyleLbl="sibTrans1D1" presStyleIdx="6" presStyleCnt="11"/>
      <dgm:spPr/>
      <dgm:t>
        <a:bodyPr/>
        <a:lstStyle/>
        <a:p>
          <a:endParaRPr lang="es-MX"/>
        </a:p>
      </dgm:t>
    </dgm:pt>
    <dgm:pt modelId="{BF82B587-C534-4AEE-BA9A-297AE2A31DE2}" type="pres">
      <dgm:prSet presAssocID="{E6D6AE11-67D0-41C5-BE53-BB866811B7D7}" presName="connectorText" presStyleLbl="sibTrans1D1" presStyleIdx="6" presStyleCnt="11"/>
      <dgm:spPr/>
      <dgm:t>
        <a:bodyPr/>
        <a:lstStyle/>
        <a:p>
          <a:endParaRPr lang="es-MX"/>
        </a:p>
      </dgm:t>
    </dgm:pt>
    <dgm:pt modelId="{60F1C14B-D9FE-4457-8EE0-4F4C68AC22F3}" type="pres">
      <dgm:prSet presAssocID="{53971B82-30EE-48F6-BEC4-59A1DA352F8D}" presName="node" presStyleLbl="node1" presStyleIdx="7" presStyleCnt="12">
        <dgm:presLayoutVars>
          <dgm:bulletEnabled val="1"/>
        </dgm:presLayoutVars>
      </dgm:prSet>
      <dgm:spPr/>
      <dgm:t>
        <a:bodyPr/>
        <a:lstStyle/>
        <a:p>
          <a:endParaRPr lang="es-MX"/>
        </a:p>
      </dgm:t>
    </dgm:pt>
    <dgm:pt modelId="{013EF8D4-9B67-4C19-888C-27FF3E359902}" type="pres">
      <dgm:prSet presAssocID="{0D386894-588D-4DB1-B093-40D60B45B425}" presName="sibTrans" presStyleLbl="sibTrans1D1" presStyleIdx="7" presStyleCnt="11"/>
      <dgm:spPr/>
      <dgm:t>
        <a:bodyPr/>
        <a:lstStyle/>
        <a:p>
          <a:endParaRPr lang="es-MX"/>
        </a:p>
      </dgm:t>
    </dgm:pt>
    <dgm:pt modelId="{9A69509A-D223-4D24-86DE-35311ACD2A25}" type="pres">
      <dgm:prSet presAssocID="{0D386894-588D-4DB1-B093-40D60B45B425}" presName="connectorText" presStyleLbl="sibTrans1D1" presStyleIdx="7" presStyleCnt="11"/>
      <dgm:spPr/>
      <dgm:t>
        <a:bodyPr/>
        <a:lstStyle/>
        <a:p>
          <a:endParaRPr lang="es-MX"/>
        </a:p>
      </dgm:t>
    </dgm:pt>
    <dgm:pt modelId="{65DA34A0-91A6-4982-9E67-FCD3AC81D1D0}" type="pres">
      <dgm:prSet presAssocID="{6E5D3BCE-84C6-446B-B825-2DB5FFDA6414}" presName="node" presStyleLbl="node1" presStyleIdx="8" presStyleCnt="12">
        <dgm:presLayoutVars>
          <dgm:bulletEnabled val="1"/>
        </dgm:presLayoutVars>
      </dgm:prSet>
      <dgm:spPr/>
      <dgm:t>
        <a:bodyPr/>
        <a:lstStyle/>
        <a:p>
          <a:endParaRPr lang="es-MX"/>
        </a:p>
      </dgm:t>
    </dgm:pt>
    <dgm:pt modelId="{65B14A7F-F1A7-44B9-965C-77E3E0C82075}" type="pres">
      <dgm:prSet presAssocID="{D1CEAEDE-EBD1-4B75-8047-ABC3C8DA806D}" presName="sibTrans" presStyleLbl="sibTrans1D1" presStyleIdx="8" presStyleCnt="11"/>
      <dgm:spPr/>
      <dgm:t>
        <a:bodyPr/>
        <a:lstStyle/>
        <a:p>
          <a:endParaRPr lang="es-MX"/>
        </a:p>
      </dgm:t>
    </dgm:pt>
    <dgm:pt modelId="{88531C3F-F6FD-4A59-805C-803E4532AACA}" type="pres">
      <dgm:prSet presAssocID="{D1CEAEDE-EBD1-4B75-8047-ABC3C8DA806D}" presName="connectorText" presStyleLbl="sibTrans1D1" presStyleIdx="8" presStyleCnt="11"/>
      <dgm:spPr/>
      <dgm:t>
        <a:bodyPr/>
        <a:lstStyle/>
        <a:p>
          <a:endParaRPr lang="es-MX"/>
        </a:p>
      </dgm:t>
    </dgm:pt>
    <dgm:pt modelId="{571771AD-CCD4-45C0-83FD-5CAF87DE84CF}" type="pres">
      <dgm:prSet presAssocID="{FD19F7D9-6C33-4583-9165-A79DDE7C81DA}" presName="node" presStyleLbl="node1" presStyleIdx="9" presStyleCnt="12">
        <dgm:presLayoutVars>
          <dgm:bulletEnabled val="1"/>
        </dgm:presLayoutVars>
      </dgm:prSet>
      <dgm:spPr/>
      <dgm:t>
        <a:bodyPr/>
        <a:lstStyle/>
        <a:p>
          <a:endParaRPr lang="es-MX"/>
        </a:p>
      </dgm:t>
    </dgm:pt>
    <dgm:pt modelId="{806BE88A-9F9B-4CB0-B4A7-679F35430CB6}" type="pres">
      <dgm:prSet presAssocID="{21BDD707-7EEE-4B25-9049-CDDA18D2CD57}" presName="sibTrans" presStyleLbl="sibTrans1D1" presStyleIdx="9" presStyleCnt="11"/>
      <dgm:spPr/>
      <dgm:t>
        <a:bodyPr/>
        <a:lstStyle/>
        <a:p>
          <a:endParaRPr lang="es-MX"/>
        </a:p>
      </dgm:t>
    </dgm:pt>
    <dgm:pt modelId="{36029945-EF32-49FA-9A6E-0FA2AE9457AF}" type="pres">
      <dgm:prSet presAssocID="{21BDD707-7EEE-4B25-9049-CDDA18D2CD57}" presName="connectorText" presStyleLbl="sibTrans1D1" presStyleIdx="9" presStyleCnt="11"/>
      <dgm:spPr/>
      <dgm:t>
        <a:bodyPr/>
        <a:lstStyle/>
        <a:p>
          <a:endParaRPr lang="es-MX"/>
        </a:p>
      </dgm:t>
    </dgm:pt>
    <dgm:pt modelId="{BD0C8F6B-2F41-4453-B8D2-E60281CFC75B}" type="pres">
      <dgm:prSet presAssocID="{960265B1-690D-4E15-85C9-4BE5B0B56B0B}" presName="node" presStyleLbl="node1" presStyleIdx="10" presStyleCnt="12">
        <dgm:presLayoutVars>
          <dgm:bulletEnabled val="1"/>
        </dgm:presLayoutVars>
      </dgm:prSet>
      <dgm:spPr/>
      <dgm:t>
        <a:bodyPr/>
        <a:lstStyle/>
        <a:p>
          <a:endParaRPr lang="es-MX"/>
        </a:p>
      </dgm:t>
    </dgm:pt>
    <dgm:pt modelId="{3A14A1F4-18A7-4DB1-B0B1-7467F476A245}" type="pres">
      <dgm:prSet presAssocID="{3AFB868A-4F4D-43AE-8A9C-E13A0AE44A77}" presName="sibTrans" presStyleLbl="sibTrans1D1" presStyleIdx="10" presStyleCnt="11"/>
      <dgm:spPr/>
      <dgm:t>
        <a:bodyPr/>
        <a:lstStyle/>
        <a:p>
          <a:endParaRPr lang="es-MX"/>
        </a:p>
      </dgm:t>
    </dgm:pt>
    <dgm:pt modelId="{21A8D281-E74D-4C29-9AC5-0CE8131B222D}" type="pres">
      <dgm:prSet presAssocID="{3AFB868A-4F4D-43AE-8A9C-E13A0AE44A77}" presName="connectorText" presStyleLbl="sibTrans1D1" presStyleIdx="10" presStyleCnt="11"/>
      <dgm:spPr/>
      <dgm:t>
        <a:bodyPr/>
        <a:lstStyle/>
        <a:p>
          <a:endParaRPr lang="es-MX"/>
        </a:p>
      </dgm:t>
    </dgm:pt>
    <dgm:pt modelId="{60FF6D33-A034-4DA3-A37C-9D6E0C362E30}" type="pres">
      <dgm:prSet presAssocID="{527F12B9-4317-4BC7-9487-18DF6D448393}" presName="node" presStyleLbl="node1" presStyleIdx="11" presStyleCnt="12">
        <dgm:presLayoutVars>
          <dgm:bulletEnabled val="1"/>
        </dgm:presLayoutVars>
      </dgm:prSet>
      <dgm:spPr/>
      <dgm:t>
        <a:bodyPr/>
        <a:lstStyle/>
        <a:p>
          <a:endParaRPr lang="es-MX"/>
        </a:p>
      </dgm:t>
    </dgm:pt>
  </dgm:ptLst>
  <dgm:cxnLst>
    <dgm:cxn modelId="{653A0ABB-4FE2-41FC-A2D2-C0D301EFFF80}" type="presOf" srcId="{67DC98DB-495A-4EE5-8FC7-BD210530B8C1}" destId="{AB3E6EDD-E266-4B58-9B32-A1002807DA95}" srcOrd="0" destOrd="0" presId="urn:microsoft.com/office/officeart/2005/8/layout/bProcess3"/>
    <dgm:cxn modelId="{946A2D6F-5F37-4A74-9D5A-A40157866474}" type="presOf" srcId="{3126FDE7-189C-41E5-9196-0FE553BEED8E}" destId="{FF1C5BF3-102C-4FB7-BF9F-A27A067D4E07}" srcOrd="0" destOrd="0" presId="urn:microsoft.com/office/officeart/2005/8/layout/bProcess3"/>
    <dgm:cxn modelId="{85D9F9CE-6B3C-48F4-B1F1-AC1FFDCC8862}" srcId="{1D31B262-3962-40CB-9E61-5293090674B0}" destId="{5ABB0808-2A6C-4F4D-B79D-9F0D9F7BF454}" srcOrd="0" destOrd="0" parTransId="{282E532A-394F-43EC-9E00-E4569A50108D}" sibTransId="{573C5C56-A56E-4253-B25D-3D663ED492AB}"/>
    <dgm:cxn modelId="{9257F265-A7B9-4AA4-8130-E886EBDDD876}" type="presOf" srcId="{2FAD0FEE-49EB-4435-B79A-635B43593102}" destId="{3BFBD3B5-64C7-4099-BB10-55992BB96D5C}" srcOrd="0" destOrd="0" presId="urn:microsoft.com/office/officeart/2005/8/layout/bProcess3"/>
    <dgm:cxn modelId="{DE13B44A-F25D-4ED9-9D77-C56193F7716E}" type="presOf" srcId="{7BCF30C7-A1BE-4CB0-909E-BDD6729E4A9A}" destId="{37E08AE2-6DD5-4975-B89E-5162AB12FCF2}" srcOrd="1" destOrd="0" presId="urn:microsoft.com/office/officeart/2005/8/layout/bProcess3"/>
    <dgm:cxn modelId="{B72C3808-FD6A-42BF-9AFE-F996F58C7B39}" type="presOf" srcId="{7BCF30C7-A1BE-4CB0-909E-BDD6729E4A9A}" destId="{095DE881-A346-409F-BA85-8860C5F8FEB7}" srcOrd="0" destOrd="0" presId="urn:microsoft.com/office/officeart/2005/8/layout/bProcess3"/>
    <dgm:cxn modelId="{6184EC80-5FB1-4E35-9CC9-A0F4D18351D3}" srcId="{1D31B262-3962-40CB-9E61-5293090674B0}" destId="{6A4E6F1B-85A8-4C40-AE15-AEAD9A9A2F15}" srcOrd="4" destOrd="0" parTransId="{9FA24DB8-2180-4590-B83F-4C32EBDB96E4}" sibTransId="{2CB898C3-1634-46FF-BD43-E7707DFB7B4A}"/>
    <dgm:cxn modelId="{FE09BCFF-4344-4EC7-9EF2-D0C798A89597}" type="presOf" srcId="{15DD58FC-B64E-447D-A206-0E8E893EAC5A}" destId="{2A907741-EE01-4666-B914-AEF211FBA244}" srcOrd="0" destOrd="0" presId="urn:microsoft.com/office/officeart/2005/8/layout/bProcess3"/>
    <dgm:cxn modelId="{F2E34F87-856C-4C82-81DF-2D46EF7981E9}" type="presOf" srcId="{0D386894-588D-4DB1-B093-40D60B45B425}" destId="{9A69509A-D223-4D24-86DE-35311ACD2A25}" srcOrd="1" destOrd="0" presId="urn:microsoft.com/office/officeart/2005/8/layout/bProcess3"/>
    <dgm:cxn modelId="{57F1F10D-3240-4D0C-9E81-3C3AD7080515}" srcId="{1D31B262-3962-40CB-9E61-5293090674B0}" destId="{88DFE216-E89D-4057-9CEB-067F27120EF8}" srcOrd="6" destOrd="0" parTransId="{23A8A6D9-5FDC-47D2-AA71-EB907ADDF92D}" sibTransId="{E6D6AE11-67D0-41C5-BE53-BB866811B7D7}"/>
    <dgm:cxn modelId="{29EB3095-6317-40FC-94B0-0F6B8A856A65}" type="presOf" srcId="{2CB898C3-1634-46FF-BD43-E7707DFB7B4A}" destId="{3B5EEA12-A986-4A50-ADF0-BE3FB8D7AE9A}" srcOrd="1" destOrd="0" presId="urn:microsoft.com/office/officeart/2005/8/layout/bProcess3"/>
    <dgm:cxn modelId="{3BFF41C0-B8DC-46FD-B093-2643281F142D}" type="presOf" srcId="{6A4E6F1B-85A8-4C40-AE15-AEAD9A9A2F15}" destId="{575B1133-1497-43F2-9BD5-C03337DC4F7E}" srcOrd="0" destOrd="0" presId="urn:microsoft.com/office/officeart/2005/8/layout/bProcess3"/>
    <dgm:cxn modelId="{F603A55C-6EE3-4934-8FD5-F32A814C99E9}" type="presOf" srcId="{6E5D3BCE-84C6-446B-B825-2DB5FFDA6414}" destId="{65DA34A0-91A6-4982-9E67-FCD3AC81D1D0}" srcOrd="0" destOrd="0" presId="urn:microsoft.com/office/officeart/2005/8/layout/bProcess3"/>
    <dgm:cxn modelId="{D01E841B-1963-4DF6-BDC0-B5C68593E1E8}" type="presOf" srcId="{573C5C56-A56E-4253-B25D-3D663ED492AB}" destId="{EEE7B7E6-2C57-426D-9EC4-F2DA65095F58}" srcOrd="1" destOrd="0" presId="urn:microsoft.com/office/officeart/2005/8/layout/bProcess3"/>
    <dgm:cxn modelId="{C49F9EF6-CD22-4B78-A808-8EB1EF659E50}" type="presOf" srcId="{2CB898C3-1634-46FF-BD43-E7707DFB7B4A}" destId="{AA01DC75-5D6A-4952-90F5-A964DFDD0B15}" srcOrd="0" destOrd="0" presId="urn:microsoft.com/office/officeart/2005/8/layout/bProcess3"/>
    <dgm:cxn modelId="{24BBB513-2242-444C-87AD-7B56862D2857}" type="presOf" srcId="{BA6EAB7A-9FA0-484D-B13C-768CA42C72E2}" destId="{D68FFBE3-629A-48F9-B90A-4DCF48307FE9}" srcOrd="1" destOrd="0" presId="urn:microsoft.com/office/officeart/2005/8/layout/bProcess3"/>
    <dgm:cxn modelId="{990D743B-087E-44E4-AFB8-0558317282DD}" type="presOf" srcId="{39413AE6-8F26-45A7-A0F2-23E73817B632}" destId="{9EF9C16B-DF91-43CD-ABDA-ABE6BBF81F9C}" srcOrd="0" destOrd="0" presId="urn:microsoft.com/office/officeart/2005/8/layout/bProcess3"/>
    <dgm:cxn modelId="{9426CA90-9268-4897-8D93-1BCDB0B95FFF}" type="presOf" srcId="{960265B1-690D-4E15-85C9-4BE5B0B56B0B}" destId="{BD0C8F6B-2F41-4453-B8D2-E60281CFC75B}" srcOrd="0" destOrd="0" presId="urn:microsoft.com/office/officeart/2005/8/layout/bProcess3"/>
    <dgm:cxn modelId="{D6AEC142-FB71-4317-9C17-881FB86DDC97}" type="presOf" srcId="{88DFE216-E89D-4057-9CEB-067F27120EF8}" destId="{392D1CD6-9F7F-427A-A585-A6089F18C2B6}" srcOrd="0" destOrd="0" presId="urn:microsoft.com/office/officeart/2005/8/layout/bProcess3"/>
    <dgm:cxn modelId="{0C6CAC28-F0BB-4EB1-A2CC-2EF1686DA9A0}" type="presOf" srcId="{3AFB868A-4F4D-43AE-8A9C-E13A0AE44A77}" destId="{3A14A1F4-18A7-4DB1-B0B1-7467F476A245}" srcOrd="0" destOrd="0" presId="urn:microsoft.com/office/officeart/2005/8/layout/bProcess3"/>
    <dgm:cxn modelId="{D2FFE393-435D-4A41-842F-DBB7E236041E}" type="presOf" srcId="{3AFB868A-4F4D-43AE-8A9C-E13A0AE44A77}" destId="{21A8D281-E74D-4C29-9AC5-0CE8131B222D}" srcOrd="1" destOrd="0" presId="urn:microsoft.com/office/officeart/2005/8/layout/bProcess3"/>
    <dgm:cxn modelId="{F00921E0-D3C9-4092-8FCB-FC0B8283370C}" type="presOf" srcId="{527F12B9-4317-4BC7-9487-18DF6D448393}" destId="{60FF6D33-A034-4DA3-A37C-9D6E0C362E30}" srcOrd="0" destOrd="0" presId="urn:microsoft.com/office/officeart/2005/8/layout/bProcess3"/>
    <dgm:cxn modelId="{B14EA53A-DFBD-4391-825A-546713342432}" type="presOf" srcId="{67DC98DB-495A-4EE5-8FC7-BD210530B8C1}" destId="{DAA387EC-DD00-4F92-9417-F68513368B68}" srcOrd="1" destOrd="0" presId="urn:microsoft.com/office/officeart/2005/8/layout/bProcess3"/>
    <dgm:cxn modelId="{96C2E091-5E43-41B7-8C2E-F6E1BF095367}" type="presOf" srcId="{573C5C56-A56E-4253-B25D-3D663ED492AB}" destId="{148852FC-D64A-4A45-A44D-B1C0849240A9}" srcOrd="0" destOrd="0" presId="urn:microsoft.com/office/officeart/2005/8/layout/bProcess3"/>
    <dgm:cxn modelId="{DCE1F42F-E62E-411F-8146-2DD2F64AE1B4}" srcId="{1D31B262-3962-40CB-9E61-5293090674B0}" destId="{15DD58FC-B64E-447D-A206-0E8E893EAC5A}" srcOrd="3" destOrd="0" parTransId="{219C33A6-DBC7-414F-9B03-33CB92929E45}" sibTransId="{7BCF30C7-A1BE-4CB0-909E-BDD6729E4A9A}"/>
    <dgm:cxn modelId="{838463EF-BDC3-4C71-9840-EB4D4560224E}" type="presOf" srcId="{1D31B262-3962-40CB-9E61-5293090674B0}" destId="{866EDEBE-01AE-429E-B370-97F330560C2D}" srcOrd="0" destOrd="0" presId="urn:microsoft.com/office/officeart/2005/8/layout/bProcess3"/>
    <dgm:cxn modelId="{958CDADA-AD7C-4173-8536-8704AC7805EC}" srcId="{1D31B262-3962-40CB-9E61-5293090674B0}" destId="{960265B1-690D-4E15-85C9-4BE5B0B56B0B}" srcOrd="10" destOrd="0" parTransId="{94C63019-E134-4B7A-8364-B382E3A3067F}" sibTransId="{3AFB868A-4F4D-43AE-8A9C-E13A0AE44A77}"/>
    <dgm:cxn modelId="{C12F9D43-A8F8-42DA-B9A5-04ACB806D6C7}" type="presOf" srcId="{2FAD0FEE-49EB-4435-B79A-635B43593102}" destId="{280D0D39-2B4A-4122-850E-B0C0E5A07A68}" srcOrd="1" destOrd="0" presId="urn:microsoft.com/office/officeart/2005/8/layout/bProcess3"/>
    <dgm:cxn modelId="{53A5393A-257C-4FC5-9F91-CE9ECBA9C974}" type="presOf" srcId="{D1CEAEDE-EBD1-4B75-8047-ABC3C8DA806D}" destId="{88531C3F-F6FD-4A59-805C-803E4532AACA}" srcOrd="1" destOrd="0" presId="urn:microsoft.com/office/officeart/2005/8/layout/bProcess3"/>
    <dgm:cxn modelId="{5CB182EF-409F-4CF0-B00E-1D6193571D08}" type="presOf" srcId="{D1CEAEDE-EBD1-4B75-8047-ABC3C8DA806D}" destId="{65B14A7F-F1A7-44B9-965C-77E3E0C82075}" srcOrd="0" destOrd="0" presId="urn:microsoft.com/office/officeart/2005/8/layout/bProcess3"/>
    <dgm:cxn modelId="{286440C7-9E8F-49F3-AF68-4F2A41E8AD77}" type="presOf" srcId="{53971B82-30EE-48F6-BEC4-59A1DA352F8D}" destId="{60F1C14B-D9FE-4457-8EE0-4F4C68AC22F3}" srcOrd="0" destOrd="0" presId="urn:microsoft.com/office/officeart/2005/8/layout/bProcess3"/>
    <dgm:cxn modelId="{48F7F79D-826D-4595-AC0A-14DE2F4C78FF}" type="presOf" srcId="{0945E96E-A5A8-449E-B071-F6D92F3D6AC1}" destId="{23383882-166B-4096-AB3C-DB2929747A10}" srcOrd="0" destOrd="0" presId="urn:microsoft.com/office/officeart/2005/8/layout/bProcess3"/>
    <dgm:cxn modelId="{419F7BC9-6B2D-4010-984D-146BFD385B8C}" type="presOf" srcId="{E6D6AE11-67D0-41C5-BE53-BB866811B7D7}" destId="{BF82B587-C534-4AEE-BA9A-297AE2A31DE2}" srcOrd="1" destOrd="0" presId="urn:microsoft.com/office/officeart/2005/8/layout/bProcess3"/>
    <dgm:cxn modelId="{ECCB0A6A-1C7A-4610-A198-882E60D387B6}" srcId="{1D31B262-3962-40CB-9E61-5293090674B0}" destId="{6E5D3BCE-84C6-446B-B825-2DB5FFDA6414}" srcOrd="8" destOrd="0" parTransId="{AE5CDE8B-1B22-4EBA-A625-76B4D0702263}" sibTransId="{D1CEAEDE-EBD1-4B75-8047-ABC3C8DA806D}"/>
    <dgm:cxn modelId="{CBF7EC3B-06F7-4755-983F-E4A22B3BE5A6}" type="presOf" srcId="{FD19F7D9-6C33-4583-9165-A79DDE7C81DA}" destId="{571771AD-CCD4-45C0-83FD-5CAF87DE84CF}" srcOrd="0" destOrd="0" presId="urn:microsoft.com/office/officeart/2005/8/layout/bProcess3"/>
    <dgm:cxn modelId="{B017D88B-0C57-481D-AA4F-47CECB22E85B}" srcId="{1D31B262-3962-40CB-9E61-5293090674B0}" destId="{FD19F7D9-6C33-4583-9165-A79DDE7C81DA}" srcOrd="9" destOrd="0" parTransId="{61934DED-E577-4056-AF1E-B6FE2DD34B69}" sibTransId="{21BDD707-7EEE-4B25-9049-CDDA18D2CD57}"/>
    <dgm:cxn modelId="{E3551841-CDA5-4D19-82FF-47E8F61D95DF}" srcId="{1D31B262-3962-40CB-9E61-5293090674B0}" destId="{3126FDE7-189C-41E5-9196-0FE553BEED8E}" srcOrd="1" destOrd="0" parTransId="{69627605-59F2-41F0-A654-1453E1E106A8}" sibTransId="{2FAD0FEE-49EB-4435-B79A-635B43593102}"/>
    <dgm:cxn modelId="{2A72C4A9-C7AD-4780-94BE-D7D79DEECF1D}" srcId="{1D31B262-3962-40CB-9E61-5293090674B0}" destId="{527F12B9-4317-4BC7-9487-18DF6D448393}" srcOrd="11" destOrd="0" parTransId="{009B5D01-5B01-41DA-8E42-9AE95282993C}" sibTransId="{D97C8CB2-E849-4377-B195-0603E3F61B96}"/>
    <dgm:cxn modelId="{64E1B5E4-0CE3-4E90-8DA6-9FDDA46E22ED}" type="presOf" srcId="{0D386894-588D-4DB1-B093-40D60B45B425}" destId="{013EF8D4-9B67-4C19-888C-27FF3E359902}" srcOrd="0" destOrd="0" presId="urn:microsoft.com/office/officeart/2005/8/layout/bProcess3"/>
    <dgm:cxn modelId="{8C36D020-2723-41E4-B43C-CC2AA0FB913F}" srcId="{1D31B262-3962-40CB-9E61-5293090674B0}" destId="{53971B82-30EE-48F6-BEC4-59A1DA352F8D}" srcOrd="7" destOrd="0" parTransId="{A064C018-FE39-4445-B359-BC4A70D1D774}" sibTransId="{0D386894-588D-4DB1-B093-40D60B45B425}"/>
    <dgm:cxn modelId="{61CFB11E-B4DE-4D70-A903-FA7E66E69605}" srcId="{1D31B262-3962-40CB-9E61-5293090674B0}" destId="{39413AE6-8F26-45A7-A0F2-23E73817B632}" srcOrd="5" destOrd="0" parTransId="{B31A118F-9254-49C5-8310-CA19CF8C89F3}" sibTransId="{BA6EAB7A-9FA0-484D-B13C-768CA42C72E2}"/>
    <dgm:cxn modelId="{ACDE5C02-BCCC-4112-881D-8515C987C909}" type="presOf" srcId="{21BDD707-7EEE-4B25-9049-CDDA18D2CD57}" destId="{806BE88A-9F9B-4CB0-B4A7-679F35430CB6}" srcOrd="0" destOrd="0" presId="urn:microsoft.com/office/officeart/2005/8/layout/bProcess3"/>
    <dgm:cxn modelId="{B5A12ABF-AA1F-445F-B0FF-43D3603D8B65}" type="presOf" srcId="{BA6EAB7A-9FA0-484D-B13C-768CA42C72E2}" destId="{FB5D4DD8-4263-4D01-BC36-C3BC3EFCD50E}" srcOrd="0" destOrd="0" presId="urn:microsoft.com/office/officeart/2005/8/layout/bProcess3"/>
    <dgm:cxn modelId="{A657186A-AB02-4CB3-807C-7FC713FB1415}" type="presOf" srcId="{5ABB0808-2A6C-4F4D-B79D-9F0D9F7BF454}" destId="{55523A0C-1A04-4549-858E-860647A855F8}" srcOrd="0" destOrd="0" presId="urn:microsoft.com/office/officeart/2005/8/layout/bProcess3"/>
    <dgm:cxn modelId="{2CAF429B-4681-466C-A5F3-28EB2BB3483F}" type="presOf" srcId="{E6D6AE11-67D0-41C5-BE53-BB866811B7D7}" destId="{5E3126C7-6E07-42CA-919A-4A367EE31796}" srcOrd="0" destOrd="0" presId="urn:microsoft.com/office/officeart/2005/8/layout/bProcess3"/>
    <dgm:cxn modelId="{5C4279D7-F93C-4B48-83E7-8E9A6C710E44}" srcId="{1D31B262-3962-40CB-9E61-5293090674B0}" destId="{0945E96E-A5A8-449E-B071-F6D92F3D6AC1}" srcOrd="2" destOrd="0" parTransId="{0B40C358-977C-45BD-A207-A4277A3FDD57}" sibTransId="{67DC98DB-495A-4EE5-8FC7-BD210530B8C1}"/>
    <dgm:cxn modelId="{4BADFCD2-9D63-49BC-A868-04E98764FB6B}" type="presOf" srcId="{21BDD707-7EEE-4B25-9049-CDDA18D2CD57}" destId="{36029945-EF32-49FA-9A6E-0FA2AE9457AF}" srcOrd="1" destOrd="0" presId="urn:microsoft.com/office/officeart/2005/8/layout/bProcess3"/>
    <dgm:cxn modelId="{B0D56F7C-02BE-40C7-9F3B-3F0F12D91601}" type="presParOf" srcId="{866EDEBE-01AE-429E-B370-97F330560C2D}" destId="{55523A0C-1A04-4549-858E-860647A855F8}" srcOrd="0" destOrd="0" presId="urn:microsoft.com/office/officeart/2005/8/layout/bProcess3"/>
    <dgm:cxn modelId="{313FBCC7-8CD0-49B9-83E2-C914C42A6261}" type="presParOf" srcId="{866EDEBE-01AE-429E-B370-97F330560C2D}" destId="{148852FC-D64A-4A45-A44D-B1C0849240A9}" srcOrd="1" destOrd="0" presId="urn:microsoft.com/office/officeart/2005/8/layout/bProcess3"/>
    <dgm:cxn modelId="{EE70CA5C-D437-4A4C-AC3E-43E586D32E8F}" type="presParOf" srcId="{148852FC-D64A-4A45-A44D-B1C0849240A9}" destId="{EEE7B7E6-2C57-426D-9EC4-F2DA65095F58}" srcOrd="0" destOrd="0" presId="urn:microsoft.com/office/officeart/2005/8/layout/bProcess3"/>
    <dgm:cxn modelId="{FA77A700-B19D-47B5-8933-234C3ECFB808}" type="presParOf" srcId="{866EDEBE-01AE-429E-B370-97F330560C2D}" destId="{FF1C5BF3-102C-4FB7-BF9F-A27A067D4E07}" srcOrd="2" destOrd="0" presId="urn:microsoft.com/office/officeart/2005/8/layout/bProcess3"/>
    <dgm:cxn modelId="{7C088678-AC4B-4525-9E1D-135413FF0658}" type="presParOf" srcId="{866EDEBE-01AE-429E-B370-97F330560C2D}" destId="{3BFBD3B5-64C7-4099-BB10-55992BB96D5C}" srcOrd="3" destOrd="0" presId="urn:microsoft.com/office/officeart/2005/8/layout/bProcess3"/>
    <dgm:cxn modelId="{60355693-A869-419E-A497-F73FC671480E}" type="presParOf" srcId="{3BFBD3B5-64C7-4099-BB10-55992BB96D5C}" destId="{280D0D39-2B4A-4122-850E-B0C0E5A07A68}" srcOrd="0" destOrd="0" presId="urn:microsoft.com/office/officeart/2005/8/layout/bProcess3"/>
    <dgm:cxn modelId="{B9C03596-B1F3-4F72-8936-A10777C0BF19}" type="presParOf" srcId="{866EDEBE-01AE-429E-B370-97F330560C2D}" destId="{23383882-166B-4096-AB3C-DB2929747A10}" srcOrd="4" destOrd="0" presId="urn:microsoft.com/office/officeart/2005/8/layout/bProcess3"/>
    <dgm:cxn modelId="{A543C7CF-AE20-4BC0-BB41-E32F39026523}" type="presParOf" srcId="{866EDEBE-01AE-429E-B370-97F330560C2D}" destId="{AB3E6EDD-E266-4B58-9B32-A1002807DA95}" srcOrd="5" destOrd="0" presId="urn:microsoft.com/office/officeart/2005/8/layout/bProcess3"/>
    <dgm:cxn modelId="{FB780D2A-005A-4373-9474-2274A2183A8C}" type="presParOf" srcId="{AB3E6EDD-E266-4B58-9B32-A1002807DA95}" destId="{DAA387EC-DD00-4F92-9417-F68513368B68}" srcOrd="0" destOrd="0" presId="urn:microsoft.com/office/officeart/2005/8/layout/bProcess3"/>
    <dgm:cxn modelId="{B5E1E669-035D-44AC-A973-430D2C5215BD}" type="presParOf" srcId="{866EDEBE-01AE-429E-B370-97F330560C2D}" destId="{2A907741-EE01-4666-B914-AEF211FBA244}" srcOrd="6" destOrd="0" presId="urn:microsoft.com/office/officeart/2005/8/layout/bProcess3"/>
    <dgm:cxn modelId="{9DBC46DB-AABA-492D-B3FE-F1C875703587}" type="presParOf" srcId="{866EDEBE-01AE-429E-B370-97F330560C2D}" destId="{095DE881-A346-409F-BA85-8860C5F8FEB7}" srcOrd="7" destOrd="0" presId="urn:microsoft.com/office/officeart/2005/8/layout/bProcess3"/>
    <dgm:cxn modelId="{32F6E060-CFE1-4676-A12D-41AB88D3FCBF}" type="presParOf" srcId="{095DE881-A346-409F-BA85-8860C5F8FEB7}" destId="{37E08AE2-6DD5-4975-B89E-5162AB12FCF2}" srcOrd="0" destOrd="0" presId="urn:microsoft.com/office/officeart/2005/8/layout/bProcess3"/>
    <dgm:cxn modelId="{32F816DB-CCE5-44F8-B79B-0B148DC01D94}" type="presParOf" srcId="{866EDEBE-01AE-429E-B370-97F330560C2D}" destId="{575B1133-1497-43F2-9BD5-C03337DC4F7E}" srcOrd="8" destOrd="0" presId="urn:microsoft.com/office/officeart/2005/8/layout/bProcess3"/>
    <dgm:cxn modelId="{35F9D7D1-CDBD-4C98-9FFE-9734CFAE4AB8}" type="presParOf" srcId="{866EDEBE-01AE-429E-B370-97F330560C2D}" destId="{AA01DC75-5D6A-4952-90F5-A964DFDD0B15}" srcOrd="9" destOrd="0" presId="urn:microsoft.com/office/officeart/2005/8/layout/bProcess3"/>
    <dgm:cxn modelId="{857FD513-9EC9-4F00-8A54-A9F91D9D3943}" type="presParOf" srcId="{AA01DC75-5D6A-4952-90F5-A964DFDD0B15}" destId="{3B5EEA12-A986-4A50-ADF0-BE3FB8D7AE9A}" srcOrd="0" destOrd="0" presId="urn:microsoft.com/office/officeart/2005/8/layout/bProcess3"/>
    <dgm:cxn modelId="{35642739-81D0-45DB-BCDA-9657CAB28C27}" type="presParOf" srcId="{866EDEBE-01AE-429E-B370-97F330560C2D}" destId="{9EF9C16B-DF91-43CD-ABDA-ABE6BBF81F9C}" srcOrd="10" destOrd="0" presId="urn:microsoft.com/office/officeart/2005/8/layout/bProcess3"/>
    <dgm:cxn modelId="{0733F1C1-D1A4-4818-BCBE-D4B13497B79B}" type="presParOf" srcId="{866EDEBE-01AE-429E-B370-97F330560C2D}" destId="{FB5D4DD8-4263-4D01-BC36-C3BC3EFCD50E}" srcOrd="11" destOrd="0" presId="urn:microsoft.com/office/officeart/2005/8/layout/bProcess3"/>
    <dgm:cxn modelId="{AB89AF54-1CF2-40FE-A62E-0CBDA347AF80}" type="presParOf" srcId="{FB5D4DD8-4263-4D01-BC36-C3BC3EFCD50E}" destId="{D68FFBE3-629A-48F9-B90A-4DCF48307FE9}" srcOrd="0" destOrd="0" presId="urn:microsoft.com/office/officeart/2005/8/layout/bProcess3"/>
    <dgm:cxn modelId="{797E0B96-BE78-46D0-8B44-5CA8CFB3C952}" type="presParOf" srcId="{866EDEBE-01AE-429E-B370-97F330560C2D}" destId="{392D1CD6-9F7F-427A-A585-A6089F18C2B6}" srcOrd="12" destOrd="0" presId="urn:microsoft.com/office/officeart/2005/8/layout/bProcess3"/>
    <dgm:cxn modelId="{F543EFB1-2D31-41C6-9F2B-5A08F5367FC8}" type="presParOf" srcId="{866EDEBE-01AE-429E-B370-97F330560C2D}" destId="{5E3126C7-6E07-42CA-919A-4A367EE31796}" srcOrd="13" destOrd="0" presId="urn:microsoft.com/office/officeart/2005/8/layout/bProcess3"/>
    <dgm:cxn modelId="{34FC9730-669D-4299-ACE4-FC0DEB367EFB}" type="presParOf" srcId="{5E3126C7-6E07-42CA-919A-4A367EE31796}" destId="{BF82B587-C534-4AEE-BA9A-297AE2A31DE2}" srcOrd="0" destOrd="0" presId="urn:microsoft.com/office/officeart/2005/8/layout/bProcess3"/>
    <dgm:cxn modelId="{74215846-AABF-478F-938F-D5F73AD52426}" type="presParOf" srcId="{866EDEBE-01AE-429E-B370-97F330560C2D}" destId="{60F1C14B-D9FE-4457-8EE0-4F4C68AC22F3}" srcOrd="14" destOrd="0" presId="urn:microsoft.com/office/officeart/2005/8/layout/bProcess3"/>
    <dgm:cxn modelId="{47A7AAD3-BF7B-465C-846D-7C8AA3DA4C8B}" type="presParOf" srcId="{866EDEBE-01AE-429E-B370-97F330560C2D}" destId="{013EF8D4-9B67-4C19-888C-27FF3E359902}" srcOrd="15" destOrd="0" presId="urn:microsoft.com/office/officeart/2005/8/layout/bProcess3"/>
    <dgm:cxn modelId="{15014353-27AF-43AC-A442-A9D1A45E1503}" type="presParOf" srcId="{013EF8D4-9B67-4C19-888C-27FF3E359902}" destId="{9A69509A-D223-4D24-86DE-35311ACD2A25}" srcOrd="0" destOrd="0" presId="urn:microsoft.com/office/officeart/2005/8/layout/bProcess3"/>
    <dgm:cxn modelId="{C3BB60E5-9EDF-4E95-B8F2-583CC3FFEB5F}" type="presParOf" srcId="{866EDEBE-01AE-429E-B370-97F330560C2D}" destId="{65DA34A0-91A6-4982-9E67-FCD3AC81D1D0}" srcOrd="16" destOrd="0" presId="urn:microsoft.com/office/officeart/2005/8/layout/bProcess3"/>
    <dgm:cxn modelId="{0D2D465C-A60C-4C5E-B27F-FB4D254416FC}" type="presParOf" srcId="{866EDEBE-01AE-429E-B370-97F330560C2D}" destId="{65B14A7F-F1A7-44B9-965C-77E3E0C82075}" srcOrd="17" destOrd="0" presId="urn:microsoft.com/office/officeart/2005/8/layout/bProcess3"/>
    <dgm:cxn modelId="{C0CF1046-D676-4059-9533-F0A161C1A77D}" type="presParOf" srcId="{65B14A7F-F1A7-44B9-965C-77E3E0C82075}" destId="{88531C3F-F6FD-4A59-805C-803E4532AACA}" srcOrd="0" destOrd="0" presId="urn:microsoft.com/office/officeart/2005/8/layout/bProcess3"/>
    <dgm:cxn modelId="{8A2D5730-C5D4-4D0D-A208-A685D7B85C79}" type="presParOf" srcId="{866EDEBE-01AE-429E-B370-97F330560C2D}" destId="{571771AD-CCD4-45C0-83FD-5CAF87DE84CF}" srcOrd="18" destOrd="0" presId="urn:microsoft.com/office/officeart/2005/8/layout/bProcess3"/>
    <dgm:cxn modelId="{6088C824-B2DF-4E1B-90B2-11AB559201AA}" type="presParOf" srcId="{866EDEBE-01AE-429E-B370-97F330560C2D}" destId="{806BE88A-9F9B-4CB0-B4A7-679F35430CB6}" srcOrd="19" destOrd="0" presId="urn:microsoft.com/office/officeart/2005/8/layout/bProcess3"/>
    <dgm:cxn modelId="{03959AA1-ADB8-487E-A078-9C04891E2A02}" type="presParOf" srcId="{806BE88A-9F9B-4CB0-B4A7-679F35430CB6}" destId="{36029945-EF32-49FA-9A6E-0FA2AE9457AF}" srcOrd="0" destOrd="0" presId="urn:microsoft.com/office/officeart/2005/8/layout/bProcess3"/>
    <dgm:cxn modelId="{25EC17F3-B176-4310-9BD9-C3A89B271DD3}" type="presParOf" srcId="{866EDEBE-01AE-429E-B370-97F330560C2D}" destId="{BD0C8F6B-2F41-4453-B8D2-E60281CFC75B}" srcOrd="20" destOrd="0" presId="urn:microsoft.com/office/officeart/2005/8/layout/bProcess3"/>
    <dgm:cxn modelId="{B5836AAD-499C-455B-AA34-C7E387D80127}" type="presParOf" srcId="{866EDEBE-01AE-429E-B370-97F330560C2D}" destId="{3A14A1F4-18A7-4DB1-B0B1-7467F476A245}" srcOrd="21" destOrd="0" presId="urn:microsoft.com/office/officeart/2005/8/layout/bProcess3"/>
    <dgm:cxn modelId="{DC726236-987F-40CC-AEEE-5E6B4FDAFE72}" type="presParOf" srcId="{3A14A1F4-18A7-4DB1-B0B1-7467F476A245}" destId="{21A8D281-E74D-4C29-9AC5-0CE8131B222D}" srcOrd="0" destOrd="0" presId="urn:microsoft.com/office/officeart/2005/8/layout/bProcess3"/>
    <dgm:cxn modelId="{585EDD73-9C4A-49BE-8532-1F091303FA4A}" type="presParOf" srcId="{866EDEBE-01AE-429E-B370-97F330560C2D}" destId="{60FF6D33-A034-4DA3-A37C-9D6E0C362E30}" srcOrd="2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5E7AD-2E11-4CF6-8BD5-C89FA9FEB6A0}">
      <dsp:nvSpPr>
        <dsp:cNvPr id="0" name=""/>
        <dsp:cNvSpPr/>
      </dsp:nvSpPr>
      <dsp:spPr>
        <a:xfrm>
          <a:off x="4252" y="0"/>
          <a:ext cx="4090813" cy="5187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Cuando con anterioridad a 2016 se hayan incurrido en infracciones a las </a:t>
          </a:r>
          <a:r>
            <a:rPr lang="es-MX" sz="1700" b="1" u="none" kern="1200" dirty="0" smtClean="0">
              <a:solidFill>
                <a:schemeClr val="accent2"/>
              </a:solidFill>
              <a:latin typeface="Calibri" pitchFamily="34" charset="0"/>
              <a:cs typeface="Calibri" pitchFamily="34" charset="0"/>
            </a:rPr>
            <a:t>disposiciones</a:t>
          </a:r>
          <a:r>
            <a:rPr lang="es-MX" sz="1700" u="sng" kern="1200" dirty="0" smtClean="0">
              <a:latin typeface="Calibri" pitchFamily="34" charset="0"/>
              <a:cs typeface="Calibri" pitchFamily="34" charset="0"/>
            </a:rPr>
            <a:t> </a:t>
          </a:r>
          <a:r>
            <a:rPr lang="es-MX" sz="1700" b="1" u="none" kern="1200" dirty="0" smtClean="0">
              <a:solidFill>
                <a:schemeClr val="accent2"/>
              </a:solidFill>
              <a:latin typeface="Calibri" pitchFamily="34" charset="0"/>
              <a:cs typeface="Calibri" pitchFamily="34" charset="0"/>
            </a:rPr>
            <a:t>aduaneras</a:t>
          </a:r>
          <a:endParaRPr lang="es-MX" sz="1700" b="1" u="none" kern="1200" dirty="0">
            <a:solidFill>
              <a:schemeClr val="accent2"/>
            </a:solidFill>
            <a:latin typeface="Calibri" pitchFamily="34" charset="0"/>
            <a:cs typeface="Calibri" pitchFamily="34" charset="0"/>
          </a:endParaRPr>
        </a:p>
      </dsp:txBody>
      <dsp:txXfrm>
        <a:off x="4252" y="0"/>
        <a:ext cx="4090813" cy="1556208"/>
      </dsp:txXfrm>
    </dsp:sp>
    <dsp:sp modelId="{AD6ADB81-427F-4CA9-B5CC-243468A0F0A7}">
      <dsp:nvSpPr>
        <dsp:cNvPr id="0" name=""/>
        <dsp:cNvSpPr/>
      </dsp:nvSpPr>
      <dsp:spPr>
        <a:xfrm>
          <a:off x="432053" y="1226919"/>
          <a:ext cx="3272650" cy="33717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b="1" kern="1200" dirty="0" smtClean="0">
              <a:latin typeface="Calibri" pitchFamily="34" charset="0"/>
              <a:cs typeface="Calibri" pitchFamily="34" charset="0"/>
            </a:rPr>
            <a:t>No se le determinará</a:t>
          </a:r>
          <a:r>
            <a:rPr lang="es-MX" sz="1600" kern="1200" dirty="0" smtClean="0">
              <a:latin typeface="Calibri" pitchFamily="34" charset="0"/>
              <a:cs typeface="Calibri" pitchFamily="34" charset="0"/>
            </a:rPr>
            <a:t> multa si el crédito fiscal no excede a 3,500 unidades de inversión  al 1 de enero de 2016.</a:t>
          </a:r>
          <a:endParaRPr lang="es-MX" sz="1600" kern="1200" dirty="0">
            <a:latin typeface="Calibri" pitchFamily="34" charset="0"/>
            <a:cs typeface="Calibri" pitchFamily="34" charset="0"/>
          </a:endParaRPr>
        </a:p>
      </dsp:txBody>
      <dsp:txXfrm>
        <a:off x="527906" y="1322772"/>
        <a:ext cx="3080944" cy="3180078"/>
      </dsp:txXfrm>
    </dsp:sp>
    <dsp:sp modelId="{E867303C-66FB-4291-A29E-9142D1BDA8BD}">
      <dsp:nvSpPr>
        <dsp:cNvPr id="0" name=""/>
        <dsp:cNvSpPr/>
      </dsp:nvSpPr>
      <dsp:spPr>
        <a:xfrm>
          <a:off x="4406129" y="0"/>
          <a:ext cx="4090813" cy="5187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Multas por infracciones del incumplimiento de obligaciones fiscales federales distintas a las obligaciones de pago (relacionadas con el RFC, con la presentación de declaraciones, solicitudes o avisos y con la obligación de llevar contabilidad)</a:t>
          </a:r>
          <a:endParaRPr lang="es-MX" sz="1700" kern="1200" dirty="0">
            <a:latin typeface="Calibri" pitchFamily="34" charset="0"/>
            <a:cs typeface="Calibri" pitchFamily="34" charset="0"/>
          </a:endParaRPr>
        </a:p>
      </dsp:txBody>
      <dsp:txXfrm>
        <a:off x="4406129" y="0"/>
        <a:ext cx="4090813" cy="1556208"/>
      </dsp:txXfrm>
    </dsp:sp>
    <dsp:sp modelId="{27DC60A0-ADC1-445C-90E4-876220EC5D13}">
      <dsp:nvSpPr>
        <dsp:cNvPr id="0" name=""/>
        <dsp:cNvSpPr/>
      </dsp:nvSpPr>
      <dsp:spPr>
        <a:xfrm>
          <a:off x="4810958" y="1557883"/>
          <a:ext cx="3272650" cy="22476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cs typeface="Calibri" pitchFamily="34" charset="0"/>
            </a:rPr>
            <a:t>Pagarán el 50%  si realizan el </a:t>
          </a:r>
          <a:r>
            <a:rPr lang="es-MX" sz="1600" b="1" kern="1200" dirty="0" smtClean="0">
              <a:latin typeface="Calibri" pitchFamily="34" charset="0"/>
              <a:cs typeface="Calibri" pitchFamily="34" charset="0"/>
            </a:rPr>
            <a:t>pago después </a:t>
          </a:r>
          <a:r>
            <a:rPr lang="es-MX" sz="1600" kern="1200" dirty="0" smtClean="0">
              <a:latin typeface="Calibri" pitchFamily="34" charset="0"/>
              <a:cs typeface="Calibri" pitchFamily="34" charset="0"/>
            </a:rPr>
            <a:t>de que las autoridades inicien el ejercicio de sus facultades de comprobación y hasta antes de que se le levante el acta final siempre y cuando, además,  se paguen las contribuciones omitidas y sus accesorios.</a:t>
          </a:r>
          <a:endParaRPr lang="es-MX" sz="1600" kern="1200" dirty="0">
            <a:latin typeface="Calibri" pitchFamily="34" charset="0"/>
            <a:cs typeface="Calibri" pitchFamily="34" charset="0"/>
          </a:endParaRPr>
        </a:p>
      </dsp:txBody>
      <dsp:txXfrm>
        <a:off x="4876789" y="1623714"/>
        <a:ext cx="3140988" cy="2115966"/>
      </dsp:txXfrm>
    </dsp:sp>
    <dsp:sp modelId="{E59301B6-BC37-4783-8ECE-0278BACF82FF}">
      <dsp:nvSpPr>
        <dsp:cNvPr id="0" name=""/>
        <dsp:cNvSpPr/>
      </dsp:nvSpPr>
      <dsp:spPr>
        <a:xfrm>
          <a:off x="4810958" y="3954952"/>
          <a:ext cx="3272650" cy="971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cs typeface="Calibri" pitchFamily="34" charset="0"/>
            </a:rPr>
            <a:t>Si se realiza </a:t>
          </a:r>
          <a:r>
            <a:rPr lang="es-MX" sz="1600" b="1" kern="1200" dirty="0" smtClean="0">
              <a:latin typeface="Calibri" pitchFamily="34" charset="0"/>
              <a:cs typeface="Calibri" pitchFamily="34" charset="0"/>
            </a:rPr>
            <a:t>antes </a:t>
          </a:r>
          <a:r>
            <a:rPr lang="es-MX" sz="1600" kern="1200" dirty="0" smtClean="0">
              <a:latin typeface="Calibri" pitchFamily="34" charset="0"/>
              <a:cs typeface="Calibri" pitchFamily="34" charset="0"/>
            </a:rPr>
            <a:t>de que se notifique la resolución pagarán el 60% de la multa que les </a:t>
          </a:r>
          <a:r>
            <a:rPr lang="es-MX" sz="1600" kern="1200" dirty="0" smtClean="0">
              <a:latin typeface="Calibri" pitchFamily="34" charset="0"/>
              <a:cs typeface="Calibri" pitchFamily="34" charset="0"/>
            </a:rPr>
            <a:t>corresponda.</a:t>
          </a:r>
          <a:endParaRPr lang="es-MX" sz="1600" kern="1200" dirty="0">
            <a:latin typeface="Calibri" pitchFamily="34" charset="0"/>
            <a:cs typeface="Calibri" pitchFamily="34" charset="0"/>
          </a:endParaRPr>
        </a:p>
      </dsp:txBody>
      <dsp:txXfrm>
        <a:off x="4839408" y="3983402"/>
        <a:ext cx="3215750" cy="9144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67A4-A948-4B93-8AA9-41A109920699}">
      <dsp:nvSpPr>
        <dsp:cNvPr id="0" name=""/>
        <dsp:cNvSpPr/>
      </dsp:nvSpPr>
      <dsp:spPr>
        <a:xfrm>
          <a:off x="720081" y="269"/>
          <a:ext cx="6840758" cy="13073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b="1" kern="1200" dirty="0" smtClean="0">
              <a:latin typeface="Calibri" pitchFamily="34" charset="0"/>
              <a:cs typeface="Calibri" pitchFamily="34" charset="0"/>
            </a:rPr>
            <a:t>Artículo 23</a:t>
          </a:r>
          <a:r>
            <a:rPr lang="es-MX" sz="1900" kern="1200" dirty="0" smtClean="0">
              <a:latin typeface="Calibri" pitchFamily="34" charset="0"/>
              <a:cs typeface="Calibri" pitchFamily="34" charset="0"/>
            </a:rPr>
            <a:t>. Los contribuyentes PF que opten por tributar en el Régimen de Incorporación Fiscal, </a:t>
          </a:r>
          <a:r>
            <a:rPr lang="es-MX" sz="1900" b="1" u="none" kern="1200" dirty="0" smtClean="0">
              <a:latin typeface="Calibri" pitchFamily="34" charset="0"/>
              <a:cs typeface="Calibri" pitchFamily="34" charset="0"/>
            </a:rPr>
            <a:t>por las actividades que realicen con el público en general, podrán </a:t>
          </a:r>
          <a:r>
            <a:rPr lang="es-MX" sz="1900" kern="1200" dirty="0" smtClean="0">
              <a:latin typeface="Calibri" pitchFamily="34" charset="0"/>
              <a:cs typeface="Calibri" pitchFamily="34" charset="0"/>
            </a:rPr>
            <a:t>optar por pagar el IVA y el </a:t>
          </a:r>
          <a:r>
            <a:rPr lang="es-MX" sz="1900" kern="1200" dirty="0" smtClean="0">
              <a:latin typeface="Calibri" pitchFamily="34" charset="0"/>
              <a:cs typeface="Calibri" pitchFamily="34" charset="0"/>
            </a:rPr>
            <a:t>IEPS:</a:t>
          </a:r>
          <a:endParaRPr lang="es-MX" sz="1900" kern="1200" dirty="0">
            <a:latin typeface="Calibri" pitchFamily="34" charset="0"/>
            <a:cs typeface="Calibri" pitchFamily="34" charset="0"/>
          </a:endParaRPr>
        </a:p>
      </dsp:txBody>
      <dsp:txXfrm>
        <a:off x="758373" y="38561"/>
        <a:ext cx="6764174" cy="1230787"/>
      </dsp:txXfrm>
    </dsp:sp>
    <dsp:sp modelId="{58574DFC-D49E-4295-AA07-23CA47EB35AF}">
      <dsp:nvSpPr>
        <dsp:cNvPr id="0" name=""/>
        <dsp:cNvSpPr/>
      </dsp:nvSpPr>
      <dsp:spPr>
        <a:xfrm>
          <a:off x="4094740" y="1307641"/>
          <a:ext cx="91440" cy="522948"/>
        </a:xfrm>
        <a:custGeom>
          <a:avLst/>
          <a:gdLst/>
          <a:ahLst/>
          <a:cxnLst/>
          <a:rect l="0" t="0" r="0" b="0"/>
          <a:pathLst>
            <a:path>
              <a:moveTo>
                <a:pt x="45720" y="0"/>
              </a:moveTo>
              <a:lnTo>
                <a:pt x="45720" y="52294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A603B-00D7-4D5D-ACF6-59A39A19F70D}">
      <dsp:nvSpPr>
        <dsp:cNvPr id="0" name=""/>
        <dsp:cNvSpPr/>
      </dsp:nvSpPr>
      <dsp:spPr>
        <a:xfrm>
          <a:off x="2736303" y="1830590"/>
          <a:ext cx="2808313" cy="13073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I.- Calcularán y pagarán los impuestos citados en la forma </a:t>
          </a:r>
          <a:r>
            <a:rPr lang="es-MX" sz="1800" kern="1200" dirty="0" smtClean="0">
              <a:latin typeface="Calibri" pitchFamily="34" charset="0"/>
              <a:cs typeface="Calibri" pitchFamily="34" charset="0"/>
            </a:rPr>
            <a:t>siguiente:</a:t>
          </a:r>
          <a:endParaRPr lang="es-MX" sz="1800" kern="1200" dirty="0">
            <a:latin typeface="Calibri" pitchFamily="34" charset="0"/>
            <a:cs typeface="Calibri" pitchFamily="34" charset="0"/>
          </a:endParaRPr>
        </a:p>
      </dsp:txBody>
      <dsp:txXfrm>
        <a:off x="2774595" y="1868882"/>
        <a:ext cx="2731729" cy="1230787"/>
      </dsp:txXfrm>
    </dsp:sp>
    <dsp:sp modelId="{38776BCC-8B62-4053-A153-DA4C38920061}">
      <dsp:nvSpPr>
        <dsp:cNvPr id="0" name=""/>
        <dsp:cNvSpPr/>
      </dsp:nvSpPr>
      <dsp:spPr>
        <a:xfrm>
          <a:off x="4094740" y="3137961"/>
          <a:ext cx="91440" cy="522948"/>
        </a:xfrm>
        <a:custGeom>
          <a:avLst/>
          <a:gdLst/>
          <a:ahLst/>
          <a:cxnLst/>
          <a:rect l="0" t="0" r="0" b="0"/>
          <a:pathLst>
            <a:path>
              <a:moveTo>
                <a:pt x="45720" y="0"/>
              </a:moveTo>
              <a:lnTo>
                <a:pt x="45720" y="5229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9F800-D3A9-4AC7-8BFC-3D0EBC7A4B27}">
      <dsp:nvSpPr>
        <dsp:cNvPr id="0" name=""/>
        <dsp:cNvSpPr/>
      </dsp:nvSpPr>
      <dsp:spPr>
        <a:xfrm>
          <a:off x="864091" y="3660910"/>
          <a:ext cx="6552737" cy="13073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latin typeface="Calibri" pitchFamily="34" charset="0"/>
              <a:cs typeface="Calibri" pitchFamily="34" charset="0"/>
            </a:rPr>
            <a:t>a) Se aplicarán los porcentajes al monto de las contraprestaciones cobradas por las actividades afectas al pago del IVA o en el bimestre de que se trate, considerando el giro o </a:t>
          </a:r>
          <a:r>
            <a:rPr lang="es-MX" sz="1800" kern="1200" dirty="0" smtClean="0">
              <a:latin typeface="Calibri" pitchFamily="34" charset="0"/>
              <a:cs typeface="Calibri" pitchFamily="34" charset="0"/>
            </a:rPr>
            <a:t>actividad.</a:t>
          </a:r>
          <a:endParaRPr lang="es-MX" sz="1800" kern="1200" dirty="0">
            <a:latin typeface="Calibri" pitchFamily="34" charset="0"/>
            <a:cs typeface="Calibri" pitchFamily="34" charset="0"/>
          </a:endParaRPr>
        </a:p>
      </dsp:txBody>
      <dsp:txXfrm>
        <a:off x="902383" y="3699202"/>
        <a:ext cx="6476153" cy="1230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1AD5-13AF-4A59-B8D3-1A63E93D86E1}">
      <dsp:nvSpPr>
        <dsp:cNvPr id="0" name=""/>
        <dsp:cNvSpPr/>
      </dsp:nvSpPr>
      <dsp:spPr>
        <a:xfrm>
          <a:off x="90453" y="1140284"/>
          <a:ext cx="2356682" cy="13353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b) Se aplicarán los porcentajes al monto de las contraprestaciones al IEPS en el bimestre</a:t>
          </a:r>
        </a:p>
      </dsp:txBody>
      <dsp:txXfrm>
        <a:off x="90453" y="1140284"/>
        <a:ext cx="2356682" cy="1335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D11B-C078-45E0-951E-9C8C6D44CBC4}">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A5E52-08F5-4D92-B61D-ECD8AB7E7223}">
      <dsp:nvSpPr>
        <dsp:cNvPr id="0" name=""/>
        <dsp:cNvSpPr/>
      </dsp:nvSpPr>
      <dsp:spPr>
        <a:xfrm>
          <a:off x="731520" y="203200"/>
          <a:ext cx="1828800" cy="1625600"/>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8FA1-6632-4C0B-8312-FE611E64C397}">
      <dsp:nvSpPr>
        <dsp:cNvPr id="0" name=""/>
        <dsp:cNvSpPr/>
      </dsp:nvSpPr>
      <dsp:spPr>
        <a:xfrm>
          <a:off x="2844198" y="43755"/>
          <a:ext cx="2724082" cy="212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cs typeface="Calibri" pitchFamily="34" charset="0"/>
            </a:rPr>
            <a:t>c) El resultado obtenido de los incisos a) y b) será el monto del IVA o del IEPS, en su caso, a pagar por las actividades realizadas con el público en general, e</a:t>
          </a:r>
          <a:endParaRPr lang="es-MX" sz="1600" kern="1200" dirty="0">
            <a:latin typeface="Calibri" pitchFamily="34" charset="0"/>
            <a:cs typeface="Calibri" pitchFamily="34" charset="0"/>
          </a:endParaRPr>
        </a:p>
      </dsp:txBody>
      <dsp:txXfrm>
        <a:off x="2844198" y="43755"/>
        <a:ext cx="2724082" cy="2125594"/>
      </dsp:txXfrm>
    </dsp:sp>
    <dsp:sp modelId="{36243456-A384-4C7A-A80F-04F9A36F1B4D}">
      <dsp:nvSpPr>
        <dsp:cNvPr id="0" name=""/>
        <dsp:cNvSpPr/>
      </dsp:nvSpPr>
      <dsp:spPr>
        <a:xfrm>
          <a:off x="3535680" y="2235200"/>
          <a:ext cx="1828800" cy="1625600"/>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99461-71C8-4CB0-BB36-82D48403E50A}">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latin typeface="Calibri" pitchFamily="34" charset="0"/>
              <a:cs typeface="Calibri" pitchFamily="34" charset="0"/>
            </a:rPr>
            <a:t>d) El pago bimestral del IVA y del IEPS deberá realizarse por los períodos y en los plazos establecidos en la Ley del IVA y del IEPS</a:t>
          </a:r>
          <a:endParaRPr lang="es-MX" sz="1500" kern="1200" dirty="0">
            <a:latin typeface="Calibri" pitchFamily="34" charset="0"/>
            <a:cs typeface="Calibri" pitchFamily="34" charset="0"/>
          </a:endParaRPr>
        </a:p>
      </dsp:txBody>
      <dsp:txXfrm>
        <a:off x="914400" y="2357120"/>
        <a:ext cx="1950720" cy="1706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C644-3FA8-4527-BB4C-D809B5888BF7}">
      <dsp:nvSpPr>
        <dsp:cNvPr id="0" name=""/>
        <dsp:cNvSpPr/>
      </dsp:nvSpPr>
      <dsp:spPr>
        <a:xfrm>
          <a:off x="144017" y="1916"/>
          <a:ext cx="3621263" cy="18739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bg1"/>
              </a:solidFill>
              <a:latin typeface="Calibri" pitchFamily="34" charset="0"/>
              <a:cs typeface="Calibri" pitchFamily="34" charset="0"/>
            </a:rPr>
            <a:t>Tratándose de las actividades por las que se expidan comprobantes que reúnan los </a:t>
          </a:r>
          <a:r>
            <a:rPr lang="es-MX" sz="1600" b="1" u="none" kern="1200" dirty="0" smtClean="0">
              <a:solidFill>
                <a:schemeClr val="bg1"/>
              </a:solidFill>
              <a:latin typeface="Calibri" pitchFamily="34" charset="0"/>
              <a:cs typeface="Calibri" pitchFamily="34" charset="0"/>
            </a:rPr>
            <a:t>requisitos para su deducción se traslade en forma expresa y por separado, </a:t>
          </a:r>
          <a:r>
            <a:rPr lang="es-MX" sz="1600" kern="1200" dirty="0" smtClean="0">
              <a:solidFill>
                <a:schemeClr val="bg1"/>
              </a:solidFill>
              <a:latin typeface="Calibri" pitchFamily="34" charset="0"/>
              <a:cs typeface="Calibri" pitchFamily="34" charset="0"/>
            </a:rPr>
            <a:t>deberá pagarse el impuesto, conjuntamente conforme al inciso c) de esta </a:t>
          </a:r>
          <a:r>
            <a:rPr lang="es-MX" sz="1600" kern="1200" dirty="0" smtClean="0">
              <a:solidFill>
                <a:schemeClr val="bg1"/>
              </a:solidFill>
              <a:latin typeface="Calibri" pitchFamily="34" charset="0"/>
              <a:cs typeface="Calibri" pitchFamily="34" charset="0"/>
            </a:rPr>
            <a:t>fracción.</a:t>
          </a:r>
          <a:r>
            <a:rPr lang="es-MX" sz="1600" kern="1200" dirty="0" smtClean="0">
              <a:solidFill>
                <a:schemeClr val="tx1"/>
              </a:solidFill>
            </a:rPr>
            <a:t>.</a:t>
          </a:r>
          <a:endParaRPr lang="es-MX" sz="1600" kern="1200" dirty="0">
            <a:solidFill>
              <a:schemeClr val="tx1"/>
            </a:solidFill>
          </a:endParaRPr>
        </a:p>
      </dsp:txBody>
      <dsp:txXfrm>
        <a:off x="144017" y="1916"/>
        <a:ext cx="3621263" cy="1873923"/>
      </dsp:txXfrm>
    </dsp:sp>
    <dsp:sp modelId="{886759B8-EE28-439F-91D4-1B2DBB6E6584}">
      <dsp:nvSpPr>
        <dsp:cNvPr id="0" name=""/>
        <dsp:cNvSpPr/>
      </dsp:nvSpPr>
      <dsp:spPr>
        <a:xfrm>
          <a:off x="4077601" y="1916"/>
          <a:ext cx="3411228" cy="18739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bg1"/>
              </a:solidFill>
              <a:latin typeface="Calibri" pitchFamily="34" charset="0"/>
              <a:cs typeface="Calibri" pitchFamily="34" charset="0"/>
            </a:rPr>
            <a:t>Para los efectos del párrafo anterior, el </a:t>
          </a:r>
          <a:r>
            <a:rPr lang="es-MX" sz="1600" kern="1200" dirty="0" err="1" smtClean="0">
              <a:solidFill>
                <a:schemeClr val="bg1"/>
              </a:solidFill>
              <a:latin typeface="Calibri" pitchFamily="34" charset="0"/>
              <a:cs typeface="Calibri" pitchFamily="34" charset="0"/>
            </a:rPr>
            <a:t>acreditamiento</a:t>
          </a:r>
          <a:r>
            <a:rPr lang="es-MX" sz="1600" kern="1200" dirty="0" smtClean="0">
              <a:solidFill>
                <a:schemeClr val="bg1"/>
              </a:solidFill>
              <a:latin typeface="Calibri" pitchFamily="34" charset="0"/>
              <a:cs typeface="Calibri" pitchFamily="34" charset="0"/>
            </a:rPr>
            <a:t> de IVA o IEPS será aplicable, cuando proceda, en la </a:t>
          </a:r>
          <a:r>
            <a:rPr lang="es-MX" sz="1600" b="1" u="none" kern="1200" dirty="0" smtClean="0">
              <a:solidFill>
                <a:schemeClr val="bg1"/>
              </a:solidFill>
              <a:latin typeface="Calibri" pitchFamily="34" charset="0"/>
              <a:cs typeface="Calibri" pitchFamily="34" charset="0"/>
            </a:rPr>
            <a:t>proporción</a:t>
          </a:r>
          <a:r>
            <a:rPr lang="es-MX" sz="1600" kern="1200" dirty="0" smtClean="0">
              <a:solidFill>
                <a:schemeClr val="bg1"/>
              </a:solidFill>
              <a:latin typeface="Calibri" pitchFamily="34" charset="0"/>
              <a:cs typeface="Calibri" pitchFamily="34" charset="0"/>
            </a:rPr>
            <a:t> que represente el valor de las </a:t>
          </a:r>
          <a:r>
            <a:rPr lang="es-MX" sz="1600" kern="1200" dirty="0" smtClean="0">
              <a:solidFill>
                <a:schemeClr val="bg1"/>
              </a:solidFill>
              <a:latin typeface="Calibri" pitchFamily="34" charset="0"/>
              <a:cs typeface="Calibri" pitchFamily="34" charset="0"/>
            </a:rPr>
            <a:t>actividades.</a:t>
          </a:r>
          <a:endParaRPr lang="es-MX" sz="1600" kern="1200" dirty="0">
            <a:solidFill>
              <a:schemeClr val="tx1"/>
            </a:solidFill>
            <a:latin typeface="Calibri" pitchFamily="34" charset="0"/>
            <a:cs typeface="Calibri" pitchFamily="34" charset="0"/>
          </a:endParaRPr>
        </a:p>
      </dsp:txBody>
      <dsp:txXfrm>
        <a:off x="4077601" y="1916"/>
        <a:ext cx="3411228" cy="1873923"/>
      </dsp:txXfrm>
    </dsp:sp>
    <dsp:sp modelId="{5433CBA9-F1DC-462C-8578-3E463102923C}">
      <dsp:nvSpPr>
        <dsp:cNvPr id="0" name=""/>
        <dsp:cNvSpPr/>
      </dsp:nvSpPr>
      <dsp:spPr>
        <a:xfrm>
          <a:off x="2376250" y="2190071"/>
          <a:ext cx="3123205" cy="18739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smtClean="0">
              <a:latin typeface="Calibri" pitchFamily="34" charset="0"/>
              <a:cs typeface="Calibri" pitchFamily="34" charset="0"/>
            </a:rPr>
            <a:t>Los contribuyentes que ejerzan la </a:t>
          </a:r>
          <a:r>
            <a:rPr lang="es-MX" sz="1700" b="1" u="none" kern="1200" dirty="0" smtClean="0">
              <a:latin typeface="Calibri" pitchFamily="34" charset="0"/>
              <a:cs typeface="Calibri" pitchFamily="34" charset="0"/>
            </a:rPr>
            <a:t>opción podrán abandonarla </a:t>
          </a:r>
          <a:r>
            <a:rPr lang="es-MX" sz="1700" kern="1200" dirty="0" smtClean="0">
              <a:latin typeface="Calibri" pitchFamily="34" charset="0"/>
              <a:cs typeface="Calibri" pitchFamily="34" charset="0"/>
            </a:rPr>
            <a:t>en cualquier momento, en cuyo caso deberán calcular y pagar el IVA  y el IEPS, a partir del bimestre en que abandonen la opción. No podrán volver a ejercer la </a:t>
          </a:r>
          <a:r>
            <a:rPr lang="es-MX" sz="1700" kern="1200" dirty="0" smtClean="0">
              <a:latin typeface="Calibri" pitchFamily="34" charset="0"/>
              <a:cs typeface="Calibri" pitchFamily="34" charset="0"/>
            </a:rPr>
            <a:t>opción.</a:t>
          </a:r>
          <a:endParaRPr lang="es-MX" sz="1700" kern="1200" dirty="0">
            <a:latin typeface="Calibri" pitchFamily="34" charset="0"/>
            <a:cs typeface="Calibri" pitchFamily="34" charset="0"/>
          </a:endParaRPr>
        </a:p>
      </dsp:txBody>
      <dsp:txXfrm>
        <a:off x="2376250" y="2190071"/>
        <a:ext cx="3123205" cy="1873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F56ED-0DFD-4809-9CBF-CD254F4F2231}">
      <dsp:nvSpPr>
        <dsp:cNvPr id="0" name=""/>
        <dsp:cNvSpPr/>
      </dsp:nvSpPr>
      <dsp:spPr>
        <a:xfrm>
          <a:off x="0" y="199101"/>
          <a:ext cx="8280919" cy="104123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latin typeface="Calibri" pitchFamily="34" charset="0"/>
              <a:cs typeface="Calibri" pitchFamily="34" charset="0"/>
            </a:rPr>
            <a:t>II.- Los contribuyentes, por las actividades </a:t>
          </a:r>
          <a:r>
            <a:rPr lang="es-MX" sz="2000" b="1" u="none" kern="1200" dirty="0" smtClean="0">
              <a:latin typeface="Calibri" pitchFamily="34" charset="0"/>
              <a:cs typeface="Calibri" pitchFamily="34" charset="0"/>
            </a:rPr>
            <a:t>realizadas con el público </a:t>
          </a:r>
          <a:r>
            <a:rPr lang="es-MX" sz="2000" kern="1200" dirty="0" smtClean="0">
              <a:latin typeface="Calibri" pitchFamily="34" charset="0"/>
              <a:cs typeface="Calibri" pitchFamily="34" charset="0"/>
            </a:rPr>
            <a:t>en general que determinen con el esquema de porcentajes a que se refiere la fracción I del presente artículo, podrán aplicar un estímulo fiscal en la forma siguiente</a:t>
          </a:r>
          <a:endParaRPr lang="es-MX" sz="2000" kern="1200" dirty="0">
            <a:latin typeface="Calibri" pitchFamily="34" charset="0"/>
            <a:cs typeface="Calibri" pitchFamily="34" charset="0"/>
          </a:endParaRPr>
        </a:p>
      </dsp:txBody>
      <dsp:txXfrm>
        <a:off x="0" y="199101"/>
        <a:ext cx="8280919" cy="1041237"/>
      </dsp:txXfrm>
    </dsp:sp>
    <dsp:sp modelId="{CDEB5AEF-4E9F-4527-8806-B44E1DE75817}">
      <dsp:nvSpPr>
        <dsp:cNvPr id="0" name=""/>
        <dsp:cNvSpPr/>
      </dsp:nvSpPr>
      <dsp:spPr>
        <a:xfrm>
          <a:off x="2409" y="1253482"/>
          <a:ext cx="3201475" cy="4155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latin typeface="Calibri" pitchFamily="34" charset="0"/>
              <a:cs typeface="Calibri" pitchFamily="34" charset="0"/>
            </a:rPr>
            <a:t>a) Al IVA y IEPS determinados mediante la aplicación de los porcentajes, se le aplicarán los porcentajes de reducción, según corresponda al </a:t>
          </a:r>
          <a:r>
            <a:rPr lang="es-MX" sz="1800" b="1" u="none" kern="1200" dirty="0" smtClean="0">
              <a:latin typeface="Calibri" pitchFamily="34" charset="0"/>
              <a:cs typeface="Calibri" pitchFamily="34" charset="0"/>
            </a:rPr>
            <a:t>número de años </a:t>
          </a:r>
          <a:r>
            <a:rPr lang="es-MX" sz="1800" kern="1200" dirty="0" smtClean="0">
              <a:latin typeface="Calibri" pitchFamily="34" charset="0"/>
              <a:cs typeface="Calibri" pitchFamily="34" charset="0"/>
            </a:rPr>
            <a:t>que tenga el contribuyente tributando en el Régimen de Incorporación Fiscal</a:t>
          </a:r>
          <a:endParaRPr lang="es-MX" sz="1800" kern="1200" dirty="0">
            <a:latin typeface="Calibri" pitchFamily="34" charset="0"/>
            <a:cs typeface="Calibri" pitchFamily="34" charset="0"/>
          </a:endParaRPr>
        </a:p>
      </dsp:txBody>
      <dsp:txXfrm>
        <a:off x="2409" y="1253482"/>
        <a:ext cx="3201475" cy="4155936"/>
      </dsp:txXfrm>
    </dsp:sp>
    <dsp:sp modelId="{79B8669F-17B0-42B5-ACF6-591DCAFA3B4A}">
      <dsp:nvSpPr>
        <dsp:cNvPr id="0" name=""/>
        <dsp:cNvSpPr/>
      </dsp:nvSpPr>
      <dsp:spPr>
        <a:xfrm>
          <a:off x="3203885" y="1245379"/>
          <a:ext cx="5074623" cy="41721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rPr>
            <a:t>Años	Porcentaje </a:t>
          </a:r>
        </a:p>
        <a:p>
          <a:pPr lvl="0" algn="ctr" defTabSz="800100">
            <a:lnSpc>
              <a:spcPct val="90000"/>
            </a:lnSpc>
            <a:spcBef>
              <a:spcPct val="0"/>
            </a:spcBef>
            <a:spcAft>
              <a:spcPct val="35000"/>
            </a:spcAft>
          </a:pPr>
          <a:r>
            <a:rPr lang="es-MX" sz="1800" kern="1200" dirty="0" smtClean="0">
              <a:latin typeface="Calibri" pitchFamily="34" charset="0"/>
            </a:rPr>
            <a:t>		de reducción (%)</a:t>
          </a:r>
        </a:p>
        <a:p>
          <a:pPr lvl="0" algn="ctr" defTabSz="800100">
            <a:lnSpc>
              <a:spcPct val="90000"/>
            </a:lnSpc>
            <a:spcBef>
              <a:spcPct val="0"/>
            </a:spcBef>
            <a:spcAft>
              <a:spcPct val="35000"/>
            </a:spcAft>
          </a:pPr>
          <a:r>
            <a:rPr lang="es-MX" sz="1800" kern="1200" dirty="0" smtClean="0">
              <a:latin typeface="Calibri" pitchFamily="34" charset="0"/>
            </a:rPr>
            <a:t> 1	100</a:t>
          </a:r>
        </a:p>
        <a:p>
          <a:pPr lvl="0" algn="ctr" defTabSz="800100">
            <a:lnSpc>
              <a:spcPct val="90000"/>
            </a:lnSpc>
            <a:spcBef>
              <a:spcPct val="0"/>
            </a:spcBef>
            <a:spcAft>
              <a:spcPct val="35000"/>
            </a:spcAft>
          </a:pPr>
          <a:r>
            <a:rPr lang="es-MX" sz="1800" kern="1200" dirty="0" smtClean="0">
              <a:latin typeface="Calibri" pitchFamily="34" charset="0"/>
            </a:rPr>
            <a:t>2	90</a:t>
          </a:r>
        </a:p>
        <a:p>
          <a:pPr lvl="0" algn="ctr" defTabSz="800100">
            <a:lnSpc>
              <a:spcPct val="90000"/>
            </a:lnSpc>
            <a:spcBef>
              <a:spcPct val="0"/>
            </a:spcBef>
            <a:spcAft>
              <a:spcPct val="35000"/>
            </a:spcAft>
          </a:pPr>
          <a:r>
            <a:rPr lang="es-MX" sz="1800" kern="1200" dirty="0" smtClean="0">
              <a:latin typeface="Calibri" pitchFamily="34" charset="0"/>
            </a:rPr>
            <a:t>3	80</a:t>
          </a:r>
        </a:p>
        <a:p>
          <a:pPr lvl="0" algn="ctr" defTabSz="800100">
            <a:lnSpc>
              <a:spcPct val="90000"/>
            </a:lnSpc>
            <a:spcBef>
              <a:spcPct val="0"/>
            </a:spcBef>
            <a:spcAft>
              <a:spcPct val="35000"/>
            </a:spcAft>
          </a:pPr>
          <a:r>
            <a:rPr lang="es-MX" sz="1800" kern="1200" dirty="0" smtClean="0">
              <a:latin typeface="Calibri" pitchFamily="34" charset="0"/>
            </a:rPr>
            <a:t>4	70</a:t>
          </a:r>
        </a:p>
        <a:p>
          <a:pPr lvl="0" algn="ctr" defTabSz="800100">
            <a:lnSpc>
              <a:spcPct val="90000"/>
            </a:lnSpc>
            <a:spcBef>
              <a:spcPct val="0"/>
            </a:spcBef>
            <a:spcAft>
              <a:spcPct val="35000"/>
            </a:spcAft>
          </a:pPr>
          <a:r>
            <a:rPr lang="es-MX" sz="1800" kern="1200" dirty="0" smtClean="0">
              <a:latin typeface="Calibri" pitchFamily="34" charset="0"/>
            </a:rPr>
            <a:t>5	60</a:t>
          </a:r>
        </a:p>
        <a:p>
          <a:pPr lvl="0" algn="ctr" defTabSz="800100">
            <a:lnSpc>
              <a:spcPct val="90000"/>
            </a:lnSpc>
            <a:spcBef>
              <a:spcPct val="0"/>
            </a:spcBef>
            <a:spcAft>
              <a:spcPct val="35000"/>
            </a:spcAft>
          </a:pPr>
          <a:r>
            <a:rPr lang="es-MX" sz="1800" kern="1200" dirty="0" smtClean="0">
              <a:latin typeface="Calibri" pitchFamily="34" charset="0"/>
            </a:rPr>
            <a:t>6	50</a:t>
          </a:r>
        </a:p>
        <a:p>
          <a:pPr lvl="0" algn="ctr" defTabSz="800100">
            <a:lnSpc>
              <a:spcPct val="90000"/>
            </a:lnSpc>
            <a:spcBef>
              <a:spcPct val="0"/>
            </a:spcBef>
            <a:spcAft>
              <a:spcPct val="35000"/>
            </a:spcAft>
          </a:pPr>
          <a:r>
            <a:rPr lang="es-MX" sz="1800" kern="1200" dirty="0" smtClean="0">
              <a:latin typeface="Calibri" pitchFamily="34" charset="0"/>
            </a:rPr>
            <a:t>7	40</a:t>
          </a:r>
        </a:p>
        <a:p>
          <a:pPr lvl="0" algn="ctr" defTabSz="800100">
            <a:lnSpc>
              <a:spcPct val="90000"/>
            </a:lnSpc>
            <a:spcBef>
              <a:spcPct val="0"/>
            </a:spcBef>
            <a:spcAft>
              <a:spcPct val="35000"/>
            </a:spcAft>
          </a:pPr>
          <a:r>
            <a:rPr lang="es-MX" sz="1800" kern="1200" dirty="0" smtClean="0">
              <a:solidFill>
                <a:schemeClr val="bg1"/>
              </a:solidFill>
              <a:latin typeface="Calibri" pitchFamily="34" charset="0"/>
            </a:rPr>
            <a:t>8	30</a:t>
          </a:r>
        </a:p>
        <a:p>
          <a:pPr lvl="0" algn="ctr" defTabSz="800100">
            <a:lnSpc>
              <a:spcPct val="90000"/>
            </a:lnSpc>
            <a:spcBef>
              <a:spcPct val="0"/>
            </a:spcBef>
            <a:spcAft>
              <a:spcPct val="35000"/>
            </a:spcAft>
          </a:pPr>
          <a:r>
            <a:rPr lang="es-MX" sz="1800" kern="1200" dirty="0" smtClean="0">
              <a:solidFill>
                <a:schemeClr val="bg1"/>
              </a:solidFill>
              <a:latin typeface="Calibri" pitchFamily="34" charset="0"/>
            </a:rPr>
            <a:t>9	20</a:t>
          </a:r>
        </a:p>
        <a:p>
          <a:pPr lvl="0" algn="ctr" defTabSz="800100">
            <a:lnSpc>
              <a:spcPct val="90000"/>
            </a:lnSpc>
            <a:spcBef>
              <a:spcPct val="0"/>
            </a:spcBef>
            <a:spcAft>
              <a:spcPct val="35000"/>
            </a:spcAft>
          </a:pPr>
          <a:r>
            <a:rPr lang="es-MX" sz="1800" kern="1200" dirty="0" smtClean="0">
              <a:solidFill>
                <a:schemeClr val="bg1"/>
              </a:solidFill>
              <a:latin typeface="Calibri" pitchFamily="34" charset="0"/>
            </a:rPr>
            <a:t>10	10</a:t>
          </a:r>
          <a:endParaRPr lang="es-MX" sz="1200" kern="1200" dirty="0" smtClean="0">
            <a:solidFill>
              <a:schemeClr val="bg1"/>
            </a:solidFill>
            <a:latin typeface="Calibri" pitchFamily="34" charset="0"/>
          </a:endParaRPr>
        </a:p>
      </dsp:txBody>
      <dsp:txXfrm>
        <a:off x="3203885" y="1245379"/>
        <a:ext cx="5074623" cy="4172142"/>
      </dsp:txXfrm>
    </dsp:sp>
    <dsp:sp modelId="{48AAD10B-0A27-4F91-9340-A4A7E959A038}">
      <dsp:nvSpPr>
        <dsp:cNvPr id="0" name=""/>
        <dsp:cNvSpPr/>
      </dsp:nvSpPr>
      <dsp:spPr>
        <a:xfrm flipV="1">
          <a:off x="2448295" y="1063197"/>
          <a:ext cx="504059" cy="6473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504F3-7C18-4289-A520-743A39246285}">
      <dsp:nvSpPr>
        <dsp:cNvPr id="0" name=""/>
        <dsp:cNvSpPr/>
      </dsp:nvSpPr>
      <dsp:spPr>
        <a:xfrm>
          <a:off x="-432048" y="144020"/>
          <a:ext cx="3247166" cy="5184611"/>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7B652-DCA9-42BF-9121-3DDACD6C07DB}">
      <dsp:nvSpPr>
        <dsp:cNvPr id="0" name=""/>
        <dsp:cNvSpPr/>
      </dsp:nvSpPr>
      <dsp:spPr>
        <a:xfrm>
          <a:off x="1224131" y="144020"/>
          <a:ext cx="7072064" cy="518456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Calibri" pitchFamily="34" charset="0"/>
            </a:rPr>
            <a:t>Para los efectos de la aplicación de la tabla el número de años de tributación del contribuyente se determinará  con respecto al ISR.</a:t>
          </a:r>
        </a:p>
        <a:p>
          <a:pPr lvl="0" algn="just" defTabSz="711200">
            <a:lnSpc>
              <a:spcPct val="90000"/>
            </a:lnSpc>
            <a:spcBef>
              <a:spcPct val="0"/>
            </a:spcBef>
            <a:spcAft>
              <a:spcPct val="35000"/>
            </a:spcAft>
          </a:pPr>
          <a:endParaRPr lang="es-MX" sz="1600" kern="1200" dirty="0" smtClean="0">
            <a:latin typeface="Calibri" pitchFamily="34" charset="0"/>
          </a:endParaRPr>
        </a:p>
        <a:p>
          <a:pPr lvl="0" algn="just" defTabSz="711200">
            <a:lnSpc>
              <a:spcPct val="90000"/>
            </a:lnSpc>
            <a:spcBef>
              <a:spcPct val="0"/>
            </a:spcBef>
            <a:spcAft>
              <a:spcPct val="35000"/>
            </a:spcAft>
          </a:pPr>
          <a:r>
            <a:rPr lang="es-MX" sz="1600" kern="1200" dirty="0" smtClean="0">
              <a:latin typeface="Calibri" pitchFamily="34" charset="0"/>
            </a:rPr>
            <a:t>Tratándose de contribuyentes del RIF, cuyos ingresos propios del ejercicio anterior no hubieran </a:t>
          </a:r>
          <a:r>
            <a:rPr lang="es-MX" sz="1600" b="1" u="none" kern="1200" dirty="0" smtClean="0">
              <a:solidFill>
                <a:schemeClr val="accent2"/>
              </a:solidFill>
              <a:latin typeface="Calibri" pitchFamily="34" charset="0"/>
            </a:rPr>
            <a:t>excedido de trescientos mil pesos, </a:t>
          </a:r>
          <a:r>
            <a:rPr lang="es-MX" sz="1600" kern="1200" dirty="0" smtClean="0">
              <a:latin typeface="Calibri" pitchFamily="34" charset="0"/>
            </a:rPr>
            <a:t>durante cada uno de los años en que tributen en el Régimen y no excedan el monto de ingresos mencionados, el porcentaje de reducción aplicable será de 100%.</a:t>
          </a:r>
        </a:p>
        <a:p>
          <a:pPr lvl="0" algn="just" defTabSz="711200">
            <a:lnSpc>
              <a:spcPct val="90000"/>
            </a:lnSpc>
            <a:spcBef>
              <a:spcPct val="0"/>
            </a:spcBef>
            <a:spcAft>
              <a:spcPct val="35000"/>
            </a:spcAft>
          </a:pPr>
          <a:endParaRPr lang="es-MX" sz="1600" kern="1200" dirty="0" smtClean="0">
            <a:latin typeface="Calibri" pitchFamily="34" charset="0"/>
          </a:endParaRPr>
        </a:p>
        <a:p>
          <a:pPr lvl="0" algn="just" defTabSz="711200">
            <a:lnSpc>
              <a:spcPct val="90000"/>
            </a:lnSpc>
            <a:spcBef>
              <a:spcPct val="0"/>
            </a:spcBef>
            <a:spcAft>
              <a:spcPct val="35000"/>
            </a:spcAft>
          </a:pPr>
          <a:r>
            <a:rPr lang="es-MX" sz="1600" kern="1200" dirty="0" smtClean="0">
              <a:latin typeface="Calibri" pitchFamily="34" charset="0"/>
            </a:rPr>
            <a:t>Los contribuyentes que inicien actividades, podrán </a:t>
          </a:r>
          <a:r>
            <a:rPr lang="es-MX" sz="1600" b="1" u="none" kern="1200" dirty="0" smtClean="0">
              <a:solidFill>
                <a:schemeClr val="accent2"/>
              </a:solidFill>
              <a:latin typeface="Calibri" pitchFamily="34" charset="0"/>
            </a:rPr>
            <a:t>estimar</a:t>
          </a:r>
          <a:r>
            <a:rPr lang="es-MX" sz="1600" kern="1200" dirty="0" smtClean="0">
              <a:solidFill>
                <a:schemeClr val="accent2"/>
              </a:solidFill>
              <a:latin typeface="Calibri" pitchFamily="34" charset="0"/>
            </a:rPr>
            <a:t> </a:t>
          </a:r>
          <a:r>
            <a:rPr lang="es-MX" sz="1600" kern="1200" dirty="0" smtClean="0">
              <a:latin typeface="Calibri" pitchFamily="34" charset="0"/>
            </a:rPr>
            <a:t>que sus ingresos del ejercicio no excederán. Si el ejercicio es menor a 12 meses</a:t>
          </a:r>
        </a:p>
        <a:p>
          <a:pPr lvl="0" algn="just" defTabSz="711200">
            <a:lnSpc>
              <a:spcPct val="90000"/>
            </a:lnSpc>
            <a:spcBef>
              <a:spcPct val="0"/>
            </a:spcBef>
            <a:spcAft>
              <a:spcPct val="35000"/>
            </a:spcAft>
          </a:pPr>
          <a:r>
            <a:rPr lang="es-MX" sz="1600" kern="1200" dirty="0" smtClean="0">
              <a:latin typeface="Calibri" pitchFamily="34" charset="0"/>
            </a:rPr>
            <a:t>Dividirán:	Ingresos obtenidos / el número de días del período </a:t>
          </a:r>
        </a:p>
        <a:p>
          <a:pPr lvl="0" algn="just" defTabSz="711200">
            <a:lnSpc>
              <a:spcPct val="90000"/>
            </a:lnSpc>
            <a:spcBef>
              <a:spcPct val="0"/>
            </a:spcBef>
            <a:spcAft>
              <a:spcPct val="35000"/>
            </a:spcAft>
          </a:pPr>
          <a:r>
            <a:rPr lang="es-MX" sz="1600" kern="1200" dirty="0" smtClean="0">
              <a:latin typeface="Calibri" pitchFamily="34" charset="0"/>
            </a:rPr>
            <a:t>		El resultado se multiplicará por 365 días. </a:t>
          </a:r>
        </a:p>
        <a:p>
          <a:pPr lvl="0" algn="just" defTabSz="711200">
            <a:lnSpc>
              <a:spcPct val="90000"/>
            </a:lnSpc>
            <a:spcBef>
              <a:spcPct val="0"/>
            </a:spcBef>
            <a:spcAft>
              <a:spcPct val="35000"/>
            </a:spcAft>
          </a:pPr>
          <a:endParaRPr lang="es-MX" sz="1600" kern="1200" dirty="0" smtClean="0">
            <a:latin typeface="Calibri" pitchFamily="34" charset="0"/>
          </a:endParaRPr>
        </a:p>
        <a:p>
          <a:pPr lvl="0" algn="just" defTabSz="711200">
            <a:lnSpc>
              <a:spcPct val="90000"/>
            </a:lnSpc>
            <a:spcBef>
              <a:spcPct val="0"/>
            </a:spcBef>
            <a:spcAft>
              <a:spcPct val="35000"/>
            </a:spcAft>
          </a:pPr>
          <a:endParaRPr lang="es-MX" sz="1600" kern="1200" dirty="0" smtClean="0">
            <a:latin typeface="Calibri" pitchFamily="34" charset="0"/>
          </a:endParaRPr>
        </a:p>
        <a:p>
          <a:pPr lvl="0" algn="just" defTabSz="711200">
            <a:lnSpc>
              <a:spcPct val="90000"/>
            </a:lnSpc>
            <a:spcBef>
              <a:spcPct val="0"/>
            </a:spcBef>
            <a:spcAft>
              <a:spcPct val="35000"/>
            </a:spcAft>
          </a:pPr>
          <a:r>
            <a:rPr lang="es-MX" sz="1600" kern="1200" dirty="0" smtClean="0">
              <a:latin typeface="Calibri" pitchFamily="34" charset="0"/>
            </a:rPr>
            <a:t>b) La cantidad obtenida mediante los porcentajes de reducción será acreditable únicamente contra el IVA o IEPS, según se trate, determinado conforme a la aplicación de los porcentajes a que se refiere la fracción I de este artículo.</a:t>
          </a:r>
        </a:p>
      </dsp:txBody>
      <dsp:txXfrm>
        <a:off x="1224131" y="144020"/>
        <a:ext cx="7072064" cy="5184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B57BB-2F0D-4F44-B05B-928B0A13181D}">
      <dsp:nvSpPr>
        <dsp:cNvPr id="0" name=""/>
        <dsp:cNvSpPr/>
      </dsp:nvSpPr>
      <dsp:spPr>
        <a:xfrm>
          <a:off x="1361" y="0"/>
          <a:ext cx="3466369" cy="406400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lvl="0" algn="r" defTabSz="1733550">
            <a:lnSpc>
              <a:spcPct val="90000"/>
            </a:lnSpc>
            <a:spcBef>
              <a:spcPct val="0"/>
            </a:spcBef>
            <a:spcAft>
              <a:spcPct val="35000"/>
            </a:spcAft>
          </a:pPr>
          <a:r>
            <a:rPr lang="es-MX" sz="3900" kern="1200" dirty="0" smtClean="0">
              <a:latin typeface="Calibri" pitchFamily="34" charset="0"/>
              <a:cs typeface="Calibri" pitchFamily="34" charset="0"/>
            </a:rPr>
            <a:t>III.-</a:t>
          </a:r>
          <a:endParaRPr lang="es-MX" sz="3900" kern="1200" dirty="0">
            <a:latin typeface="Calibri" pitchFamily="34" charset="0"/>
            <a:cs typeface="Calibri" pitchFamily="34" charset="0"/>
          </a:endParaRPr>
        </a:p>
      </dsp:txBody>
      <dsp:txXfrm rot="16200000">
        <a:off x="-1318242" y="1319603"/>
        <a:ext cx="3332480" cy="693273"/>
      </dsp:txXfrm>
    </dsp:sp>
    <dsp:sp modelId="{98E77734-5EA2-413B-B33C-D76478A4D444}">
      <dsp:nvSpPr>
        <dsp:cNvPr id="0" name=""/>
        <dsp:cNvSpPr/>
      </dsp:nvSpPr>
      <dsp:spPr>
        <a:xfrm>
          <a:off x="694634" y="0"/>
          <a:ext cx="2582445" cy="40640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s-MX" sz="2700" kern="1200" dirty="0" smtClean="0">
              <a:latin typeface="Calibri" pitchFamily="34" charset="0"/>
              <a:cs typeface="Calibri" pitchFamily="34" charset="0"/>
            </a:rPr>
            <a:t>El estímulo a que se refiere el presente artículo </a:t>
          </a:r>
          <a:r>
            <a:rPr lang="es-MX" sz="2700" b="1" u="none" kern="1200" dirty="0" smtClean="0">
              <a:latin typeface="Calibri" pitchFamily="34" charset="0"/>
              <a:cs typeface="Calibri" pitchFamily="34" charset="0"/>
            </a:rPr>
            <a:t>no se considerará como ingreso </a:t>
          </a:r>
          <a:r>
            <a:rPr lang="es-MX" sz="2700" kern="1200" dirty="0" smtClean="0">
              <a:latin typeface="Calibri" pitchFamily="34" charset="0"/>
              <a:cs typeface="Calibri" pitchFamily="34" charset="0"/>
            </a:rPr>
            <a:t>acumulable para </a:t>
          </a:r>
          <a:r>
            <a:rPr lang="es-MX" sz="2700" kern="1200" dirty="0" smtClean="0">
              <a:latin typeface="Calibri" pitchFamily="34" charset="0"/>
              <a:cs typeface="Calibri" pitchFamily="34" charset="0"/>
            </a:rPr>
            <a:t>ISR.</a:t>
          </a:r>
          <a:endParaRPr lang="es-MX" sz="2700" kern="1200" dirty="0">
            <a:latin typeface="Calibri" pitchFamily="34" charset="0"/>
            <a:cs typeface="Calibri" pitchFamily="34" charset="0"/>
          </a:endParaRPr>
        </a:p>
      </dsp:txBody>
      <dsp:txXfrm>
        <a:off x="694634" y="0"/>
        <a:ext cx="2582445" cy="4064000"/>
      </dsp:txXfrm>
    </dsp:sp>
    <dsp:sp modelId="{4B4D6121-CA42-40DC-91CE-E5AB60E90C3A}">
      <dsp:nvSpPr>
        <dsp:cNvPr id="0" name=""/>
        <dsp:cNvSpPr/>
      </dsp:nvSpPr>
      <dsp:spPr>
        <a:xfrm>
          <a:off x="3589053" y="0"/>
          <a:ext cx="3466369" cy="406400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lvl="0" algn="r" defTabSz="1733550">
            <a:lnSpc>
              <a:spcPct val="90000"/>
            </a:lnSpc>
            <a:spcBef>
              <a:spcPct val="0"/>
            </a:spcBef>
            <a:spcAft>
              <a:spcPct val="35000"/>
            </a:spcAft>
          </a:pPr>
          <a:r>
            <a:rPr lang="es-MX" sz="3900" kern="1200" dirty="0" smtClean="0">
              <a:latin typeface="Calibri" pitchFamily="34" charset="0"/>
              <a:cs typeface="Calibri" pitchFamily="34" charset="0"/>
            </a:rPr>
            <a:t>IV.-</a:t>
          </a:r>
          <a:r>
            <a:rPr lang="es-MX" sz="3900" kern="1200" dirty="0" smtClean="0"/>
            <a:t> </a:t>
          </a:r>
          <a:endParaRPr lang="es-MX" sz="3900" kern="1200" dirty="0"/>
        </a:p>
      </dsp:txBody>
      <dsp:txXfrm rot="16200000">
        <a:off x="2269450" y="1319603"/>
        <a:ext cx="3332480" cy="693273"/>
      </dsp:txXfrm>
    </dsp:sp>
    <dsp:sp modelId="{54EE7387-B936-44B7-AA2B-F5F86608AA0A}">
      <dsp:nvSpPr>
        <dsp:cNvPr id="0" name=""/>
        <dsp:cNvSpPr/>
      </dsp:nvSpPr>
      <dsp:spPr>
        <a:xfrm rot="5400000">
          <a:off x="3307643" y="3225343"/>
          <a:ext cx="597483" cy="519955"/>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40D6C-818E-4C51-8D56-DE7ECE1384E7}">
      <dsp:nvSpPr>
        <dsp:cNvPr id="0" name=""/>
        <dsp:cNvSpPr/>
      </dsp:nvSpPr>
      <dsp:spPr>
        <a:xfrm>
          <a:off x="4282327" y="0"/>
          <a:ext cx="2582445" cy="40640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s-MX" sz="2700" kern="1200" dirty="0" smtClean="0">
              <a:latin typeface="Calibri" pitchFamily="34" charset="0"/>
              <a:cs typeface="Calibri" pitchFamily="34" charset="0"/>
            </a:rPr>
            <a:t>Se releva a los contribuyentes a que se refiere este artículo de la obligación de </a:t>
          </a:r>
          <a:r>
            <a:rPr lang="es-MX" sz="2700" b="1" u="none" kern="1200" dirty="0" smtClean="0">
              <a:latin typeface="Calibri" pitchFamily="34" charset="0"/>
              <a:cs typeface="Calibri" pitchFamily="34" charset="0"/>
            </a:rPr>
            <a:t>presentar el aviso </a:t>
          </a:r>
          <a:r>
            <a:rPr lang="es-MX" sz="2700" kern="1200" dirty="0" smtClean="0">
              <a:latin typeface="Calibri" pitchFamily="34" charset="0"/>
              <a:cs typeface="Calibri" pitchFamily="34" charset="0"/>
            </a:rPr>
            <a:t>para acreditar estímulos </a:t>
          </a:r>
          <a:r>
            <a:rPr lang="es-MX" sz="2700" kern="1200" dirty="0" smtClean="0">
              <a:latin typeface="Calibri" pitchFamily="34" charset="0"/>
              <a:cs typeface="Calibri" pitchFamily="34" charset="0"/>
            </a:rPr>
            <a:t>fiscales. </a:t>
          </a:r>
          <a:endParaRPr lang="es-MX" sz="2700" kern="1200" dirty="0" smtClean="0">
            <a:latin typeface="Calibri" pitchFamily="34" charset="0"/>
            <a:cs typeface="Calibri" pitchFamily="34" charset="0"/>
          </a:endParaRPr>
        </a:p>
        <a:p>
          <a:pPr lvl="0" algn="l" defTabSz="1200150">
            <a:lnSpc>
              <a:spcPct val="90000"/>
            </a:lnSpc>
            <a:spcBef>
              <a:spcPct val="0"/>
            </a:spcBef>
            <a:spcAft>
              <a:spcPct val="35000"/>
            </a:spcAft>
          </a:pPr>
          <a:r>
            <a:rPr lang="es-MX" sz="2700" kern="1200" dirty="0" smtClean="0">
              <a:latin typeface="Calibri" pitchFamily="34" charset="0"/>
              <a:cs typeface="Calibri" pitchFamily="34" charset="0"/>
            </a:rPr>
            <a:t>(Art 25, CFF)</a:t>
          </a:r>
          <a:endParaRPr lang="es-MX" sz="2700" kern="1200" dirty="0">
            <a:latin typeface="Calibri" pitchFamily="34" charset="0"/>
            <a:cs typeface="Calibri" pitchFamily="34" charset="0"/>
          </a:endParaRPr>
        </a:p>
      </dsp:txBody>
      <dsp:txXfrm>
        <a:off x="4282327" y="0"/>
        <a:ext cx="2582445" cy="406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s-MX"/>
          </a:p>
        </p:txBody>
      </p:sp>
      <p:sp>
        <p:nvSpPr>
          <p:cNvPr id="3" name="2 Marcador de fecha"/>
          <p:cNvSpPr>
            <a:spLocks noGrp="1"/>
          </p:cNvSpPr>
          <p:nvPr>
            <p:ph type="dt" sz="quarter" idx="1"/>
          </p:nvPr>
        </p:nvSpPr>
        <p:spPr>
          <a:xfrm>
            <a:off x="4021294" y="0"/>
            <a:ext cx="3076363" cy="511731"/>
          </a:xfrm>
          <a:prstGeom prst="rect">
            <a:avLst/>
          </a:prstGeom>
        </p:spPr>
        <p:txBody>
          <a:bodyPr vert="horz" lIns="99038" tIns="49519" rIns="99038" bIns="49519" rtlCol="0"/>
          <a:lstStyle>
            <a:lvl1pPr algn="r">
              <a:defRPr sz="1300"/>
            </a:lvl1pPr>
          </a:lstStyle>
          <a:p>
            <a:endParaRPr lang="es-MX"/>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38" tIns="49519" rIns="99038" bIns="49519"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lIns="99038" tIns="49519" rIns="99038" bIns="49519" rtlCol="0" anchor="b"/>
          <a:lstStyle>
            <a:lvl1pPr algn="r">
              <a:defRPr sz="1300"/>
            </a:lvl1pPr>
          </a:lstStyle>
          <a:p>
            <a:fld id="{5155D3D1-4A9D-4645-8988-854CF75D7A6E}" type="slidenum">
              <a:rPr lang="es-MX" smtClean="0"/>
              <a:pPr/>
              <a:t>‹Nº›</a:t>
            </a:fld>
            <a:endParaRPr lang="es-MX"/>
          </a:p>
        </p:txBody>
      </p:sp>
    </p:spTree>
    <p:extLst>
      <p:ext uri="{BB962C8B-B14F-4D97-AF65-F5344CB8AC3E}">
        <p14:creationId xmlns:p14="http://schemas.microsoft.com/office/powerpoint/2010/main" val="23112573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s-MX"/>
          </a:p>
        </p:txBody>
      </p:sp>
      <p:sp>
        <p:nvSpPr>
          <p:cNvPr id="3" name="2 Marcador de fecha"/>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endParaRPr lang="es-MX"/>
          </a:p>
        </p:txBody>
      </p:sp>
      <p:sp>
        <p:nvSpPr>
          <p:cNvPr id="4" name="3 Marcador de imagen de diapositiva"/>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s-MX"/>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F005F77F-612D-44A6-B3F5-B75A0D4D487F}" type="slidenum">
              <a:rPr lang="es-MX" smtClean="0"/>
              <a:pPr/>
              <a:t>‹Nº›</a:t>
            </a:fld>
            <a:endParaRPr lang="es-MX"/>
          </a:p>
        </p:txBody>
      </p:sp>
    </p:spTree>
    <p:extLst>
      <p:ext uri="{BB962C8B-B14F-4D97-AF65-F5344CB8AC3E}">
        <p14:creationId xmlns:p14="http://schemas.microsoft.com/office/powerpoint/2010/main" val="1088443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1459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1772294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0676564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77577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6298263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782646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643708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648826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481666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38987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22286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686522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92487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9997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229312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2971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09587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83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28861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7085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214590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27991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837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37502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268033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50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11665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0132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89737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22394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6675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Falta</a:t>
            </a:r>
            <a:r>
              <a:rPr lang="es-MX" baseline="0" dirty="0" smtClean="0"/>
              <a:t> incluir cálculos con sueldos en </a:t>
            </a:r>
            <a:endParaRPr lang="es-MX" dirty="0"/>
          </a:p>
        </p:txBody>
      </p:sp>
    </p:spTree>
    <p:extLst>
      <p:ext uri="{BB962C8B-B14F-4D97-AF65-F5344CB8AC3E}">
        <p14:creationId xmlns:p14="http://schemas.microsoft.com/office/powerpoint/2010/main" val="1715936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77070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423665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162524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759840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181777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47210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954624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65828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46686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20913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35607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12516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45285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94094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30041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038673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79587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1738262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121568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530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244679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32680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37194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637576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445487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122728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835236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50656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410944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8597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66731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2278185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457535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87732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52344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100371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034986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281352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9990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79274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178707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14740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97911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218365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Falta</a:t>
            </a:r>
            <a:r>
              <a:rPr lang="es-MX" baseline="0" dirty="0" smtClean="0"/>
              <a:t> incluir cálculos con sueldos en </a:t>
            </a:r>
            <a:endParaRPr lang="es-MX" dirty="0"/>
          </a:p>
        </p:txBody>
      </p:sp>
    </p:spTree>
    <p:extLst>
      <p:ext uri="{BB962C8B-B14F-4D97-AF65-F5344CB8AC3E}">
        <p14:creationId xmlns:p14="http://schemas.microsoft.com/office/powerpoint/2010/main" val="17159363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846343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34647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975006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797502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1977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66457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341103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00491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8979828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2980160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468768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641404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40362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2839125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1950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A8302E-B79A-4505-8B52-46B95F036AF3}"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endParaRPr lang="es-MX"/>
          </a:p>
        </p:txBody>
      </p:sp>
      <p:sp>
        <p:nvSpPr>
          <p:cNvPr id="27" name="26 Marcador de número de diapositiva"/>
          <p:cNvSpPr>
            <a:spLocks noGrp="1"/>
          </p:cNvSpPr>
          <p:nvPr>
            <p:ph type="sldNum" sz="quarter" idx="11"/>
          </p:nvPr>
        </p:nvSpPr>
        <p:spPr/>
        <p:txBody>
          <a:bodyPr rtlCol="0"/>
          <a:lstStyle/>
          <a:p>
            <a:fld id="{41A8302E-B79A-4505-8B52-46B95F036AF3}"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41A8302E-B79A-4505-8B52-46B95F036AF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A8302E-B79A-4505-8B52-46B95F036AF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0.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773238"/>
            <a:ext cx="9144000" cy="3984625"/>
          </a:xfrm>
          <a:prstGeom prst="rect">
            <a:avLst/>
          </a:prstGeom>
          <a:noFill/>
          <a:ln w="9525">
            <a:noFill/>
            <a:miter lim="800000"/>
            <a:headEnd/>
            <a:tailEnd/>
          </a:ln>
        </p:spPr>
        <p:txBody>
          <a:bodyPr lIns="82064" tIns="41032" rIns="82064" bIns="41032"/>
          <a:lstStyle/>
          <a:p>
            <a:pPr marL="504825">
              <a:lnSpc>
                <a:spcPts val="4000"/>
              </a:lnSpc>
            </a:pPr>
            <a:r>
              <a:rPr lang="es-MX" sz="3600" b="1" dirty="0" smtClean="0">
                <a:solidFill>
                  <a:schemeClr val="bg1"/>
                </a:solidFill>
                <a:latin typeface="Calibri" pitchFamily="34" charset="0"/>
                <a:cs typeface="Calibri" pitchFamily="34" charset="0"/>
              </a:rPr>
              <a:t>COMPROBANTES FISCALES</a:t>
            </a:r>
          </a:p>
          <a:p>
            <a:pPr marL="504825">
              <a:lnSpc>
                <a:spcPts val="4000"/>
              </a:lnSpc>
            </a:pPr>
            <a:r>
              <a:rPr lang="es-MX" sz="2800" b="1" dirty="0" smtClean="0">
                <a:solidFill>
                  <a:schemeClr val="bg1"/>
                </a:solidFill>
                <a:latin typeface="Calibri" pitchFamily="34" charset="0"/>
                <a:cs typeface="Calibri" pitchFamily="34" charset="0"/>
              </a:rPr>
              <a:t>2013.</a:t>
            </a:r>
          </a:p>
          <a:p>
            <a:pPr marL="504825" algn="r"/>
            <a:endParaRPr lang="es-MX" sz="3000" b="1" dirty="0">
              <a:solidFill>
                <a:schemeClr val="bg1"/>
              </a:solidFill>
              <a:latin typeface="Calibri" pitchFamily="34" charset="0"/>
              <a:cs typeface="Calibri" pitchFamily="34" charset="0"/>
            </a:endParaRPr>
          </a:p>
        </p:txBody>
      </p:sp>
      <p:sp>
        <p:nvSpPr>
          <p:cNvPr id="6" name="Rectangle 11"/>
          <p:cNvSpPr txBox="1">
            <a:spLocks noChangeArrowheads="1"/>
          </p:cNvSpPr>
          <p:nvPr/>
        </p:nvSpPr>
        <p:spPr>
          <a:xfrm>
            <a:off x="323528" y="2889250"/>
            <a:ext cx="8280400" cy="1752600"/>
          </a:xfrm>
          <a:prstGeom prst="rect">
            <a:avLst/>
          </a:prstGeom>
        </p:spPr>
        <p:txBody>
          <a:bodyPr/>
          <a:lstStyle/>
          <a:p>
            <a:pPr marL="342900" indent="-342900">
              <a:spcBef>
                <a:spcPct val="20000"/>
              </a:spcBef>
              <a:defRPr/>
            </a:pPr>
            <a:r>
              <a:rPr lang="es-MX" sz="2400" b="1" dirty="0" smtClean="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Expositor</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a:t>
            </a:r>
          </a:p>
          <a:p>
            <a:pPr marL="342900" indent="-342900" algn="ctr">
              <a:spcBef>
                <a:spcPct val="20000"/>
              </a:spcBef>
              <a:defRPr/>
            </a:pP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C.P.C. L</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UIS</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LEJANDRO</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V</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ÁZQUEZ</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G</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ARCÍA</a:t>
            </a:r>
            <a:r>
              <a:rPr lang="es-MX" sz="24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endParaRPr lang="es-MX" sz="2400" b="1" dirty="0">
              <a:latin typeface="Calibri" pitchFamily="34" charset="0"/>
              <a:ea typeface="ＭＳ Ｐゴシック" pitchFamily="34" charset="-128"/>
              <a:cs typeface="Calibri" pitchFamily="34" charset="0"/>
            </a:endParaRPr>
          </a:p>
        </p:txBody>
      </p:sp>
      <p:sp>
        <p:nvSpPr>
          <p:cNvPr id="7" name="7 Rectángulo"/>
          <p:cNvSpPr>
            <a:spLocks noChangeArrowheads="1"/>
          </p:cNvSpPr>
          <p:nvPr/>
        </p:nvSpPr>
        <p:spPr bwMode="auto">
          <a:xfrm>
            <a:off x="6732240" y="6093296"/>
            <a:ext cx="1855316" cy="461665"/>
          </a:xfrm>
          <a:prstGeom prst="rect">
            <a:avLst/>
          </a:prstGeom>
          <a:noFill/>
          <a:ln w="9525">
            <a:noFill/>
            <a:miter lim="800000"/>
            <a:headEnd/>
            <a:tailEnd/>
          </a:ln>
        </p:spPr>
        <p:txBody>
          <a:bodyPr wrap="none">
            <a:spAutoFit/>
          </a:bodyPr>
          <a:lstStyle/>
          <a:p>
            <a:r>
              <a:rPr lang="es-ES" sz="24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MARZO 2016</a:t>
            </a:r>
            <a:endParaRPr lang="es-MX" sz="24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endParaRPr>
          </a:p>
        </p:txBody>
      </p:sp>
      <p:pic>
        <p:nvPicPr>
          <p:cNvPr id="8" name="Picture 11"/>
          <p:cNvPicPr>
            <a:picLocks noChangeAspect="1" noChangeArrowheads="1"/>
          </p:cNvPicPr>
          <p:nvPr/>
        </p:nvPicPr>
        <p:blipFill>
          <a:blip r:embed="rId3" cstate="print"/>
          <a:srcRect/>
          <a:stretch>
            <a:fillRect/>
          </a:stretch>
        </p:blipFill>
        <p:spPr bwMode="auto">
          <a:xfrm>
            <a:off x="119484" y="4810426"/>
            <a:ext cx="815435" cy="135487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42504" y="5791108"/>
            <a:ext cx="1945320" cy="374196"/>
          </a:xfrm>
          <a:prstGeom prst="rect">
            <a:avLst/>
          </a:prstGeom>
          <a:noFill/>
        </p:spPr>
      </p:pic>
      <p:sp>
        <p:nvSpPr>
          <p:cNvPr id="4" name="3 Marcador de número de diapositiva"/>
          <p:cNvSpPr>
            <a:spLocks noGrp="1"/>
          </p:cNvSpPr>
          <p:nvPr>
            <p:ph type="sldNum" sz="quarter" idx="12"/>
          </p:nvPr>
        </p:nvSpPr>
        <p:spPr/>
        <p:txBody>
          <a:bodyPr/>
          <a:lstStyle/>
          <a:p>
            <a:fld id="{41A8302E-B79A-4505-8B52-46B95F036AF3}" type="slidenum">
              <a:rPr lang="es-MX" smtClean="0"/>
              <a:t>1</a:t>
            </a:fld>
            <a:endParaRPr lang="es-MX" dirty="0"/>
          </a:p>
        </p:txBody>
      </p:sp>
    </p:spTree>
    <p:extLst>
      <p:ext uri="{BB962C8B-B14F-4D97-AF65-F5344CB8AC3E}">
        <p14:creationId xmlns:p14="http://schemas.microsoft.com/office/powerpoint/2010/main" val="428435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10</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691544066"/>
              </p:ext>
            </p:extLst>
          </p:nvPr>
        </p:nvGraphicFramePr>
        <p:xfrm>
          <a:off x="251517" y="1129863"/>
          <a:ext cx="8496946" cy="4885130"/>
        </p:xfrm>
        <a:graphic>
          <a:graphicData uri="http://schemas.openxmlformats.org/drawingml/2006/table">
            <a:tbl>
              <a:tblPr firstRow="1" bandRow="1">
                <a:tableStyleId>{5C22544A-7EE6-4342-B048-85BDC9FD1C3A}</a:tableStyleId>
              </a:tblPr>
              <a:tblGrid>
                <a:gridCol w="4248473"/>
                <a:gridCol w="4248473"/>
              </a:tblGrid>
              <a:tr h="347287">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Estímulo fiscal</a:t>
                      </a:r>
                      <a:endParaRPr lang="es-MX" sz="1800" dirty="0">
                        <a:latin typeface="Calibri" pitchFamily="34" charset="0"/>
                      </a:endParaRPr>
                    </a:p>
                  </a:txBody>
                  <a:tcPr/>
                </a:tc>
              </a:tr>
              <a:tr h="1501329">
                <a:tc>
                  <a:txBody>
                    <a:bodyPr/>
                    <a:lstStyle/>
                    <a:p>
                      <a:r>
                        <a:rPr lang="es-MX" sz="1400" dirty="0" smtClean="0">
                          <a:latin typeface="Calibri" pitchFamily="34" charset="0"/>
                        </a:rPr>
                        <a:t>VIII.- A los contribuyentes PM</a:t>
                      </a:r>
                      <a:endParaRPr lang="es-MX" sz="1400" dirty="0">
                        <a:latin typeface="Calibri" pitchFamily="34" charset="0"/>
                      </a:endParaRPr>
                    </a:p>
                  </a:txBody>
                  <a:tcPr/>
                </a:tc>
                <a:tc>
                  <a:txBody>
                    <a:bodyPr/>
                    <a:lstStyle/>
                    <a:p>
                      <a:r>
                        <a:rPr lang="es-MX" sz="1400" b="1" u="none" dirty="0" smtClean="0">
                          <a:solidFill>
                            <a:schemeClr val="accent2"/>
                          </a:solidFill>
                          <a:latin typeface="Calibri" pitchFamily="34" charset="0"/>
                        </a:rPr>
                        <a:t>Disminuir</a:t>
                      </a:r>
                      <a:r>
                        <a:rPr lang="es-MX" sz="1400" b="0" u="none" baseline="0" dirty="0" smtClean="0">
                          <a:solidFill>
                            <a:schemeClr val="dk1"/>
                          </a:solidFill>
                          <a:latin typeface="Calibri" pitchFamily="34" charset="0"/>
                        </a:rPr>
                        <a:t> </a:t>
                      </a:r>
                      <a:r>
                        <a:rPr lang="es-MX" sz="1400" u="none" dirty="0" smtClean="0">
                          <a:latin typeface="Calibri" pitchFamily="34" charset="0"/>
                        </a:rPr>
                        <a:t>de</a:t>
                      </a:r>
                      <a:r>
                        <a:rPr lang="es-MX" sz="1400" dirty="0" smtClean="0">
                          <a:latin typeface="Calibri" pitchFamily="34" charset="0"/>
                        </a:rPr>
                        <a:t> la utilidad fiscal  el monto de la </a:t>
                      </a:r>
                      <a:r>
                        <a:rPr lang="es-MX" sz="1400" b="1" u="none" dirty="0" smtClean="0">
                          <a:solidFill>
                            <a:schemeClr val="accent2"/>
                          </a:solidFill>
                          <a:latin typeface="Calibri" pitchFamily="34" charset="0"/>
                        </a:rPr>
                        <a:t>PTU</a:t>
                      </a:r>
                      <a:r>
                        <a:rPr lang="es-MX" sz="1400" b="0" u="none" baseline="0" dirty="0" smtClean="0">
                          <a:solidFill>
                            <a:schemeClr val="accent2"/>
                          </a:solidFill>
                          <a:latin typeface="Calibri" pitchFamily="34" charset="0"/>
                        </a:rPr>
                        <a:t> </a:t>
                      </a:r>
                      <a:r>
                        <a:rPr lang="es-MX" sz="1400" u="none" dirty="0" smtClean="0">
                          <a:latin typeface="Calibri" pitchFamily="34" charset="0"/>
                        </a:rPr>
                        <a:t>de</a:t>
                      </a:r>
                      <a:r>
                        <a:rPr lang="es-MX" sz="1400" dirty="0" smtClean="0">
                          <a:latin typeface="Calibri" pitchFamily="34" charset="0"/>
                        </a:rPr>
                        <a:t> las empresas pagada en el mismo ejercicio, en los términos del artículo 123 de la Constitución Política de los Estados Unidos Mexicanos. </a:t>
                      </a:r>
                    </a:p>
                    <a:p>
                      <a:endParaRPr lang="es-MX" sz="1400" dirty="0" smtClean="0">
                        <a:latin typeface="Calibri" pitchFamily="34" charset="0"/>
                      </a:endParaRPr>
                    </a:p>
                    <a:p>
                      <a:r>
                        <a:rPr lang="es-MX" sz="1400" dirty="0" smtClean="0">
                          <a:latin typeface="Calibri" pitchFamily="34" charset="0"/>
                        </a:rPr>
                        <a:t>En pagos provisionales de mayo a diciembre.</a:t>
                      </a:r>
                    </a:p>
                  </a:txBody>
                  <a:tcPr/>
                </a:tc>
              </a:tr>
              <a:tr h="1508537">
                <a:tc>
                  <a:txBody>
                    <a:bodyPr/>
                    <a:lstStyle/>
                    <a:p>
                      <a:endParaRPr lang="es-MX" sz="1400" dirty="0">
                        <a:latin typeface="Calibri" pitchFamily="34" charset="0"/>
                      </a:endParaRPr>
                    </a:p>
                  </a:txBody>
                  <a:tcPr/>
                </a:tc>
                <a:tc>
                  <a:txBody>
                    <a:bodyPr/>
                    <a:lstStyle/>
                    <a:p>
                      <a:r>
                        <a:rPr kumimoji="0" lang="es-MX" sz="1400" kern="1200" dirty="0" smtClean="0">
                          <a:solidFill>
                            <a:schemeClr val="dk1"/>
                          </a:solidFill>
                          <a:latin typeface="Calibri" pitchFamily="34" charset="0"/>
                          <a:ea typeface="+mn-ea"/>
                          <a:cs typeface="+mn-cs"/>
                        </a:rPr>
                        <a:t>En ningún caso será deducible de los ingresos acumulables.</a:t>
                      </a:r>
                    </a:p>
                    <a:p>
                      <a:endParaRPr kumimoji="0" lang="es-MX" sz="1400" kern="1200" dirty="0" smtClean="0">
                        <a:solidFill>
                          <a:schemeClr val="dk1"/>
                        </a:solidFill>
                        <a:latin typeface="Calibri" pitchFamily="34" charset="0"/>
                        <a:ea typeface="+mn-ea"/>
                        <a:cs typeface="+mn-cs"/>
                      </a:endParaRPr>
                    </a:p>
                    <a:p>
                      <a:r>
                        <a:rPr kumimoji="0" lang="es-MX" sz="1400" kern="1200" dirty="0" smtClean="0">
                          <a:solidFill>
                            <a:schemeClr val="dk1"/>
                          </a:solidFill>
                          <a:latin typeface="Calibri" pitchFamily="34" charset="0"/>
                          <a:ea typeface="+mn-ea"/>
                          <a:cs typeface="+mn-cs"/>
                        </a:rPr>
                        <a:t>El estímulo fiscal se aplicará hasta por el monto de la utilidad.</a:t>
                      </a:r>
                    </a:p>
                    <a:p>
                      <a:endParaRPr kumimoji="0" lang="es-MX" sz="1400" kern="1200" dirty="0" smtClean="0">
                        <a:solidFill>
                          <a:schemeClr val="dk1"/>
                        </a:solidFill>
                        <a:latin typeface="Calibri" pitchFamily="34" charset="0"/>
                        <a:ea typeface="+mn-ea"/>
                        <a:cs typeface="+mn-cs"/>
                      </a:endParaRPr>
                    </a:p>
                    <a:p>
                      <a:r>
                        <a:rPr kumimoji="0" lang="es-MX" sz="1400" kern="1200" dirty="0" smtClean="0">
                          <a:solidFill>
                            <a:schemeClr val="dk1"/>
                          </a:solidFill>
                          <a:latin typeface="Calibri" pitchFamily="34" charset="0"/>
                          <a:ea typeface="+mn-ea"/>
                          <a:cs typeface="+mn-cs"/>
                        </a:rPr>
                        <a:t>En ningún caso se deberá recalcular el coeficiente de utilidad.</a:t>
                      </a:r>
                    </a:p>
                  </a:txBody>
                  <a:tcPr/>
                </a:tc>
              </a:tr>
              <a:tr h="1219721">
                <a:tc>
                  <a:txBody>
                    <a:bodyPr/>
                    <a:lstStyle/>
                    <a:p>
                      <a:endParaRPr lang="es-MX" sz="1400" dirty="0">
                        <a:latin typeface="Calibri" pitchFamily="34" charset="0"/>
                      </a:endParaRPr>
                    </a:p>
                  </a:txBody>
                  <a:tcPr/>
                </a:tc>
                <a:tc>
                  <a:txBody>
                    <a:bodyPr/>
                    <a:lstStyle/>
                    <a:p>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277060827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VIÁTICOS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28-V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644525" y="1916113"/>
            <a:ext cx="8007350" cy="448468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defTabSz="820764" eaLnBrk="0" hangingPunct="0">
              <a:defRPr/>
            </a:pPr>
            <a:r>
              <a:rPr lang="es-MX" sz="2000" dirty="0" smtClean="0">
                <a:latin typeface="Calibri" panose="020F0502020204030204" pitchFamily="34" charset="0"/>
                <a:cs typeface="Arial" pitchFamily="34" charset="0"/>
              </a:rPr>
              <a:t>Son deducibles aquellas que se destinen al hospedaje, alimentación, transporte, uso o goce temporal de automóviles y pago de kilometraje.</a:t>
            </a:r>
          </a:p>
          <a:p>
            <a:pPr algn="just" defTabSz="820764" eaLnBrk="0" hangingPunct="0">
              <a:defRPr/>
            </a:pPr>
            <a:endParaRPr lang="es-MX" sz="2000" b="1" dirty="0" smtClean="0">
              <a:latin typeface="Calibri" panose="020F0502020204030204" pitchFamily="34" charset="0"/>
              <a:cs typeface="Arial" pitchFamily="34" charset="0"/>
            </a:endParaRPr>
          </a:p>
          <a:p>
            <a:pPr algn="just" defTabSz="820764" eaLnBrk="0" hangingPunct="0">
              <a:defRPr/>
            </a:pPr>
            <a:r>
              <a:rPr lang="es-MX" sz="2000" dirty="0" smtClean="0">
                <a:latin typeface="Calibri" panose="020F0502020204030204" pitchFamily="34" charset="0"/>
                <a:cs typeface="Arial" pitchFamily="34" charset="0"/>
              </a:rPr>
              <a:t>Deben ser aplicados fuera de una </a:t>
            </a:r>
            <a:r>
              <a:rPr lang="es-MX" sz="2000" b="1" dirty="0" smtClean="0">
                <a:solidFill>
                  <a:schemeClr val="accent2"/>
                </a:solidFill>
                <a:latin typeface="Calibri" panose="020F0502020204030204" pitchFamily="34" charset="0"/>
                <a:cs typeface="Arial" pitchFamily="34" charset="0"/>
              </a:rPr>
              <a:t>faja</a:t>
            </a:r>
            <a:r>
              <a:rPr lang="es-MX" sz="2000" dirty="0" smtClean="0">
                <a:solidFill>
                  <a:schemeClr val="accent2"/>
                </a:solidFill>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de 50 Km que </a:t>
            </a:r>
            <a:r>
              <a:rPr lang="es-MX" sz="2000" b="1" dirty="0" smtClean="0">
                <a:solidFill>
                  <a:schemeClr val="accent2"/>
                </a:solidFill>
                <a:latin typeface="Calibri" panose="020F0502020204030204" pitchFamily="34" charset="0"/>
                <a:cs typeface="Arial" pitchFamily="34" charset="0"/>
              </a:rPr>
              <a:t>circunde</a:t>
            </a:r>
            <a:r>
              <a:rPr lang="es-MX" sz="2000" dirty="0" smtClean="0">
                <a:solidFill>
                  <a:schemeClr val="accent2"/>
                </a:solidFill>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al establecimiento del contribuyente.</a:t>
            </a:r>
          </a:p>
          <a:p>
            <a:pPr algn="just">
              <a:defRPr/>
            </a:pPr>
            <a:r>
              <a:rPr lang="es-MX" sz="1800" b="1" dirty="0" smtClean="0">
                <a:latin typeface="Calibri" panose="020F0502020204030204" pitchFamily="34" charset="0"/>
                <a:cs typeface="Arial" pitchFamily="34" charset="0"/>
              </a:rPr>
              <a:t>		</a:t>
            </a:r>
          </a:p>
          <a:p>
            <a:pPr algn="just" defTabSz="820764" eaLnBrk="0" hangingPunct="0">
              <a:defRPr/>
            </a:pPr>
            <a:r>
              <a:rPr lang="es-MX" sz="2000" dirty="0" smtClean="0">
                <a:latin typeface="Calibri" panose="020F0502020204030204" pitchFamily="34" charset="0"/>
                <a:cs typeface="Arial" pitchFamily="34" charset="0"/>
              </a:rPr>
              <a:t>Deben ser erogados a favor de: Trabajadores, asimilados a salarios, o que presten un servicio personal independiente a favor del contribuyente.</a:t>
            </a:r>
          </a:p>
          <a:p>
            <a:pPr algn="just" defTabSz="820764" eaLnBrk="0" hangingPunct="0">
              <a:defRPr/>
            </a:pPr>
            <a:endParaRPr lang="es-MX" sz="2000" dirty="0" smtClean="0">
              <a:latin typeface="Calibri" panose="020F0502020204030204" pitchFamily="34" charset="0"/>
              <a:cs typeface="Arial" pitchFamily="34" charset="0"/>
            </a:endParaRPr>
          </a:p>
          <a:p>
            <a:pPr algn="just"/>
            <a:r>
              <a:rPr lang="es-MX" sz="2000" dirty="0" smtClean="0">
                <a:latin typeface="Calibri" panose="020F0502020204030204" pitchFamily="34" charset="0"/>
              </a:rPr>
              <a:t>Cuando los viáticos y gastos a que este artículo se refiere, beneficien a personas que presten al contribuyente servicios profesionales, los comprobantes deberán ser expedidos a nombre del propio contribuyente. </a:t>
            </a:r>
            <a:r>
              <a:rPr lang="es-MX" sz="2000" b="1" dirty="0" smtClean="0">
                <a:solidFill>
                  <a:schemeClr val="accent2"/>
                </a:solidFill>
                <a:latin typeface="Calibri" panose="020F0502020204030204" pitchFamily="34" charset="0"/>
              </a:rPr>
              <a:t>Si benefician a personas que le prestan servicios personales subordinados, los comprobantes podrán ser expedidos a nombre de dichas personas</a:t>
            </a:r>
            <a:r>
              <a:rPr lang="es-MX" sz="2000" dirty="0" smtClean="0">
                <a:solidFill>
                  <a:schemeClr val="accent2"/>
                </a:solidFill>
                <a:latin typeface="Calibri" panose="020F0502020204030204" pitchFamily="34" charset="0"/>
              </a:rPr>
              <a:t>.</a:t>
            </a:r>
            <a:endParaRPr lang="es-MX" sz="2000" dirty="0" smtClean="0">
              <a:solidFill>
                <a:schemeClr val="accent2"/>
              </a:solidFill>
              <a:latin typeface="Calibri" panose="020F0502020204030204" pitchFamily="34" charset="0"/>
              <a:cs typeface="Arial" pitchFamily="34" charset="0"/>
            </a:endParaRPr>
          </a:p>
          <a:p>
            <a:pPr algn="just" defTabSz="820764" eaLnBrk="0" hangingPunct="0">
              <a:defRPr/>
            </a:pPr>
            <a:endParaRPr lang="es-MX"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53806525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GASTOS A PRORRATA</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28-XVIII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49312" y="1772816"/>
            <a:ext cx="8007350" cy="4439891"/>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defTabSz="820764" eaLnBrk="0" hangingPunct="0">
              <a:defRPr/>
            </a:pPr>
            <a:r>
              <a:rPr lang="es-MX" sz="1800" dirty="0" smtClean="0">
                <a:latin typeface="Calibri" panose="020F0502020204030204" pitchFamily="34" charset="0"/>
                <a:cs typeface="Arial" pitchFamily="34" charset="0"/>
              </a:rPr>
              <a:t>No son deducibles los gastos efectuados en el extranjero a Prorrata con quienes no sean contribuyentes del ISR.</a:t>
            </a:r>
          </a:p>
          <a:p>
            <a:pPr algn="just" defTabSz="820764" eaLnBrk="0" hangingPunct="0">
              <a:defRPr/>
            </a:pPr>
            <a:endParaRPr lang="es-MX" sz="1800" dirty="0">
              <a:latin typeface="Calibri" panose="020F0502020204030204" pitchFamily="34" charset="0"/>
              <a:cs typeface="Arial" pitchFamily="34" charset="0"/>
            </a:endParaRPr>
          </a:p>
          <a:p>
            <a:pPr algn="just" defTabSz="820764" eaLnBrk="0" hangingPunct="0">
              <a:defRPr/>
            </a:pPr>
            <a:r>
              <a:rPr lang="es-MX" sz="1800" dirty="0" smtClean="0">
                <a:latin typeface="Calibri" panose="020F0502020204030204" pitchFamily="34" charset="0"/>
                <a:cs typeface="Arial" pitchFamily="34" charset="0"/>
              </a:rPr>
              <a:t>Con objeto de evitar la No deducibilidad del costo o gasto es recomendable  tener asignación directa de la erogación, o en su caso tener bien sustentado la asignación para las compañías del grupo.</a:t>
            </a:r>
          </a:p>
          <a:p>
            <a:pPr algn="just" defTabSz="820764" eaLnBrk="0" hangingPunct="0">
              <a:defRPr/>
            </a:pPr>
            <a:endParaRPr lang="es-MX" sz="1800" dirty="0">
              <a:latin typeface="Calibri" panose="020F0502020204030204" pitchFamily="34" charset="0"/>
              <a:cs typeface="Arial" pitchFamily="34" charset="0"/>
            </a:endParaRPr>
          </a:p>
          <a:p>
            <a:pPr algn="just" defTabSz="820764" eaLnBrk="0" hangingPunct="0">
              <a:defRPr/>
            </a:pPr>
            <a:r>
              <a:rPr lang="es-MX" sz="1800" dirty="0" smtClean="0">
                <a:latin typeface="Calibri" panose="020F0502020204030204" pitchFamily="34" charset="0"/>
                <a:cs typeface="Arial" pitchFamily="34" charset="0"/>
              </a:rPr>
              <a:t>No obstante existe un precedente jurídico a favor de los contribuyentes:</a:t>
            </a:r>
          </a:p>
          <a:p>
            <a:pPr algn="just" defTabSz="820764" eaLnBrk="0" hangingPunct="0">
              <a:defRPr/>
            </a:pPr>
            <a:endParaRPr lang="es-MX" sz="1800" dirty="0">
              <a:latin typeface="Calibri" panose="020F0502020204030204" pitchFamily="34" charset="0"/>
              <a:cs typeface="Arial" pitchFamily="34" charset="0"/>
            </a:endParaRPr>
          </a:p>
          <a:p>
            <a:pPr algn="just">
              <a:defRPr/>
            </a:pPr>
            <a:r>
              <a:rPr lang="es-MX" sz="1800" dirty="0" smtClean="0">
                <a:latin typeface="Calibri" panose="020F0502020204030204" pitchFamily="34" charset="0"/>
                <a:cs typeface="Arial" pitchFamily="34" charset="0"/>
              </a:rPr>
              <a:t>El </a:t>
            </a:r>
            <a:r>
              <a:rPr lang="es-MX" sz="1800" dirty="0">
                <a:latin typeface="Calibri" panose="020F0502020204030204" pitchFamily="34" charset="0"/>
                <a:cs typeface="Arial" pitchFamily="34" charset="0"/>
              </a:rPr>
              <a:t>Pleno de la Sala Superior del Tribunal Federal de Justicia Fiscal y Administrativa (TFJFA) en la tesis número VI-P-SS-501, aprobada en sesión del 24 de enero de 2011, visible en la Revista de ese Tribunal,  Sexta Época, Año IV, número 40, abril de 2011, página 89, se pronunció en el tenor literal siguiente:</a:t>
            </a:r>
          </a:p>
          <a:p>
            <a:pPr algn="just">
              <a:defRPr/>
            </a:pPr>
            <a:endParaRPr lang="es-MX" sz="1800" b="1" dirty="0" smtClean="0">
              <a:latin typeface="Calibri" panose="020F0502020204030204" pitchFamily="34" charset="0"/>
              <a:cs typeface="Arial" pitchFamily="34" charset="0"/>
            </a:endParaRPr>
          </a:p>
          <a:p>
            <a:pPr algn="just">
              <a:defRPr/>
            </a:pPr>
            <a:r>
              <a:rPr lang="es-MX" sz="1600" b="1" dirty="0" smtClean="0">
                <a:latin typeface="Calibri" panose="020F0502020204030204" pitchFamily="34" charset="0"/>
                <a:cs typeface="Arial" pitchFamily="34" charset="0"/>
              </a:rPr>
              <a:t>CONVENIO  PARA </a:t>
            </a:r>
            <a:r>
              <a:rPr lang="es-MX" sz="1600" b="1" dirty="0">
                <a:latin typeface="Calibri" panose="020F0502020204030204" pitchFamily="34" charset="0"/>
                <a:cs typeface="Arial" pitchFamily="34" charset="0"/>
              </a:rPr>
              <a:t>EVITAR </a:t>
            </a:r>
            <a:r>
              <a:rPr lang="es-MX" sz="1600" b="1" dirty="0" smtClean="0">
                <a:latin typeface="Calibri" panose="020F0502020204030204" pitchFamily="34" charset="0"/>
                <a:cs typeface="Arial" pitchFamily="34" charset="0"/>
              </a:rPr>
              <a:t> LA  DOBLE  IMPOSICIÓN  EN  MATERIA </a:t>
            </a:r>
            <a:r>
              <a:rPr lang="es-MX" sz="1600" b="1" dirty="0">
                <a:latin typeface="Calibri" panose="020F0502020204030204" pitchFamily="34" charset="0"/>
                <a:cs typeface="Arial" pitchFamily="34" charset="0"/>
              </a:rPr>
              <a:t>DE </a:t>
            </a:r>
            <a:r>
              <a:rPr lang="es-MX" sz="1600" b="1" dirty="0" smtClean="0">
                <a:latin typeface="Calibri" panose="020F0502020204030204" pitchFamily="34" charset="0"/>
                <a:cs typeface="Arial" pitchFamily="34" charset="0"/>
              </a:rPr>
              <a:t> IMPUESTO </a:t>
            </a:r>
          </a:p>
          <a:p>
            <a:pPr algn="just">
              <a:defRPr/>
            </a:pPr>
            <a:r>
              <a:rPr lang="es-MX" sz="1600" b="1" dirty="0" smtClean="0">
                <a:latin typeface="Calibri" panose="020F0502020204030204" pitchFamily="34" charset="0"/>
                <a:cs typeface="Arial" pitchFamily="34" charset="0"/>
              </a:rPr>
              <a:t>SOBRE  LA </a:t>
            </a:r>
            <a:r>
              <a:rPr lang="es-MX" sz="1600" b="1" dirty="0">
                <a:latin typeface="Calibri" panose="020F0502020204030204" pitchFamily="34" charset="0"/>
                <a:cs typeface="Arial" pitchFamily="34" charset="0"/>
              </a:rPr>
              <a:t>RENTA </a:t>
            </a:r>
            <a:r>
              <a:rPr lang="es-MX" sz="1600" b="1" dirty="0" smtClean="0">
                <a:latin typeface="Calibri" panose="020F0502020204030204" pitchFamily="34" charset="0"/>
                <a:cs typeface="Arial" pitchFamily="34" charset="0"/>
              </a:rPr>
              <a:t> Y </a:t>
            </a:r>
            <a:r>
              <a:rPr lang="es-MX" sz="1600" b="1" dirty="0">
                <a:latin typeface="Calibri" panose="020F0502020204030204" pitchFamily="34" charset="0"/>
                <a:cs typeface="Arial" pitchFamily="34" charset="0"/>
              </a:rPr>
              <a:t>EL </a:t>
            </a:r>
            <a:r>
              <a:rPr lang="es-MX" sz="1600" b="1" dirty="0" smtClean="0">
                <a:latin typeface="Calibri" panose="020F0502020204030204" pitchFamily="34" charset="0"/>
                <a:cs typeface="Arial" pitchFamily="34" charset="0"/>
              </a:rPr>
              <a:t> PATRIMONIO  CELEBRADO </a:t>
            </a:r>
            <a:r>
              <a:rPr lang="es-MX" sz="1600" b="1" dirty="0">
                <a:latin typeface="Calibri" panose="020F0502020204030204" pitchFamily="34" charset="0"/>
                <a:cs typeface="Arial" pitchFamily="34" charset="0"/>
              </a:rPr>
              <a:t>ENTRE MÉXICO Y </a:t>
            </a:r>
            <a:r>
              <a:rPr lang="es-MX" sz="1600" b="1" dirty="0" smtClean="0">
                <a:latin typeface="Calibri" panose="020F0502020204030204" pitchFamily="34" charset="0"/>
                <a:cs typeface="Arial" pitchFamily="34" charset="0"/>
              </a:rPr>
              <a:t>ESTADOS</a:t>
            </a:r>
          </a:p>
          <a:p>
            <a:pPr algn="just">
              <a:defRPr/>
            </a:pPr>
            <a:r>
              <a:rPr lang="es-MX" sz="1600" b="1" dirty="0" smtClean="0">
                <a:latin typeface="Calibri" panose="020F0502020204030204" pitchFamily="34" charset="0"/>
                <a:cs typeface="Arial" pitchFamily="34" charset="0"/>
              </a:rPr>
              <a:t>UNIDOS </a:t>
            </a:r>
            <a:r>
              <a:rPr lang="es-MX" sz="1600" b="1" dirty="0">
                <a:latin typeface="Calibri" panose="020F0502020204030204" pitchFamily="34" charset="0"/>
                <a:cs typeface="Arial" pitchFamily="34" charset="0"/>
              </a:rPr>
              <a:t>DE AMÉRICA.- PRINCIPIO DE NO DISCRIMINACIÓN INDIRECTA.</a:t>
            </a:r>
            <a:r>
              <a:rPr lang="es-MX" sz="1600" dirty="0">
                <a:latin typeface="Calibri" panose="020F0502020204030204" pitchFamily="34" charset="0"/>
                <a:cs typeface="Arial" pitchFamily="34" charset="0"/>
              </a:rPr>
              <a:t> </a:t>
            </a:r>
            <a:endParaRPr lang="es-MX" sz="1600" dirty="0" smtClean="0">
              <a:latin typeface="Calibri" panose="020F0502020204030204" pitchFamily="34" charset="0"/>
              <a:cs typeface="Arial" pitchFamily="34" charset="0"/>
            </a:endParaRPr>
          </a:p>
          <a:p>
            <a:pPr algn="just" defTabSz="820764" eaLnBrk="0" hangingPunct="0">
              <a:defRPr/>
            </a:pPr>
            <a:endParaRPr lang="es-MX" sz="1800" dirty="0" smtClean="0">
              <a:latin typeface="Calibri" panose="020F0502020204030204" pitchFamily="34" charset="0"/>
              <a:cs typeface="Arial" pitchFamily="34" charset="0"/>
            </a:endParaRPr>
          </a:p>
          <a:p>
            <a:pPr marL="289351" indent="-289351" algn="just">
              <a:lnSpc>
                <a:spcPct val="80000"/>
              </a:lnSpc>
              <a:buClr>
                <a:schemeClr val="tx1"/>
              </a:buClr>
              <a:defRPr/>
            </a:pPr>
            <a:endParaRPr lang="es-MX" sz="180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391077784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CAPITALIZACIÓN DELGADA</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28-XXVII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395288" y="2007250"/>
            <a:ext cx="8064500" cy="2285350"/>
          </a:xfrm>
          <a:prstGeom prst="rect">
            <a:avLst/>
          </a:prstGeom>
          <a:noFill/>
          <a:ln w="9525">
            <a:noFill/>
            <a:miter lim="800000"/>
            <a:headEnd/>
            <a:tailEnd/>
          </a:ln>
        </p:spPr>
        <p:txBody>
          <a:bodyPr lIns="81988" tIns="40994" rIns="81988" bIns="40994"/>
          <a:lstStyle/>
          <a:p>
            <a:pPr lvl="1" algn="just" defTabSz="820738">
              <a:buClr>
                <a:schemeClr val="tx1"/>
              </a:buClr>
              <a:buFont typeface="Arial" charset="0"/>
              <a:buChar char="•"/>
            </a:pPr>
            <a:r>
              <a:rPr lang="es-MX" dirty="0" smtClean="0">
                <a:latin typeface="Calibri" panose="020F0502020204030204" pitchFamily="34" charset="0"/>
                <a:cs typeface="Arial" charset="0"/>
              </a:rPr>
              <a:t> </a:t>
            </a:r>
            <a:r>
              <a:rPr lang="es-MX" dirty="0">
                <a:latin typeface="Calibri" panose="020F0502020204030204" pitchFamily="34" charset="0"/>
                <a:cs typeface="Arial" charset="0"/>
              </a:rPr>
              <a:t>Se considera no deducible, lo intereses contraídos con partes relacionadas residentes en el extranjero </a:t>
            </a:r>
            <a:r>
              <a:rPr lang="es-MX" dirty="0" smtClean="0">
                <a:latin typeface="Calibri" panose="020F0502020204030204" pitchFamily="34" charset="0"/>
                <a:cs typeface="Arial" charset="0"/>
              </a:rPr>
              <a:t>(179 </a:t>
            </a:r>
            <a:r>
              <a:rPr lang="es-MX" dirty="0">
                <a:latin typeface="Calibri" panose="020F0502020204030204" pitchFamily="34" charset="0"/>
                <a:cs typeface="Arial" charset="0"/>
              </a:rPr>
              <a:t>LISR), los cuales provengan del monto de las deudas del contribuyente que excedan el triple de su capital. </a:t>
            </a:r>
          </a:p>
          <a:p>
            <a:pPr lvl="1" algn="just" defTabSz="820738">
              <a:buClr>
                <a:schemeClr val="tx1"/>
              </a:buClr>
              <a:buFont typeface="Arial" charset="0"/>
              <a:buChar char="•"/>
            </a:pPr>
            <a:endParaRPr lang="es-MX" i="1" dirty="0">
              <a:latin typeface="Calibri" panose="020F0502020204030204" pitchFamily="34" charset="0"/>
              <a:cs typeface="Arial" charset="0"/>
            </a:endParaRPr>
          </a:p>
          <a:p>
            <a:pPr lvl="1" algn="just" defTabSz="820738">
              <a:buClr>
                <a:schemeClr val="tx1"/>
              </a:buClr>
              <a:buFont typeface="Arial" charset="0"/>
              <a:buChar char="•"/>
            </a:pPr>
            <a:r>
              <a:rPr lang="es-MX" i="1" dirty="0">
                <a:latin typeface="Calibri" panose="020F0502020204030204" pitchFamily="34" charset="0"/>
                <a:cs typeface="Arial" charset="0"/>
              </a:rPr>
              <a:t>  </a:t>
            </a:r>
            <a:r>
              <a:rPr lang="es-MX" dirty="0">
                <a:latin typeface="Calibri" panose="020F0502020204030204" pitchFamily="34" charset="0"/>
                <a:cs typeface="Arial" charset="0"/>
              </a:rPr>
              <a:t>La determinación del monto de las deudas que excedan el limite señalado anteriormente (3-1), se determina como sigue:</a:t>
            </a:r>
          </a:p>
          <a:p>
            <a:pPr lvl="1" algn="just" defTabSz="820738">
              <a:buClr>
                <a:schemeClr val="tx1"/>
              </a:buClr>
            </a:pPr>
            <a:endParaRPr lang="es-MX" sz="1700" i="1" dirty="0" smtClean="0">
              <a:latin typeface="Calibri" panose="020F0502020204030204" pitchFamily="34" charset="0"/>
              <a:cs typeface="Arial" charset="0"/>
            </a:endParaRPr>
          </a:p>
          <a:p>
            <a:pPr lvl="1" algn="just" defTabSz="820738">
              <a:buClr>
                <a:schemeClr val="tx1"/>
              </a:buClr>
            </a:pPr>
            <a:endParaRPr lang="es-MX" sz="1700" i="1" dirty="0">
              <a:latin typeface="Calibri" panose="020F0502020204030204" pitchFamily="34" charset="0"/>
              <a:cs typeface="Arial" charset="0"/>
            </a:endParaRPr>
          </a:p>
          <a:p>
            <a:pPr lvl="1" algn="just" defTabSz="820738">
              <a:buClr>
                <a:schemeClr val="tx1"/>
              </a:buClr>
            </a:pPr>
            <a:endParaRPr lang="es-MX" sz="1700" i="1" dirty="0" smtClean="0">
              <a:latin typeface="Calibri" panose="020F0502020204030204" pitchFamily="34" charset="0"/>
              <a:cs typeface="Arial" charset="0"/>
            </a:endParaRPr>
          </a:p>
          <a:p>
            <a:pPr lvl="1" algn="just" defTabSz="820738">
              <a:buClr>
                <a:schemeClr val="tx1"/>
              </a:buClr>
            </a:pPr>
            <a:endParaRPr lang="es-MX" sz="1700" i="1" dirty="0">
              <a:latin typeface="Calibri" panose="020F0502020204030204" pitchFamily="34" charset="0"/>
              <a:cs typeface="Arial" charset="0"/>
            </a:endParaRPr>
          </a:p>
          <a:p>
            <a:pPr lvl="1" algn="just" defTabSz="820738">
              <a:buClr>
                <a:schemeClr val="tx1"/>
              </a:buClr>
            </a:pPr>
            <a:endParaRPr lang="es-MX" sz="1700" i="1" dirty="0" smtClean="0">
              <a:latin typeface="Calibri" panose="020F0502020204030204" pitchFamily="34" charset="0"/>
              <a:cs typeface="Arial" charset="0"/>
            </a:endParaRPr>
          </a:p>
          <a:p>
            <a:pPr lvl="1" algn="just" defTabSz="820738">
              <a:buClr>
                <a:schemeClr val="tx1"/>
              </a:buClr>
            </a:pPr>
            <a:endParaRPr lang="es-MX" sz="1700" i="1" dirty="0">
              <a:latin typeface="Calibri" panose="020F0502020204030204" pitchFamily="34" charset="0"/>
              <a:cs typeface="Arial" charset="0"/>
            </a:endParaRPr>
          </a:p>
          <a:p>
            <a:pPr lvl="1" algn="just" defTabSz="820738">
              <a:buClr>
                <a:schemeClr val="tx1"/>
              </a:buClr>
            </a:pPr>
            <a:endParaRPr lang="es-MX" sz="1700" i="1" dirty="0" smtClean="0">
              <a:latin typeface="Calibri" panose="020F0502020204030204" pitchFamily="34" charset="0"/>
              <a:cs typeface="Arial" charset="0"/>
            </a:endParaRPr>
          </a:p>
          <a:p>
            <a:pPr lvl="1" algn="just" defTabSz="820738">
              <a:buClr>
                <a:schemeClr val="tx1"/>
              </a:buClr>
            </a:pPr>
            <a:endParaRPr lang="es-MX" sz="1700" i="1" dirty="0">
              <a:latin typeface="Calibri" panose="020F0502020204030204" pitchFamily="34" charset="0"/>
              <a:cs typeface="Arial" charset="0"/>
            </a:endParaRPr>
          </a:p>
          <a:p>
            <a:pPr lvl="1" algn="just" defTabSz="820738">
              <a:buClr>
                <a:schemeClr val="tx1"/>
              </a:buClr>
            </a:pPr>
            <a:endParaRPr lang="es-MX" sz="1700" i="1" dirty="0" smtClean="0">
              <a:latin typeface="Calibri" panose="020F0502020204030204" pitchFamily="34" charset="0"/>
              <a:cs typeface="Arial" charset="0"/>
            </a:endParaRPr>
          </a:p>
          <a:p>
            <a:pPr lvl="1" algn="just" defTabSz="820738">
              <a:buClr>
                <a:schemeClr val="tx1"/>
              </a:buClr>
            </a:pPr>
            <a:endParaRPr lang="es-MX" sz="1700" i="1" dirty="0">
              <a:latin typeface="Calibri" panose="020F0502020204030204" pitchFamily="34" charset="0"/>
              <a:cs typeface="Arial" charset="0"/>
            </a:endParaRPr>
          </a:p>
          <a:p>
            <a:pPr lvl="1" algn="just" defTabSz="820738">
              <a:buClr>
                <a:schemeClr val="tx1"/>
              </a:buClr>
            </a:pPr>
            <a:r>
              <a:rPr lang="es-MX" sz="1600" dirty="0">
                <a:latin typeface="Calibri" panose="020F0502020204030204" pitchFamily="34" charset="0"/>
              </a:rPr>
              <a:t>26/2014/ISR Capitalización delgada. No es deducible la pérdida cambiaria, </a:t>
            </a:r>
            <a:r>
              <a:rPr lang="es-MX" sz="1600" dirty="0" smtClean="0">
                <a:latin typeface="Calibri" panose="020F0502020204030204" pitchFamily="34" charset="0"/>
              </a:rPr>
              <a:t>devengada</a:t>
            </a:r>
            <a:endParaRPr lang="es-MX" sz="1700" i="1" dirty="0">
              <a:latin typeface="Calibri" panose="020F0502020204030204" pitchFamily="34" charset="0"/>
              <a:cs typeface="Arial" charset="0"/>
            </a:endParaRPr>
          </a:p>
        </p:txBody>
      </p:sp>
      <p:sp>
        <p:nvSpPr>
          <p:cNvPr id="9" name="Rectangle 3"/>
          <p:cNvSpPr>
            <a:spLocks noChangeArrowheads="1"/>
          </p:cNvSpPr>
          <p:nvPr/>
        </p:nvSpPr>
        <p:spPr bwMode="auto">
          <a:xfrm>
            <a:off x="592138" y="4178300"/>
            <a:ext cx="2581275" cy="1111250"/>
          </a:xfrm>
          <a:prstGeom prst="rect">
            <a:avLst/>
          </a:prstGeom>
          <a:noFill/>
          <a:ln w="9525">
            <a:noFill/>
            <a:miter lim="800000"/>
            <a:headEnd/>
            <a:tailEnd/>
          </a:ln>
        </p:spPr>
        <p:txBody>
          <a:bodyPr lIns="81988" tIns="40994" rIns="81988" bIns="40994"/>
          <a:lstStyle/>
          <a:p>
            <a:pPr algn="just" defTabSz="820738" eaLnBrk="0" hangingPunct="0"/>
            <a:r>
              <a:rPr lang="es-MX" sz="1400" i="1" dirty="0">
                <a:latin typeface="Calibri" panose="020F0502020204030204" pitchFamily="34" charset="0"/>
                <a:cs typeface="Arial" charset="0"/>
              </a:rPr>
              <a:t>Saldo promedio anual de todas las deudas del contribuyente que generen intereses a su cargo.</a:t>
            </a:r>
          </a:p>
        </p:txBody>
      </p:sp>
      <p:sp>
        <p:nvSpPr>
          <p:cNvPr id="11" name="9 Corchetes"/>
          <p:cNvSpPr/>
          <p:nvPr/>
        </p:nvSpPr>
        <p:spPr>
          <a:xfrm>
            <a:off x="4822825" y="4252913"/>
            <a:ext cx="1900238" cy="889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r>
              <a:rPr lang="es-MX" sz="1400" i="1" dirty="0">
                <a:latin typeface="Calibri" panose="020F0502020204030204" pitchFamily="34" charset="0"/>
                <a:cs typeface="Arial" pitchFamily="34" charset="0"/>
              </a:rPr>
              <a:t>S.I. Capital Contable</a:t>
            </a:r>
          </a:p>
          <a:p>
            <a:pPr algn="ctr">
              <a:defRPr/>
            </a:pPr>
            <a:r>
              <a:rPr lang="es-MX" sz="1400" i="1" dirty="0">
                <a:latin typeface="Calibri" panose="020F0502020204030204" pitchFamily="34" charset="0"/>
                <a:cs typeface="Arial" pitchFamily="34" charset="0"/>
              </a:rPr>
              <a:t>+</a:t>
            </a:r>
          </a:p>
          <a:p>
            <a:pPr algn="ctr">
              <a:defRPr/>
            </a:pPr>
            <a:r>
              <a:rPr lang="es-MX" sz="1400" i="1" dirty="0">
                <a:latin typeface="Calibri" panose="020F0502020204030204" pitchFamily="34" charset="0"/>
                <a:cs typeface="Arial" pitchFamily="34" charset="0"/>
              </a:rPr>
              <a:t>S.F. Capital Contable</a:t>
            </a:r>
          </a:p>
        </p:txBody>
      </p:sp>
      <p:sp>
        <p:nvSpPr>
          <p:cNvPr id="12" name="10 Corchetes"/>
          <p:cNvSpPr/>
          <p:nvPr/>
        </p:nvSpPr>
        <p:spPr>
          <a:xfrm>
            <a:off x="447675" y="4137025"/>
            <a:ext cx="2868613" cy="11112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endParaRPr lang="es-MX" dirty="0">
              <a:latin typeface="Calibri" panose="020F0502020204030204" pitchFamily="34" charset="0"/>
            </a:endParaRPr>
          </a:p>
        </p:txBody>
      </p:sp>
      <p:sp>
        <p:nvSpPr>
          <p:cNvPr id="13" name="11 Menos"/>
          <p:cNvSpPr/>
          <p:nvPr/>
        </p:nvSpPr>
        <p:spPr>
          <a:xfrm>
            <a:off x="3389313" y="4656138"/>
            <a:ext cx="322262" cy="1524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72" tIns="23087" rIns="46172" bIns="23087" anchor="ctr"/>
          <a:lstStyle/>
          <a:p>
            <a:pPr algn="ctr">
              <a:defRPr/>
            </a:pPr>
            <a:endParaRPr lang="es-MX" dirty="0">
              <a:latin typeface="Calibri" panose="020F0502020204030204" pitchFamily="34" charset="0"/>
            </a:endParaRPr>
          </a:p>
        </p:txBody>
      </p:sp>
      <p:sp>
        <p:nvSpPr>
          <p:cNvPr id="14" name="12 Menos"/>
          <p:cNvSpPr/>
          <p:nvPr/>
        </p:nvSpPr>
        <p:spPr>
          <a:xfrm rot="17289321">
            <a:off x="6320632" y="4641056"/>
            <a:ext cx="1219200" cy="12541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72" tIns="23087" rIns="46172" bIns="23087" anchor="ctr"/>
          <a:lstStyle/>
          <a:p>
            <a:pPr algn="ctr">
              <a:defRPr/>
            </a:pPr>
            <a:endParaRPr lang="es-MX" dirty="0">
              <a:latin typeface="Calibri" panose="020F0502020204030204" pitchFamily="34" charset="0"/>
            </a:endParaRPr>
          </a:p>
        </p:txBody>
      </p:sp>
      <p:sp>
        <p:nvSpPr>
          <p:cNvPr id="15" name="13 Corchetes"/>
          <p:cNvSpPr/>
          <p:nvPr/>
        </p:nvSpPr>
        <p:spPr>
          <a:xfrm>
            <a:off x="7118350" y="4289425"/>
            <a:ext cx="430213" cy="8524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r>
              <a:rPr lang="es-MX" sz="2300" i="1" dirty="0">
                <a:latin typeface="Calibri" panose="020F0502020204030204" pitchFamily="34" charset="0"/>
                <a:cs typeface="Arial" pitchFamily="34" charset="0"/>
              </a:rPr>
              <a:t>2</a:t>
            </a:r>
          </a:p>
        </p:txBody>
      </p:sp>
      <p:sp>
        <p:nvSpPr>
          <p:cNvPr id="16" name="15 Corchetes"/>
          <p:cNvSpPr/>
          <p:nvPr/>
        </p:nvSpPr>
        <p:spPr>
          <a:xfrm>
            <a:off x="4679950" y="4141788"/>
            <a:ext cx="3011488" cy="11112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endParaRPr lang="es-MX" sz="2300" i="1" dirty="0">
              <a:latin typeface="Calibri" panose="020F0502020204030204" pitchFamily="34" charset="0"/>
              <a:cs typeface="Arial" pitchFamily="34" charset="0"/>
            </a:endParaRPr>
          </a:p>
        </p:txBody>
      </p:sp>
      <p:sp>
        <p:nvSpPr>
          <p:cNvPr id="17" name="16 Corchetes"/>
          <p:cNvSpPr/>
          <p:nvPr/>
        </p:nvSpPr>
        <p:spPr>
          <a:xfrm>
            <a:off x="3746500" y="4032250"/>
            <a:ext cx="4124325" cy="141287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endParaRPr lang="es-MX" sz="2300" i="1" dirty="0">
              <a:latin typeface="Calibri" panose="020F0502020204030204" pitchFamily="34" charset="0"/>
              <a:cs typeface="Arial" pitchFamily="34" charset="0"/>
            </a:endParaRPr>
          </a:p>
        </p:txBody>
      </p:sp>
      <p:sp>
        <p:nvSpPr>
          <p:cNvPr id="18" name="17 Corchetes"/>
          <p:cNvSpPr/>
          <p:nvPr/>
        </p:nvSpPr>
        <p:spPr>
          <a:xfrm>
            <a:off x="3925888" y="4289425"/>
            <a:ext cx="430212" cy="8524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r>
              <a:rPr lang="es-MX" sz="2300" i="1" dirty="0">
                <a:latin typeface="Calibri" panose="020F0502020204030204" pitchFamily="34" charset="0"/>
                <a:cs typeface="Arial" pitchFamily="34" charset="0"/>
              </a:rPr>
              <a:t>3</a:t>
            </a:r>
          </a:p>
        </p:txBody>
      </p:sp>
      <p:sp>
        <p:nvSpPr>
          <p:cNvPr id="19" name="18 Multiplicar"/>
          <p:cNvSpPr/>
          <p:nvPr/>
        </p:nvSpPr>
        <p:spPr>
          <a:xfrm>
            <a:off x="4392613" y="4586288"/>
            <a:ext cx="287337" cy="296862"/>
          </a:xfrm>
          <a:prstGeom prst="mathMultiply">
            <a:avLst>
              <a:gd name="adj1" fmla="val 673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72" tIns="23087" rIns="46172" bIns="23087" anchor="ctr"/>
          <a:lstStyle/>
          <a:p>
            <a:pPr algn="ctr">
              <a:defRPr/>
            </a:pPr>
            <a:endParaRPr lang="es-MX" dirty="0">
              <a:latin typeface="Calibri" panose="020F0502020204030204" pitchFamily="34" charset="0"/>
            </a:endParaRPr>
          </a:p>
        </p:txBody>
      </p:sp>
      <p:sp>
        <p:nvSpPr>
          <p:cNvPr id="20" name="19 Igual que"/>
          <p:cNvSpPr/>
          <p:nvPr/>
        </p:nvSpPr>
        <p:spPr>
          <a:xfrm>
            <a:off x="8013700" y="4433888"/>
            <a:ext cx="430213" cy="592137"/>
          </a:xfrm>
          <a:prstGeom prst="mathEqual">
            <a:avLst>
              <a:gd name="adj1" fmla="val 6022"/>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72" tIns="23087" rIns="46172" bIns="23087" anchor="ctr"/>
          <a:lstStyle/>
          <a:p>
            <a:pPr algn="ctr">
              <a:defRPr/>
            </a:pPr>
            <a:endParaRPr lang="es-MX" dirty="0">
              <a:solidFill>
                <a:schemeClr val="tx1"/>
              </a:solidFill>
              <a:latin typeface="Calibri" panose="020F0502020204030204" pitchFamily="34" charset="0"/>
            </a:endParaRPr>
          </a:p>
        </p:txBody>
      </p:sp>
      <p:sp>
        <p:nvSpPr>
          <p:cNvPr id="21" name="20 Corchetes"/>
          <p:cNvSpPr/>
          <p:nvPr/>
        </p:nvSpPr>
        <p:spPr>
          <a:xfrm>
            <a:off x="8516938" y="4284663"/>
            <a:ext cx="430212" cy="852487"/>
          </a:xfrm>
          <a:prstGeom prst="bracketPair">
            <a:avLst/>
          </a:prstGeom>
          <a:noFill/>
          <a:ln>
            <a:no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algn="ctr">
              <a:defRPr/>
            </a:pPr>
            <a:r>
              <a:rPr lang="es-MX" sz="2300" i="1" dirty="0">
                <a:latin typeface="Calibri" panose="020F0502020204030204" pitchFamily="34" charset="0"/>
                <a:cs typeface="Arial" pitchFamily="34" charset="0"/>
              </a:rPr>
              <a:t>**</a:t>
            </a:r>
          </a:p>
        </p:txBody>
      </p:sp>
      <p:sp>
        <p:nvSpPr>
          <p:cNvPr id="22" name="21 Corchetes"/>
          <p:cNvSpPr/>
          <p:nvPr/>
        </p:nvSpPr>
        <p:spPr>
          <a:xfrm>
            <a:off x="395288" y="5445125"/>
            <a:ext cx="8425184" cy="852488"/>
          </a:xfrm>
          <a:prstGeom prst="bracketPair">
            <a:avLst/>
          </a:prstGeom>
          <a:noFill/>
          <a:ln>
            <a:noFill/>
          </a:ln>
        </p:spPr>
        <p:style>
          <a:lnRef idx="1">
            <a:schemeClr val="accent1"/>
          </a:lnRef>
          <a:fillRef idx="0">
            <a:schemeClr val="accent1"/>
          </a:fillRef>
          <a:effectRef idx="0">
            <a:schemeClr val="accent1"/>
          </a:effectRef>
          <a:fontRef idx="minor">
            <a:schemeClr val="tx1"/>
          </a:fontRef>
        </p:style>
        <p:txBody>
          <a:bodyPr lIns="46172" tIns="23087" rIns="46172" bIns="23087" anchor="ctr"/>
          <a:lstStyle/>
          <a:p>
            <a:pPr marL="273050" indent="-273050" algn="just">
              <a:defRPr/>
            </a:pPr>
            <a:r>
              <a:rPr lang="es-MX" sz="2000" i="1" dirty="0">
                <a:latin typeface="Calibri" panose="020F0502020204030204" pitchFamily="34" charset="0"/>
                <a:cs typeface="Arial" pitchFamily="34" charset="0"/>
              </a:rPr>
              <a:t>** Monto de las deudas que exceden o no el triple </a:t>
            </a:r>
            <a:r>
              <a:rPr lang="es-MX" sz="2000" i="1" dirty="0" smtClean="0">
                <a:latin typeface="Calibri" panose="020F0502020204030204" pitchFamily="34" charset="0"/>
                <a:cs typeface="Arial" pitchFamily="34" charset="0"/>
              </a:rPr>
              <a:t>del Capital </a:t>
            </a:r>
            <a:r>
              <a:rPr lang="es-MX" sz="2000" i="1" dirty="0">
                <a:latin typeface="Calibri" panose="020F0502020204030204" pitchFamily="34" charset="0"/>
                <a:cs typeface="Arial" pitchFamily="34" charset="0"/>
              </a:rPr>
              <a:t>Contable. </a:t>
            </a:r>
          </a:p>
        </p:txBody>
      </p:sp>
    </p:spTree>
    <p:extLst>
      <p:ext uri="{BB962C8B-B14F-4D97-AF65-F5344CB8AC3E}">
        <p14:creationId xmlns:p14="http://schemas.microsoft.com/office/powerpoint/2010/main" val="395825618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CAPITALIZACIÓN DELGADA</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28-XXVII LISR</a:t>
            </a:r>
            <a:endParaRPr lang="es-MX" b="1" dirty="0">
              <a:solidFill>
                <a:schemeClr val="accent2">
                  <a:lumMod val="75000"/>
                </a:schemeClr>
              </a:solidFill>
              <a:latin typeface="Calibri" pitchFamily="34" charset="0"/>
              <a:cs typeface="Arial" pitchFamily="34" charset="0"/>
            </a:endParaRPr>
          </a:p>
        </p:txBody>
      </p:sp>
      <p:sp>
        <p:nvSpPr>
          <p:cNvPr id="23" name="Rectangle 3"/>
          <p:cNvSpPr>
            <a:spLocks noChangeArrowheads="1"/>
          </p:cNvSpPr>
          <p:nvPr/>
        </p:nvSpPr>
        <p:spPr bwMode="auto">
          <a:xfrm>
            <a:off x="357509" y="1747040"/>
            <a:ext cx="8390954" cy="45368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30863" indent="-8016" algn="just">
              <a:buFont typeface="Arial" pitchFamily="34" charset="0"/>
              <a:buChar char="•"/>
              <a:defRPr/>
            </a:pPr>
            <a:r>
              <a:rPr lang="es-MX" sz="2000" i="1" dirty="0" smtClean="0">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El capital contable se determinará en base a principios de contabilidad.</a:t>
            </a:r>
          </a:p>
          <a:p>
            <a:pPr marL="230863" indent="-8016" algn="just">
              <a:buFont typeface="Arial" pitchFamily="34" charset="0"/>
              <a:buChar char="•"/>
              <a:defRPr/>
            </a:pPr>
            <a:endParaRPr lang="es-MX" sz="2000" dirty="0" smtClean="0">
              <a:latin typeface="Calibri" panose="020F0502020204030204" pitchFamily="34" charset="0"/>
              <a:cs typeface="Arial" pitchFamily="34" charset="0"/>
            </a:endParaRPr>
          </a:p>
          <a:p>
            <a:pPr marL="230863" indent="-8016" algn="just">
              <a:buFont typeface="Arial" pitchFamily="34" charset="0"/>
              <a:buChar char="•"/>
              <a:defRPr/>
            </a:pPr>
            <a:r>
              <a:rPr lang="es-MX" sz="2000" dirty="0" smtClean="0">
                <a:latin typeface="Calibri" panose="020F0502020204030204" pitchFamily="34" charset="0"/>
                <a:cs typeface="Arial" pitchFamily="34" charset="0"/>
              </a:rPr>
              <a:t> Si el capital contable se determinó conforme a principios de contabilidad, podrá optar por considerar como capital contable:</a:t>
            </a:r>
          </a:p>
          <a:p>
            <a:pPr marL="230863" indent="-8016" algn="just">
              <a:buFont typeface="Arial" pitchFamily="34" charset="0"/>
              <a:buChar char="•"/>
              <a:defRPr/>
            </a:pPr>
            <a:endParaRPr lang="es-MX" sz="2000" dirty="0" smtClean="0">
              <a:latin typeface="Calibri" panose="020F0502020204030204" pitchFamily="34" charset="0"/>
              <a:cs typeface="Arial" pitchFamily="34" charset="0"/>
            </a:endParaRPr>
          </a:p>
          <a:p>
            <a:pPr marL="230863" indent="-8016" algn="ctr">
              <a:defRPr/>
            </a:pPr>
            <a:r>
              <a:rPr lang="es-MX" sz="1600" b="1" u="sng" dirty="0" smtClean="0">
                <a:latin typeface="Calibri" panose="020F0502020204030204" pitchFamily="34" charset="0"/>
                <a:cs typeface="Arial" pitchFamily="34" charset="0"/>
              </a:rPr>
              <a:t>(S.I. CUCA  + S.F. CUCA + S.I. CUFIN + S.F. CUFIN + S.I. CUFINRE + S.F. CUFINRE)</a:t>
            </a:r>
          </a:p>
          <a:p>
            <a:pPr marL="230863" indent="-8016" algn="ctr">
              <a:defRPr/>
            </a:pPr>
            <a:r>
              <a:rPr lang="es-MX" sz="1600" b="1" dirty="0" smtClean="0">
                <a:latin typeface="Calibri" panose="020F0502020204030204" pitchFamily="34" charset="0"/>
                <a:cs typeface="Arial" pitchFamily="34" charset="0"/>
              </a:rPr>
              <a:t>2</a:t>
            </a:r>
          </a:p>
          <a:p>
            <a:pPr marL="230863" indent="-8016" algn="just">
              <a:defRPr/>
            </a:pPr>
            <a:r>
              <a:rPr lang="es-MX" sz="2000" dirty="0" smtClean="0">
                <a:latin typeface="Calibri" panose="020F0502020204030204" pitchFamily="34" charset="0"/>
                <a:cs typeface="Arial" pitchFamily="34" charset="0"/>
              </a:rPr>
              <a:t>Sino determina su capital contable conforme a principios de contabilidad, esta opción es una obligación para el contribuyente.</a:t>
            </a:r>
          </a:p>
          <a:p>
            <a:pPr marL="230863" indent="-8016" algn="just">
              <a:defRPr/>
            </a:pPr>
            <a:endParaRPr lang="es-MX" sz="2000" dirty="0" smtClean="0">
              <a:latin typeface="Calibri" panose="020F0502020204030204" pitchFamily="34" charset="0"/>
              <a:cs typeface="Arial" pitchFamily="34" charset="0"/>
            </a:endParaRPr>
          </a:p>
          <a:p>
            <a:pPr marL="230863" indent="-8016" algn="just">
              <a:defRPr/>
            </a:pPr>
            <a:r>
              <a:rPr lang="es-MX" sz="2000" dirty="0" smtClean="0">
                <a:latin typeface="Calibri" panose="020F0502020204030204" pitchFamily="34" charset="0"/>
                <a:cs typeface="Arial" pitchFamily="34" charset="0"/>
              </a:rPr>
              <a:t>La opción debe continuar su aplicación por un periodo de al menos cinco ejercicio.</a:t>
            </a:r>
          </a:p>
          <a:p>
            <a:pPr marL="230863" indent="-8016" algn="just">
              <a:defRPr/>
            </a:pPr>
            <a:endParaRPr lang="es-MX" sz="2000" dirty="0" smtClean="0">
              <a:latin typeface="Calibri" panose="020F0502020204030204" pitchFamily="34" charset="0"/>
              <a:cs typeface="Arial" pitchFamily="34" charset="0"/>
            </a:endParaRPr>
          </a:p>
          <a:p>
            <a:pPr marL="230863" indent="-8016" algn="just">
              <a:buFont typeface="Arial" pitchFamily="34" charset="0"/>
              <a:buChar char="•"/>
              <a:defRPr/>
            </a:pPr>
            <a:r>
              <a:rPr lang="es-MX" sz="2000" dirty="0" smtClean="0">
                <a:latin typeface="Calibri" panose="020F0502020204030204" pitchFamily="34" charset="0"/>
                <a:cs typeface="Arial" pitchFamily="34" charset="0"/>
              </a:rPr>
              <a:t> La  proporción  antes  referida  de 3-1 del capital  contable, puede ser </a:t>
            </a:r>
          </a:p>
          <a:p>
            <a:pPr marL="230863" indent="-8016" algn="just">
              <a:defRPr/>
            </a:pPr>
            <a:r>
              <a:rPr lang="es-MX" sz="2000" dirty="0" smtClean="0">
                <a:latin typeface="Calibri" panose="020F0502020204030204" pitchFamily="34" charset="0"/>
                <a:cs typeface="Arial" pitchFamily="34" charset="0"/>
              </a:rPr>
              <a:t> mayor  obteniendo una  resolución favorable  con el  SAT a  través  de </a:t>
            </a:r>
          </a:p>
          <a:p>
            <a:pPr marL="230863" indent="-8016" algn="just">
              <a:defRPr/>
            </a:pPr>
            <a:r>
              <a:rPr lang="es-MX" sz="2000" dirty="0" smtClean="0">
                <a:latin typeface="Calibri" panose="020F0502020204030204" pitchFamily="34" charset="0"/>
                <a:cs typeface="Arial" pitchFamily="34" charset="0"/>
              </a:rPr>
              <a:t> una APA (34-A CFF)</a:t>
            </a:r>
          </a:p>
          <a:p>
            <a:pPr marL="230863" indent="-8016" algn="ctr">
              <a:defRPr/>
            </a:pPr>
            <a:endParaRPr lang="es-MX"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84781426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INGRESOS EXENTOS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28-XXX LISR</a:t>
            </a:r>
            <a:endParaRPr lang="es-MX" b="1" dirty="0">
              <a:solidFill>
                <a:schemeClr val="accent2">
                  <a:lumMod val="75000"/>
                </a:schemeClr>
              </a:solidFill>
              <a:latin typeface="Calibri" pitchFamily="34" charset="0"/>
              <a:cs typeface="Arial" pitchFamily="34" charset="0"/>
            </a:endParaRPr>
          </a:p>
        </p:txBody>
      </p:sp>
      <p:sp>
        <p:nvSpPr>
          <p:cNvPr id="7" name="CuadroTexto 6"/>
          <p:cNvSpPr txBox="1"/>
          <p:nvPr/>
        </p:nvSpPr>
        <p:spPr>
          <a:xfrm>
            <a:off x="387326" y="1412776"/>
            <a:ext cx="8145114" cy="3477875"/>
          </a:xfrm>
          <a:prstGeom prst="rect">
            <a:avLst/>
          </a:prstGeom>
          <a:noFill/>
        </p:spPr>
        <p:txBody>
          <a:bodyPr wrap="square" rtlCol="0">
            <a:spAutoFit/>
          </a:bodyPr>
          <a:lstStyle/>
          <a:p>
            <a:pPr marL="904875" indent="-904875" algn="just"/>
            <a:r>
              <a:rPr lang="es-MX" sz="2800" dirty="0" smtClean="0">
                <a:latin typeface="Calibri" panose="020F0502020204030204" pitchFamily="34" charset="0"/>
                <a:cs typeface="Arial"/>
              </a:rPr>
              <a:t> </a:t>
            </a:r>
            <a:endParaRPr lang="es-ES_tradnl" sz="2800" dirty="0">
              <a:latin typeface="Calibri" panose="020F0502020204030204" pitchFamily="34" charset="0"/>
              <a:cs typeface="Arial"/>
            </a:endParaRPr>
          </a:p>
          <a:p>
            <a:pPr algn="just"/>
            <a:r>
              <a:rPr lang="es-MX" sz="2800" dirty="0" smtClean="0">
                <a:latin typeface="Calibri" panose="020F0502020204030204" pitchFamily="34" charset="0"/>
                <a:cs typeface="Arial"/>
              </a:rPr>
              <a:t>Los </a:t>
            </a:r>
            <a:r>
              <a:rPr lang="es-MX" sz="2800" u="sng" dirty="0">
                <a:latin typeface="Calibri" panose="020F0502020204030204" pitchFamily="34" charset="0"/>
                <a:cs typeface="Arial"/>
              </a:rPr>
              <a:t>pagos</a:t>
            </a:r>
            <a:r>
              <a:rPr lang="es-MX" sz="2800" dirty="0">
                <a:latin typeface="Calibri" panose="020F0502020204030204" pitchFamily="34" charset="0"/>
                <a:cs typeface="Arial"/>
              </a:rPr>
              <a:t> que a su vez sean </a:t>
            </a:r>
            <a:r>
              <a:rPr lang="es-MX" sz="2800" u="sng" dirty="0">
                <a:latin typeface="Calibri" panose="020F0502020204030204" pitchFamily="34" charset="0"/>
                <a:cs typeface="Arial"/>
              </a:rPr>
              <a:t>ingresos exentos para el trabajador</a:t>
            </a:r>
            <a:r>
              <a:rPr lang="es-MX" sz="2800" dirty="0">
                <a:latin typeface="Calibri" panose="020F0502020204030204" pitchFamily="34" charset="0"/>
                <a:cs typeface="Arial"/>
              </a:rPr>
              <a:t>, hasta por la cantidad que resulte de aplicar el factor de </a:t>
            </a:r>
            <a:r>
              <a:rPr lang="es-MX" sz="2800" u="sng" dirty="0" smtClean="0">
                <a:latin typeface="Calibri" panose="020F0502020204030204" pitchFamily="34" charset="0"/>
                <a:cs typeface="Arial"/>
              </a:rPr>
              <a:t>0.53</a:t>
            </a:r>
            <a:r>
              <a:rPr lang="es-MX" sz="2800" dirty="0" smtClean="0">
                <a:latin typeface="Calibri" panose="020F0502020204030204" pitchFamily="34" charset="0"/>
                <a:cs typeface="Arial"/>
              </a:rPr>
              <a:t> </a:t>
            </a:r>
            <a:r>
              <a:rPr lang="es-MX" sz="2800" dirty="0">
                <a:latin typeface="Calibri" panose="020F0502020204030204" pitchFamily="34" charset="0"/>
                <a:cs typeface="Arial"/>
              </a:rPr>
              <a:t>al monto de dichos pagos</a:t>
            </a:r>
            <a:r>
              <a:rPr lang="es-MX" sz="2800" dirty="0" smtClean="0">
                <a:latin typeface="Calibri" panose="020F0502020204030204" pitchFamily="34" charset="0"/>
                <a:cs typeface="Arial"/>
              </a:rPr>
              <a:t>. Será el 0.47 cuando no disminuyan respecto de las del ejercicio anterior. </a:t>
            </a:r>
          </a:p>
          <a:p>
            <a:pPr marL="904875" indent="-904875" algn="just"/>
            <a:r>
              <a:rPr lang="es-MX" sz="2800" dirty="0" smtClean="0">
                <a:latin typeface="Calibri" panose="020F0502020204030204" pitchFamily="34" charset="0"/>
                <a:cs typeface="Arial"/>
              </a:rPr>
              <a:t>	</a:t>
            </a:r>
          </a:p>
          <a:p>
            <a:pPr algn="just"/>
            <a:r>
              <a:rPr lang="es-MX" sz="2400" dirty="0" smtClean="0">
                <a:latin typeface="Calibri" panose="020F0502020204030204" pitchFamily="34" charset="0"/>
                <a:cs typeface="Arial"/>
              </a:rPr>
              <a:t>RMF 2015 I.3.3.1.16. Disminuyen o no los ingresos exentos.</a:t>
            </a:r>
            <a:endParaRPr lang="es-MX" sz="2800" dirty="0" smtClean="0">
              <a:latin typeface="Calibri" panose="020F0502020204030204" pitchFamily="34" charset="0"/>
              <a:cs typeface="Arial"/>
            </a:endParaRPr>
          </a:p>
        </p:txBody>
      </p:sp>
    </p:spTree>
    <p:extLst>
      <p:ext uri="{BB962C8B-B14F-4D97-AF65-F5344CB8AC3E}">
        <p14:creationId xmlns:p14="http://schemas.microsoft.com/office/powerpoint/2010/main" val="353294629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DEDUCCIÓN DE INVERSIONES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105</a:t>
            </a:fld>
            <a:endParaRPr lang="es-MX" dirty="0"/>
          </a:p>
        </p:txBody>
      </p:sp>
    </p:spTree>
    <p:extLst>
      <p:ext uri="{BB962C8B-B14F-4D97-AF65-F5344CB8AC3E}">
        <p14:creationId xmlns:p14="http://schemas.microsoft.com/office/powerpoint/2010/main" val="1644480314"/>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DEDUCCIÓN DE INVERSIONES – DEDUCCIÓN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31 LISR</a:t>
            </a:r>
            <a:endParaRPr lang="es-MX" b="1" dirty="0">
              <a:solidFill>
                <a:schemeClr val="accent2">
                  <a:lumMod val="75000"/>
                </a:schemeClr>
              </a:solidFill>
              <a:latin typeface="Calibri" pitchFamily="34" charset="0"/>
              <a:cs typeface="Arial" pitchFamily="34" charset="0"/>
            </a:endParaRPr>
          </a:p>
        </p:txBody>
      </p:sp>
      <p:sp>
        <p:nvSpPr>
          <p:cNvPr id="7" name="2 Marcador de contenido"/>
          <p:cNvSpPr txBox="1">
            <a:spLocks/>
          </p:cNvSpPr>
          <p:nvPr/>
        </p:nvSpPr>
        <p:spPr bwMode="auto">
          <a:xfrm>
            <a:off x="457200" y="1970434"/>
            <a:ext cx="8229600" cy="4771679"/>
          </a:xfrm>
          <a:prstGeom prst="rect">
            <a:avLst/>
          </a:prstGeom>
          <a:noFill/>
          <a:ln>
            <a:miter lim="800000"/>
            <a:headEnd/>
            <a:tailEnd/>
          </a:ln>
        </p:spPr>
        <p:txBody>
          <a:bodyPr vert="horz" wrap="square" lIns="46177" tIns="23089" rIns="46177" bIns="23089" numCol="1" anchor="t" anchorCtr="0" compatLnSpc="1">
            <a:prstTxWarp prst="textNoShape">
              <a:avLst/>
            </a:prstTxWarp>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Font typeface="Arial" charset="0"/>
              <a:buNone/>
            </a:pPr>
            <a:r>
              <a:rPr lang="es-MX" sz="2000" dirty="0" smtClean="0">
                <a:latin typeface="Calibri" panose="020F0502020204030204" pitchFamily="34" charset="0"/>
                <a:ea typeface="ＭＳ Ｐゴシック" pitchFamily="34" charset="-128"/>
                <a:cs typeface="Arial" charset="0"/>
              </a:rPr>
              <a:t>Deducción mediante la aplicación, en cada ejercicio, de los por cientos máximos autorizados por esta Ley, sobre el  MOI, con las limitaciones en deducciones que, en su caso, establezca esta Ley. </a:t>
            </a:r>
          </a:p>
          <a:p>
            <a:pPr marL="0" indent="0" algn="just">
              <a:buFont typeface="Arial" charset="0"/>
              <a:buNone/>
            </a:pPr>
            <a:endParaRPr lang="es-MX" sz="2000" dirty="0" smtClean="0">
              <a:latin typeface="Calibri" panose="020F0502020204030204" pitchFamily="34" charset="0"/>
              <a:ea typeface="ＭＳ Ｐゴシック" pitchFamily="34" charset="-128"/>
              <a:cs typeface="Arial" charset="0"/>
            </a:endParaRPr>
          </a:p>
          <a:p>
            <a:pPr marL="0" indent="0" algn="just">
              <a:buFont typeface="Arial" charset="0"/>
              <a:buNone/>
            </a:pPr>
            <a:r>
              <a:rPr lang="es-MX" sz="2000" dirty="0" smtClean="0">
                <a:latin typeface="Calibri" panose="020F0502020204030204" pitchFamily="34" charset="0"/>
                <a:ea typeface="ＭＳ Ｐゴシック" pitchFamily="34" charset="-128"/>
                <a:cs typeface="Arial" charset="0"/>
              </a:rPr>
              <a:t>Ejercicio  irregular  o	       Desde el alta y al 31 de diciembre</a:t>
            </a:r>
          </a:p>
          <a:p>
            <a:pPr marL="0" indent="0" algn="just">
              <a:buFont typeface="Arial" charset="0"/>
              <a:buNone/>
            </a:pPr>
            <a:r>
              <a:rPr lang="es-MX" sz="2000" dirty="0" smtClean="0">
                <a:latin typeface="Calibri" panose="020F0502020204030204" pitchFamily="34" charset="0"/>
                <a:ea typeface="ＭＳ Ｐゴシック" pitchFamily="34" charset="-128"/>
                <a:cs typeface="Arial" charset="0"/>
              </a:rPr>
              <a:t>uso del bien posterior	       Desde el 01 de enero y a la fecha de terminación anticipada.</a:t>
            </a:r>
          </a:p>
          <a:p>
            <a:pPr marL="0" indent="0" algn="just">
              <a:buFont typeface="Arial" charset="0"/>
              <a:buNone/>
            </a:pPr>
            <a:endParaRPr lang="es-MX" sz="2000" dirty="0" smtClean="0">
              <a:latin typeface="Calibri" panose="020F0502020204030204" pitchFamily="34" charset="0"/>
              <a:ea typeface="ＭＳ Ｐゴシック" pitchFamily="34" charset="-128"/>
              <a:cs typeface="Arial" charset="0"/>
            </a:endParaRPr>
          </a:p>
          <a:p>
            <a:pPr marL="0" indent="0" algn="just">
              <a:buFont typeface="Arial" charset="0"/>
              <a:buNone/>
            </a:pPr>
            <a:r>
              <a:rPr lang="es-MX" sz="2000" dirty="0" smtClean="0">
                <a:latin typeface="Calibri" panose="020F0502020204030204" pitchFamily="34" charset="0"/>
                <a:ea typeface="ＭＳ Ｐゴシック" pitchFamily="34" charset="-128"/>
                <a:cs typeface="Arial" charset="0"/>
              </a:rPr>
              <a:t>La deducción se efectuará en el por ciento que represente el número de meses completos del ejercicio en los que el bien haya sido utilizado. </a:t>
            </a:r>
          </a:p>
          <a:p>
            <a:pPr marL="0" indent="0" algn="just">
              <a:buFont typeface="Arial" charset="0"/>
              <a:buNone/>
            </a:pPr>
            <a:endParaRPr lang="es-MX" sz="2000" dirty="0" smtClean="0">
              <a:latin typeface="Calibri" panose="020F0502020204030204" pitchFamily="34" charset="0"/>
              <a:ea typeface="ＭＳ Ｐゴシック" pitchFamily="34" charset="-128"/>
              <a:cs typeface="Arial" charset="0"/>
            </a:endParaRPr>
          </a:p>
        </p:txBody>
      </p:sp>
      <p:sp>
        <p:nvSpPr>
          <p:cNvPr id="11" name="4 Abrir llave"/>
          <p:cNvSpPr/>
          <p:nvPr/>
        </p:nvSpPr>
        <p:spPr>
          <a:xfrm>
            <a:off x="3203848" y="3322766"/>
            <a:ext cx="288032" cy="8263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413" tIns="45708" rIns="91413" bIns="45708" anchor="ctr"/>
          <a:lstStyle/>
          <a:p>
            <a:pPr algn="ctr">
              <a:defRPr/>
            </a:pPr>
            <a:endParaRPr lang="es-MX">
              <a:latin typeface="Arial" pitchFamily="34" charset="0"/>
              <a:cs typeface="Arial" pitchFamily="34" charset="0"/>
            </a:endParaRPr>
          </a:p>
        </p:txBody>
      </p:sp>
    </p:spTree>
    <p:extLst>
      <p:ext uri="{BB962C8B-B14F-4D97-AF65-F5344CB8AC3E}">
        <p14:creationId xmlns:p14="http://schemas.microsoft.com/office/powerpoint/2010/main" val="32143800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DEDUCCIÓN DE INVERSIONES – DEDUCCIÓN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31 LISR</a:t>
            </a:r>
            <a:endParaRPr lang="es-MX" b="1" dirty="0">
              <a:solidFill>
                <a:schemeClr val="accent2">
                  <a:lumMod val="75000"/>
                </a:schemeClr>
              </a:solidFill>
              <a:latin typeface="Calibri" pitchFamily="34" charset="0"/>
              <a:cs typeface="Arial" pitchFamily="34" charset="0"/>
            </a:endParaRPr>
          </a:p>
        </p:txBody>
      </p:sp>
      <p:sp>
        <p:nvSpPr>
          <p:cNvPr id="8" name="2 Marcador de contenido"/>
          <p:cNvSpPr txBox="1">
            <a:spLocks/>
          </p:cNvSpPr>
          <p:nvPr/>
        </p:nvSpPr>
        <p:spPr bwMode="auto">
          <a:xfrm>
            <a:off x="457200" y="1837655"/>
            <a:ext cx="8229600" cy="4111625"/>
          </a:xfrm>
          <a:prstGeom prst="rect">
            <a:avLst/>
          </a:prstGeom>
          <a:noFill/>
          <a:ln>
            <a:miter lim="800000"/>
            <a:headEnd/>
            <a:tailEnd/>
          </a:ln>
        </p:spPr>
        <p:txBody>
          <a:bodyPr vert="horz" wrap="square" lIns="46177" tIns="23089" rIns="46177" bIns="23089" numCol="1" anchor="t" anchorCtr="0" compatLnSpc="1">
            <a:prstTxWarp prst="textNoShape">
              <a:avLst/>
            </a:prstTxWarp>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Font typeface="Arial" charset="0"/>
              <a:buNone/>
            </a:pPr>
            <a:r>
              <a:rPr lang="es-MX" sz="2200" dirty="0" smtClean="0">
                <a:latin typeface="Calibri" panose="020F0502020204030204" pitchFamily="34" charset="0"/>
                <a:ea typeface="ＭＳ Ｐゴシック" pitchFamily="34" charset="-128"/>
                <a:cs typeface="Arial" charset="0"/>
              </a:rPr>
              <a:t>Inicia a elección del contribuyente:</a:t>
            </a:r>
          </a:p>
          <a:p>
            <a:pPr marL="0" indent="0" algn="just">
              <a:buClr>
                <a:schemeClr val="tx1"/>
              </a:buClr>
            </a:pPr>
            <a:r>
              <a:rPr lang="es-MX" sz="2200" dirty="0" smtClean="0">
                <a:latin typeface="Calibri" panose="020F0502020204030204" pitchFamily="34" charset="0"/>
                <a:ea typeface="ＭＳ Ｐゴシック" pitchFamily="34" charset="-128"/>
                <a:cs typeface="Arial" charset="0"/>
              </a:rPr>
              <a:t> 	A partir del ejercicio que se inicie la utilización, o</a:t>
            </a:r>
          </a:p>
          <a:p>
            <a:pPr marL="0" indent="0" algn="just">
              <a:buClr>
                <a:schemeClr val="tx1"/>
              </a:buClr>
            </a:pPr>
            <a:r>
              <a:rPr lang="es-MX" sz="2200" dirty="0" smtClean="0">
                <a:latin typeface="Calibri" panose="020F0502020204030204" pitchFamily="34" charset="0"/>
                <a:ea typeface="ＭＳ Ｐゴシック" pitchFamily="34" charset="-128"/>
                <a:cs typeface="Arial" charset="0"/>
              </a:rPr>
              <a:t> 	A partir del ejercicio siguiente</a:t>
            </a:r>
          </a:p>
          <a:p>
            <a:pPr marL="0" indent="0" algn="just">
              <a:buFont typeface="Arial" charset="0"/>
              <a:buNone/>
            </a:pPr>
            <a:endParaRPr lang="es-MX" sz="2200" dirty="0" smtClean="0">
              <a:latin typeface="Calibri" panose="020F0502020204030204" pitchFamily="34" charset="0"/>
              <a:ea typeface="ＭＳ Ｐゴシック" pitchFamily="34" charset="-128"/>
              <a:cs typeface="Arial" charset="0"/>
            </a:endParaRPr>
          </a:p>
          <a:p>
            <a:pPr marL="0" indent="0" algn="just">
              <a:buFont typeface="Arial" charset="0"/>
              <a:buNone/>
            </a:pPr>
            <a:r>
              <a:rPr lang="es-MX" sz="2200" dirty="0" smtClean="0">
                <a:latin typeface="Calibri" panose="020F0502020204030204" pitchFamily="34" charset="0"/>
                <a:ea typeface="ＭＳ Ｐゴシック" pitchFamily="34" charset="-128"/>
                <a:cs typeface="Arial" charset="0"/>
              </a:rPr>
              <a:t>Se deduce el remanente cuando el contribuyente enajene los bienes o cuando estos dejen de ser útiles para obtener los ingresos.</a:t>
            </a:r>
          </a:p>
          <a:p>
            <a:pPr marL="0" indent="0" algn="just">
              <a:buFont typeface="Arial" charset="0"/>
              <a:buNone/>
            </a:pPr>
            <a:endParaRPr lang="es-MX" sz="2200" dirty="0" smtClean="0">
              <a:latin typeface="Calibri" panose="020F0502020204030204" pitchFamily="34" charset="0"/>
              <a:ea typeface="ＭＳ Ｐゴシック" pitchFamily="34" charset="-128"/>
              <a:cs typeface="Arial" charset="0"/>
            </a:endParaRPr>
          </a:p>
          <a:p>
            <a:pPr marL="0" indent="0" algn="just">
              <a:buFont typeface="Arial" charset="0"/>
              <a:buNone/>
            </a:pPr>
            <a:r>
              <a:rPr lang="es-MX" sz="2200" dirty="0" smtClean="0">
                <a:latin typeface="Calibri" panose="020F0502020204030204" pitchFamily="34" charset="0"/>
                <a:ea typeface="ＭＳ Ｐゴシック" pitchFamily="34" charset="-128"/>
                <a:cs typeface="Arial" charset="0"/>
              </a:rPr>
              <a:t>Por ciento menor, será obligatorio y podrá cambiarse, sin exceder del máximo autorizado. Tratándose del segundo y posteriores cambios deberán transcurrir cuando menos cinco años.</a:t>
            </a:r>
          </a:p>
        </p:txBody>
      </p:sp>
    </p:spTree>
    <p:extLst>
      <p:ext uri="{BB962C8B-B14F-4D97-AF65-F5344CB8AC3E}">
        <p14:creationId xmlns:p14="http://schemas.microsoft.com/office/powerpoint/2010/main" val="172898290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DEDUCCIÓN DE INVERSIONES – PARTICULARIDADES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36 LISR</a:t>
            </a:r>
            <a:endParaRPr lang="es-MX" b="1" dirty="0">
              <a:solidFill>
                <a:schemeClr val="accent2">
                  <a:lumMod val="75000"/>
                </a:schemeClr>
              </a:solidFill>
              <a:latin typeface="Calibri" pitchFamily="34" charset="0"/>
              <a:cs typeface="Arial" pitchFamily="34" charset="0"/>
            </a:endParaRPr>
          </a:p>
        </p:txBody>
      </p:sp>
      <p:sp>
        <p:nvSpPr>
          <p:cNvPr id="9" name="2 Marcador de contenido"/>
          <p:cNvSpPr txBox="1">
            <a:spLocks/>
          </p:cNvSpPr>
          <p:nvPr/>
        </p:nvSpPr>
        <p:spPr bwMode="auto">
          <a:xfrm>
            <a:off x="755650" y="1899245"/>
            <a:ext cx="7772400" cy="4410075"/>
          </a:xfrm>
          <a:prstGeom prst="rect">
            <a:avLst/>
          </a:prstGeom>
          <a:noFill/>
          <a:ln>
            <a:miter lim="800000"/>
            <a:headEnd/>
            <a:tailEnd/>
          </a:ln>
        </p:spPr>
        <p:txBody>
          <a:bodyPr vert="horz" wrap="square" lIns="46177" tIns="23089" rIns="46177" bIns="23089" numCol="1" anchor="t" anchorCtr="0" compatLnSpc="1">
            <a:prstTxWarp prst="textNoShape">
              <a:avLst/>
            </a:prstTxWarp>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lvl="1" indent="0" algn="just">
              <a:buClr>
                <a:schemeClr val="tx1"/>
              </a:buClr>
              <a:buFont typeface="Arial" charset="0"/>
              <a:buChar char="•"/>
            </a:pPr>
            <a:r>
              <a:rPr lang="es-MX" sz="1800" dirty="0" smtClean="0">
                <a:latin typeface="Arial" charset="0"/>
                <a:ea typeface="ＭＳ Ｐゴシック" pitchFamily="34" charset="-128"/>
                <a:cs typeface="Arial" charset="0"/>
              </a:rPr>
              <a:t> </a:t>
            </a:r>
            <a:r>
              <a:rPr lang="es-MX" sz="1800" dirty="0">
                <a:solidFill>
                  <a:schemeClr val="tx1"/>
                </a:solidFill>
                <a:latin typeface="Arial" charset="0"/>
                <a:ea typeface="ＭＳ Ｐゴシック" pitchFamily="34" charset="-128"/>
                <a:cs typeface="Arial" charset="0"/>
              </a:rPr>
              <a:t>Las reparaciones, así como las adaptaciones a las instalaciones se considerarán inversiones siempre que impliquen adiciones o mejoras al activo fijo.</a:t>
            </a:r>
          </a:p>
          <a:p>
            <a:pPr marL="0" indent="0" algn="just">
              <a:buFont typeface="Arial" charset="0"/>
              <a:buNone/>
            </a:pPr>
            <a:endParaRPr lang="es-MX" sz="1800" dirty="0" smtClean="0">
              <a:latin typeface="Arial" charset="0"/>
              <a:ea typeface="ＭＳ Ｐゴシック" pitchFamily="34" charset="-128"/>
              <a:cs typeface="Arial" charset="0"/>
            </a:endParaRPr>
          </a:p>
          <a:p>
            <a:pPr marL="0" indent="0" algn="just">
              <a:buClr>
                <a:schemeClr val="tx1"/>
              </a:buClr>
            </a:pPr>
            <a:r>
              <a:rPr lang="es-MX" sz="1800" dirty="0" smtClean="0">
                <a:latin typeface="Arial" charset="0"/>
                <a:ea typeface="ＭＳ Ｐゴシック" pitchFamily="34" charset="-128"/>
                <a:cs typeface="Arial" charset="0"/>
              </a:rPr>
              <a:t> No se considerarán inversiones los gastos por concepto de conservación, mantenimiento y reparación.</a:t>
            </a:r>
          </a:p>
          <a:p>
            <a:pPr marL="0" indent="0" algn="just">
              <a:buFont typeface="Arial" charset="0"/>
              <a:buNone/>
            </a:pPr>
            <a:endParaRPr lang="es-MX" sz="1800" dirty="0" smtClean="0">
              <a:latin typeface="Arial" charset="0"/>
              <a:ea typeface="ＭＳ Ｐゴシック" pitchFamily="34" charset="-128"/>
              <a:cs typeface="Arial" charset="0"/>
            </a:endParaRPr>
          </a:p>
          <a:p>
            <a:pPr marL="0" indent="0" algn="just">
              <a:buClr>
                <a:schemeClr val="tx1"/>
              </a:buClr>
            </a:pPr>
            <a:r>
              <a:rPr lang="es-MX" sz="1800" dirty="0" smtClean="0">
                <a:latin typeface="Arial" charset="0"/>
                <a:ea typeface="ＭＳ Ｐゴシック" pitchFamily="34" charset="-128"/>
                <a:cs typeface="Arial" charset="0"/>
              </a:rPr>
              <a:t> Las inversiones en casas habitación y en comedores, que por su naturaleza no estén a disposición de todos los trabajadores de la empresa</a:t>
            </a:r>
          </a:p>
          <a:p>
            <a:pPr marL="0" indent="0" algn="just">
              <a:buFont typeface="Arial" charset="0"/>
              <a:buNone/>
            </a:pPr>
            <a:endParaRPr lang="es-MX" sz="1800" dirty="0" smtClean="0">
              <a:latin typeface="Arial" charset="0"/>
              <a:ea typeface="ＭＳ Ｐゴシック" pitchFamily="34" charset="-128"/>
              <a:cs typeface="Arial" charset="0"/>
            </a:endParaRPr>
          </a:p>
          <a:p>
            <a:pPr marL="0" indent="0" algn="just">
              <a:spcBef>
                <a:spcPct val="0"/>
              </a:spcBef>
              <a:buClr>
                <a:schemeClr val="tx1"/>
              </a:buClr>
            </a:pPr>
            <a:r>
              <a:rPr lang="es-MX" sz="1800" dirty="0" smtClean="0">
                <a:latin typeface="Arial" charset="0"/>
                <a:ea typeface="ＭＳ Ｐゴシック" pitchFamily="34" charset="-128"/>
                <a:cs typeface="Arial" charset="0"/>
              </a:rPr>
              <a:t> Las  inversiones  en  automóviles  sólo  serán  deducibles  hasta por un </a:t>
            </a:r>
          </a:p>
          <a:p>
            <a:pPr marL="0" indent="0" algn="just">
              <a:spcBef>
                <a:spcPct val="0"/>
              </a:spcBef>
              <a:buClr>
                <a:schemeClr val="tx1"/>
              </a:buClr>
              <a:buFont typeface="Arial" charset="0"/>
              <a:buNone/>
            </a:pPr>
            <a:r>
              <a:rPr lang="es-MX" sz="1800" dirty="0" smtClean="0">
                <a:latin typeface="Arial" charset="0"/>
                <a:ea typeface="ＭＳ Ｐゴシック" pitchFamily="34" charset="-128"/>
                <a:cs typeface="Arial" charset="0"/>
              </a:rPr>
              <a:t>monto  de $130,000.00.  Excepto  cuando  actividad  principal  es  uso  o </a:t>
            </a:r>
          </a:p>
          <a:p>
            <a:pPr marL="0" indent="0" algn="just">
              <a:spcBef>
                <a:spcPct val="0"/>
              </a:spcBef>
              <a:buClr>
                <a:schemeClr val="tx1"/>
              </a:buClr>
              <a:buFont typeface="Arial" charset="0"/>
              <a:buNone/>
            </a:pPr>
            <a:r>
              <a:rPr lang="es-MX" sz="1800" dirty="0" smtClean="0">
                <a:latin typeface="Arial" charset="0"/>
                <a:ea typeface="ＭＳ Ｐゴシック" pitchFamily="34" charset="-128"/>
                <a:cs typeface="Arial" charset="0"/>
              </a:rPr>
              <a:t>goce temporal de automóviles</a:t>
            </a:r>
          </a:p>
          <a:p>
            <a:pPr marL="0" indent="0" algn="just">
              <a:spcBef>
                <a:spcPct val="0"/>
              </a:spcBef>
              <a:buClr>
                <a:schemeClr val="tx1"/>
              </a:buClr>
              <a:buFont typeface="Arial" charset="0"/>
              <a:buNone/>
            </a:pPr>
            <a:endParaRPr lang="es-MX" sz="1800" dirty="0">
              <a:latin typeface="Arial" charset="0"/>
              <a:ea typeface="ＭＳ Ｐゴシック" pitchFamily="34" charset="-128"/>
              <a:cs typeface="Arial" charset="0"/>
            </a:endParaRPr>
          </a:p>
          <a:p>
            <a:pPr marL="285750" indent="-285750" algn="just">
              <a:spcBef>
                <a:spcPct val="0"/>
              </a:spcBef>
              <a:buClr>
                <a:schemeClr val="tx1"/>
              </a:buClr>
            </a:pPr>
            <a:r>
              <a:rPr lang="es-MX" sz="1800" dirty="0">
                <a:latin typeface="Arial" charset="0"/>
                <a:ea typeface="ＭＳ Ｐゴシック" pitchFamily="34" charset="-128"/>
                <a:cs typeface="Arial" charset="0"/>
              </a:rPr>
              <a:t>27/2014ISR Deducciones del impuesto sobre la renta. Los vehículos denominados pick up son camiones de carga.</a:t>
            </a:r>
          </a:p>
          <a:p>
            <a:pPr marL="0" indent="0" algn="just">
              <a:spcBef>
                <a:spcPct val="0"/>
              </a:spcBef>
              <a:buClr>
                <a:schemeClr val="tx1"/>
              </a:buClr>
              <a:buFont typeface="Arial" charset="0"/>
              <a:buNone/>
            </a:pPr>
            <a:endParaRPr lang="es-MX" sz="1800" dirty="0" smtClean="0">
              <a:latin typeface="Arial" charset="0"/>
              <a:ea typeface="ＭＳ Ｐゴシック" pitchFamily="34" charset="-128"/>
              <a:cs typeface="Arial" charset="0"/>
            </a:endParaRPr>
          </a:p>
          <a:p>
            <a:pPr marL="0" indent="0" algn="just">
              <a:buFont typeface="Arial" charset="0"/>
              <a:buNone/>
            </a:pPr>
            <a:endParaRPr lang="es-MX" sz="1800" dirty="0" smtClean="0">
              <a:latin typeface="Arial" charset="0"/>
              <a:ea typeface="ＭＳ Ｐゴシック" pitchFamily="34" charset="-128"/>
              <a:cs typeface="Arial" charset="0"/>
            </a:endParaRPr>
          </a:p>
          <a:p>
            <a:pPr marL="0" indent="0" algn="just">
              <a:buFont typeface="Arial" charset="0"/>
              <a:buNone/>
            </a:pPr>
            <a:r>
              <a:rPr lang="es-MX" sz="1800" dirty="0" smtClean="0">
                <a:latin typeface="Arial" charset="0"/>
                <a:ea typeface="ＭＳ Ｐゴシック" pitchFamily="34" charset="-128"/>
                <a:cs typeface="Arial" charset="0"/>
              </a:rPr>
              <a:t> </a:t>
            </a:r>
          </a:p>
        </p:txBody>
      </p:sp>
    </p:spTree>
    <p:extLst>
      <p:ext uri="{BB962C8B-B14F-4D97-AF65-F5344CB8AC3E}">
        <p14:creationId xmlns:p14="http://schemas.microsoft.com/office/powerpoint/2010/main" val="1783296152"/>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COSTO DE LO VENDIDO</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109</a:t>
            </a:fld>
            <a:endParaRPr lang="es-MX" dirty="0"/>
          </a:p>
        </p:txBody>
      </p:sp>
    </p:spTree>
    <p:extLst>
      <p:ext uri="{BB962C8B-B14F-4D97-AF65-F5344CB8AC3E}">
        <p14:creationId xmlns:p14="http://schemas.microsoft.com/office/powerpoint/2010/main" val="41788496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11</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48059447"/>
              </p:ext>
            </p:extLst>
          </p:nvPr>
        </p:nvGraphicFramePr>
        <p:xfrm>
          <a:off x="251517" y="1129863"/>
          <a:ext cx="8496946" cy="5283101"/>
        </p:xfrm>
        <a:graphic>
          <a:graphicData uri="http://schemas.openxmlformats.org/drawingml/2006/table">
            <a:tbl>
              <a:tblPr firstRow="1" bandRow="1">
                <a:tableStyleId>{5C22544A-7EE6-4342-B048-85BDC9FD1C3A}</a:tableStyleId>
              </a:tblPr>
              <a:tblGrid>
                <a:gridCol w="4248473"/>
                <a:gridCol w="4248473"/>
              </a:tblGrid>
              <a:tr h="347287">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Estímulo fiscal</a:t>
                      </a:r>
                      <a:endParaRPr lang="es-MX" sz="1800" dirty="0">
                        <a:latin typeface="Calibri" pitchFamily="34" charset="0"/>
                      </a:endParaRPr>
                    </a:p>
                  </a:txBody>
                  <a:tcPr/>
                </a:tc>
              </a:tr>
              <a:tr h="2112660">
                <a:tc>
                  <a:txBody>
                    <a:bodyPr/>
                    <a:lstStyle/>
                    <a:p>
                      <a:r>
                        <a:rPr lang="es-MX" sz="1400" dirty="0" smtClean="0">
                          <a:latin typeface="Calibri" pitchFamily="34" charset="0"/>
                        </a:rPr>
                        <a:t>IX.-</a:t>
                      </a:r>
                      <a:r>
                        <a:rPr lang="es-MX" sz="1400" baseline="0" dirty="0" smtClean="0">
                          <a:latin typeface="Calibri" pitchFamily="34" charset="0"/>
                        </a:rPr>
                        <a:t> </a:t>
                      </a:r>
                      <a:r>
                        <a:rPr lang="es-MX" sz="1400" dirty="0" smtClean="0">
                          <a:latin typeface="Calibri" pitchFamily="34" charset="0"/>
                        </a:rPr>
                        <a:t>A los contribuyentes que, </a:t>
                      </a:r>
                      <a:r>
                        <a:rPr lang="es-MX" sz="1400" b="1" u="none" dirty="0" smtClean="0">
                          <a:solidFill>
                            <a:schemeClr val="accent2"/>
                          </a:solidFill>
                          <a:latin typeface="Calibri" pitchFamily="34" charset="0"/>
                        </a:rPr>
                        <a:t>entreguen en donación bienes básicos </a:t>
                      </a:r>
                      <a:r>
                        <a:rPr lang="es-MX" sz="1400" dirty="0" smtClean="0">
                          <a:latin typeface="Calibri" pitchFamily="34" charset="0"/>
                        </a:rPr>
                        <a:t>para la subsistencia humana en materia de alimentación o salud a instituciones autorizadas</a:t>
                      </a:r>
                    </a:p>
                    <a:p>
                      <a:r>
                        <a:rPr lang="es-MX" sz="1400" dirty="0" smtClean="0">
                          <a:latin typeface="Calibri" pitchFamily="34" charset="0"/>
                        </a:rPr>
                        <a:t>(Art</a:t>
                      </a:r>
                      <a:r>
                        <a:rPr lang="es-MX" sz="1400" baseline="0" dirty="0" smtClean="0">
                          <a:latin typeface="Calibri" pitchFamily="34" charset="0"/>
                        </a:rPr>
                        <a:t> </a:t>
                      </a:r>
                      <a:r>
                        <a:rPr lang="es-MX" sz="1400" dirty="0" smtClean="0">
                          <a:latin typeface="Calibri" pitchFamily="34" charset="0"/>
                        </a:rPr>
                        <a:t>27, fracción XX de la LISR)</a:t>
                      </a:r>
                      <a:endParaRPr lang="es-MX" sz="1400" dirty="0">
                        <a:latin typeface="Calibri" pitchFamily="34" charset="0"/>
                      </a:endParaRPr>
                    </a:p>
                  </a:txBody>
                  <a:tcPr/>
                </a:tc>
                <a:tc>
                  <a:txBody>
                    <a:bodyPr/>
                    <a:lstStyle/>
                    <a:p>
                      <a:r>
                        <a:rPr lang="es-MX" sz="1400" b="1" u="none" dirty="0" smtClean="0">
                          <a:solidFill>
                            <a:schemeClr val="accent2"/>
                          </a:solidFill>
                          <a:latin typeface="Calibri" pitchFamily="34" charset="0"/>
                        </a:rPr>
                        <a:t>Deducción adicional </a:t>
                      </a:r>
                      <a:r>
                        <a:rPr lang="es-MX" sz="1400" dirty="0" smtClean="0">
                          <a:latin typeface="Calibri" pitchFamily="34" charset="0"/>
                        </a:rPr>
                        <a:t>por un monto equivalente al 5% del costo de lo </a:t>
                      </a:r>
                      <a:r>
                        <a:rPr lang="es-MX" sz="1400" dirty="0" smtClean="0">
                          <a:latin typeface="Calibri" pitchFamily="34" charset="0"/>
                        </a:rPr>
                        <a:t>vendido. </a:t>
                      </a:r>
                      <a:endParaRPr lang="es-MX" sz="1400" dirty="0" smtClean="0">
                        <a:latin typeface="Calibri" pitchFamily="34" charset="0"/>
                      </a:endParaRPr>
                    </a:p>
                    <a:p>
                      <a:endParaRPr lang="es-MX" sz="1400" dirty="0" smtClean="0">
                        <a:latin typeface="Calibri" pitchFamily="34" charset="0"/>
                      </a:endParaRPr>
                    </a:p>
                    <a:p>
                      <a:r>
                        <a:rPr lang="es-MX" sz="1400" dirty="0" smtClean="0">
                          <a:latin typeface="Calibri" pitchFamily="34" charset="0"/>
                        </a:rPr>
                        <a:t>Siempre que el margen de utilidad bruta de las mercancías donadas ,sea igual o superior al 10 %; cuando fuera menor, el por ciento de la deducción se reducirá al 50 %</a:t>
                      </a:r>
                      <a:r>
                        <a:rPr lang="es-MX" sz="1400" baseline="0" dirty="0" smtClean="0">
                          <a:latin typeface="Calibri" pitchFamily="34" charset="0"/>
                        </a:rPr>
                        <a:t> </a:t>
                      </a:r>
                      <a:r>
                        <a:rPr lang="es-MX" sz="1400" dirty="0" smtClean="0">
                          <a:latin typeface="Calibri" pitchFamily="34" charset="0"/>
                        </a:rPr>
                        <a:t>del margen.</a:t>
                      </a:r>
                    </a:p>
                  </a:txBody>
                  <a:tcPr/>
                </a:tc>
              </a:tr>
              <a:tr h="1508537">
                <a:tc>
                  <a:txBody>
                    <a:bodyPr/>
                    <a:lstStyle/>
                    <a:p>
                      <a:r>
                        <a:rPr lang="es-MX" sz="1400" dirty="0" smtClean="0">
                          <a:latin typeface="Calibri" pitchFamily="34" charset="0"/>
                        </a:rPr>
                        <a:t>X.- PF</a:t>
                      </a:r>
                      <a:r>
                        <a:rPr lang="es-MX" sz="1400" baseline="0" dirty="0" smtClean="0">
                          <a:latin typeface="Calibri" pitchFamily="34" charset="0"/>
                        </a:rPr>
                        <a:t> y PM de ISR</a:t>
                      </a:r>
                      <a:r>
                        <a:rPr lang="es-MX" sz="1400" dirty="0" smtClean="0">
                          <a:latin typeface="Calibri" pitchFamily="34" charset="0"/>
                        </a:rPr>
                        <a:t>, que </a:t>
                      </a:r>
                      <a:r>
                        <a:rPr lang="es-MX" sz="1400" b="1" u="none" dirty="0" smtClean="0">
                          <a:solidFill>
                            <a:schemeClr val="accent2"/>
                          </a:solidFill>
                          <a:latin typeface="Calibri" pitchFamily="34" charset="0"/>
                        </a:rPr>
                        <a:t>empleen</a:t>
                      </a:r>
                      <a:r>
                        <a:rPr lang="es-MX" sz="1400" dirty="0" smtClean="0">
                          <a:solidFill>
                            <a:schemeClr val="accent2"/>
                          </a:solidFill>
                          <a:latin typeface="Calibri" pitchFamily="34" charset="0"/>
                        </a:rPr>
                        <a:t> </a:t>
                      </a:r>
                      <a:r>
                        <a:rPr lang="es-MX" sz="1400" dirty="0" smtClean="0">
                          <a:latin typeface="Calibri" pitchFamily="34" charset="0"/>
                        </a:rPr>
                        <a:t>a personas que padezcan </a:t>
                      </a:r>
                      <a:r>
                        <a:rPr lang="es-MX" sz="1400" b="1" u="none" dirty="0" smtClean="0">
                          <a:solidFill>
                            <a:schemeClr val="accent2"/>
                          </a:solidFill>
                          <a:latin typeface="Calibri" pitchFamily="34" charset="0"/>
                        </a:rPr>
                        <a:t>discapacidad motriz</a:t>
                      </a:r>
                      <a:r>
                        <a:rPr lang="es-MX" sz="1400" dirty="0" smtClean="0">
                          <a:latin typeface="Calibri" pitchFamily="34" charset="0"/>
                        </a:rPr>
                        <a:t>, que para superarla requieran usar permanentemente prótesis, muletas o sillas de ruedas; discapacidad auditiva o de lenguaje, en un 80 por ciento o más de la capacidad normal o discapacidad mental, así como cuando se empleen invidentes.</a:t>
                      </a:r>
                      <a:endParaRPr lang="es-MX" sz="1400" dirty="0">
                        <a:latin typeface="Calibri" pitchFamily="34" charset="0"/>
                      </a:endParaRPr>
                    </a:p>
                  </a:txBody>
                  <a:tcPr/>
                </a:tc>
                <a:tc>
                  <a:txBody>
                    <a:bodyPr/>
                    <a:lstStyle/>
                    <a:p>
                      <a:r>
                        <a:rPr kumimoji="0" lang="es-MX" sz="1400" kern="1200" dirty="0" smtClean="0">
                          <a:latin typeface="Calibri" pitchFamily="34" charset="0"/>
                        </a:rPr>
                        <a:t>Poder deducir de los </a:t>
                      </a:r>
                      <a:r>
                        <a:rPr kumimoji="0" lang="es-MX" sz="1400" kern="1200" dirty="0" smtClean="0">
                          <a:solidFill>
                            <a:srgbClr val="0070C0"/>
                          </a:solidFill>
                          <a:latin typeface="Calibri" pitchFamily="34" charset="0"/>
                        </a:rPr>
                        <a:t>ingresos de ISR, 25 %</a:t>
                      </a:r>
                      <a:r>
                        <a:rPr kumimoji="0" lang="es-MX" sz="1400" kern="1200" dirty="0" smtClean="0">
                          <a:latin typeface="Calibri" pitchFamily="34" charset="0"/>
                        </a:rPr>
                        <a:t> del salario efectivamente pagado a las personas antes señaladas.</a:t>
                      </a:r>
                    </a:p>
                    <a:p>
                      <a:endParaRPr kumimoji="0" lang="es-MX" sz="1400" kern="1200" dirty="0" smtClean="0">
                        <a:latin typeface="Calibri" pitchFamily="34" charset="0"/>
                      </a:endParaRPr>
                    </a:p>
                    <a:p>
                      <a:r>
                        <a:rPr kumimoji="0" lang="es-MX" sz="1400" kern="1200" dirty="0" smtClean="0">
                          <a:latin typeface="Calibri" pitchFamily="34" charset="0"/>
                        </a:rPr>
                        <a:t>Total</a:t>
                      </a:r>
                      <a:r>
                        <a:rPr kumimoji="0" lang="es-MX" sz="1400" kern="1200" baseline="0" dirty="0" smtClean="0">
                          <a:latin typeface="Calibri" pitchFamily="34" charset="0"/>
                        </a:rPr>
                        <a:t> base gravable pagada al trabajador </a:t>
                      </a:r>
                      <a:r>
                        <a:rPr kumimoji="0" lang="es-MX" sz="1400" kern="1200" dirty="0" smtClean="0">
                          <a:latin typeface="Calibri" pitchFamily="34" charset="0"/>
                        </a:rPr>
                        <a:t>en el </a:t>
                      </a:r>
                      <a:r>
                        <a:rPr kumimoji="0" lang="es-MX" sz="1400" kern="1200" dirty="0" smtClean="0">
                          <a:latin typeface="Calibri" pitchFamily="34" charset="0"/>
                        </a:rPr>
                        <a:t>ejercicio.</a:t>
                      </a:r>
                      <a:endParaRPr kumimoji="0" lang="es-MX" sz="1400" kern="1200" dirty="0" smtClean="0">
                        <a:solidFill>
                          <a:schemeClr val="dk1"/>
                        </a:solidFill>
                        <a:latin typeface="Calibri" pitchFamily="34" charset="0"/>
                        <a:ea typeface="+mn-ea"/>
                        <a:cs typeface="+mn-cs"/>
                      </a:endParaRPr>
                    </a:p>
                  </a:txBody>
                  <a:tcPr/>
                </a:tc>
              </a:tr>
              <a:tr h="1219721">
                <a:tc>
                  <a:txBody>
                    <a:bodyPr/>
                    <a:lstStyle/>
                    <a:p>
                      <a:endParaRPr lang="es-MX" sz="1400" dirty="0">
                        <a:latin typeface="Calibri" pitchFamily="34" charset="0"/>
                      </a:endParaRPr>
                    </a:p>
                  </a:txBody>
                  <a:tcPr/>
                </a:tc>
                <a:tc>
                  <a:txBody>
                    <a:bodyPr/>
                    <a:lstStyle/>
                    <a:p>
                      <a:r>
                        <a:rPr lang="es-MX" sz="1400" dirty="0" smtClean="0">
                          <a:latin typeface="Calibri" pitchFamily="34" charset="0"/>
                        </a:rPr>
                        <a:t>Siempre que cumpla, con las obligaciones de</a:t>
                      </a:r>
                      <a:r>
                        <a:rPr lang="es-MX" sz="1400" baseline="0" dirty="0" smtClean="0">
                          <a:latin typeface="Calibri" pitchFamily="34" charset="0"/>
                        </a:rPr>
                        <a:t> la </a:t>
                      </a:r>
                      <a:r>
                        <a:rPr lang="es-MX" sz="1400" dirty="0" smtClean="0">
                          <a:latin typeface="Calibri" pitchFamily="34" charset="0"/>
                        </a:rPr>
                        <a:t>LSS y las de retención y entero de </a:t>
                      </a:r>
                      <a:r>
                        <a:rPr lang="es-MX" sz="1400" dirty="0" smtClean="0">
                          <a:latin typeface="Calibri" pitchFamily="34" charset="0"/>
                        </a:rPr>
                        <a:t>ISR.</a:t>
                      </a:r>
                      <a:endParaRPr lang="es-MX" sz="1400" dirty="0" smtClean="0">
                        <a:latin typeface="Calibri" pitchFamily="34" charset="0"/>
                      </a:endParaRPr>
                    </a:p>
                    <a:p>
                      <a:endParaRPr lang="es-MX" sz="1400" baseline="0" dirty="0" smtClean="0">
                        <a:latin typeface="Calibri" pitchFamily="34" charset="0"/>
                      </a:endParaRPr>
                    </a:p>
                    <a:p>
                      <a:r>
                        <a:rPr lang="es-MX" sz="1400" baseline="0" dirty="0" smtClean="0">
                          <a:latin typeface="Calibri" pitchFamily="34" charset="0"/>
                        </a:rPr>
                        <a:t>Obtenga </a:t>
                      </a:r>
                      <a:r>
                        <a:rPr lang="es-MX" sz="1400" dirty="0" smtClean="0">
                          <a:latin typeface="Calibri" pitchFamily="34" charset="0"/>
                        </a:rPr>
                        <a:t>el certificado de discapacidad del trabajador expedido por el IMSS.</a:t>
                      </a:r>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1644226032"/>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COSTO DE LO VENDIDO</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39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611188" y="1970434"/>
            <a:ext cx="8007350" cy="419541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MX" sz="2000" dirty="0" smtClean="0">
                <a:latin typeface="Calibri" panose="020F0502020204030204" pitchFamily="34" charset="0"/>
                <a:cs typeface="Arial" pitchFamily="34" charset="0"/>
              </a:rPr>
              <a:t>En todo caso, el costo </a:t>
            </a:r>
            <a:r>
              <a:rPr lang="es-MX" sz="2000" b="1" dirty="0" smtClean="0">
                <a:solidFill>
                  <a:schemeClr val="accent2"/>
                </a:solidFill>
                <a:latin typeface="Calibri" panose="020F0502020204030204" pitchFamily="34" charset="0"/>
                <a:cs typeface="Arial" pitchFamily="34" charset="0"/>
              </a:rPr>
              <a:t>se deducirá en el ejercicio en el que se acumulen los ingresos que se deriven de la enajenación de los bienes de que se trate. Se determinará en base al costeo absorbente sobre la base de costos históricos o predeterminados. </a:t>
            </a:r>
            <a:endParaRPr lang="es-MX" sz="2000" dirty="0" smtClean="0">
              <a:solidFill>
                <a:schemeClr val="accent2"/>
              </a:solidFill>
              <a:latin typeface="Calibri" panose="020F0502020204030204" pitchFamily="34" charset="0"/>
              <a:cs typeface="Arial" pitchFamily="34" charset="0"/>
            </a:endParaRPr>
          </a:p>
          <a:p>
            <a:pPr algn="just">
              <a:defRPr/>
            </a:pPr>
            <a:endParaRPr lang="es-MX" sz="2000" dirty="0">
              <a:latin typeface="Calibri" panose="020F0502020204030204" pitchFamily="34" charset="0"/>
              <a:cs typeface="Arial" pitchFamily="34" charset="0"/>
            </a:endParaRPr>
          </a:p>
          <a:p>
            <a:pPr algn="just">
              <a:defRPr/>
            </a:pPr>
            <a:r>
              <a:rPr lang="es-MX" sz="2000" dirty="0" smtClean="0">
                <a:latin typeface="Calibri" panose="020F0502020204030204" pitchFamily="34" charset="0"/>
                <a:cs typeface="Arial" pitchFamily="34" charset="0"/>
              </a:rPr>
              <a:t>Los contribuyentes que realicen </a:t>
            </a:r>
            <a:r>
              <a:rPr lang="es-MX" sz="2000" b="1" dirty="0" smtClean="0">
                <a:solidFill>
                  <a:schemeClr val="accent2"/>
                </a:solidFill>
                <a:latin typeface="Calibri" panose="020F0502020204030204" pitchFamily="34" charset="0"/>
                <a:cs typeface="Arial" pitchFamily="34" charset="0"/>
              </a:rPr>
              <a:t>actividades comerciales</a:t>
            </a:r>
            <a:r>
              <a:rPr lang="es-MX" sz="2000" dirty="0" smtClean="0">
                <a:latin typeface="Calibri" panose="020F0502020204030204" pitchFamily="34" charset="0"/>
                <a:cs typeface="Arial" pitchFamily="34" charset="0"/>
              </a:rPr>
              <a:t>… considerarán únicamente dentro del costo...:</a:t>
            </a:r>
          </a:p>
          <a:p>
            <a:pPr algn="just">
              <a:defRPr/>
            </a:pPr>
            <a:r>
              <a:rPr lang="es-MX" sz="2000" dirty="0" smtClean="0">
                <a:latin typeface="Calibri" panose="020F0502020204030204" pitchFamily="34" charset="0"/>
                <a:cs typeface="Arial" pitchFamily="34" charset="0"/>
              </a:rPr>
              <a:t> </a:t>
            </a:r>
          </a:p>
          <a:p>
            <a:pPr algn="just">
              <a:defRPr/>
            </a:pPr>
            <a:r>
              <a:rPr lang="es-MX" sz="2000" b="1" dirty="0" smtClean="0">
                <a:latin typeface="Calibri" panose="020F0502020204030204" pitchFamily="34" charset="0"/>
                <a:cs typeface="Arial" pitchFamily="34" charset="0"/>
              </a:rPr>
              <a:t>a</a:t>
            </a:r>
            <a:r>
              <a:rPr lang="es-MX" sz="2000" b="1" dirty="0">
                <a:latin typeface="Calibri" panose="020F0502020204030204" pitchFamily="34" charset="0"/>
                <a:cs typeface="Arial" pitchFamily="34" charset="0"/>
              </a:rPr>
              <a:t>)</a:t>
            </a:r>
            <a:r>
              <a:rPr lang="es-MX" sz="2000" b="1" dirty="0" smtClean="0">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El importe de las adquisiciones de mercancías, disminuidas con el monto de las devoluciones, descuentos y bonificaciones, sobre las mismas, efectuados en el ejercicio.</a:t>
            </a:r>
          </a:p>
          <a:p>
            <a:pPr algn="just">
              <a:defRPr/>
            </a:pPr>
            <a:endParaRPr lang="es-MX" sz="2000" dirty="0" smtClean="0">
              <a:latin typeface="Calibri" panose="020F0502020204030204" pitchFamily="34" charset="0"/>
              <a:cs typeface="Arial" pitchFamily="34" charset="0"/>
            </a:endParaRPr>
          </a:p>
          <a:p>
            <a:pPr algn="just">
              <a:defRPr/>
            </a:pPr>
            <a:r>
              <a:rPr lang="es-MX" sz="2000" b="1" dirty="0" smtClean="0">
                <a:latin typeface="Calibri" panose="020F0502020204030204" pitchFamily="34" charset="0"/>
                <a:cs typeface="Arial" pitchFamily="34" charset="0"/>
              </a:rPr>
              <a:t>b) </a:t>
            </a:r>
            <a:r>
              <a:rPr lang="es-MX" sz="2000" dirty="0" smtClean="0">
                <a:latin typeface="Calibri" panose="020F0502020204030204" pitchFamily="34" charset="0"/>
                <a:cs typeface="Arial" pitchFamily="34" charset="0"/>
              </a:rPr>
              <a:t>Los   gastos   incurridos   para   adquirir   y   dejar   las   mercancías  en</a:t>
            </a:r>
          </a:p>
          <a:p>
            <a:pPr algn="just">
              <a:defRPr/>
            </a:pPr>
            <a:r>
              <a:rPr lang="es-MX" sz="2000" dirty="0" smtClean="0">
                <a:latin typeface="Calibri" panose="020F0502020204030204" pitchFamily="34" charset="0"/>
                <a:cs typeface="Arial" pitchFamily="34" charset="0"/>
              </a:rPr>
              <a:t>condiciones de ser enajenadas.</a:t>
            </a:r>
          </a:p>
          <a:p>
            <a:pPr algn="just">
              <a:defRPr/>
            </a:pPr>
            <a:endParaRPr lang="es-MX" sz="2000" dirty="0" smtClean="0">
              <a:latin typeface="Calibri" panose="020F0502020204030204" pitchFamily="34" charset="0"/>
              <a:cs typeface="Arial" pitchFamily="34" charset="0"/>
            </a:endParaRPr>
          </a:p>
          <a:p>
            <a:pPr algn="just">
              <a:defRPr/>
            </a:pPr>
            <a:endParaRPr lang="es-MX"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39852826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COSTO DE LO VENDIDO</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39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96900" y="1970434"/>
            <a:ext cx="8007350" cy="448275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MX" sz="2000" dirty="0" smtClean="0">
                <a:latin typeface="Calibri" panose="020F0502020204030204" pitchFamily="34" charset="0"/>
                <a:cs typeface="Arial" pitchFamily="34" charset="0"/>
              </a:rPr>
              <a:t>Los contribuyentes que realicen </a:t>
            </a:r>
            <a:r>
              <a:rPr lang="es-MX" sz="2000" b="1" dirty="0" smtClean="0">
                <a:solidFill>
                  <a:schemeClr val="accent2"/>
                </a:solidFill>
                <a:latin typeface="Calibri" panose="020F0502020204030204" pitchFamily="34" charset="0"/>
                <a:cs typeface="Arial" pitchFamily="34" charset="0"/>
              </a:rPr>
              <a:t>actividades distintas de las comerciales</a:t>
            </a:r>
            <a:r>
              <a:rPr lang="es-MX" sz="2000" dirty="0" smtClean="0">
                <a:latin typeface="Calibri" panose="020F0502020204030204" pitchFamily="34" charset="0"/>
                <a:cs typeface="Arial" pitchFamily="34" charset="0"/>
              </a:rPr>
              <a:t>, considerarán únicamente dentro del costo lo siguiente:</a:t>
            </a:r>
          </a:p>
          <a:p>
            <a:pPr algn="just">
              <a:defRPr/>
            </a:pPr>
            <a:endParaRPr lang="es-MX" sz="2000" dirty="0" smtClean="0">
              <a:latin typeface="Calibri" panose="020F0502020204030204" pitchFamily="34" charset="0"/>
              <a:cs typeface="Arial" pitchFamily="34" charset="0"/>
            </a:endParaRPr>
          </a:p>
          <a:p>
            <a:pPr algn="just">
              <a:defRPr/>
            </a:pPr>
            <a:r>
              <a:rPr lang="es-MX" sz="2000" b="1" dirty="0" smtClean="0">
                <a:latin typeface="Calibri" panose="020F0502020204030204" pitchFamily="34" charset="0"/>
                <a:cs typeface="Arial" pitchFamily="34" charset="0"/>
              </a:rPr>
              <a:t>a) </a:t>
            </a:r>
            <a:r>
              <a:rPr lang="es-MX" sz="2000" dirty="0" smtClean="0">
                <a:latin typeface="Calibri" panose="020F0502020204030204" pitchFamily="34" charset="0"/>
                <a:cs typeface="Arial" pitchFamily="34" charset="0"/>
              </a:rPr>
              <a:t>Las adquisiciones de materias primas, productos semiterminados o productos terminados, disminuidas con las devoluciones, descuentos y bonificaciones, sobre los mismos, </a:t>
            </a:r>
            <a:r>
              <a:rPr lang="es-MX" sz="2000" b="1" dirty="0" smtClean="0">
                <a:solidFill>
                  <a:schemeClr val="accent2"/>
                </a:solidFill>
                <a:latin typeface="Calibri" panose="020F0502020204030204" pitchFamily="34" charset="0"/>
                <a:cs typeface="Arial" pitchFamily="34" charset="0"/>
              </a:rPr>
              <a:t>efectuados en el ejercicio</a:t>
            </a:r>
            <a:r>
              <a:rPr lang="es-MX" sz="2000" dirty="0" smtClean="0">
                <a:latin typeface="Calibri" panose="020F0502020204030204" pitchFamily="34" charset="0"/>
                <a:cs typeface="Arial" pitchFamily="34" charset="0"/>
              </a:rPr>
              <a:t>.</a:t>
            </a:r>
          </a:p>
          <a:p>
            <a:pPr algn="just">
              <a:defRPr/>
            </a:pPr>
            <a:r>
              <a:rPr lang="es-MX" sz="2000" b="1" dirty="0" smtClean="0">
                <a:latin typeface="Calibri" panose="020F0502020204030204" pitchFamily="34" charset="0"/>
                <a:cs typeface="Arial" pitchFamily="34" charset="0"/>
              </a:rPr>
              <a:t>b) </a:t>
            </a:r>
            <a:r>
              <a:rPr lang="es-MX" sz="2000" dirty="0" smtClean="0">
                <a:latin typeface="Calibri" panose="020F0502020204030204" pitchFamily="34" charset="0"/>
                <a:cs typeface="Arial" pitchFamily="34" charset="0"/>
              </a:rPr>
              <a:t>Las remuneraciones por la prestación de servicios personales subordinados, relacionados directamente con la producción o la prestación de servicios.</a:t>
            </a:r>
          </a:p>
          <a:p>
            <a:pPr algn="just">
              <a:tabLst>
                <a:tab pos="268288" algn="l"/>
              </a:tabLst>
              <a:defRPr/>
            </a:pPr>
            <a:r>
              <a:rPr lang="es-MX" sz="2000" b="1" dirty="0" smtClean="0">
                <a:latin typeface="Calibri" panose="020F0502020204030204" pitchFamily="34" charset="0"/>
                <a:cs typeface="Arial" pitchFamily="34" charset="0"/>
              </a:rPr>
              <a:t>c) </a:t>
            </a:r>
            <a:r>
              <a:rPr lang="es-MX" sz="2000" dirty="0" smtClean="0">
                <a:latin typeface="Calibri" panose="020F0502020204030204" pitchFamily="34" charset="0"/>
                <a:cs typeface="Arial" pitchFamily="34" charset="0"/>
              </a:rPr>
              <a:t>Los gastos netos de descuentos, bonificaciones o devoluciones, directamente relacionados con la producción o la prestación de servicios.</a:t>
            </a:r>
          </a:p>
          <a:p>
            <a:pPr algn="just">
              <a:defRPr/>
            </a:pPr>
            <a:r>
              <a:rPr lang="es-MX" sz="2000" b="1" dirty="0" smtClean="0">
                <a:latin typeface="Calibri" panose="020F0502020204030204" pitchFamily="34" charset="0"/>
                <a:cs typeface="Arial" pitchFamily="34" charset="0"/>
              </a:rPr>
              <a:t>d)   </a:t>
            </a:r>
            <a:r>
              <a:rPr lang="es-MX" sz="2000" dirty="0" smtClean="0">
                <a:latin typeface="Calibri" panose="020F0502020204030204" pitchFamily="34" charset="0"/>
                <a:cs typeface="Arial" pitchFamily="34" charset="0"/>
              </a:rPr>
              <a:t>La  deducción  de  las   inversiones   directamente  relacionadas  con </a:t>
            </a:r>
          </a:p>
          <a:p>
            <a:pPr algn="just">
              <a:defRPr/>
            </a:pPr>
            <a:r>
              <a:rPr lang="es-MX" sz="2000" dirty="0" smtClean="0">
                <a:latin typeface="Calibri" panose="020F0502020204030204" pitchFamily="34" charset="0"/>
                <a:cs typeface="Arial" pitchFamily="34" charset="0"/>
              </a:rPr>
              <a:t>producción  de  mercancías  o  la  prestación  de servicios, calculada conforme a la Sección II, Capítulo II, del Título II de la Ley del ISR.</a:t>
            </a:r>
          </a:p>
          <a:p>
            <a:pPr algn="just">
              <a:defRPr/>
            </a:pPr>
            <a:r>
              <a:rPr lang="es-MX" sz="2000" i="1" dirty="0" smtClean="0">
                <a:latin typeface="Calibri" panose="020F0502020204030204" pitchFamily="34" charset="0"/>
                <a:cs typeface="Arial" pitchFamily="34" charset="0"/>
              </a:rPr>
              <a:t> </a:t>
            </a:r>
          </a:p>
        </p:txBody>
      </p:sp>
    </p:spTree>
    <p:extLst>
      <p:ext uri="{BB962C8B-B14F-4D97-AF65-F5344CB8AC3E}">
        <p14:creationId xmlns:p14="http://schemas.microsoft.com/office/powerpoint/2010/main" val="3769291275"/>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COSTO DE LO VENDIDO</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39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468313" y="1970433"/>
            <a:ext cx="8007350" cy="4682779"/>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344656" indent="-344656" algn="just" defTabSz="820764" eaLnBrk="0" hangingPunct="0">
              <a:defRPr/>
            </a:pPr>
            <a:r>
              <a:rPr lang="es-MX" sz="1800" dirty="0" smtClean="0">
                <a:latin typeface="Calibri" panose="020F0502020204030204" pitchFamily="34" charset="0"/>
                <a:cs typeface="Arial" pitchFamily="34" charset="0"/>
              </a:rPr>
              <a:t>Sin embargo, la Jurisprudencia de la SCJN declara que:</a:t>
            </a:r>
          </a:p>
          <a:p>
            <a:pPr marL="344656" indent="-344656" algn="just" defTabSz="820764" eaLnBrk="0" hangingPunct="0">
              <a:defRPr/>
            </a:pPr>
            <a:endParaRPr lang="es-MX" sz="1400" i="1" dirty="0" smtClean="0">
              <a:latin typeface="Calibri" panose="020F0502020204030204" pitchFamily="34" charset="0"/>
              <a:cs typeface="Arial" pitchFamily="34" charset="0"/>
            </a:endParaRPr>
          </a:p>
          <a:p>
            <a:pPr algn="just" defTabSz="820764" eaLnBrk="0" hangingPunct="0">
              <a:defRPr/>
            </a:pPr>
            <a:r>
              <a:rPr lang="es-MX" sz="1300" b="1" dirty="0" smtClean="0">
                <a:solidFill>
                  <a:schemeClr val="accent2"/>
                </a:solidFill>
                <a:latin typeface="Calibri" panose="020F0502020204030204" pitchFamily="34" charset="0"/>
                <a:cs typeface="Arial" pitchFamily="34" charset="0"/>
              </a:rPr>
              <a:t>RENTA. EL ARTÍCULO 45-F, SEGUNDO PÁRRAFO, DE LA LEY DEL IMPUESTO RELATIVO, QUE ESTABLECE QUE NO SE DARÁN EFECTOS FISCALES A LA REVALUACIÓN DE LOS INVENTARIOS O DEL COSTO DE LO VENDIDO, VIOLA EL PRINCIPIO DE PROPORCIONALIDAD TRIBUTARIA, PUES IMPIDE LA DETERMINACIÓN DE UNA UTILIDAD ACORDE A LA CAPACIDAD CONTRIBUTIVA DE LOS CAUSANTES DE DICHO GRAVAMEN (LEGISLACIÓN VIGENTE A PARTIR DEL 1o. DE ENERO DE 2005).</a:t>
            </a:r>
            <a:endParaRPr lang="es-MX" sz="1300" dirty="0" smtClean="0">
              <a:solidFill>
                <a:schemeClr val="accent2"/>
              </a:solidFill>
              <a:latin typeface="Calibri" panose="020F0502020204030204" pitchFamily="34" charset="0"/>
              <a:cs typeface="Arial" pitchFamily="34" charset="0"/>
            </a:endParaRPr>
          </a:p>
          <a:p>
            <a:pPr marL="344656" indent="-344656" algn="just" defTabSz="820764" eaLnBrk="0" hangingPunct="0">
              <a:defRPr/>
            </a:pPr>
            <a:endParaRPr lang="es-MX" sz="1800" i="1" dirty="0" smtClean="0">
              <a:latin typeface="Calibri" panose="020F0502020204030204" pitchFamily="34" charset="0"/>
              <a:cs typeface="Arial" pitchFamily="34" charset="0"/>
            </a:endParaRPr>
          </a:p>
          <a:p>
            <a:pPr marL="344656" indent="-344656" algn="just" defTabSz="820764" eaLnBrk="0" hangingPunct="0">
              <a:defRPr/>
            </a:pPr>
            <a:r>
              <a:rPr lang="es-MX" sz="1800" dirty="0" smtClean="0">
                <a:latin typeface="Calibri" panose="020F0502020204030204" pitchFamily="34" charset="0"/>
                <a:cs typeface="Arial" pitchFamily="34" charset="0"/>
              </a:rPr>
              <a:t>	</a:t>
            </a:r>
            <a:r>
              <a:rPr lang="es-MX" sz="1600" dirty="0" smtClean="0">
                <a:latin typeface="Calibri" panose="020F0502020204030204" pitchFamily="34" charset="0"/>
                <a:cs typeface="Arial" pitchFamily="34" charset="0"/>
              </a:rPr>
              <a:t>“</a:t>
            </a:r>
            <a:r>
              <a:rPr lang="es-MX" sz="1600" i="1" dirty="0" smtClean="0">
                <a:latin typeface="Calibri" panose="020F0502020204030204" pitchFamily="34" charset="0"/>
                <a:cs typeface="Arial" pitchFamily="34" charset="0"/>
              </a:rPr>
              <a:t>… al establecer que en ningún caso se darán efectos fiscales a la revaluación de los inventarios o del costo de lo vendido, </a:t>
            </a:r>
            <a:r>
              <a:rPr lang="es-MX" sz="1600" b="1" i="1" dirty="0" smtClean="0">
                <a:solidFill>
                  <a:schemeClr val="accent2"/>
                </a:solidFill>
                <a:latin typeface="Calibri" panose="020F0502020204030204" pitchFamily="34" charset="0"/>
                <a:cs typeface="Arial" pitchFamily="34" charset="0"/>
              </a:rPr>
              <a:t>viola el principio de proporcionalidad tributaria</a:t>
            </a:r>
            <a:r>
              <a:rPr lang="es-MX" sz="1600" i="1" dirty="0" smtClean="0">
                <a:solidFill>
                  <a:schemeClr val="accent2"/>
                </a:solidFill>
                <a:latin typeface="Calibri" panose="020F0502020204030204" pitchFamily="34" charset="0"/>
                <a:cs typeface="Arial" pitchFamily="34" charset="0"/>
              </a:rPr>
              <a:t>… </a:t>
            </a:r>
            <a:r>
              <a:rPr lang="es-MX" sz="1600" b="1" i="1" dirty="0" smtClean="0">
                <a:solidFill>
                  <a:schemeClr val="accent2"/>
                </a:solidFill>
                <a:latin typeface="Calibri" panose="020F0502020204030204" pitchFamily="34" charset="0"/>
                <a:cs typeface="Arial" pitchFamily="34" charset="0"/>
              </a:rPr>
              <a:t>pues</a:t>
            </a:r>
            <a:r>
              <a:rPr lang="es-MX" sz="1600" i="1" dirty="0" smtClean="0">
                <a:solidFill>
                  <a:schemeClr val="accent2"/>
                </a:solidFill>
                <a:latin typeface="Calibri" panose="020F0502020204030204" pitchFamily="34" charset="0"/>
                <a:cs typeface="Arial" pitchFamily="34" charset="0"/>
              </a:rPr>
              <a:t> </a:t>
            </a:r>
            <a:r>
              <a:rPr lang="es-MX" sz="1600" i="1" dirty="0" smtClean="0">
                <a:latin typeface="Calibri" panose="020F0502020204030204" pitchFamily="34" charset="0"/>
                <a:cs typeface="Arial" pitchFamily="34" charset="0"/>
              </a:rPr>
              <a:t>… en el caso de contribuyentes que enajenen mercancías adquiridas o producidas en un ejercicio distinto al de su venta, el no reconocer el efecto inflacionario en la valuación de los inventarios o del costo de lo vendido provoca que </a:t>
            </a:r>
            <a:r>
              <a:rPr lang="es-MX" sz="1600" b="1" i="1" dirty="0" smtClean="0">
                <a:solidFill>
                  <a:schemeClr val="accent2"/>
                </a:solidFill>
                <a:latin typeface="Calibri" panose="020F0502020204030204" pitchFamily="34" charset="0"/>
                <a:cs typeface="Arial" pitchFamily="34" charset="0"/>
              </a:rPr>
              <a:t>la renta gravable se determine de una forma que no resulta acorde a la capacidad contributiva del causante…”</a:t>
            </a:r>
            <a:r>
              <a:rPr lang="es-MX" sz="1600" b="1" dirty="0" smtClean="0">
                <a:solidFill>
                  <a:schemeClr val="accent2"/>
                </a:solidFill>
                <a:latin typeface="Calibri" panose="020F0502020204030204" pitchFamily="34" charset="0"/>
                <a:cs typeface="Arial" pitchFamily="34" charset="0"/>
              </a:rPr>
              <a:t> Tesis: 1a./J. 126/2007</a:t>
            </a:r>
          </a:p>
          <a:p>
            <a:pPr marL="344656" indent="-344656" algn="just" defTabSz="820764" eaLnBrk="0" hangingPunct="0">
              <a:defRPr/>
            </a:pPr>
            <a:endParaRPr lang="es-MX" sz="1600" i="1" dirty="0" smtClean="0">
              <a:latin typeface="Calibri" panose="020F0502020204030204" pitchFamily="34" charset="0"/>
              <a:cs typeface="Arial" pitchFamily="34" charset="0"/>
            </a:endParaRPr>
          </a:p>
          <a:p>
            <a:pPr marL="344656" indent="-344656" algn="just" defTabSz="820764" eaLnBrk="0" hangingPunct="0">
              <a:defRPr/>
            </a:pPr>
            <a:r>
              <a:rPr lang="es-MX" sz="1400" b="1" dirty="0" smtClean="0">
                <a:latin typeface="Calibri" panose="020F0502020204030204" pitchFamily="34" charset="0"/>
                <a:cs typeface="Arial" pitchFamily="34" charset="0"/>
              </a:rPr>
              <a:t> 	</a:t>
            </a:r>
            <a:r>
              <a:rPr lang="es-MX" sz="1400" b="1" dirty="0" smtClean="0">
                <a:solidFill>
                  <a:schemeClr val="accent2"/>
                </a:solidFill>
                <a:latin typeface="Calibri" panose="020F0502020204030204" pitchFamily="34" charset="0"/>
                <a:cs typeface="Arial" pitchFamily="34" charset="0"/>
              </a:rPr>
              <a:t>Registro No. 171354 </a:t>
            </a:r>
            <a:r>
              <a:rPr lang="es-MX" sz="1400" dirty="0" smtClean="0">
                <a:latin typeface="Calibri" panose="020F0502020204030204" pitchFamily="34" charset="0"/>
                <a:cs typeface="Arial" pitchFamily="34" charset="0"/>
              </a:rPr>
              <a:t>Localización: Novena Época Instancia: Primera Sala Fuente: </a:t>
            </a:r>
          </a:p>
          <a:p>
            <a:pPr marL="344656" indent="-344656" algn="just" defTabSz="820764" eaLnBrk="0" hangingPunct="0">
              <a:defRPr/>
            </a:pPr>
            <a:r>
              <a:rPr lang="es-MX" sz="1400" dirty="0" smtClean="0">
                <a:latin typeface="Calibri" panose="020F0502020204030204" pitchFamily="34" charset="0"/>
                <a:cs typeface="Arial" pitchFamily="34" charset="0"/>
              </a:rPr>
              <a:t>       Semanario Judicial de la Federación y su Gaceta XX, Septiembre de 2007.</a:t>
            </a:r>
            <a:endParaRPr lang="es-MX" sz="14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921220143"/>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MERMAS Y DETERIORO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27-XX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611188" y="1970434"/>
            <a:ext cx="8007350" cy="4225579"/>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defTabSz="820764" eaLnBrk="0" hangingPunct="0">
              <a:defRPr/>
            </a:pPr>
            <a:r>
              <a:rPr lang="es-MX" sz="2000" dirty="0" smtClean="0">
                <a:latin typeface="Calibri" panose="020F0502020204030204" pitchFamily="34" charset="0"/>
                <a:cs typeface="Arial" pitchFamily="34" charset="0"/>
              </a:rPr>
              <a:t>Cuando se trate de mercancías que por </a:t>
            </a:r>
            <a:r>
              <a:rPr lang="es-MX" sz="2000" b="1" dirty="0" smtClean="0">
                <a:solidFill>
                  <a:schemeClr val="accent2"/>
                </a:solidFill>
                <a:latin typeface="Calibri" panose="020F0502020204030204" pitchFamily="34" charset="0"/>
                <a:cs typeface="Arial" pitchFamily="34" charset="0"/>
              </a:rPr>
              <a:t>deterioro o cualquier otro motivo hubiera perdido su valor </a:t>
            </a:r>
            <a:r>
              <a:rPr lang="es-MX" sz="2000" dirty="0" smtClean="0">
                <a:latin typeface="Calibri" panose="020F0502020204030204" pitchFamily="34" charset="0"/>
                <a:cs typeface="Arial" pitchFamily="34" charset="0"/>
              </a:rPr>
              <a:t>se cumplan con los requisitos del Reglamento de la LISR. Siempre que antes de su destrucción se hubieran ofrecido en donación.</a:t>
            </a:r>
          </a:p>
          <a:p>
            <a:pPr marL="344656" indent="-344656" algn="just" defTabSz="820764" eaLnBrk="0" hangingPunct="0">
              <a:buFont typeface="Arial" pitchFamily="34" charset="0"/>
              <a:buChar char="•"/>
              <a:defRPr/>
            </a:pPr>
            <a:endParaRPr lang="es-MX" sz="2000" dirty="0">
              <a:latin typeface="Calibri" panose="020F0502020204030204" pitchFamily="34" charset="0"/>
              <a:cs typeface="Arial" pitchFamily="34" charset="0"/>
            </a:endParaRPr>
          </a:p>
          <a:p>
            <a:pPr algn="just" defTabSz="820764" eaLnBrk="0" hangingPunct="0">
              <a:defRPr/>
            </a:pPr>
            <a:r>
              <a:rPr lang="es-MX" sz="2000" dirty="0" smtClean="0">
                <a:latin typeface="Calibri" panose="020F0502020204030204" pitchFamily="34" charset="0"/>
                <a:cs typeface="Arial" pitchFamily="34" charset="0"/>
              </a:rPr>
              <a:t>Requisitos para la destrucción según el Reglamento:</a:t>
            </a:r>
          </a:p>
          <a:p>
            <a:pPr marL="344656" indent="-344656" algn="just" defTabSz="820764" eaLnBrk="0" hangingPunct="0">
              <a:buFont typeface="Arial" pitchFamily="34" charset="0"/>
              <a:buChar char="•"/>
              <a:defRPr/>
            </a:pPr>
            <a:endParaRPr lang="es-MX" sz="2000" dirty="0">
              <a:latin typeface="Calibri" panose="020F0502020204030204" pitchFamily="34" charset="0"/>
              <a:cs typeface="Arial" pitchFamily="34" charset="0"/>
            </a:endParaRPr>
          </a:p>
          <a:p>
            <a:pPr algn="just" defTabSz="820764" eaLnBrk="0" hangingPunct="0">
              <a:defRPr/>
            </a:pPr>
            <a:r>
              <a:rPr lang="es-MX" sz="2000" dirty="0" smtClean="0">
                <a:latin typeface="Calibri" panose="020F0502020204030204" pitchFamily="34" charset="0"/>
                <a:cs typeface="Arial" pitchFamily="34" charset="0"/>
              </a:rPr>
              <a:t>1. </a:t>
            </a:r>
            <a:r>
              <a:rPr lang="es-MX" sz="2000" b="1" dirty="0" smtClean="0">
                <a:solidFill>
                  <a:schemeClr val="accent2"/>
                </a:solidFill>
                <a:latin typeface="Calibri" panose="020F0502020204030204" pitchFamily="34" charset="0"/>
                <a:cs typeface="Arial" pitchFamily="34" charset="0"/>
              </a:rPr>
              <a:t>Destruirlos </a:t>
            </a:r>
            <a:r>
              <a:rPr lang="es-MX" sz="2000" dirty="0" smtClean="0">
                <a:latin typeface="Calibri" panose="020F0502020204030204" pitchFamily="34" charset="0"/>
                <a:cs typeface="Arial" pitchFamily="34" charset="0"/>
              </a:rPr>
              <a:t>y presentar aviso ante el SAT 30 días antes.</a:t>
            </a:r>
          </a:p>
          <a:p>
            <a:pPr marL="344656" indent="-344656" algn="just" defTabSz="820764" eaLnBrk="0" hangingPunct="0">
              <a:defRPr/>
            </a:pPr>
            <a:endParaRPr lang="es-MX" sz="1600" dirty="0" smtClean="0">
              <a:latin typeface="Calibri" panose="020F0502020204030204" pitchFamily="34" charset="0"/>
              <a:cs typeface="Arial" pitchFamily="34" charset="0"/>
            </a:endParaRPr>
          </a:p>
          <a:p>
            <a:pPr marL="342900" indent="-342900" algn="just" defTabSz="820764" eaLnBrk="0" hangingPunct="0">
              <a:buAutoNum type="arabicPeriod" startAt="2"/>
              <a:defRPr/>
            </a:pPr>
            <a:r>
              <a:rPr lang="es-MX" sz="2000" dirty="0">
                <a:latin typeface="Calibri" panose="020F0502020204030204" pitchFamily="34" charset="0"/>
                <a:cs typeface="Arial" pitchFamily="34" charset="0"/>
              </a:rPr>
              <a:t>Tratándose de bienes </a:t>
            </a:r>
            <a:r>
              <a:rPr lang="es-MX" sz="2000" b="1" dirty="0">
                <a:solidFill>
                  <a:schemeClr val="accent2"/>
                </a:solidFill>
                <a:latin typeface="Calibri" panose="020F0502020204030204" pitchFamily="34" charset="0"/>
                <a:cs typeface="Arial" pitchFamily="34" charset="0"/>
              </a:rPr>
              <a:t>básicos para la subsistencia humana en materia de alimentación, vestido, vivienda o salud</a:t>
            </a:r>
            <a:r>
              <a:rPr lang="es-MX" sz="2000" dirty="0">
                <a:latin typeface="Calibri" panose="020F0502020204030204" pitchFamily="34" charset="0"/>
                <a:cs typeface="Arial" pitchFamily="34" charset="0"/>
              </a:rPr>
              <a:t>, antes de destruirlos, ofrecerlos en donación y presentar UN aviso  cuando menos quince días antes de la fecha prevista para la primera </a:t>
            </a:r>
            <a:r>
              <a:rPr lang="es-MX" sz="2000" dirty="0" smtClean="0">
                <a:latin typeface="Calibri" panose="020F0502020204030204" pitchFamily="34" charset="0"/>
                <a:cs typeface="Arial" pitchFamily="34" charset="0"/>
              </a:rPr>
              <a:t>destrucción (art. 108 RISR)</a:t>
            </a:r>
            <a:endParaRPr lang="es-MX" sz="2000" dirty="0">
              <a:latin typeface="Calibri" panose="020F0502020204030204" pitchFamily="34" charset="0"/>
              <a:cs typeface="Arial" pitchFamily="34" charset="0"/>
            </a:endParaRPr>
          </a:p>
          <a:p>
            <a:pPr marL="289351" indent="-289351" algn="just">
              <a:lnSpc>
                <a:spcPct val="80000"/>
              </a:lnSpc>
              <a:buClr>
                <a:schemeClr val="tx1"/>
              </a:buClr>
              <a:defRPr/>
            </a:pPr>
            <a:r>
              <a:rPr lang="es-MX" sz="2000" dirty="0" smtClean="0">
                <a:latin typeface="Calibri" panose="020F0502020204030204" pitchFamily="34" charset="0"/>
                <a:cs typeface="Arial" pitchFamily="34" charset="0"/>
              </a:rPr>
              <a:t>	</a:t>
            </a:r>
          </a:p>
          <a:p>
            <a:pPr marL="288550" indent="-288550"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60686684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AJUSTE ANUAL POR INFLACIÓN</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114</a:t>
            </a:fld>
            <a:endParaRPr lang="es-MX" dirty="0"/>
          </a:p>
        </p:txBody>
      </p:sp>
    </p:spTree>
    <p:extLst>
      <p:ext uri="{BB962C8B-B14F-4D97-AF65-F5344CB8AC3E}">
        <p14:creationId xmlns:p14="http://schemas.microsoft.com/office/powerpoint/2010/main" val="18161181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CONCEPTOS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45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49312" y="1772816"/>
            <a:ext cx="8007350" cy="463867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r>
              <a:rPr lang="es-MX" sz="2000" dirty="0" smtClean="0">
                <a:latin typeface="Calibri" panose="020F0502020204030204" pitchFamily="34" charset="0"/>
                <a:cs typeface="Arial" pitchFamily="34" charset="0"/>
              </a:rPr>
              <a:t>Definición de conceptos:</a:t>
            </a:r>
          </a:p>
          <a:p>
            <a:pPr marL="548244" indent="-548244">
              <a:defRPr/>
            </a:pPr>
            <a:endParaRPr lang="es-MX" sz="2000" b="1" dirty="0">
              <a:latin typeface="Calibri" panose="020F0502020204030204" pitchFamily="34" charset="0"/>
              <a:cs typeface="Arial" pitchFamily="34" charset="0"/>
            </a:endParaRPr>
          </a:p>
          <a:p>
            <a:pPr algn="just">
              <a:defRPr/>
            </a:pPr>
            <a:r>
              <a:rPr lang="es-MX" sz="2000" b="1" dirty="0">
                <a:solidFill>
                  <a:schemeClr val="accent2"/>
                </a:solidFill>
                <a:latin typeface="Calibri" panose="020F0502020204030204" pitchFamily="34" charset="0"/>
                <a:cs typeface="Arial" pitchFamily="34" charset="0"/>
              </a:rPr>
              <a:t>Crédito</a:t>
            </a:r>
            <a:r>
              <a:rPr lang="es-MX" sz="2000" dirty="0">
                <a:latin typeface="Calibri" panose="020F0502020204030204" pitchFamily="34" charset="0"/>
                <a:cs typeface="Arial" pitchFamily="34" charset="0"/>
              </a:rPr>
              <a:t>: El derecho que tiene una persona acreedora a recibir de otra deudora una cantidad en </a:t>
            </a:r>
            <a:r>
              <a:rPr lang="es-MX" sz="2000" i="1" u="sng" dirty="0" smtClean="0">
                <a:latin typeface="Calibri" panose="020F0502020204030204" pitchFamily="34" charset="0"/>
                <a:cs typeface="Arial" pitchFamily="34" charset="0"/>
              </a:rPr>
              <a:t>numerario</a:t>
            </a:r>
            <a:r>
              <a:rPr lang="es-MX" sz="2000" dirty="0" smtClean="0">
                <a:latin typeface="Calibri" panose="020F0502020204030204" pitchFamily="34" charset="0"/>
                <a:cs typeface="Arial" pitchFamily="34" charset="0"/>
              </a:rPr>
              <a:t>.</a:t>
            </a:r>
            <a:endParaRPr lang="es-MX" sz="2000" dirty="0">
              <a:latin typeface="Calibri" panose="020F0502020204030204" pitchFamily="34" charset="0"/>
              <a:cs typeface="Arial" pitchFamily="34" charset="0"/>
            </a:endParaRPr>
          </a:p>
          <a:p>
            <a:pPr algn="just">
              <a:defRPr/>
            </a:pPr>
            <a:endParaRPr lang="es-MX" sz="2000" dirty="0">
              <a:latin typeface="Calibri" panose="020F0502020204030204" pitchFamily="34" charset="0"/>
              <a:cs typeface="Arial" pitchFamily="34" charset="0"/>
            </a:endParaRPr>
          </a:p>
          <a:p>
            <a:pPr algn="just">
              <a:defRPr/>
            </a:pPr>
            <a:r>
              <a:rPr lang="es-MX" sz="2000" dirty="0">
                <a:latin typeface="Calibri" panose="020F0502020204030204" pitchFamily="34" charset="0"/>
                <a:cs typeface="Arial" pitchFamily="34" charset="0"/>
              </a:rPr>
              <a:t>No son </a:t>
            </a:r>
            <a:r>
              <a:rPr lang="es-MX" sz="2000" dirty="0" smtClean="0">
                <a:latin typeface="Calibri" panose="020F0502020204030204" pitchFamily="34" charset="0"/>
                <a:cs typeface="Arial" pitchFamily="34" charset="0"/>
              </a:rPr>
              <a:t>créditos:</a:t>
            </a:r>
          </a:p>
          <a:p>
            <a:pPr algn="just">
              <a:defRPr/>
            </a:pPr>
            <a:endParaRPr lang="es-MX" sz="20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2000" dirty="0" smtClean="0">
                <a:latin typeface="Calibri" panose="020F0502020204030204" pitchFamily="34" charset="0"/>
                <a:cs typeface="Arial" pitchFamily="34" charset="0"/>
              </a:rPr>
              <a:t>Los pagos anticipados a proveedores.</a:t>
            </a:r>
          </a:p>
          <a:p>
            <a:pPr marL="288550" indent="-288550" algn="just">
              <a:buFont typeface="Arial" pitchFamily="34" charset="0"/>
              <a:buChar char="•"/>
              <a:defRPr/>
            </a:pPr>
            <a:endParaRPr lang="es-MX" sz="20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2000" b="1" dirty="0">
                <a:solidFill>
                  <a:schemeClr val="accent2"/>
                </a:solidFill>
                <a:latin typeface="Calibri" panose="020F0502020204030204" pitchFamily="34" charset="0"/>
              </a:rPr>
              <a:t>Los que sean a cargo de personas físicas y no provengan de sus actividades empresariales</a:t>
            </a:r>
            <a:r>
              <a:rPr lang="es-MX" sz="2000" dirty="0" smtClean="0">
                <a:solidFill>
                  <a:schemeClr val="accent2"/>
                </a:solidFill>
                <a:latin typeface="Calibri" panose="020F0502020204030204" pitchFamily="34" charset="0"/>
              </a:rPr>
              <a:t>.</a:t>
            </a:r>
          </a:p>
          <a:p>
            <a:pPr marL="288550" indent="-288550" algn="just">
              <a:buFont typeface="Arial" pitchFamily="34" charset="0"/>
              <a:buChar char="•"/>
              <a:defRPr/>
            </a:pPr>
            <a:endParaRPr lang="es-MX" sz="2000" dirty="0">
              <a:latin typeface="Calibri" panose="020F0502020204030204" pitchFamily="34" charset="0"/>
              <a:cs typeface="Arial" pitchFamily="34" charset="0"/>
            </a:endParaRPr>
          </a:p>
          <a:p>
            <a:pPr marL="288550" indent="-288550" algn="just">
              <a:buFont typeface="Arial" pitchFamily="34" charset="0"/>
              <a:buChar char="•"/>
              <a:defRPr/>
            </a:pPr>
            <a:r>
              <a:rPr lang="es-ES" sz="2000" dirty="0">
                <a:latin typeface="Calibri" panose="020F0502020204030204" pitchFamily="34" charset="0"/>
              </a:rPr>
              <a:t>Los que sean a cargo de funcionarios y empleados, así como los préstamos efectuados a terceros a que se refiere la fracción VII del artículo 27 de esta Ley.</a:t>
            </a:r>
            <a:endParaRPr lang="es-MX" sz="2000" dirty="0">
              <a:latin typeface="Calibri" panose="020F0502020204030204" pitchFamily="34" charset="0"/>
            </a:endParaRP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a:p>
            <a:pPr marL="548244" indent="-548244">
              <a:defRPr/>
            </a:pPr>
            <a:endParaRPr lang="es-ES_tradnl" sz="18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408188299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CONCEPTOS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45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568325" y="1816100"/>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MX" sz="2000" dirty="0" smtClean="0">
                <a:latin typeface="Calibri" panose="020F0502020204030204" pitchFamily="34" charset="0"/>
                <a:cs typeface="Arial" pitchFamily="34" charset="0"/>
              </a:rPr>
              <a:t>No </a:t>
            </a:r>
            <a:r>
              <a:rPr lang="es-MX" sz="2000" dirty="0">
                <a:latin typeface="Calibri" panose="020F0502020204030204" pitchFamily="34" charset="0"/>
                <a:cs typeface="Arial" pitchFamily="34" charset="0"/>
              </a:rPr>
              <a:t>son </a:t>
            </a:r>
            <a:r>
              <a:rPr lang="es-MX" sz="2000" dirty="0" smtClean="0">
                <a:latin typeface="Calibri" panose="020F0502020204030204" pitchFamily="34" charset="0"/>
                <a:cs typeface="Arial" pitchFamily="34" charset="0"/>
              </a:rPr>
              <a:t>créditos:</a:t>
            </a:r>
          </a:p>
          <a:p>
            <a:pPr marL="288550" indent="-288550" algn="just">
              <a:buFont typeface="Arial" pitchFamily="34" charset="0"/>
              <a:buChar char="•"/>
              <a:defRPr/>
            </a:pPr>
            <a:endParaRPr lang="es-MX" sz="2000" dirty="0" smtClean="0">
              <a:latin typeface="Calibri" panose="020F0502020204030204" pitchFamily="34" charset="0"/>
            </a:endParaRPr>
          </a:p>
          <a:p>
            <a:pPr marL="288550" indent="-288550" algn="just">
              <a:buFont typeface="Arial" pitchFamily="34" charset="0"/>
              <a:buChar char="•"/>
              <a:defRPr/>
            </a:pPr>
            <a:r>
              <a:rPr lang="es-MX" sz="2000" dirty="0" smtClean="0">
                <a:latin typeface="Calibri" panose="020F0502020204030204" pitchFamily="34" charset="0"/>
              </a:rPr>
              <a:t>Los pagos provisionales de impuestos, así como los estímulos fiscales.</a:t>
            </a:r>
          </a:p>
          <a:p>
            <a:pPr marL="288550" indent="-288550" algn="just">
              <a:buFont typeface="Arial" pitchFamily="34" charset="0"/>
              <a:buChar char="•"/>
              <a:defRPr/>
            </a:pPr>
            <a:endParaRPr lang="es-MX" sz="2000" dirty="0">
              <a:latin typeface="Calibri" panose="020F0502020204030204" pitchFamily="34" charset="0"/>
            </a:endParaRPr>
          </a:p>
          <a:p>
            <a:pPr marL="288550" indent="-288550" algn="just">
              <a:buFont typeface="Arial" pitchFamily="34" charset="0"/>
              <a:buChar char="•"/>
              <a:defRPr/>
            </a:pPr>
            <a:r>
              <a:rPr lang="es-ES" sz="2000" dirty="0">
                <a:latin typeface="Calibri" panose="020F0502020204030204" pitchFamily="34" charset="0"/>
              </a:rPr>
              <a:t>Cualquier ingreso cuya acumulación esté condicionada a su percepción efectiva. Lo dispuesto en esta fracción no es aplicable a los ingresos derivados de los contratos de arrendamiento financiero por los que se ejerza la opción prevista en el artículo 17, fracción III de esta Ley</a:t>
            </a:r>
            <a:r>
              <a:rPr lang="es-ES" sz="2000" dirty="0" smtClean="0">
                <a:latin typeface="Calibri" panose="020F0502020204030204" pitchFamily="34" charset="0"/>
              </a:rPr>
              <a:t>.</a:t>
            </a:r>
            <a:endParaRPr lang="es-MX" sz="2000" dirty="0" smtClean="0">
              <a:latin typeface="Calibri" panose="020F0502020204030204" pitchFamily="34" charset="0"/>
            </a:endParaRPr>
          </a:p>
          <a:p>
            <a:pPr marL="288550" indent="-288550" algn="just">
              <a:buFont typeface="Arial" pitchFamily="34" charset="0"/>
              <a:buChar char="•"/>
              <a:defRPr/>
            </a:pPr>
            <a:endParaRPr lang="es-MX" sz="2000" dirty="0">
              <a:latin typeface="Calibri" panose="020F0502020204030204" pitchFamily="34" charset="0"/>
              <a:cs typeface="Arial" pitchFamily="34" charset="0"/>
            </a:endParaRPr>
          </a:p>
          <a:p>
            <a:pPr marL="288550" indent="-288550" algn="just">
              <a:buFont typeface="Arial" pitchFamily="34" charset="0"/>
              <a:buChar char="•"/>
              <a:defRPr/>
            </a:pPr>
            <a:r>
              <a:rPr lang="es-MX" sz="2000" dirty="0">
                <a:latin typeface="Calibri" panose="020F0502020204030204" pitchFamily="34" charset="0"/>
                <a:cs typeface="Arial" pitchFamily="34" charset="0"/>
              </a:rPr>
              <a:t> Las acciones, los certificados de participación no amortizables y los certificados de depósito de bienes</a:t>
            </a:r>
            <a:r>
              <a:rPr lang="es-MX" sz="2000" dirty="0" smtClean="0">
                <a:latin typeface="Calibri" panose="020F0502020204030204" pitchFamily="34" charset="0"/>
                <a:cs typeface="Arial" pitchFamily="34" charset="0"/>
              </a:rPr>
              <a:t>.</a:t>
            </a:r>
          </a:p>
          <a:p>
            <a:pPr marL="288550" indent="-288550" algn="just">
              <a:buFont typeface="Arial" pitchFamily="34" charset="0"/>
              <a:buChar char="•"/>
              <a:defRPr/>
            </a:pPr>
            <a:endParaRPr lang="es-MX" sz="20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2000" dirty="0" smtClean="0">
                <a:latin typeface="Calibri" panose="020F0502020204030204" pitchFamily="34" charset="0"/>
              </a:rPr>
              <a:t>El efectivo en caja.</a:t>
            </a:r>
            <a:endParaRPr lang="es-MX" sz="2000" dirty="0">
              <a:latin typeface="Calibri" panose="020F0502020204030204" pitchFamily="34" charset="0"/>
              <a:cs typeface="Arial" pitchFamily="34" charset="0"/>
            </a:endParaRPr>
          </a:p>
          <a:p>
            <a:pPr marL="548244" indent="-548244">
              <a:defRPr/>
            </a:pPr>
            <a:endParaRPr lang="es-ES_tradnl" sz="2000" b="1" dirty="0">
              <a:latin typeface="Calibri" panose="020F0502020204030204" pitchFamily="34" charset="0"/>
              <a:cs typeface="Arial" pitchFamily="34" charset="0"/>
            </a:endParaRPr>
          </a:p>
          <a:p>
            <a:pPr marL="548244" indent="-548244">
              <a:defRPr/>
            </a:pPr>
            <a:endParaRPr lang="es-ES_tradnl"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02724454"/>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CONCEPTOS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46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49312" y="1912714"/>
            <a:ext cx="8007350" cy="389255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r>
              <a:rPr lang="es-MX" sz="1800" dirty="0" smtClean="0">
                <a:latin typeface="Calibri" panose="020F0502020204030204" pitchFamily="34" charset="0"/>
                <a:cs typeface="Arial" pitchFamily="34" charset="0"/>
              </a:rPr>
              <a:t>Definición de conceptos:</a:t>
            </a:r>
          </a:p>
          <a:p>
            <a:pPr marL="548244" indent="-548244">
              <a:defRPr/>
            </a:pPr>
            <a:endParaRPr lang="es-MX" sz="1800" b="1" dirty="0" smtClean="0">
              <a:latin typeface="Calibri" panose="020F0502020204030204" pitchFamily="34" charset="0"/>
              <a:cs typeface="Arial" pitchFamily="34" charset="0"/>
            </a:endParaRPr>
          </a:p>
          <a:p>
            <a:pPr algn="just">
              <a:defRPr/>
            </a:pPr>
            <a:r>
              <a:rPr lang="es-MX" sz="1800" b="1" dirty="0" smtClean="0">
                <a:solidFill>
                  <a:schemeClr val="accent2"/>
                </a:solidFill>
                <a:latin typeface="Calibri" panose="020F0502020204030204" pitchFamily="34" charset="0"/>
                <a:cs typeface="Arial" pitchFamily="34" charset="0"/>
              </a:rPr>
              <a:t>Deudas</a:t>
            </a:r>
            <a:r>
              <a:rPr lang="es-MX" sz="1800" b="1" dirty="0" smtClean="0">
                <a:latin typeface="Calibri" panose="020F0502020204030204" pitchFamily="34" charset="0"/>
                <a:cs typeface="Arial" pitchFamily="34" charset="0"/>
              </a:rPr>
              <a:t>:</a:t>
            </a:r>
            <a:r>
              <a:rPr lang="es-MX" sz="1800" dirty="0" smtClean="0">
                <a:latin typeface="Calibri" panose="020F0502020204030204" pitchFamily="34" charset="0"/>
                <a:cs typeface="Arial" pitchFamily="34" charset="0"/>
              </a:rPr>
              <a:t> </a:t>
            </a:r>
            <a:r>
              <a:rPr lang="es-MX" sz="1800" dirty="0">
                <a:latin typeface="Calibri" panose="020F0502020204030204" pitchFamily="34" charset="0"/>
                <a:cs typeface="Arial" pitchFamily="34" charset="0"/>
              </a:rPr>
              <a:t>Cualquier obligación en </a:t>
            </a:r>
            <a:r>
              <a:rPr lang="es-MX" sz="1800" b="1" i="1" dirty="0">
                <a:solidFill>
                  <a:schemeClr val="accent2"/>
                </a:solidFill>
                <a:latin typeface="Calibri" panose="020F0502020204030204" pitchFamily="34" charset="0"/>
                <a:cs typeface="Arial" pitchFamily="34" charset="0"/>
              </a:rPr>
              <a:t>numerario</a:t>
            </a:r>
            <a:r>
              <a:rPr lang="es-MX" sz="1800" b="1" dirty="0">
                <a:solidFill>
                  <a:schemeClr val="accent2"/>
                </a:solidFill>
                <a:latin typeface="Calibri" panose="020F0502020204030204" pitchFamily="34" charset="0"/>
                <a:cs typeface="Arial" pitchFamily="34" charset="0"/>
              </a:rPr>
              <a:t> </a:t>
            </a:r>
            <a:r>
              <a:rPr lang="es-MX" sz="1800" dirty="0">
                <a:latin typeface="Calibri" panose="020F0502020204030204" pitchFamily="34" charset="0"/>
                <a:cs typeface="Arial" pitchFamily="34" charset="0"/>
              </a:rPr>
              <a:t>pendiente de cumplimiento, entre </a:t>
            </a:r>
            <a:r>
              <a:rPr lang="es-MX" sz="1800" dirty="0" smtClean="0">
                <a:latin typeface="Calibri" panose="020F0502020204030204" pitchFamily="34" charset="0"/>
                <a:cs typeface="Arial" pitchFamily="34" charset="0"/>
              </a:rPr>
              <a:t>otros:</a:t>
            </a:r>
          </a:p>
          <a:p>
            <a:pPr algn="just">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r>
              <a:rPr lang="es-MX" sz="1800" dirty="0">
                <a:latin typeface="Calibri" panose="020F0502020204030204" pitchFamily="34" charset="0"/>
                <a:cs typeface="Arial" pitchFamily="34" charset="0"/>
              </a:rPr>
              <a:t>Derivadas de contratos de arrendamiento </a:t>
            </a:r>
            <a:r>
              <a:rPr lang="es-MX" sz="1800" dirty="0" smtClean="0">
                <a:latin typeface="Calibri" panose="020F0502020204030204" pitchFamily="34" charset="0"/>
                <a:cs typeface="Arial" pitchFamily="34" charset="0"/>
              </a:rPr>
              <a:t>financiero.</a:t>
            </a:r>
          </a:p>
          <a:p>
            <a:pPr algn="just">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r>
              <a:rPr lang="es-MX" sz="1800" dirty="0">
                <a:latin typeface="Calibri" panose="020F0502020204030204" pitchFamily="34" charset="0"/>
                <a:cs typeface="Arial" pitchFamily="34" charset="0"/>
              </a:rPr>
              <a:t>Operaciones financieras </a:t>
            </a:r>
            <a:r>
              <a:rPr lang="es-MX" sz="1800" dirty="0" smtClean="0">
                <a:latin typeface="Calibri" panose="020F0502020204030204" pitchFamily="34" charset="0"/>
                <a:cs typeface="Arial" pitchFamily="34" charset="0"/>
              </a:rPr>
              <a:t>derivadas.</a:t>
            </a:r>
          </a:p>
          <a:p>
            <a:pPr algn="just">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r>
              <a:rPr lang="es-MX" sz="1800" dirty="0">
                <a:latin typeface="Calibri" panose="020F0502020204030204" pitchFamily="34" charset="0"/>
                <a:cs typeface="Arial" pitchFamily="34" charset="0"/>
              </a:rPr>
              <a:t>Aportaciones para futuros aumentos de </a:t>
            </a:r>
            <a:r>
              <a:rPr lang="es-MX" sz="1800" dirty="0" smtClean="0">
                <a:latin typeface="Calibri" panose="020F0502020204030204" pitchFamily="34" charset="0"/>
                <a:cs typeface="Arial" pitchFamily="34" charset="0"/>
              </a:rPr>
              <a:t>capital.</a:t>
            </a:r>
          </a:p>
          <a:p>
            <a:pPr marL="288550" indent="-288550" algn="just">
              <a:buFont typeface="Arial" pitchFamily="34" charset="0"/>
              <a:buChar char="•"/>
              <a:defRPr/>
            </a:pPr>
            <a:endParaRPr lang="es-MX" sz="18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1800" dirty="0">
                <a:latin typeface="Calibri" panose="020F0502020204030204" pitchFamily="34" charset="0"/>
                <a:cs typeface="Arial" pitchFamily="34" charset="0"/>
              </a:rPr>
              <a:t>Contribuciones causadas desde el último día del periodo al que correspondan y hasta el día en el que deban pagarse.</a:t>
            </a: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a:p>
            <a:pPr marL="288550" indent="-288550" algn="just">
              <a:buFont typeface="Arial" pitchFamily="34" charset="0"/>
              <a:buChar char="•"/>
              <a:defRPr/>
            </a:pPr>
            <a:r>
              <a:rPr lang="es-MX" sz="1800" dirty="0">
                <a:latin typeface="Calibri" panose="020F0502020204030204" pitchFamily="34" charset="0"/>
                <a:cs typeface="Arial" pitchFamily="34" charset="0"/>
              </a:rPr>
              <a:t>Pasivos y las reservas del activo, pasivo o capital, que sean o hayan sido deducibles.</a:t>
            </a:r>
          </a:p>
          <a:p>
            <a:pPr marL="288550" indent="-288550" algn="just">
              <a:buFont typeface="Arial" pitchFamily="34" charset="0"/>
              <a:buChar char="•"/>
              <a:defRPr/>
            </a:pPr>
            <a:endParaRPr lang="es-MX" sz="1800" dirty="0" smtClean="0">
              <a:latin typeface="Calibri" panose="020F0502020204030204" pitchFamily="34" charset="0"/>
              <a:cs typeface="Arial" pitchFamily="34" charset="0"/>
            </a:endParaRPr>
          </a:p>
          <a:p>
            <a:pPr marL="288550" indent="-288550" algn="just">
              <a:buFont typeface="Arial" pitchFamily="34" charset="0"/>
              <a:buChar char="•"/>
              <a:defRPr/>
            </a:pPr>
            <a:endParaRPr lang="es-MX" sz="18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4238177325"/>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CONCEPTOS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46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970434"/>
            <a:ext cx="8007350" cy="422344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ts val="0"/>
              </a:spcBef>
              <a:defRPr/>
            </a:pPr>
            <a:r>
              <a:rPr lang="es-MX" sz="2000" dirty="0" smtClean="0">
                <a:latin typeface="Calibri" panose="020F0502020204030204" pitchFamily="34" charset="0"/>
                <a:cs typeface="Arial" pitchFamily="34" charset="0"/>
              </a:rPr>
              <a:t>No </a:t>
            </a:r>
            <a:r>
              <a:rPr lang="es-MX" sz="2000" dirty="0">
                <a:latin typeface="Calibri" panose="020F0502020204030204" pitchFamily="34" charset="0"/>
                <a:cs typeface="Arial" pitchFamily="34" charset="0"/>
              </a:rPr>
              <a:t>se consideran deudas:</a:t>
            </a:r>
          </a:p>
          <a:p>
            <a:pPr>
              <a:spcBef>
                <a:spcPts val="0"/>
              </a:spcBef>
              <a:defRPr/>
            </a:pPr>
            <a:endParaRPr lang="es-MX" sz="2000" dirty="0">
              <a:latin typeface="Calibri" panose="020F0502020204030204" pitchFamily="34" charset="0"/>
              <a:cs typeface="Arial" pitchFamily="34" charset="0"/>
            </a:endParaRPr>
          </a:p>
          <a:p>
            <a:pPr marL="519390" lvl="1" indent="-288550">
              <a:spcBef>
                <a:spcPts val="0"/>
              </a:spcBef>
              <a:buFont typeface="Arial" pitchFamily="34" charset="0"/>
              <a:buChar char="•"/>
              <a:defRPr/>
            </a:pPr>
            <a:r>
              <a:rPr lang="es-MX" sz="2000" dirty="0">
                <a:latin typeface="Calibri" panose="020F0502020204030204" pitchFamily="34" charset="0"/>
                <a:cs typeface="Arial" pitchFamily="34" charset="0"/>
              </a:rPr>
              <a:t>Originadas por Partidas no deducibles de:</a:t>
            </a:r>
          </a:p>
          <a:p>
            <a:pPr lvl="1">
              <a:spcBef>
                <a:spcPts val="0"/>
              </a:spcBef>
              <a:buFont typeface="Wingdings" pitchFamily="2" charset="2"/>
              <a:buChar char="Ø"/>
              <a:defRPr/>
            </a:pPr>
            <a:endParaRPr lang="es-MX" sz="2000" dirty="0">
              <a:latin typeface="Calibri" panose="020F0502020204030204" pitchFamily="34" charset="0"/>
              <a:cs typeface="Arial" pitchFamily="34" charset="0"/>
            </a:endParaRPr>
          </a:p>
          <a:p>
            <a:pPr marL="804580" lvl="2" indent="-342900">
              <a:buFontTx/>
              <a:buChar char="-"/>
              <a:defRPr/>
            </a:pPr>
            <a:r>
              <a:rPr lang="es-MX" sz="2000" dirty="0" smtClean="0">
                <a:latin typeface="Calibri" panose="020F0502020204030204" pitchFamily="34" charset="0"/>
                <a:cs typeface="Arial" pitchFamily="34" charset="0"/>
              </a:rPr>
              <a:t>Pagos </a:t>
            </a:r>
            <a:r>
              <a:rPr lang="es-MX" sz="2000" dirty="0">
                <a:latin typeface="Calibri" panose="020F0502020204030204" pitchFamily="34" charset="0"/>
                <a:cs typeface="Arial" pitchFamily="34" charset="0"/>
              </a:rPr>
              <a:t>de ISR propio o de </a:t>
            </a:r>
            <a:r>
              <a:rPr lang="es-MX" sz="2000" dirty="0" smtClean="0">
                <a:latin typeface="Calibri" panose="020F0502020204030204" pitchFamily="34" charset="0"/>
                <a:cs typeface="Arial" pitchFamily="34" charset="0"/>
              </a:rPr>
              <a:t>terceros.</a:t>
            </a:r>
            <a:endParaRPr lang="es-MX" sz="2000" dirty="0">
              <a:latin typeface="Calibri" panose="020F0502020204030204" pitchFamily="34" charset="0"/>
              <a:cs typeface="Arial" pitchFamily="34" charset="0"/>
            </a:endParaRPr>
          </a:p>
          <a:p>
            <a:pPr marL="804580" lvl="2" indent="-342900">
              <a:buFontTx/>
              <a:buChar char="-"/>
              <a:defRPr/>
            </a:pPr>
            <a:endParaRPr lang="es-MX" sz="2000" dirty="0" smtClean="0">
              <a:latin typeface="Calibri" panose="020F0502020204030204" pitchFamily="34" charset="0"/>
              <a:cs typeface="Arial" pitchFamily="34" charset="0"/>
            </a:endParaRPr>
          </a:p>
          <a:p>
            <a:pPr marL="804625" lvl="2" indent="-342900">
              <a:buFontTx/>
              <a:buChar char="-"/>
              <a:defRPr/>
            </a:pPr>
            <a:r>
              <a:rPr lang="es-MX" sz="2000" dirty="0" smtClean="0">
                <a:latin typeface="Calibri" panose="020F0502020204030204" pitchFamily="34" charset="0"/>
                <a:cs typeface="Arial" pitchFamily="34" charset="0"/>
              </a:rPr>
              <a:t>Contribuciones </a:t>
            </a:r>
            <a:r>
              <a:rPr lang="es-MX" sz="2000" dirty="0">
                <a:latin typeface="Calibri" panose="020F0502020204030204" pitchFamily="34" charset="0"/>
                <a:cs typeface="Arial" pitchFamily="34" charset="0"/>
              </a:rPr>
              <a:t>en la parte subsidiada o que originalmente correspondan a </a:t>
            </a:r>
            <a:r>
              <a:rPr lang="es-MX" sz="2000" dirty="0" smtClean="0">
                <a:latin typeface="Calibri" panose="020F0502020204030204" pitchFamily="34" charset="0"/>
                <a:cs typeface="Arial" pitchFamily="34" charset="0"/>
              </a:rPr>
              <a:t>terceros.</a:t>
            </a:r>
          </a:p>
          <a:p>
            <a:pPr marL="804625" lvl="2" indent="-342900">
              <a:buFontTx/>
              <a:buChar char="-"/>
              <a:defRPr/>
            </a:pPr>
            <a:endParaRPr lang="es-MX" sz="2000" dirty="0">
              <a:latin typeface="Calibri" panose="020F0502020204030204" pitchFamily="34" charset="0"/>
              <a:cs typeface="Arial" pitchFamily="34" charset="0"/>
            </a:endParaRPr>
          </a:p>
          <a:p>
            <a:pPr marL="750230" lvl="2" indent="-288550">
              <a:defRPr/>
            </a:pPr>
            <a:r>
              <a:rPr lang="es-MX" sz="2000" dirty="0">
                <a:latin typeface="Calibri" panose="020F0502020204030204" pitchFamily="34" charset="0"/>
                <a:cs typeface="Arial" pitchFamily="34" charset="0"/>
              </a:rPr>
              <a:t>- Las provisiones complementarias de activo o de pasivo.</a:t>
            </a:r>
          </a:p>
          <a:p>
            <a:pPr marL="750230" lvl="2" indent="-288550">
              <a:buFont typeface="Wingdings" pitchFamily="2" charset="2"/>
              <a:buChar char="v"/>
              <a:defRPr/>
            </a:pPr>
            <a:endParaRPr lang="es-MX" sz="2000" dirty="0">
              <a:latin typeface="Calibri" panose="020F0502020204030204" pitchFamily="34" charset="0"/>
              <a:cs typeface="Arial" pitchFamily="34" charset="0"/>
            </a:endParaRPr>
          </a:p>
          <a:p>
            <a:pPr marL="591586" lvl="2" indent="-129860" algn="just">
              <a:defRPr/>
            </a:pPr>
            <a:r>
              <a:rPr lang="es-MX" sz="2000" dirty="0">
                <a:latin typeface="Calibri" panose="020F0502020204030204" pitchFamily="34" charset="0"/>
                <a:cs typeface="Arial" pitchFamily="34" charset="0"/>
              </a:rPr>
              <a:t>- Las reservas para indemnizaciones al personal, excepción de las que se constituyan en los términos de esta Ley. </a:t>
            </a:r>
          </a:p>
          <a:p>
            <a:pPr marL="750230" lvl="2" indent="-288550">
              <a:buFont typeface="Wingdings" pitchFamily="2" charset="2"/>
              <a:buChar char="v"/>
              <a:defRPr/>
            </a:pPr>
            <a:endParaRPr lang="es-MX" sz="2000" dirty="0">
              <a:latin typeface="Calibri" panose="020F0502020204030204" pitchFamily="34" charset="0"/>
              <a:cs typeface="Arial" pitchFamily="34" charset="0"/>
            </a:endParaRPr>
          </a:p>
          <a:p>
            <a:pPr marL="750230" lvl="2" indent="-288550">
              <a:defRPr/>
            </a:pPr>
            <a:r>
              <a:rPr lang="es-MX" sz="2000" dirty="0">
                <a:latin typeface="Calibri" panose="020F0502020204030204" pitchFamily="34" charset="0"/>
                <a:cs typeface="Arial" pitchFamily="34" charset="0"/>
              </a:rPr>
              <a:t>- Deudas que no cumplan con reglas de capitalización Insuficiente</a:t>
            </a:r>
          </a:p>
          <a:p>
            <a:pPr marL="461726" lvl="2">
              <a:defRPr/>
            </a:pPr>
            <a:endParaRPr lang="es-MX" sz="2000" dirty="0">
              <a:latin typeface="Calibri" panose="020F0502020204030204" pitchFamily="34" charset="0"/>
              <a:cs typeface="Arial" pitchFamily="34" charset="0"/>
            </a:endParaRPr>
          </a:p>
          <a:p>
            <a:pPr marL="804580" lvl="2" indent="-342900">
              <a:buFontTx/>
              <a:buChar char="-"/>
              <a:defRPr/>
            </a:pPr>
            <a:endParaRPr lang="es-MX" sz="200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253333744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119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CRÉDITO</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44 al 46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757363"/>
            <a:ext cx="8007350" cy="463708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endParaRPr lang="es-MX" sz="1800" b="1" dirty="0">
              <a:latin typeface="Calibri" panose="020F0502020204030204" pitchFamily="34" charset="0"/>
              <a:cs typeface="Arial" pitchFamily="34" charset="0"/>
            </a:endParaRPr>
          </a:p>
          <a:p>
            <a:pPr algn="just">
              <a:defRPr/>
            </a:pPr>
            <a:r>
              <a:rPr lang="es-MX" sz="1800" dirty="0" smtClean="0">
                <a:latin typeface="Calibri" panose="020F0502020204030204" pitchFamily="34" charset="0"/>
                <a:cs typeface="Arial" pitchFamily="34" charset="0"/>
              </a:rPr>
              <a:t>Se considera crédito cuando:</a:t>
            </a:r>
            <a:endParaRPr lang="es-MX" sz="1800" dirty="0">
              <a:latin typeface="Calibri" panose="020F0502020204030204" pitchFamily="34" charset="0"/>
              <a:cs typeface="Arial" pitchFamily="34" charset="0"/>
            </a:endParaRPr>
          </a:p>
          <a:p>
            <a:pPr algn="just">
              <a:defRPr/>
            </a:pPr>
            <a:endParaRPr lang="es-MX" sz="1800" dirty="0" smtClean="0">
              <a:latin typeface="Calibri" panose="020F0502020204030204" pitchFamily="34" charset="0"/>
              <a:cs typeface="Arial" pitchFamily="34" charset="0"/>
            </a:endParaRPr>
          </a:p>
          <a:p>
            <a:pPr algn="just">
              <a:defRPr/>
            </a:pPr>
            <a:endParaRPr lang="es-MX" sz="1800" dirty="0">
              <a:latin typeface="Calibri" panose="020F0502020204030204" pitchFamily="34" charset="0"/>
              <a:cs typeface="Arial" pitchFamily="34" charset="0"/>
            </a:endParaRPr>
          </a:p>
          <a:p>
            <a:pPr marL="548244" indent="-548244">
              <a:defRPr/>
            </a:pPr>
            <a:endParaRPr lang="es-ES_tradnl" sz="1800" b="1" dirty="0">
              <a:latin typeface="Calibri" panose="020F0502020204030204" pitchFamily="34" charset="0"/>
              <a:cs typeface="Arial" pitchFamily="34" charset="0"/>
            </a:endParaRPr>
          </a:p>
          <a:p>
            <a:pPr marL="548244" indent="-548244">
              <a:defRPr/>
            </a:pPr>
            <a:endParaRPr lang="es-ES_tradnl" sz="1800" dirty="0">
              <a:latin typeface="Calibri" panose="020F0502020204030204" pitchFamily="34" charset="0"/>
              <a:cs typeface="Arial" pitchFamily="34" charset="0"/>
            </a:endParaRPr>
          </a:p>
        </p:txBody>
      </p:sp>
      <p:sp>
        <p:nvSpPr>
          <p:cNvPr id="9" name="5 Rectángulo"/>
          <p:cNvSpPr/>
          <p:nvPr/>
        </p:nvSpPr>
        <p:spPr>
          <a:xfrm>
            <a:off x="927100" y="2590800"/>
            <a:ext cx="1971675" cy="1203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Deriven de Ingresos Acumulables</a:t>
            </a:r>
          </a:p>
        </p:txBody>
      </p:sp>
      <p:sp>
        <p:nvSpPr>
          <p:cNvPr id="11" name="6 Rectángulo redondeado"/>
          <p:cNvSpPr/>
          <p:nvPr/>
        </p:nvSpPr>
        <p:spPr>
          <a:xfrm>
            <a:off x="5022850" y="2590800"/>
            <a:ext cx="3082925" cy="1203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Se acumulen y hasta la fecha en la que se cobren.</a:t>
            </a:r>
          </a:p>
        </p:txBody>
      </p:sp>
      <p:sp>
        <p:nvSpPr>
          <p:cNvPr id="12" name="8 Rectángulo"/>
          <p:cNvSpPr/>
          <p:nvPr/>
        </p:nvSpPr>
        <p:spPr>
          <a:xfrm>
            <a:off x="944563" y="4425950"/>
            <a:ext cx="1971675" cy="1149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Saldos a favor por contribuciones </a:t>
            </a:r>
          </a:p>
        </p:txBody>
      </p:sp>
      <p:sp>
        <p:nvSpPr>
          <p:cNvPr id="13" name="9 Rectángulo redondeado"/>
          <p:cNvSpPr/>
          <p:nvPr/>
        </p:nvSpPr>
        <p:spPr>
          <a:xfrm>
            <a:off x="5022850" y="4295775"/>
            <a:ext cx="3154363" cy="14081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Día siguiente de presentación y hasta acreditamiento, compensación o devolución.</a:t>
            </a:r>
          </a:p>
        </p:txBody>
      </p:sp>
      <p:cxnSp>
        <p:nvCxnSpPr>
          <p:cNvPr id="14" name="10 Conector recto de flecha"/>
          <p:cNvCxnSpPr/>
          <p:nvPr/>
        </p:nvCxnSpPr>
        <p:spPr>
          <a:xfrm>
            <a:off x="3132138" y="3141663"/>
            <a:ext cx="1655762" cy="0"/>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cxnSp>
        <p:nvCxnSpPr>
          <p:cNvPr id="15" name="15 Conector recto de flecha"/>
          <p:cNvCxnSpPr/>
          <p:nvPr/>
        </p:nvCxnSpPr>
        <p:spPr>
          <a:xfrm>
            <a:off x="3132138" y="5013325"/>
            <a:ext cx="1655762" cy="0"/>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719717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12</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591300890"/>
              </p:ext>
            </p:extLst>
          </p:nvPr>
        </p:nvGraphicFramePr>
        <p:xfrm>
          <a:off x="251520" y="1008707"/>
          <a:ext cx="8496946" cy="5593408"/>
        </p:xfrm>
        <a:graphic>
          <a:graphicData uri="http://schemas.openxmlformats.org/drawingml/2006/table">
            <a:tbl>
              <a:tblPr firstRow="1" bandRow="1">
                <a:tableStyleId>{5C22544A-7EE6-4342-B048-85BDC9FD1C3A}</a:tableStyleId>
              </a:tblPr>
              <a:tblGrid>
                <a:gridCol w="4248473"/>
                <a:gridCol w="4248473"/>
              </a:tblGrid>
              <a:tr h="391476">
                <a:tc>
                  <a:txBody>
                    <a:bodyPr/>
                    <a:lstStyle/>
                    <a:p>
                      <a:pPr algn="ctr"/>
                      <a:r>
                        <a:rPr lang="es-MX" sz="2000" dirty="0" smtClean="0">
                          <a:latin typeface="Calibri" pitchFamily="34" charset="0"/>
                        </a:rPr>
                        <a:t>Contribuyente</a:t>
                      </a:r>
                      <a:endParaRPr lang="es-MX" sz="2000" dirty="0">
                        <a:latin typeface="Calibri" pitchFamily="34" charset="0"/>
                      </a:endParaRPr>
                    </a:p>
                  </a:txBody>
                  <a:tcPr/>
                </a:tc>
                <a:tc>
                  <a:txBody>
                    <a:bodyPr/>
                    <a:lstStyle/>
                    <a:p>
                      <a:pPr algn="ctr"/>
                      <a:r>
                        <a:rPr lang="es-MX" sz="2000" dirty="0" smtClean="0">
                          <a:latin typeface="Calibri" pitchFamily="34" charset="0"/>
                        </a:rPr>
                        <a:t>Estímulo fiscal</a:t>
                      </a:r>
                      <a:endParaRPr lang="es-MX" sz="2000" dirty="0">
                        <a:latin typeface="Calibri" pitchFamily="34" charset="0"/>
                      </a:endParaRPr>
                    </a:p>
                  </a:txBody>
                  <a:tcPr/>
                </a:tc>
              </a:tr>
              <a:tr h="1832321">
                <a:tc>
                  <a:txBody>
                    <a:bodyPr/>
                    <a:lstStyle/>
                    <a:p>
                      <a:r>
                        <a:rPr lang="es-MX" sz="1600" dirty="0" smtClean="0">
                          <a:latin typeface="Calibri" pitchFamily="34" charset="0"/>
                        </a:rPr>
                        <a:t>XI.-  Los contribuyentes del ISR que sean beneficiados con el crédito fiscal previsto en el artículo 189,  por las aportaciones efectuadas a </a:t>
                      </a:r>
                      <a:r>
                        <a:rPr lang="es-MX" sz="1600" b="1" u="none" dirty="0" smtClean="0">
                          <a:solidFill>
                            <a:schemeClr val="accent2"/>
                          </a:solidFill>
                          <a:latin typeface="Calibri" pitchFamily="34" charset="0"/>
                        </a:rPr>
                        <a:t>proyectos de inversión </a:t>
                      </a:r>
                      <a:r>
                        <a:rPr lang="es-MX" sz="1600" dirty="0" smtClean="0">
                          <a:latin typeface="Calibri" pitchFamily="34" charset="0"/>
                        </a:rPr>
                        <a:t>en la </a:t>
                      </a:r>
                      <a:r>
                        <a:rPr lang="es-MX" sz="1600" b="1" u="none" dirty="0" smtClean="0">
                          <a:solidFill>
                            <a:schemeClr val="accent2"/>
                          </a:solidFill>
                          <a:latin typeface="Calibri" pitchFamily="34" charset="0"/>
                        </a:rPr>
                        <a:t>producción</a:t>
                      </a:r>
                      <a:r>
                        <a:rPr lang="es-MX" sz="1600" u="sng" dirty="0" smtClean="0">
                          <a:latin typeface="Calibri" pitchFamily="34" charset="0"/>
                        </a:rPr>
                        <a:t> </a:t>
                      </a:r>
                      <a:r>
                        <a:rPr lang="es-MX" sz="1600" b="1" u="none" dirty="0" smtClean="0">
                          <a:solidFill>
                            <a:schemeClr val="accent2"/>
                          </a:solidFill>
                          <a:latin typeface="Calibri" pitchFamily="34" charset="0"/>
                        </a:rPr>
                        <a:t>cinematográfica</a:t>
                      </a:r>
                      <a:r>
                        <a:rPr lang="es-MX" sz="1600" u="sng" dirty="0" smtClean="0">
                          <a:latin typeface="Calibri" pitchFamily="34" charset="0"/>
                        </a:rPr>
                        <a:t> </a:t>
                      </a:r>
                      <a:r>
                        <a:rPr lang="es-MX" sz="1600" dirty="0" smtClean="0">
                          <a:latin typeface="Calibri" pitchFamily="34" charset="0"/>
                        </a:rPr>
                        <a:t>nacional o en la distribución de películas cinematográficas nacionales, </a:t>
                      </a:r>
                      <a:endParaRPr lang="es-MX" sz="1600" dirty="0">
                        <a:latin typeface="Calibri" pitchFamily="34" charset="0"/>
                      </a:endParaRPr>
                    </a:p>
                  </a:txBody>
                  <a:tcPr/>
                </a:tc>
                <a:tc>
                  <a:txBody>
                    <a:bodyPr/>
                    <a:lstStyle/>
                    <a:p>
                      <a:r>
                        <a:rPr lang="es-MX" sz="1600" dirty="0" smtClean="0">
                          <a:latin typeface="Calibri" pitchFamily="34" charset="0"/>
                        </a:rPr>
                        <a:t>Podrán aplicar el monto del crédito fiscal  vs</a:t>
                      </a:r>
                      <a:r>
                        <a:rPr lang="es-MX" sz="1600" baseline="0" dirty="0" smtClean="0">
                          <a:latin typeface="Calibri" pitchFamily="34" charset="0"/>
                        </a:rPr>
                        <a:t> pagos provisionales de </a:t>
                      </a:r>
                      <a:r>
                        <a:rPr lang="es-MX" sz="1600" baseline="0" dirty="0" smtClean="0">
                          <a:latin typeface="Calibri" pitchFamily="34" charset="0"/>
                        </a:rPr>
                        <a:t>ISR. </a:t>
                      </a:r>
                      <a:endParaRPr lang="es-MX" sz="1600" baseline="0" dirty="0" smtClean="0">
                        <a:latin typeface="Calibri" pitchFamily="34" charset="0"/>
                      </a:endParaRPr>
                    </a:p>
                    <a:p>
                      <a:endParaRPr lang="es-MX" sz="1600" dirty="0" smtClean="0">
                        <a:latin typeface="Calibri" pitchFamily="34" charset="0"/>
                      </a:endParaRPr>
                    </a:p>
                    <a:p>
                      <a:r>
                        <a:rPr lang="es-MX" sz="1600" dirty="0" smtClean="0">
                          <a:latin typeface="Calibri" pitchFamily="34" charset="0"/>
                        </a:rPr>
                        <a:t>El</a:t>
                      </a:r>
                      <a:r>
                        <a:rPr lang="es-MX" sz="1600" baseline="0" dirty="0" smtClean="0">
                          <a:latin typeface="Calibri" pitchFamily="34" charset="0"/>
                        </a:rPr>
                        <a:t> que </a:t>
                      </a:r>
                      <a:r>
                        <a:rPr lang="es-MX" sz="1600" dirty="0" smtClean="0">
                          <a:latin typeface="Calibri" pitchFamily="34" charset="0"/>
                        </a:rPr>
                        <a:t>autorice el Comité </a:t>
                      </a:r>
                      <a:r>
                        <a:rPr lang="es-MX" sz="1600" dirty="0" smtClean="0">
                          <a:latin typeface="Calibri" pitchFamily="34" charset="0"/>
                        </a:rPr>
                        <a:t>Interinstitucional.</a:t>
                      </a:r>
                      <a:endParaRPr lang="es-MX" sz="1600" dirty="0" smtClean="0">
                        <a:latin typeface="Calibri" pitchFamily="34" charset="0"/>
                      </a:endParaRPr>
                    </a:p>
                  </a:txBody>
                  <a:tcPr/>
                </a:tc>
              </a:tr>
              <a:tr h="2159792">
                <a:tc>
                  <a:txBody>
                    <a:bodyPr/>
                    <a:lstStyle/>
                    <a:p>
                      <a:r>
                        <a:rPr lang="es-MX" sz="1600" dirty="0" smtClean="0">
                          <a:latin typeface="Calibri" pitchFamily="34" charset="0"/>
                        </a:rPr>
                        <a:t>XII.-</a:t>
                      </a:r>
                      <a:r>
                        <a:rPr lang="es-MX" sz="1600" baseline="0" dirty="0" smtClean="0">
                          <a:latin typeface="Calibri" pitchFamily="34" charset="0"/>
                        </a:rPr>
                        <a:t> </a:t>
                      </a:r>
                      <a:r>
                        <a:rPr lang="es-MX" sz="1600" dirty="0" smtClean="0">
                          <a:latin typeface="Calibri" pitchFamily="34" charset="0"/>
                        </a:rPr>
                        <a:t>Las </a:t>
                      </a:r>
                      <a:r>
                        <a:rPr lang="es-MX" sz="1600" b="1" u="none" dirty="0" smtClean="0">
                          <a:solidFill>
                            <a:schemeClr val="accent2"/>
                          </a:solidFill>
                          <a:latin typeface="Calibri" pitchFamily="34" charset="0"/>
                        </a:rPr>
                        <a:t>PM</a:t>
                      </a:r>
                      <a:r>
                        <a:rPr lang="es-MX" sz="1600" b="1" u="none" baseline="0" dirty="0" smtClean="0">
                          <a:solidFill>
                            <a:schemeClr val="accent2"/>
                          </a:solidFill>
                          <a:latin typeface="Calibri" pitchFamily="34" charset="0"/>
                        </a:rPr>
                        <a:t> </a:t>
                      </a:r>
                      <a:r>
                        <a:rPr lang="es-MX" sz="1600" b="1" u="none" dirty="0" smtClean="0">
                          <a:solidFill>
                            <a:schemeClr val="accent2"/>
                          </a:solidFill>
                          <a:latin typeface="Calibri" pitchFamily="34" charset="0"/>
                        </a:rPr>
                        <a:t>obligadas a efectuar la retención del ISR</a:t>
                      </a:r>
                      <a:r>
                        <a:rPr lang="es-MX" sz="1600" b="1" u="none" baseline="0" dirty="0" smtClean="0">
                          <a:solidFill>
                            <a:schemeClr val="accent2"/>
                          </a:solidFill>
                          <a:latin typeface="Calibri" pitchFamily="34" charset="0"/>
                        </a:rPr>
                        <a:t> </a:t>
                      </a:r>
                      <a:r>
                        <a:rPr lang="es-MX" sz="1600" b="1" u="none" dirty="0" smtClean="0">
                          <a:solidFill>
                            <a:schemeClr val="accent2"/>
                          </a:solidFill>
                          <a:latin typeface="Calibri" pitchFamily="34" charset="0"/>
                        </a:rPr>
                        <a:t>y del IVA  </a:t>
                      </a:r>
                      <a:r>
                        <a:rPr lang="es-MX" sz="1600" dirty="0" smtClean="0">
                          <a:latin typeface="Calibri" pitchFamily="34" charset="0"/>
                        </a:rPr>
                        <a:t>en </a:t>
                      </a:r>
                      <a:r>
                        <a:rPr lang="es-MX" sz="1600" dirty="0" smtClean="0">
                          <a:latin typeface="Calibri" pitchFamily="34" charset="0"/>
                        </a:rPr>
                        <a:t>tratándose de honorarios</a:t>
                      </a:r>
                      <a:r>
                        <a:rPr lang="es-MX" sz="1600" baseline="0" dirty="0" smtClean="0">
                          <a:latin typeface="Calibri" pitchFamily="34" charset="0"/>
                        </a:rPr>
                        <a:t> por servicios profesionales y arrendamiento provenientes de PF.</a:t>
                      </a:r>
                      <a:endParaRPr lang="es-MX" sz="1600" dirty="0">
                        <a:latin typeface="Calibri" pitchFamily="34" charset="0"/>
                      </a:endParaRPr>
                    </a:p>
                  </a:txBody>
                  <a:tcPr/>
                </a:tc>
                <a:tc>
                  <a:txBody>
                    <a:bodyPr/>
                    <a:lstStyle/>
                    <a:p>
                      <a:r>
                        <a:rPr kumimoji="0" lang="es-MX" sz="1600" kern="1200" dirty="0" smtClean="0">
                          <a:solidFill>
                            <a:schemeClr val="dk1"/>
                          </a:solidFill>
                          <a:latin typeface="Calibri" pitchFamily="34" charset="0"/>
                          <a:ea typeface="+mn-ea"/>
                          <a:cs typeface="+mn-cs"/>
                        </a:rPr>
                        <a:t>Podrán </a:t>
                      </a:r>
                      <a:r>
                        <a:rPr kumimoji="0" lang="es-MX" sz="1600" b="1" u="none" kern="1200" dirty="0" smtClean="0">
                          <a:solidFill>
                            <a:schemeClr val="accent2"/>
                          </a:solidFill>
                          <a:latin typeface="Calibri" pitchFamily="34" charset="0"/>
                          <a:ea typeface="+mn-ea"/>
                          <a:cs typeface="+mn-cs"/>
                        </a:rPr>
                        <a:t>optar por no proporcionar la constancia </a:t>
                      </a:r>
                      <a:r>
                        <a:rPr kumimoji="0" lang="es-MX" sz="1600" kern="1200" dirty="0" smtClean="0">
                          <a:solidFill>
                            <a:schemeClr val="dk1"/>
                          </a:solidFill>
                          <a:latin typeface="Calibri" pitchFamily="34" charset="0"/>
                          <a:ea typeface="+mn-ea"/>
                          <a:cs typeface="+mn-cs"/>
                        </a:rPr>
                        <a:t>de retención a que se refieren dichos preceptos, siempre que la persona física le expida un </a:t>
                      </a:r>
                      <a:r>
                        <a:rPr kumimoji="0" lang="es-MX" sz="1600" kern="1200" dirty="0" smtClean="0">
                          <a:solidFill>
                            <a:schemeClr val="dk1"/>
                          </a:solidFill>
                          <a:latin typeface="Calibri" pitchFamily="34" charset="0"/>
                          <a:ea typeface="+mn-ea"/>
                          <a:cs typeface="+mn-cs"/>
                        </a:rPr>
                        <a:t>CFDI.</a:t>
                      </a:r>
                      <a:endParaRPr kumimoji="0" lang="es-MX" sz="1600" kern="1200" dirty="0" smtClean="0">
                        <a:solidFill>
                          <a:schemeClr val="dk1"/>
                        </a:solidFill>
                        <a:latin typeface="Calibri" pitchFamily="34" charset="0"/>
                        <a:ea typeface="+mn-ea"/>
                        <a:cs typeface="+mn-cs"/>
                      </a:endParaRPr>
                    </a:p>
                  </a:txBody>
                  <a:tcPr/>
                </a:tc>
              </a:tr>
              <a:tr h="1205055">
                <a:tc gridSpan="2">
                  <a:txBody>
                    <a:bodyPr/>
                    <a:lstStyle/>
                    <a:p>
                      <a:r>
                        <a:rPr lang="es-MX" sz="1600" dirty="0" smtClean="0">
                          <a:latin typeface="Calibri" pitchFamily="34" charset="0"/>
                        </a:rPr>
                        <a:t>Los estímulos fiscales previstos en las fracciones VIII, IX, X y XI del presente apartado no se considerarán ingresos acumulables para efectos del ISR</a:t>
                      </a:r>
                      <a:endParaRPr lang="es-MX" sz="1600" dirty="0">
                        <a:latin typeface="Calibri" pitchFamily="34" charset="0"/>
                      </a:endParaRPr>
                    </a:p>
                  </a:txBody>
                  <a:tcPr/>
                </a:tc>
                <a:tc hMerge="1">
                  <a:txBody>
                    <a:bodyPr/>
                    <a:lstStyle/>
                    <a:p>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395527162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DEUDA</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44 al 46 LISR</a:t>
            </a:r>
            <a:endParaRPr lang="es-MX" b="1" dirty="0">
              <a:solidFill>
                <a:schemeClr val="accent2">
                  <a:lumMod val="75000"/>
                </a:schemeClr>
              </a:solidFill>
              <a:latin typeface="Calibri" pitchFamily="34" charset="0"/>
              <a:cs typeface="Arial" pitchFamily="34" charset="0"/>
            </a:endParaRPr>
          </a:p>
        </p:txBody>
      </p:sp>
      <p:sp>
        <p:nvSpPr>
          <p:cNvPr id="16" name="Rectangle 3"/>
          <p:cNvSpPr>
            <a:spLocks noChangeArrowheads="1"/>
          </p:cNvSpPr>
          <p:nvPr/>
        </p:nvSpPr>
        <p:spPr bwMode="auto">
          <a:xfrm>
            <a:off x="568325" y="1970433"/>
            <a:ext cx="8007350" cy="4016029"/>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MX" sz="1800" dirty="0" smtClean="0">
                <a:latin typeface="Calibri" panose="020F0502020204030204" pitchFamily="34" charset="0"/>
                <a:cs typeface="Arial" pitchFamily="34" charset="0"/>
              </a:rPr>
              <a:t>Se considera deuda cuando:</a:t>
            </a:r>
            <a:endParaRPr lang="es-MX" sz="1800" dirty="0">
              <a:latin typeface="Calibri" panose="020F0502020204030204" pitchFamily="34" charset="0"/>
              <a:cs typeface="Arial" pitchFamily="34" charset="0"/>
            </a:endParaRPr>
          </a:p>
          <a:p>
            <a:pPr algn="just">
              <a:defRPr/>
            </a:pPr>
            <a:endParaRPr lang="es-MX" sz="1800" dirty="0" smtClean="0">
              <a:latin typeface="Calibri" panose="020F0502020204030204" pitchFamily="34" charset="0"/>
              <a:cs typeface="Arial" pitchFamily="34" charset="0"/>
            </a:endParaRPr>
          </a:p>
          <a:p>
            <a:pPr algn="just">
              <a:defRPr/>
            </a:pPr>
            <a:endParaRPr lang="es-MX" sz="1800" dirty="0">
              <a:latin typeface="Calibri" panose="020F0502020204030204" pitchFamily="34" charset="0"/>
              <a:cs typeface="Arial" pitchFamily="34" charset="0"/>
            </a:endParaRPr>
          </a:p>
          <a:p>
            <a:pPr marL="548244" indent="-548244">
              <a:defRPr/>
            </a:pPr>
            <a:endParaRPr lang="es-ES_tradnl" sz="1800" b="1" dirty="0">
              <a:latin typeface="Calibri" panose="020F0502020204030204" pitchFamily="34" charset="0"/>
              <a:cs typeface="Arial" pitchFamily="34" charset="0"/>
            </a:endParaRPr>
          </a:p>
          <a:p>
            <a:pPr marL="548244" indent="-548244">
              <a:defRPr/>
            </a:pPr>
            <a:endParaRPr lang="es-ES_tradnl" sz="1800" dirty="0">
              <a:latin typeface="Calibri" panose="020F0502020204030204" pitchFamily="34" charset="0"/>
              <a:cs typeface="Arial" pitchFamily="34" charset="0"/>
            </a:endParaRPr>
          </a:p>
        </p:txBody>
      </p:sp>
      <p:sp>
        <p:nvSpPr>
          <p:cNvPr id="17" name="5 Rectángulo"/>
          <p:cNvSpPr/>
          <p:nvPr/>
        </p:nvSpPr>
        <p:spPr>
          <a:xfrm>
            <a:off x="1014413" y="2435820"/>
            <a:ext cx="1973262" cy="927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Adquisición de bienes y servicios</a:t>
            </a:r>
          </a:p>
        </p:txBody>
      </p:sp>
      <p:sp>
        <p:nvSpPr>
          <p:cNvPr id="18" name="6 Rectángulo redondeado"/>
          <p:cNvSpPr/>
          <p:nvPr/>
        </p:nvSpPr>
        <p:spPr>
          <a:xfrm>
            <a:off x="5164138" y="2640607"/>
            <a:ext cx="2927350" cy="1816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Cuando el precio o contraprestación se pague con posterioridad  a algún supuesto del </a:t>
            </a:r>
            <a:r>
              <a:rPr lang="es-MX" b="1" dirty="0" smtClean="0">
                <a:solidFill>
                  <a:schemeClr val="tx1"/>
                </a:solidFill>
                <a:latin typeface="Calibri" panose="020F0502020204030204" pitchFamily="34" charset="0"/>
                <a:cs typeface="Arial" pitchFamily="34" charset="0"/>
              </a:rPr>
              <a:t>17 </a:t>
            </a:r>
            <a:r>
              <a:rPr lang="es-MX" b="1" dirty="0">
                <a:solidFill>
                  <a:schemeClr val="tx1"/>
                </a:solidFill>
                <a:latin typeface="Calibri" panose="020F0502020204030204" pitchFamily="34" charset="0"/>
                <a:cs typeface="Arial" pitchFamily="34" charset="0"/>
              </a:rPr>
              <a:t>LISR</a:t>
            </a:r>
          </a:p>
        </p:txBody>
      </p:sp>
      <p:sp>
        <p:nvSpPr>
          <p:cNvPr id="19" name="8 Rectángulo"/>
          <p:cNvSpPr/>
          <p:nvPr/>
        </p:nvSpPr>
        <p:spPr>
          <a:xfrm>
            <a:off x="1012825" y="5031382"/>
            <a:ext cx="1973263" cy="1147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Capitales tomados en préstamo</a:t>
            </a:r>
          </a:p>
        </p:txBody>
      </p:sp>
      <p:sp>
        <p:nvSpPr>
          <p:cNvPr id="20" name="9 Rectángulo redondeado"/>
          <p:cNvSpPr/>
          <p:nvPr/>
        </p:nvSpPr>
        <p:spPr>
          <a:xfrm>
            <a:off x="5151438" y="4901207"/>
            <a:ext cx="2940050" cy="14081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Cuando se reciba total o parcialmente el Capital</a:t>
            </a:r>
          </a:p>
        </p:txBody>
      </p:sp>
      <p:cxnSp>
        <p:nvCxnSpPr>
          <p:cNvPr id="21" name="15 Conector recto de flecha"/>
          <p:cNvCxnSpPr/>
          <p:nvPr/>
        </p:nvCxnSpPr>
        <p:spPr>
          <a:xfrm>
            <a:off x="3203575" y="5604470"/>
            <a:ext cx="1733550" cy="1587"/>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22" name="13 Rectángulo"/>
          <p:cNvSpPr/>
          <p:nvPr/>
        </p:nvSpPr>
        <p:spPr>
          <a:xfrm>
            <a:off x="1011238" y="3566120"/>
            <a:ext cx="1971675" cy="927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Obtención del uso o goce temporal de bienes</a:t>
            </a:r>
          </a:p>
        </p:txBody>
      </p:sp>
      <p:cxnSp>
        <p:nvCxnSpPr>
          <p:cNvPr id="23" name="16 Conector recto de flecha"/>
          <p:cNvCxnSpPr/>
          <p:nvPr/>
        </p:nvCxnSpPr>
        <p:spPr>
          <a:xfrm>
            <a:off x="3203575" y="2939057"/>
            <a:ext cx="1733550" cy="3175"/>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cxnSp>
        <p:nvCxnSpPr>
          <p:cNvPr id="24" name="17 Conector recto de flecha"/>
          <p:cNvCxnSpPr/>
          <p:nvPr/>
        </p:nvCxnSpPr>
        <p:spPr>
          <a:xfrm>
            <a:off x="3203575" y="4020145"/>
            <a:ext cx="1733550" cy="1587"/>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6388944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DETERMINACIÓN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44 al 46 LISR</a:t>
            </a:r>
            <a:endParaRPr lang="es-MX" b="1" dirty="0">
              <a:solidFill>
                <a:schemeClr val="accent2">
                  <a:lumMod val="75000"/>
                </a:schemeClr>
              </a:solidFill>
              <a:latin typeface="Calibri" pitchFamily="34" charset="0"/>
              <a:cs typeface="Arial" pitchFamily="34" charset="0"/>
            </a:endParaRPr>
          </a:p>
        </p:txBody>
      </p:sp>
      <p:sp>
        <p:nvSpPr>
          <p:cNvPr id="14" name="5 Rectángulo"/>
          <p:cNvSpPr/>
          <p:nvPr/>
        </p:nvSpPr>
        <p:spPr>
          <a:xfrm>
            <a:off x="1165225" y="2590800"/>
            <a:ext cx="1971675" cy="949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Promedio Anual de Créditos</a:t>
            </a:r>
          </a:p>
        </p:txBody>
      </p:sp>
      <p:sp>
        <p:nvSpPr>
          <p:cNvPr id="15" name="8 Rectángulo"/>
          <p:cNvSpPr/>
          <p:nvPr/>
        </p:nvSpPr>
        <p:spPr>
          <a:xfrm>
            <a:off x="1165225" y="4244975"/>
            <a:ext cx="1971675" cy="930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algn="ctr">
              <a:defRPr/>
            </a:pPr>
            <a:r>
              <a:rPr lang="es-MX" b="1" dirty="0">
                <a:solidFill>
                  <a:schemeClr val="tx1"/>
                </a:solidFill>
                <a:latin typeface="Calibri" panose="020F0502020204030204" pitchFamily="34" charset="0"/>
                <a:cs typeface="Arial" pitchFamily="34" charset="0"/>
              </a:rPr>
              <a:t>Promedio Anual de Deudas</a:t>
            </a:r>
          </a:p>
        </p:txBody>
      </p:sp>
      <p:cxnSp>
        <p:nvCxnSpPr>
          <p:cNvPr id="25" name="11 Conector recto"/>
          <p:cNvCxnSpPr/>
          <p:nvPr/>
        </p:nvCxnSpPr>
        <p:spPr>
          <a:xfrm>
            <a:off x="3913188" y="3062288"/>
            <a:ext cx="41735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12 Rectángulo"/>
          <p:cNvSpPr/>
          <p:nvPr/>
        </p:nvSpPr>
        <p:spPr>
          <a:xfrm>
            <a:off x="3912809" y="2590933"/>
            <a:ext cx="4280821" cy="474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a:defRPr/>
            </a:pPr>
            <a:r>
              <a:rPr lang="es-MX" b="1" dirty="0">
                <a:solidFill>
                  <a:schemeClr val="tx1"/>
                </a:solidFill>
                <a:latin typeface="Calibri" panose="020F0502020204030204" pitchFamily="34" charset="0"/>
                <a:cs typeface="Arial" pitchFamily="34" charset="0"/>
              </a:rPr>
              <a:t>Suma de los saldos al último día del mes por todos los meses del ejercicio</a:t>
            </a:r>
            <a:endParaRPr lang="es-ES" b="1" dirty="0">
              <a:solidFill>
                <a:schemeClr val="tx1"/>
              </a:solidFill>
              <a:latin typeface="Calibri" panose="020F0502020204030204" pitchFamily="34" charset="0"/>
              <a:cs typeface="Arial" pitchFamily="34" charset="0"/>
            </a:endParaRPr>
          </a:p>
        </p:txBody>
      </p:sp>
      <p:sp>
        <p:nvSpPr>
          <p:cNvPr id="27" name="13 Rectángulo"/>
          <p:cNvSpPr/>
          <p:nvPr/>
        </p:nvSpPr>
        <p:spPr>
          <a:xfrm>
            <a:off x="3912807" y="3090446"/>
            <a:ext cx="4173248" cy="22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fontAlgn="base">
              <a:spcBef>
                <a:spcPct val="0"/>
              </a:spcBef>
              <a:spcAft>
                <a:spcPct val="0"/>
              </a:spcAft>
              <a:defRPr/>
            </a:pPr>
            <a:r>
              <a:rPr lang="es-MX" b="1" dirty="0">
                <a:solidFill>
                  <a:schemeClr val="tx1"/>
                </a:solidFill>
                <a:latin typeface="Calibri" panose="020F0502020204030204" pitchFamily="34" charset="0"/>
                <a:cs typeface="Arial" pitchFamily="34" charset="0"/>
              </a:rPr>
              <a:t>Número de meses del ejercicio</a:t>
            </a:r>
            <a:endParaRPr lang="es-ES" b="1" dirty="0">
              <a:solidFill>
                <a:schemeClr val="tx1"/>
              </a:solidFill>
              <a:latin typeface="Calibri" panose="020F0502020204030204" pitchFamily="34" charset="0"/>
              <a:cs typeface="Arial" pitchFamily="34" charset="0"/>
            </a:endParaRPr>
          </a:p>
        </p:txBody>
      </p:sp>
      <p:sp>
        <p:nvSpPr>
          <p:cNvPr id="28" name="14 Rectángulo"/>
          <p:cNvSpPr/>
          <p:nvPr/>
        </p:nvSpPr>
        <p:spPr>
          <a:xfrm>
            <a:off x="3424555" y="2951011"/>
            <a:ext cx="179289" cy="22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a:defRPr/>
            </a:pPr>
            <a:r>
              <a:rPr lang="es-MX" sz="2800" b="1" dirty="0">
                <a:solidFill>
                  <a:schemeClr val="tx1"/>
                </a:solidFill>
                <a:latin typeface="Calibri" panose="020F0502020204030204" pitchFamily="34" charset="0"/>
                <a:cs typeface="Arial" pitchFamily="34" charset="0"/>
              </a:rPr>
              <a:t>=</a:t>
            </a:r>
            <a:endParaRPr lang="es-ES" sz="2800" b="1" dirty="0">
              <a:solidFill>
                <a:schemeClr val="tx1"/>
              </a:solidFill>
              <a:latin typeface="Calibri" panose="020F0502020204030204" pitchFamily="34" charset="0"/>
              <a:cs typeface="Arial" pitchFamily="34" charset="0"/>
            </a:endParaRPr>
          </a:p>
        </p:txBody>
      </p:sp>
      <p:cxnSp>
        <p:nvCxnSpPr>
          <p:cNvPr id="29" name="17 Conector recto"/>
          <p:cNvCxnSpPr/>
          <p:nvPr/>
        </p:nvCxnSpPr>
        <p:spPr>
          <a:xfrm>
            <a:off x="3863975" y="4710113"/>
            <a:ext cx="40655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18 Rectángulo"/>
          <p:cNvSpPr/>
          <p:nvPr/>
        </p:nvSpPr>
        <p:spPr>
          <a:xfrm>
            <a:off x="3881198" y="4376252"/>
            <a:ext cx="4191171" cy="12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a:defRPr/>
            </a:pPr>
            <a:r>
              <a:rPr lang="es-MX" b="1" dirty="0">
                <a:solidFill>
                  <a:schemeClr val="tx1"/>
                </a:solidFill>
                <a:latin typeface="Calibri" panose="020F0502020204030204" pitchFamily="34" charset="0"/>
                <a:cs typeface="Arial" pitchFamily="34" charset="0"/>
              </a:rPr>
              <a:t>Suma de los saldos al último día del mes por todos los meses del ejercicio</a:t>
            </a:r>
            <a:endParaRPr lang="es-ES" b="1" dirty="0">
              <a:solidFill>
                <a:schemeClr val="tx1"/>
              </a:solidFill>
              <a:latin typeface="Calibri" panose="020F0502020204030204" pitchFamily="34" charset="0"/>
              <a:cs typeface="Arial" pitchFamily="34" charset="0"/>
            </a:endParaRPr>
          </a:p>
        </p:txBody>
      </p:sp>
      <p:sp>
        <p:nvSpPr>
          <p:cNvPr id="31" name="19 Rectángulo"/>
          <p:cNvSpPr/>
          <p:nvPr/>
        </p:nvSpPr>
        <p:spPr>
          <a:xfrm>
            <a:off x="3881198" y="4832427"/>
            <a:ext cx="4047741" cy="34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a:defRPr/>
            </a:pPr>
            <a:r>
              <a:rPr lang="es-MX" b="1" dirty="0">
                <a:solidFill>
                  <a:schemeClr val="tx1"/>
                </a:solidFill>
                <a:latin typeface="Calibri" panose="020F0502020204030204" pitchFamily="34" charset="0"/>
                <a:cs typeface="Arial" pitchFamily="34" charset="0"/>
              </a:rPr>
              <a:t>Número de meses del ejercicio</a:t>
            </a:r>
            <a:endParaRPr lang="es-ES" b="1" dirty="0">
              <a:solidFill>
                <a:schemeClr val="tx1"/>
              </a:solidFill>
              <a:latin typeface="Calibri" panose="020F0502020204030204" pitchFamily="34" charset="0"/>
              <a:cs typeface="Arial" pitchFamily="34" charset="0"/>
            </a:endParaRPr>
          </a:p>
        </p:txBody>
      </p:sp>
      <p:sp>
        <p:nvSpPr>
          <p:cNvPr id="32" name="20 Rectángulo"/>
          <p:cNvSpPr/>
          <p:nvPr/>
        </p:nvSpPr>
        <p:spPr>
          <a:xfrm>
            <a:off x="1164974" y="5584369"/>
            <a:ext cx="6921081" cy="402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defRPr/>
            </a:pPr>
            <a:r>
              <a:rPr lang="es-ES" b="1" dirty="0">
                <a:solidFill>
                  <a:schemeClr val="tx1"/>
                </a:solidFill>
                <a:latin typeface="Calibri" panose="020F0502020204030204" pitchFamily="34" charset="0"/>
                <a:cs typeface="Arial" pitchFamily="34" charset="0"/>
              </a:rPr>
              <a:t>Cuando P.A.C. &gt; P.A.D. = Ajuste anual por inflación deducible.</a:t>
            </a:r>
          </a:p>
        </p:txBody>
      </p:sp>
      <p:sp>
        <p:nvSpPr>
          <p:cNvPr id="33" name="21 Rectángulo"/>
          <p:cNvSpPr/>
          <p:nvPr/>
        </p:nvSpPr>
        <p:spPr>
          <a:xfrm>
            <a:off x="1143746" y="5877272"/>
            <a:ext cx="7028654" cy="32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defRPr/>
            </a:pPr>
            <a:r>
              <a:rPr lang="es-ES" b="1" dirty="0">
                <a:solidFill>
                  <a:schemeClr val="tx1"/>
                </a:solidFill>
                <a:latin typeface="Calibri" panose="020F0502020204030204" pitchFamily="34" charset="0"/>
                <a:cs typeface="Arial" pitchFamily="34" charset="0"/>
              </a:rPr>
              <a:t>Cuando P.A.C. &lt; P.A.D. = Ajuste anual por inflación acumulable.</a:t>
            </a:r>
          </a:p>
        </p:txBody>
      </p:sp>
      <p:sp>
        <p:nvSpPr>
          <p:cNvPr id="34" name="23 Rectángulo"/>
          <p:cNvSpPr/>
          <p:nvPr/>
        </p:nvSpPr>
        <p:spPr>
          <a:xfrm>
            <a:off x="3410801" y="4563529"/>
            <a:ext cx="179289" cy="22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68" tIns="23085" rIns="46168" bIns="23085" anchor="ctr"/>
          <a:lstStyle/>
          <a:p>
            <a:pPr marL="0" lvl="8" algn="ctr">
              <a:defRPr/>
            </a:pPr>
            <a:r>
              <a:rPr lang="es-MX" sz="2800" b="1" dirty="0">
                <a:solidFill>
                  <a:schemeClr val="tx1"/>
                </a:solidFill>
                <a:latin typeface="Calibri" panose="020F0502020204030204" pitchFamily="34" charset="0"/>
                <a:cs typeface="Arial" pitchFamily="34" charset="0"/>
              </a:rPr>
              <a:t>=</a:t>
            </a:r>
            <a:endParaRPr lang="es-ES" sz="2800" b="1" dirty="0">
              <a:solidFill>
                <a:schemeClr val="tx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27426901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AJUSTE ANUAL POR INFLACIÓN – IVA DE LAS OPERACIONES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44 al 46 LISR</a:t>
            </a:r>
            <a:endParaRPr lang="es-MX" b="1" dirty="0">
              <a:solidFill>
                <a:schemeClr val="accent2">
                  <a:lumMod val="75000"/>
                </a:schemeClr>
              </a:solidFill>
              <a:latin typeface="Calibri" pitchFamily="34" charset="0"/>
              <a:cs typeface="Arial" pitchFamily="34" charset="0"/>
            </a:endParaRPr>
          </a:p>
        </p:txBody>
      </p:sp>
      <p:sp>
        <p:nvSpPr>
          <p:cNvPr id="17" name="Rectangle 3"/>
          <p:cNvSpPr>
            <a:spLocks noChangeArrowheads="1"/>
          </p:cNvSpPr>
          <p:nvPr/>
        </p:nvSpPr>
        <p:spPr bwMode="auto">
          <a:xfrm>
            <a:off x="568325" y="1916832"/>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endParaRPr lang="es-MX" sz="1800" b="1" dirty="0" smtClean="0">
              <a:latin typeface="Arial" pitchFamily="34" charset="0"/>
              <a:cs typeface="Arial" pitchFamily="34" charset="0"/>
            </a:endParaRPr>
          </a:p>
          <a:p>
            <a:pPr algn="just">
              <a:defRPr/>
            </a:pPr>
            <a:r>
              <a:rPr lang="es-MX" sz="1800" u="sng" dirty="0">
                <a:latin typeface="Arial" pitchFamily="34" charset="0"/>
                <a:cs typeface="Arial" pitchFamily="34" charset="0"/>
              </a:rPr>
              <a:t>59/2010/ISR </a:t>
            </a:r>
            <a:r>
              <a:rPr lang="es-MX" sz="1800" u="sng" dirty="0" smtClean="0">
                <a:latin typeface="Arial" pitchFamily="34" charset="0"/>
                <a:cs typeface="Arial" pitchFamily="34" charset="0"/>
              </a:rPr>
              <a:t>(55/2011/ISR)Cálculo </a:t>
            </a:r>
            <a:r>
              <a:rPr lang="es-MX" sz="1800" u="sng" dirty="0">
                <a:latin typeface="Arial" pitchFamily="34" charset="0"/>
                <a:cs typeface="Arial" pitchFamily="34" charset="0"/>
              </a:rPr>
              <a:t>del ajuste anual por inflación. No debe considerarse el impuesto al valor agregado acreditable.</a:t>
            </a:r>
          </a:p>
          <a:p>
            <a:pPr algn="just">
              <a:defRPr/>
            </a:pPr>
            <a:endParaRPr lang="es-MX" sz="1800" dirty="0">
              <a:latin typeface="Arial" pitchFamily="34" charset="0"/>
              <a:cs typeface="Arial" pitchFamily="34" charset="0"/>
            </a:endParaRPr>
          </a:p>
          <a:p>
            <a:pPr algn="just">
              <a:defRPr/>
            </a:pPr>
            <a:r>
              <a:rPr lang="es-MX" sz="1800" dirty="0">
                <a:latin typeface="Arial" pitchFamily="34" charset="0"/>
                <a:cs typeface="Arial" pitchFamily="34" charset="0"/>
              </a:rPr>
              <a:t>La Ley del Impuesto al Valor Agregado, de acuerdo con los artículos 1o., cuarto párrafo y 4o., sólo da derecho a restar, comparar o acreditar el impuesto al valor agregado acreditable contra el impuesto al valor agregado que el mismo contribuyente hubiera trasladado, con el objeto de determinar periódicamente un saldo a favor o impuesto a pagar, es decir, </a:t>
            </a:r>
            <a:r>
              <a:rPr lang="es-MX" sz="1800" b="1" dirty="0">
                <a:solidFill>
                  <a:schemeClr val="accent2"/>
                </a:solidFill>
                <a:latin typeface="Arial" pitchFamily="34" charset="0"/>
                <a:cs typeface="Arial" pitchFamily="34" charset="0"/>
              </a:rPr>
              <a:t>el impuesto al valor agregado acreditable no es un concepto exigible a la autoridad fiscal y, por tanto, no constituye crédito o cuenta por cobrar</a:t>
            </a:r>
            <a:r>
              <a:rPr lang="es-MX" sz="1800" dirty="0">
                <a:latin typeface="Arial" pitchFamily="34" charset="0"/>
                <a:cs typeface="Arial" pitchFamily="34" charset="0"/>
              </a:rPr>
              <a:t>.</a:t>
            </a:r>
          </a:p>
          <a:p>
            <a:pPr algn="just">
              <a:defRPr/>
            </a:pPr>
            <a:endParaRPr lang="es-MX" sz="1800" dirty="0">
              <a:latin typeface="Arial" pitchFamily="34" charset="0"/>
              <a:cs typeface="Arial" pitchFamily="34" charset="0"/>
            </a:endParaRPr>
          </a:p>
          <a:p>
            <a:pPr algn="just">
              <a:defRPr/>
            </a:pPr>
            <a:r>
              <a:rPr lang="es-MX" sz="1800" dirty="0" smtClean="0">
                <a:latin typeface="Arial" pitchFamily="34" charset="0"/>
                <a:cs typeface="Arial" pitchFamily="34" charset="0"/>
              </a:rPr>
              <a:t>Por  </a:t>
            </a:r>
            <a:r>
              <a:rPr lang="es-MX" sz="1800" dirty="0">
                <a:latin typeface="Arial" pitchFamily="34" charset="0"/>
                <a:cs typeface="Arial" pitchFamily="34" charset="0"/>
              </a:rPr>
              <a:t>ello, </a:t>
            </a:r>
            <a:r>
              <a:rPr lang="es-MX" sz="1800" dirty="0" smtClean="0">
                <a:latin typeface="Arial" pitchFamily="34" charset="0"/>
                <a:cs typeface="Arial" pitchFamily="34" charset="0"/>
              </a:rPr>
              <a:t> </a:t>
            </a:r>
            <a:r>
              <a:rPr lang="es-MX" sz="1800" b="1" dirty="0" smtClean="0">
                <a:solidFill>
                  <a:schemeClr val="accent2"/>
                </a:solidFill>
                <a:latin typeface="Arial" pitchFamily="34" charset="0"/>
                <a:cs typeface="Arial" pitchFamily="34" charset="0"/>
              </a:rPr>
              <a:t>el  impuesto  al  valor  agregado  acreditable  al  no  ser  un </a:t>
            </a:r>
          </a:p>
          <a:p>
            <a:pPr algn="just">
              <a:defRPr/>
            </a:pPr>
            <a:r>
              <a:rPr lang="es-MX" sz="1800" b="1" dirty="0" smtClean="0">
                <a:solidFill>
                  <a:schemeClr val="accent2"/>
                </a:solidFill>
                <a:latin typeface="Arial" pitchFamily="34" charset="0"/>
                <a:cs typeface="Arial" pitchFamily="34" charset="0"/>
              </a:rPr>
              <a:t>crédito  no  debe  considerarse  en  la </a:t>
            </a:r>
            <a:r>
              <a:rPr lang="es-MX" sz="1800" b="1" dirty="0">
                <a:solidFill>
                  <a:schemeClr val="accent2"/>
                </a:solidFill>
                <a:latin typeface="Arial" pitchFamily="34" charset="0"/>
                <a:cs typeface="Arial" pitchFamily="34" charset="0"/>
              </a:rPr>
              <a:t>determinación del ajuste anual </a:t>
            </a:r>
            <a:endParaRPr lang="es-MX" sz="1800" b="1" dirty="0" smtClean="0">
              <a:solidFill>
                <a:schemeClr val="accent2"/>
              </a:solidFill>
              <a:latin typeface="Arial" pitchFamily="34" charset="0"/>
              <a:cs typeface="Arial" pitchFamily="34" charset="0"/>
            </a:endParaRPr>
          </a:p>
          <a:p>
            <a:pPr algn="just">
              <a:defRPr/>
            </a:pPr>
            <a:r>
              <a:rPr lang="es-MX" sz="1800" b="1" dirty="0" smtClean="0">
                <a:solidFill>
                  <a:schemeClr val="accent2"/>
                </a:solidFill>
                <a:latin typeface="Arial" pitchFamily="34" charset="0"/>
                <a:cs typeface="Arial" pitchFamily="34" charset="0"/>
              </a:rPr>
              <a:t>por </a:t>
            </a:r>
            <a:r>
              <a:rPr lang="es-MX" sz="1800" b="1" dirty="0">
                <a:solidFill>
                  <a:schemeClr val="accent2"/>
                </a:solidFill>
                <a:latin typeface="Arial" pitchFamily="34" charset="0"/>
                <a:cs typeface="Arial" pitchFamily="34" charset="0"/>
              </a:rPr>
              <a:t>inflación</a:t>
            </a:r>
            <a:r>
              <a:rPr lang="es-MX" sz="1800" dirty="0">
                <a:latin typeface="Arial" pitchFamily="34" charset="0"/>
                <a:cs typeface="Arial" pitchFamily="34" charset="0"/>
              </a:rPr>
              <a:t>.</a:t>
            </a:r>
          </a:p>
          <a:p>
            <a:pPr marL="548244" indent="-548244">
              <a:defRPr/>
            </a:pPr>
            <a:endParaRPr lang="es-MX" sz="1800" b="1" dirty="0">
              <a:latin typeface="Arial" pitchFamily="34" charset="0"/>
              <a:cs typeface="Arial" pitchFamily="34" charset="0"/>
            </a:endParaRPr>
          </a:p>
        </p:txBody>
      </p:sp>
    </p:spTree>
    <p:extLst>
      <p:ext uri="{BB962C8B-B14F-4D97-AF65-F5344CB8AC3E}">
        <p14:creationId xmlns:p14="http://schemas.microsoft.com/office/powerpoint/2010/main" val="133982963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DISTRIBUCIÓN DE DIVIDENDOS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123</a:t>
            </a:fld>
            <a:endParaRPr lang="es-MX" dirty="0"/>
          </a:p>
        </p:txBody>
      </p:sp>
    </p:spTree>
    <p:extLst>
      <p:ext uri="{BB962C8B-B14F-4D97-AF65-F5344CB8AC3E}">
        <p14:creationId xmlns:p14="http://schemas.microsoft.com/office/powerpoint/2010/main" val="2374309106"/>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CUFIN 2013</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a:solidFill>
                  <a:schemeClr val="accent2">
                    <a:lumMod val="75000"/>
                  </a:schemeClr>
                </a:solidFill>
                <a:latin typeface="Calibri" pitchFamily="34" charset="0"/>
                <a:cs typeface="Arial" pitchFamily="34" charset="0"/>
              </a:rPr>
              <a:t>DT Art 9 </a:t>
            </a:r>
            <a:r>
              <a:rPr lang="es-MX" b="1" dirty="0" smtClean="0">
                <a:solidFill>
                  <a:schemeClr val="accent2">
                    <a:lumMod val="75000"/>
                  </a:schemeClr>
                </a:solidFill>
                <a:latin typeface="Calibri" pitchFamily="34" charset="0"/>
                <a:cs typeface="Arial" pitchFamily="34" charset="0"/>
              </a:rPr>
              <a:t>FXXV</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916832"/>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ES" sz="2000" dirty="0" smtClean="0">
                <a:latin typeface="Calibri" panose="020F0502020204030204" pitchFamily="34" charset="0"/>
                <a:cs typeface="Arial"/>
              </a:rPr>
              <a:t>Para </a:t>
            </a:r>
            <a:r>
              <a:rPr lang="es-ES" sz="2000" dirty="0">
                <a:latin typeface="Calibri" panose="020F0502020204030204" pitchFamily="34" charset="0"/>
                <a:cs typeface="Arial"/>
              </a:rPr>
              <a:t>los ejercicios de </a:t>
            </a:r>
            <a:r>
              <a:rPr lang="es-ES" sz="2000" u="sng" dirty="0">
                <a:latin typeface="Calibri" panose="020F0502020204030204" pitchFamily="34" charset="0"/>
                <a:cs typeface="Arial"/>
              </a:rPr>
              <a:t>2001 a 2013</a:t>
            </a:r>
            <a:r>
              <a:rPr lang="es-ES" sz="2000" dirty="0">
                <a:latin typeface="Calibri" panose="020F0502020204030204" pitchFamily="34" charset="0"/>
                <a:cs typeface="Arial"/>
              </a:rPr>
              <a:t>, la </a:t>
            </a:r>
            <a:r>
              <a:rPr lang="es-ES" sz="2000" u="sng" dirty="0">
                <a:latin typeface="Calibri" panose="020F0502020204030204" pitchFamily="34" charset="0"/>
                <a:cs typeface="Arial"/>
              </a:rPr>
              <a:t>UFIN se determinará en los términos de la LISR</a:t>
            </a:r>
            <a:r>
              <a:rPr lang="es-ES" sz="2000" dirty="0">
                <a:latin typeface="Calibri" panose="020F0502020204030204" pitchFamily="34" charset="0"/>
                <a:cs typeface="Arial"/>
              </a:rPr>
              <a:t> vigente en el ejercicio fiscal de que se trate. Asimismo, por dicho periodo se </a:t>
            </a:r>
            <a:r>
              <a:rPr lang="es-ES" sz="2000" u="sng" dirty="0">
                <a:latin typeface="Calibri" panose="020F0502020204030204" pitchFamily="34" charset="0"/>
                <a:cs typeface="Arial"/>
              </a:rPr>
              <a:t>sumarán</a:t>
            </a:r>
            <a:r>
              <a:rPr lang="es-ES" sz="2000" dirty="0">
                <a:latin typeface="Calibri" panose="020F0502020204030204" pitchFamily="34" charset="0"/>
                <a:cs typeface="Arial"/>
              </a:rPr>
              <a:t> los dividendos o utilidades percibidas y se </a:t>
            </a:r>
            <a:r>
              <a:rPr lang="es-ES" sz="2000" u="sng" dirty="0">
                <a:latin typeface="Calibri" panose="020F0502020204030204" pitchFamily="34" charset="0"/>
                <a:cs typeface="Arial"/>
              </a:rPr>
              <a:t>restarán</a:t>
            </a:r>
            <a:r>
              <a:rPr lang="es-ES" sz="2000" dirty="0">
                <a:latin typeface="Calibri" panose="020F0502020204030204" pitchFamily="34" charset="0"/>
                <a:cs typeface="Arial"/>
              </a:rPr>
              <a:t> los dividendos distribuidos conforme a lo dispuesto en la LISR vigente en los ejercicios señalados. </a:t>
            </a:r>
          </a:p>
          <a:p>
            <a:pPr algn="just"/>
            <a:endParaRPr lang="es-ES" sz="2000" dirty="0">
              <a:latin typeface="Calibri" panose="020F0502020204030204" pitchFamily="34" charset="0"/>
              <a:cs typeface="Arial"/>
            </a:endParaRPr>
          </a:p>
          <a:p>
            <a:pPr algn="just"/>
            <a:r>
              <a:rPr lang="es-ES" sz="2000" u="sng" dirty="0">
                <a:latin typeface="Calibri" panose="020F0502020204030204" pitchFamily="34" charset="0"/>
                <a:cs typeface="Arial"/>
              </a:rPr>
              <a:t>Cuando la suma</a:t>
            </a:r>
            <a:r>
              <a:rPr lang="es-ES" sz="2000" dirty="0">
                <a:latin typeface="Calibri" panose="020F0502020204030204" pitchFamily="34" charset="0"/>
                <a:cs typeface="Arial"/>
              </a:rPr>
              <a:t> del </a:t>
            </a:r>
            <a:r>
              <a:rPr lang="es-ES" sz="2000" u="sng" dirty="0">
                <a:latin typeface="Calibri" panose="020F0502020204030204" pitchFamily="34" charset="0"/>
                <a:cs typeface="Arial"/>
              </a:rPr>
              <a:t>ISR pagado</a:t>
            </a:r>
            <a:r>
              <a:rPr lang="es-ES" sz="2000" dirty="0">
                <a:latin typeface="Calibri" panose="020F0502020204030204" pitchFamily="34" charset="0"/>
                <a:cs typeface="Arial"/>
              </a:rPr>
              <a:t> en el ejercicio de que se trate, de las </a:t>
            </a:r>
            <a:r>
              <a:rPr lang="es-ES" sz="2000" u="sng" dirty="0">
                <a:latin typeface="Calibri" panose="020F0502020204030204" pitchFamily="34" charset="0"/>
                <a:cs typeface="Arial"/>
              </a:rPr>
              <a:t>partidas no deducibles</a:t>
            </a:r>
            <a:r>
              <a:rPr lang="es-ES" sz="2000" dirty="0">
                <a:latin typeface="Calibri" panose="020F0502020204030204" pitchFamily="34" charset="0"/>
                <a:cs typeface="Arial"/>
              </a:rPr>
              <a:t> para los efectos del ISR y, en su caso, de la </a:t>
            </a:r>
            <a:r>
              <a:rPr lang="es-ES" sz="2000" u="sng" dirty="0">
                <a:latin typeface="Calibri" panose="020F0502020204030204" pitchFamily="34" charset="0"/>
                <a:cs typeface="Arial"/>
              </a:rPr>
              <a:t>PTU</a:t>
            </a:r>
            <a:r>
              <a:rPr lang="es-ES" sz="2000" dirty="0">
                <a:latin typeface="Calibri" panose="020F0502020204030204" pitchFamily="34" charset="0"/>
                <a:cs typeface="Arial"/>
              </a:rPr>
              <a:t>, ambos del mismo ejercicio, </a:t>
            </a:r>
            <a:r>
              <a:rPr lang="es-ES" sz="2000" u="sng" dirty="0">
                <a:latin typeface="Calibri" panose="020F0502020204030204" pitchFamily="34" charset="0"/>
                <a:cs typeface="Arial"/>
              </a:rPr>
              <a:t>sea mayor</a:t>
            </a:r>
            <a:r>
              <a:rPr lang="es-ES" sz="2000" dirty="0">
                <a:latin typeface="Calibri" panose="020F0502020204030204" pitchFamily="34" charset="0"/>
                <a:cs typeface="Arial"/>
              </a:rPr>
              <a:t> al resultado fiscal de dicho ejercicio, la </a:t>
            </a:r>
            <a:r>
              <a:rPr lang="es-ES" sz="2000" u="sng" dirty="0">
                <a:latin typeface="Calibri" panose="020F0502020204030204" pitchFamily="34" charset="0"/>
                <a:cs typeface="Arial"/>
              </a:rPr>
              <a:t>diferencia se disminuirá</a:t>
            </a:r>
            <a:r>
              <a:rPr lang="es-ES" sz="2000" dirty="0">
                <a:latin typeface="Calibri" panose="020F0502020204030204" pitchFamily="34" charset="0"/>
                <a:cs typeface="Arial"/>
              </a:rPr>
              <a:t> de la suma de las </a:t>
            </a:r>
            <a:r>
              <a:rPr lang="es-ES" sz="2000" u="sng" dirty="0">
                <a:latin typeface="Calibri" panose="020F0502020204030204" pitchFamily="34" charset="0"/>
                <a:cs typeface="Arial"/>
              </a:rPr>
              <a:t>UFIN</a:t>
            </a:r>
            <a:r>
              <a:rPr lang="es-ES" sz="2000" dirty="0">
                <a:latin typeface="Calibri" panose="020F0502020204030204" pitchFamily="34" charset="0"/>
                <a:cs typeface="Arial"/>
              </a:rPr>
              <a:t> que se tengan al 31 de diciembre de 2013 o, en su caso, de la </a:t>
            </a:r>
            <a:r>
              <a:rPr lang="es-ES" sz="2000" u="sng" dirty="0">
                <a:latin typeface="Calibri" panose="020F0502020204030204" pitchFamily="34" charset="0"/>
                <a:cs typeface="Arial"/>
              </a:rPr>
              <a:t>UFIN</a:t>
            </a:r>
            <a:r>
              <a:rPr lang="es-ES" sz="2000" dirty="0">
                <a:latin typeface="Calibri" panose="020F0502020204030204" pitchFamily="34" charset="0"/>
                <a:cs typeface="Arial"/>
              </a:rPr>
              <a:t> que se determine en los </a:t>
            </a:r>
            <a:r>
              <a:rPr lang="es-ES" sz="2000" u="sng" dirty="0">
                <a:latin typeface="Calibri" panose="020F0502020204030204" pitchFamily="34" charset="0"/>
                <a:cs typeface="Arial"/>
              </a:rPr>
              <a:t>siguientes ejercicios</a:t>
            </a:r>
            <a:r>
              <a:rPr lang="es-ES" sz="2000" dirty="0">
                <a:latin typeface="Calibri" panose="020F0502020204030204" pitchFamily="34" charset="0"/>
                <a:cs typeface="Arial"/>
              </a:rPr>
              <a:t>, hasta agotarlo. En este último caso, el monto que se disminuya se actualizará desde el último mes del ejercicio en el que se determinó y hasta el último mes del ejercicio en el que se disminuya. </a:t>
            </a:r>
          </a:p>
        </p:txBody>
      </p:sp>
    </p:spTree>
    <p:extLst>
      <p:ext uri="{BB962C8B-B14F-4D97-AF65-F5344CB8AC3E}">
        <p14:creationId xmlns:p14="http://schemas.microsoft.com/office/powerpoint/2010/main" val="2362955015"/>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CUFIN 2013</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RMF 3.22.4</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916832"/>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ES" sz="1800" dirty="0"/>
          </a:p>
          <a:p>
            <a:pPr algn="just"/>
            <a:r>
              <a:rPr lang="es-ES" sz="1800" b="1" dirty="0">
                <a:solidFill>
                  <a:schemeClr val="accent2"/>
                </a:solidFill>
                <a:latin typeface="Arial"/>
                <a:cs typeface="Arial"/>
              </a:rPr>
              <a:t>CUFIN 2013 Integración por dividendos distribuidos entre PM residentes en México por utilidades generadas antes de </a:t>
            </a:r>
            <a:r>
              <a:rPr lang="es-ES" sz="1800" b="1" dirty="0" smtClean="0">
                <a:solidFill>
                  <a:schemeClr val="accent2"/>
                </a:solidFill>
                <a:latin typeface="Arial"/>
                <a:cs typeface="Arial"/>
              </a:rPr>
              <a:t>2014</a:t>
            </a:r>
          </a:p>
          <a:p>
            <a:pPr algn="just"/>
            <a:endParaRPr lang="es-ES" sz="1800" b="1" dirty="0">
              <a:latin typeface="Arial"/>
              <a:cs typeface="Arial"/>
            </a:endParaRPr>
          </a:p>
          <a:p>
            <a:pPr algn="just"/>
            <a:r>
              <a:rPr lang="es-ES" sz="1800" dirty="0">
                <a:latin typeface="Arial"/>
                <a:cs typeface="Arial"/>
              </a:rPr>
              <a:t>Para efectos del Art. Noveno, fracción XXX de las DT de la Ley del ISR, las PM RM que a partir del 1 de enero de 2014, perciban dividendos o utilidades </a:t>
            </a:r>
            <a:r>
              <a:rPr lang="es-ES" sz="1800" u="sng" dirty="0">
                <a:latin typeface="Arial"/>
                <a:cs typeface="Arial"/>
              </a:rPr>
              <a:t>generados al 31 de diciembre de 2013</a:t>
            </a:r>
            <a:r>
              <a:rPr lang="es-ES" sz="1800" dirty="0">
                <a:latin typeface="Arial"/>
                <a:cs typeface="Arial"/>
              </a:rPr>
              <a:t>, de otras PM RM, </a:t>
            </a:r>
            <a:r>
              <a:rPr lang="es-ES" sz="1800" u="sng" dirty="0">
                <a:latin typeface="Arial"/>
                <a:cs typeface="Arial"/>
              </a:rPr>
              <a:t>podrán</a:t>
            </a:r>
            <a:r>
              <a:rPr lang="es-ES" sz="1800" dirty="0">
                <a:latin typeface="Arial"/>
                <a:cs typeface="Arial"/>
              </a:rPr>
              <a:t> incrementar el saldo de su CUFIN generada al 31 de diciembre de 2013 con la cantidad que a los mismos les corresponda. La opción prevista en la presente regla </a:t>
            </a:r>
            <a:r>
              <a:rPr lang="es-ES" sz="1800" u="sng" dirty="0">
                <a:latin typeface="Arial"/>
                <a:cs typeface="Arial"/>
              </a:rPr>
              <a:t>podrá aplicarse siempre y cuando</a:t>
            </a:r>
            <a:r>
              <a:rPr lang="es-ES" sz="1800" dirty="0">
                <a:latin typeface="Arial"/>
                <a:cs typeface="Arial"/>
              </a:rPr>
              <a:t> los dividendos o utilidades de que se traten, se encuentren debidamente </a:t>
            </a:r>
            <a:r>
              <a:rPr lang="es-ES" sz="1800" u="sng" dirty="0">
                <a:latin typeface="Arial"/>
                <a:cs typeface="Arial"/>
              </a:rPr>
              <a:t>registrados en la contabilidad</a:t>
            </a:r>
            <a:r>
              <a:rPr lang="es-ES" sz="1800" dirty="0">
                <a:latin typeface="Arial"/>
                <a:cs typeface="Arial"/>
              </a:rPr>
              <a:t> de la sociedad que los distribuya y la sociedad que los perciba </a:t>
            </a:r>
            <a:r>
              <a:rPr lang="es-ES" sz="1800" u="sng" dirty="0">
                <a:latin typeface="Arial"/>
                <a:cs typeface="Arial"/>
              </a:rPr>
              <a:t>no incremente</a:t>
            </a:r>
            <a:r>
              <a:rPr lang="es-ES" sz="1800" dirty="0">
                <a:latin typeface="Arial"/>
                <a:cs typeface="Arial"/>
              </a:rPr>
              <a:t> con dicha cantidad el saldo de </a:t>
            </a:r>
            <a:r>
              <a:rPr lang="es-ES" sz="1800" u="sng" dirty="0">
                <a:latin typeface="Arial"/>
                <a:cs typeface="Arial"/>
              </a:rPr>
              <a:t>su CUFIN</a:t>
            </a:r>
            <a:r>
              <a:rPr lang="es-ES" sz="1800" dirty="0">
                <a:latin typeface="Arial"/>
                <a:cs typeface="Arial"/>
              </a:rPr>
              <a:t> generada a partir del 1 de </a:t>
            </a:r>
            <a:r>
              <a:rPr lang="es-ES_tradnl" sz="1800" dirty="0">
                <a:latin typeface="Arial"/>
                <a:cs typeface="Arial"/>
              </a:rPr>
              <a:t>enero de 2014.</a:t>
            </a:r>
            <a:endParaRPr lang="es-ES" sz="1800" dirty="0">
              <a:latin typeface="Arial"/>
              <a:cs typeface="Arial"/>
            </a:endParaRPr>
          </a:p>
          <a:p>
            <a:pPr algn="just"/>
            <a:endParaRPr lang="es-ES" sz="1800" b="1" dirty="0">
              <a:latin typeface="Arial"/>
              <a:cs typeface="Arial"/>
            </a:endParaRPr>
          </a:p>
        </p:txBody>
      </p:sp>
    </p:spTree>
    <p:extLst>
      <p:ext uri="{BB962C8B-B14F-4D97-AF65-F5344CB8AC3E}">
        <p14:creationId xmlns:p14="http://schemas.microsoft.com/office/powerpoint/2010/main" val="329850250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CUFIN 2014</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77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568325" y="1628800"/>
            <a:ext cx="8007350" cy="492512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b"/>
            <a:r>
              <a:rPr lang="es-ES" sz="1600" b="1" dirty="0" smtClean="0">
                <a:solidFill>
                  <a:schemeClr val="accent2"/>
                </a:solidFill>
              </a:rPr>
              <a:t>Saldo </a:t>
            </a:r>
            <a:r>
              <a:rPr lang="es-ES" sz="1600" b="1" dirty="0">
                <a:solidFill>
                  <a:schemeClr val="accent2"/>
                </a:solidFill>
              </a:rPr>
              <a:t>de la CUFIN al inicio del ejercicio.</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Utilidad </a:t>
            </a:r>
            <a:r>
              <a:rPr lang="es-ES" sz="1600" b="1" dirty="0">
                <a:solidFill>
                  <a:schemeClr val="accent2"/>
                </a:solidFill>
              </a:rPr>
              <a:t>fiscal neta del ejercicio.</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Dividendos </a:t>
            </a:r>
            <a:r>
              <a:rPr lang="es-ES" sz="1600" b="1" dirty="0">
                <a:solidFill>
                  <a:schemeClr val="accent2"/>
                </a:solidFill>
              </a:rPr>
              <a:t>percibidos de PM residentes en México.</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Ingresos </a:t>
            </a:r>
            <a:r>
              <a:rPr lang="es-ES" sz="1600" b="1" dirty="0">
                <a:solidFill>
                  <a:schemeClr val="accent2"/>
                </a:solidFill>
              </a:rPr>
              <a:t>sujetos a REFIPRES Art. 177 LISR.</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Dividendos </a:t>
            </a:r>
            <a:r>
              <a:rPr lang="es-ES" sz="1600" b="1" dirty="0">
                <a:solidFill>
                  <a:schemeClr val="accent2"/>
                </a:solidFill>
              </a:rPr>
              <a:t>pagados.</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Utilidades </a:t>
            </a:r>
            <a:r>
              <a:rPr lang="es-ES" sz="1600" b="1" dirty="0">
                <a:solidFill>
                  <a:schemeClr val="accent2"/>
                </a:solidFill>
              </a:rPr>
              <a:t>distribuidas por reducción de capital.</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UFIN </a:t>
            </a:r>
            <a:r>
              <a:rPr lang="es-ES" sz="1600" b="1" dirty="0">
                <a:solidFill>
                  <a:schemeClr val="accent2"/>
                </a:solidFill>
              </a:rPr>
              <a:t>negativa.</a:t>
            </a:r>
            <a:endParaRPr lang="es-MX" sz="1600" b="1" dirty="0">
              <a:solidFill>
                <a:schemeClr val="accent2"/>
              </a:solidFill>
            </a:endParaRPr>
          </a:p>
          <a:p>
            <a:pPr algn="ctr" fontAlgn="b"/>
            <a:endParaRPr lang="es-ES" sz="1600" b="1" dirty="0" smtClean="0">
              <a:solidFill>
                <a:schemeClr val="accent2"/>
              </a:solidFill>
            </a:endParaRPr>
          </a:p>
          <a:p>
            <a:pPr algn="ctr" fontAlgn="b"/>
            <a:r>
              <a:rPr lang="es-ES" sz="1600" b="1" dirty="0" smtClean="0">
                <a:solidFill>
                  <a:schemeClr val="accent2"/>
                </a:solidFill>
              </a:rPr>
              <a:t>(=)</a:t>
            </a:r>
            <a:r>
              <a:rPr lang="es-MX" sz="1600" b="1" dirty="0" smtClean="0">
                <a:solidFill>
                  <a:schemeClr val="accent2"/>
                </a:solidFill>
              </a:rPr>
              <a:t> </a:t>
            </a:r>
            <a:r>
              <a:rPr lang="es-ES" sz="1600" b="1" dirty="0" smtClean="0">
                <a:solidFill>
                  <a:schemeClr val="accent2"/>
                </a:solidFill>
              </a:rPr>
              <a:t>Saldo </a:t>
            </a:r>
            <a:r>
              <a:rPr lang="es-ES" sz="1600" b="1" dirty="0">
                <a:solidFill>
                  <a:schemeClr val="accent2"/>
                </a:solidFill>
              </a:rPr>
              <a:t>de la CUFIN al final del ejercicio</a:t>
            </a:r>
            <a:r>
              <a:rPr lang="es-ES" sz="1600" b="1" dirty="0" smtClean="0">
                <a:solidFill>
                  <a:schemeClr val="accent2"/>
                </a:solidFill>
              </a:rPr>
              <a:t>.</a:t>
            </a:r>
          </a:p>
          <a:p>
            <a:pPr algn="ctr" fontAlgn="b"/>
            <a:endParaRPr lang="es-ES" sz="1800" b="1" dirty="0"/>
          </a:p>
          <a:p>
            <a:pPr algn="just" fontAlgn="b"/>
            <a:r>
              <a:rPr lang="es-ES" sz="1800" dirty="0">
                <a:latin typeface="Arial"/>
                <a:cs typeface="Arial"/>
              </a:rPr>
              <a:t>Se actualizará desde la última actualización y hasta al cierre del ejercicio y, en su caso, a cada movimiento</a:t>
            </a:r>
            <a:endParaRPr lang="es-MX" sz="1800" b="1" dirty="0"/>
          </a:p>
          <a:p>
            <a:pPr algn="ctr"/>
            <a:endParaRPr lang="es-ES" sz="1800" b="1" dirty="0">
              <a:latin typeface="Arial"/>
              <a:cs typeface="Arial"/>
            </a:endParaRPr>
          </a:p>
        </p:txBody>
      </p:sp>
      <p:cxnSp>
        <p:nvCxnSpPr>
          <p:cNvPr id="9" name="9 Conector recto"/>
          <p:cNvCxnSpPr/>
          <p:nvPr/>
        </p:nvCxnSpPr>
        <p:spPr>
          <a:xfrm>
            <a:off x="857249" y="4941168"/>
            <a:ext cx="7573963"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5697158"/>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UFIN 2014</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77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628800"/>
            <a:ext cx="8007350" cy="492512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b"/>
            <a:r>
              <a:rPr lang="es-ES" sz="1600" b="1" dirty="0">
                <a:solidFill>
                  <a:schemeClr val="accent2"/>
                </a:solidFill>
                <a:latin typeface="Calibri" panose="020F0502020204030204" pitchFamily="34" charset="0"/>
              </a:rPr>
              <a:t>Resultado fiscal del ejercicio.</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ISR </a:t>
            </a:r>
            <a:r>
              <a:rPr lang="es-ES" sz="1600" b="1" dirty="0">
                <a:solidFill>
                  <a:schemeClr val="accent2"/>
                </a:solidFill>
                <a:latin typeface="Calibri" panose="020F0502020204030204" pitchFamily="34" charset="0"/>
              </a:rPr>
              <a:t>del ejercicio.</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No </a:t>
            </a:r>
            <a:r>
              <a:rPr lang="es-ES" sz="1600" b="1" dirty="0">
                <a:solidFill>
                  <a:schemeClr val="accent2"/>
                </a:solidFill>
                <a:latin typeface="Calibri" panose="020F0502020204030204" pitchFamily="34" charset="0"/>
              </a:rPr>
              <a:t>deducibles, excepto VIII y IX del Art. 28, PTU Pagada 9-I LISR.</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Monto </a:t>
            </a:r>
            <a:r>
              <a:rPr lang="es-ES" sz="1600" b="1" dirty="0">
                <a:solidFill>
                  <a:schemeClr val="accent2"/>
                </a:solidFill>
                <a:latin typeface="Calibri" panose="020F0502020204030204" pitchFamily="34" charset="0"/>
              </a:rPr>
              <a:t>por acumulación de ISR pagado extranjero.</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Utilidad </a:t>
            </a:r>
            <a:r>
              <a:rPr lang="es-ES" sz="1600" b="1" dirty="0">
                <a:solidFill>
                  <a:schemeClr val="accent2"/>
                </a:solidFill>
                <a:latin typeface="Calibri" panose="020F0502020204030204" pitchFamily="34" charset="0"/>
              </a:rPr>
              <a:t>fiscal neta del ejercicio.</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Dividendo </a:t>
            </a:r>
            <a:r>
              <a:rPr lang="es-ES" sz="1600" b="1" dirty="0">
                <a:solidFill>
                  <a:schemeClr val="accent2"/>
                </a:solidFill>
                <a:latin typeface="Calibri" panose="020F0502020204030204" pitchFamily="34" charset="0"/>
              </a:rPr>
              <a:t>correspondiente al ISR acreditado (Art. 10-II).</a:t>
            </a:r>
            <a:endParaRPr lang="es-MX" sz="1600" b="1" dirty="0">
              <a:solidFill>
                <a:schemeClr val="accent2"/>
              </a:solidFill>
              <a:latin typeface="Calibri" panose="020F0502020204030204" pitchFamily="34" charset="0"/>
            </a:endParaRPr>
          </a:p>
          <a:p>
            <a:pPr algn="ctr" fontAlgn="b"/>
            <a:endParaRPr lang="es-ES" sz="1600" b="1" dirty="0" smtClean="0">
              <a:solidFill>
                <a:schemeClr val="accent2"/>
              </a:solidFill>
              <a:latin typeface="Calibri" panose="020F0502020204030204" pitchFamily="34" charset="0"/>
            </a:endParaRPr>
          </a:p>
          <a:p>
            <a:pPr algn="ctr" fontAlgn="b"/>
            <a:r>
              <a:rPr lang="es-ES" sz="1600" b="1" dirty="0" smtClean="0">
                <a:solidFill>
                  <a:schemeClr val="accent2"/>
                </a:solidFill>
                <a:latin typeface="Calibri" panose="020F0502020204030204" pitchFamily="34" charset="0"/>
              </a:rPr>
              <a:t>(=) UFIN </a:t>
            </a:r>
            <a:r>
              <a:rPr lang="es-ES" sz="1600" b="1" dirty="0">
                <a:solidFill>
                  <a:schemeClr val="accent2"/>
                </a:solidFill>
                <a:latin typeface="Calibri" panose="020F0502020204030204" pitchFamily="34" charset="0"/>
              </a:rPr>
              <a:t>del </a:t>
            </a:r>
            <a:r>
              <a:rPr lang="es-ES" sz="1600" b="1" dirty="0" smtClean="0">
                <a:solidFill>
                  <a:schemeClr val="accent2"/>
                </a:solidFill>
                <a:latin typeface="Calibri" panose="020F0502020204030204" pitchFamily="34" charset="0"/>
              </a:rPr>
              <a:t>Ejercicio.</a:t>
            </a:r>
            <a:endParaRPr lang="es-MX" sz="1600" b="1" dirty="0">
              <a:solidFill>
                <a:schemeClr val="accent2"/>
              </a:solidFill>
              <a:latin typeface="Calibri" panose="020F0502020204030204" pitchFamily="34" charset="0"/>
            </a:endParaRPr>
          </a:p>
          <a:p>
            <a:pPr fontAlgn="b"/>
            <a:r>
              <a:rPr lang="es-MX" sz="1600" u="sng" dirty="0" smtClean="0">
                <a:latin typeface="Calibri" panose="020F0502020204030204" pitchFamily="34" charset="0"/>
              </a:rPr>
              <a:t>UFIN </a:t>
            </a:r>
            <a:r>
              <a:rPr lang="es-MX" sz="1600" u="sng" dirty="0">
                <a:latin typeface="Calibri" panose="020F0502020204030204" pitchFamily="34" charset="0"/>
              </a:rPr>
              <a:t>NEGATIVA:</a:t>
            </a:r>
          </a:p>
          <a:p>
            <a:pPr algn="just" eaLnBrk="1" hangingPunct="1">
              <a:spcBef>
                <a:spcPct val="50000"/>
              </a:spcBef>
            </a:pPr>
            <a:r>
              <a:rPr lang="es-MX" sz="1600" dirty="0">
                <a:latin typeface="Calibri" panose="020F0502020204030204" pitchFamily="34" charset="0"/>
              </a:rPr>
              <a:t>Cuando la suma del </a:t>
            </a:r>
            <a:r>
              <a:rPr lang="es-MX" sz="1600" u="sng" dirty="0">
                <a:latin typeface="Calibri" panose="020F0502020204030204" pitchFamily="34" charset="0"/>
              </a:rPr>
              <a:t>ISR del ejercicio, los no deducibles, PTU pagada y el monto por acumulación del ISR pagado en el extranjero</a:t>
            </a:r>
            <a:r>
              <a:rPr lang="es-MX" sz="1600" dirty="0">
                <a:latin typeface="Calibri" panose="020F0502020204030204" pitchFamily="34" charset="0"/>
              </a:rPr>
              <a:t>, sea mayor que el Resultado Fiscal, la diferencia se disminuirá de la CUFIN del ejercicio, o de la UFIN de ejercicios posteriores, hasta agotarlo. </a:t>
            </a:r>
            <a:endParaRPr lang="es-MX" sz="1600" dirty="0" smtClean="0">
              <a:latin typeface="Calibri" panose="020F0502020204030204" pitchFamily="34" charset="0"/>
            </a:endParaRPr>
          </a:p>
          <a:p>
            <a:pPr algn="just">
              <a:spcBef>
                <a:spcPct val="50000"/>
              </a:spcBef>
            </a:pPr>
            <a:r>
              <a:rPr lang="es-MX" sz="1600" dirty="0">
                <a:latin typeface="Calibri" panose="020F0502020204030204" pitchFamily="34" charset="0"/>
              </a:rPr>
              <a:t>36/2014/ISR Utilidad fiscal neta del ejercicio. En su determinación no debe restarse al resultado fiscal del ejercicio la participación de los trabajadores en las utilidades de la empresa</a:t>
            </a:r>
            <a:endParaRPr lang="es-ES" sz="1600" dirty="0">
              <a:latin typeface="Calibri" panose="020F0502020204030204" pitchFamily="34" charset="0"/>
            </a:endParaRPr>
          </a:p>
          <a:p>
            <a:pPr algn="ctr"/>
            <a:endParaRPr lang="es-ES" sz="1600" b="1" dirty="0">
              <a:latin typeface="Calibri" panose="020F0502020204030204" pitchFamily="34" charset="0"/>
              <a:cs typeface="Arial"/>
            </a:endParaRPr>
          </a:p>
        </p:txBody>
      </p:sp>
      <p:cxnSp>
        <p:nvCxnSpPr>
          <p:cNvPr id="11" name="9 Conector recto"/>
          <p:cNvCxnSpPr/>
          <p:nvPr/>
        </p:nvCxnSpPr>
        <p:spPr>
          <a:xfrm>
            <a:off x="1415456" y="3501008"/>
            <a:ext cx="668555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10 Conector recto"/>
          <p:cNvCxnSpPr/>
          <p:nvPr/>
        </p:nvCxnSpPr>
        <p:spPr>
          <a:xfrm>
            <a:off x="1415455" y="4509120"/>
            <a:ext cx="6685557"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753024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128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ACREDITAMIENTO DEL ISR POR DIVIDENDOS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10 LISR</a:t>
            </a:r>
            <a:endParaRPr lang="es-MX" b="1" dirty="0">
              <a:solidFill>
                <a:schemeClr val="accent2">
                  <a:lumMod val="75000"/>
                </a:schemeClr>
              </a:solidFill>
              <a:latin typeface="Calibri" pitchFamily="34" charset="0"/>
              <a:cs typeface="Arial" pitchFamily="34" charset="0"/>
            </a:endParaRPr>
          </a:p>
        </p:txBody>
      </p:sp>
      <p:sp>
        <p:nvSpPr>
          <p:cNvPr id="8" name="Rectangle 3"/>
          <p:cNvSpPr txBox="1">
            <a:spLocks noRot="1" noChangeArrowheads="1"/>
          </p:cNvSpPr>
          <p:nvPr/>
        </p:nvSpPr>
        <p:spPr bwMode="auto">
          <a:xfrm>
            <a:off x="395536" y="1799039"/>
            <a:ext cx="8064896" cy="4078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110000"/>
              </a:lnSpc>
              <a:buClr>
                <a:schemeClr val="tx1"/>
              </a:buClr>
            </a:pPr>
            <a:r>
              <a:rPr lang="es-MX" sz="2000" dirty="0" smtClean="0">
                <a:latin typeface="Calibri" panose="020F0502020204030204" pitchFamily="34" charset="0"/>
                <a:cs typeface="Arial"/>
              </a:rPr>
              <a:t>El acreditamiento podrá efectuarse contra el </a:t>
            </a:r>
            <a:r>
              <a:rPr lang="es-MX" sz="2000" u="sng" dirty="0" smtClean="0">
                <a:latin typeface="Calibri" panose="020F0502020204030204" pitchFamily="34" charset="0"/>
                <a:cs typeface="Arial"/>
              </a:rPr>
              <a:t>ISR del ejercicio a cargo</a:t>
            </a:r>
            <a:r>
              <a:rPr lang="es-MX" sz="2000" dirty="0" smtClean="0">
                <a:latin typeface="Calibri" panose="020F0502020204030204" pitchFamily="34" charset="0"/>
                <a:cs typeface="Arial"/>
              </a:rPr>
              <a:t> de la PM en el ejercicio en que se pague el ISR por el dividendo.</a:t>
            </a:r>
          </a:p>
          <a:p>
            <a:pPr algn="just" eaLnBrk="1" hangingPunct="1">
              <a:lnSpc>
                <a:spcPct val="110000"/>
              </a:lnSpc>
              <a:buClr>
                <a:schemeClr val="tx1"/>
              </a:buClr>
              <a:buFont typeface="Wingdings" pitchFamily="2" charset="2"/>
              <a:buChar char="Ø"/>
            </a:pPr>
            <a:endParaRPr lang="es-MX" sz="2000" dirty="0" smtClean="0">
              <a:latin typeface="Calibri" panose="020F0502020204030204" pitchFamily="34" charset="0"/>
              <a:cs typeface="Arial"/>
            </a:endParaRPr>
          </a:p>
          <a:p>
            <a:pPr algn="just" eaLnBrk="1" hangingPunct="1">
              <a:lnSpc>
                <a:spcPct val="110000"/>
              </a:lnSpc>
              <a:buClr>
                <a:schemeClr val="tx1"/>
              </a:buClr>
            </a:pPr>
            <a:r>
              <a:rPr lang="es-MX" sz="2000" dirty="0" smtClean="0">
                <a:latin typeface="Calibri" panose="020F0502020204030204" pitchFamily="34" charset="0"/>
                <a:cs typeface="Arial"/>
              </a:rPr>
              <a:t>El monto del ISR no acreditado conforme al punto anterior, se </a:t>
            </a:r>
            <a:r>
              <a:rPr lang="es-MX" sz="2000" u="sng" dirty="0" smtClean="0">
                <a:latin typeface="Calibri" panose="020F0502020204030204" pitchFamily="34" charset="0"/>
                <a:cs typeface="Arial"/>
              </a:rPr>
              <a:t>podrá acreditar en los dos ejercicios</a:t>
            </a:r>
            <a:r>
              <a:rPr lang="es-MX" sz="2000" dirty="0" smtClean="0">
                <a:latin typeface="Calibri" panose="020F0502020204030204" pitchFamily="34" charset="0"/>
                <a:cs typeface="Arial"/>
              </a:rPr>
              <a:t> siguientes contra el ISR del ejercicio y pagos provisionales. Cuando el ISR del ejercicio sea menor que el monto del ISR acreditado en PP</a:t>
            </a:r>
            <a:r>
              <a:rPr lang="ja-JP" altLang="es-MX" sz="2000" dirty="0" smtClean="0">
                <a:latin typeface="Calibri" panose="020F0502020204030204" pitchFamily="34" charset="0"/>
                <a:cs typeface="Arial"/>
              </a:rPr>
              <a:t>’</a:t>
            </a:r>
            <a:r>
              <a:rPr lang="es-MX" altLang="ja-JP" sz="2000" dirty="0" smtClean="0">
                <a:latin typeface="Calibri" panose="020F0502020204030204" pitchFamily="34" charset="0"/>
                <a:cs typeface="Arial"/>
              </a:rPr>
              <a:t>s, únicamente se acreditará contra el ISR del ejercicio un monto igual a este último.</a:t>
            </a:r>
          </a:p>
          <a:p>
            <a:pPr algn="just" eaLnBrk="1" hangingPunct="1">
              <a:lnSpc>
                <a:spcPct val="110000"/>
              </a:lnSpc>
              <a:buClr>
                <a:schemeClr val="tx1"/>
              </a:buClr>
            </a:pPr>
            <a:endParaRPr lang="es-MX" sz="2000" dirty="0">
              <a:latin typeface="Calibri" panose="020F0502020204030204" pitchFamily="34" charset="0"/>
              <a:cs typeface="Arial"/>
            </a:endParaRPr>
          </a:p>
          <a:p>
            <a:pPr algn="just" eaLnBrk="1" hangingPunct="1">
              <a:buClr>
                <a:schemeClr val="tx1"/>
              </a:buClr>
            </a:pPr>
            <a:r>
              <a:rPr lang="es-MX" sz="2000" dirty="0">
                <a:latin typeface="Calibri" panose="020F0502020204030204" pitchFamily="34" charset="0"/>
                <a:cs typeface="Arial" charset="0"/>
              </a:rPr>
              <a:t>Cuando no se acredite el ISR pudiéndolo haber hecho, se perderá el derecho de </a:t>
            </a:r>
            <a:r>
              <a:rPr lang="es-MX" sz="2000" dirty="0" err="1">
                <a:latin typeface="Calibri" panose="020F0502020204030204" pitchFamily="34" charset="0"/>
                <a:cs typeface="Arial" charset="0"/>
              </a:rPr>
              <a:t>acreditamiento</a:t>
            </a:r>
            <a:r>
              <a:rPr lang="es-MX" sz="2000" dirty="0">
                <a:latin typeface="Calibri" panose="020F0502020204030204" pitchFamily="34" charset="0"/>
                <a:cs typeface="Arial" charset="0"/>
              </a:rPr>
              <a:t>.</a:t>
            </a:r>
          </a:p>
          <a:p>
            <a:pPr algn="just" eaLnBrk="1" hangingPunct="1">
              <a:buClr>
                <a:schemeClr val="tx1"/>
              </a:buClr>
              <a:buFont typeface="Wingdings" pitchFamily="2" charset="2"/>
              <a:buChar char="Ø"/>
            </a:pPr>
            <a:endParaRPr lang="es-MX" sz="2000" dirty="0">
              <a:latin typeface="Calibri" panose="020F0502020204030204" pitchFamily="34" charset="0"/>
              <a:cs typeface="Arial" charset="0"/>
            </a:endParaRPr>
          </a:p>
          <a:p>
            <a:pPr algn="just" eaLnBrk="1" hangingPunct="1">
              <a:buClr>
                <a:schemeClr val="tx1"/>
              </a:buClr>
            </a:pPr>
            <a:r>
              <a:rPr lang="es-ES_tradnl" sz="2000" dirty="0">
                <a:latin typeface="Calibri" panose="020F0502020204030204" pitchFamily="34" charset="0"/>
                <a:cs typeface="Arial" charset="0"/>
              </a:rPr>
              <a:t>Se disminuirá de la UFIN el monto que resulte de dividir el ISR acreditado entre el factor 0.4286.</a:t>
            </a:r>
            <a:endParaRPr lang="es-MX" sz="2000" dirty="0">
              <a:latin typeface="Calibri" panose="020F0502020204030204" pitchFamily="34" charset="0"/>
              <a:cs typeface="Arial" charset="0"/>
            </a:endParaRPr>
          </a:p>
          <a:p>
            <a:pPr algn="just" eaLnBrk="1" hangingPunct="1">
              <a:lnSpc>
                <a:spcPct val="110000"/>
              </a:lnSpc>
              <a:buClr>
                <a:schemeClr val="tx1"/>
              </a:buClr>
            </a:pPr>
            <a:endParaRPr lang="es-MX" sz="2000" dirty="0">
              <a:latin typeface="Calibri" panose="020F0502020204030204" pitchFamily="34" charset="0"/>
              <a:cs typeface="Arial"/>
            </a:endParaRPr>
          </a:p>
        </p:txBody>
      </p:sp>
    </p:spTree>
    <p:extLst>
      <p:ext uri="{BB962C8B-B14F-4D97-AF65-F5344CB8AC3E}">
        <p14:creationId xmlns:p14="http://schemas.microsoft.com/office/powerpoint/2010/main" val="873380715"/>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129</a:t>
            </a:fld>
            <a:endParaRPr lang="es-MX"/>
          </a:p>
        </p:txBody>
      </p:sp>
      <p:pic>
        <p:nvPicPr>
          <p:cNvPr id="3" name="Picture 11"/>
          <p:cNvPicPr>
            <a:picLocks noChangeAspect="1" noChangeArrowheads="1"/>
          </p:cNvPicPr>
          <p:nvPr/>
        </p:nvPicPr>
        <p:blipFill>
          <a:blip r:embed="rId3" cstate="print"/>
          <a:srcRect/>
          <a:stretch>
            <a:fillRect/>
          </a:stretch>
        </p:blipFill>
        <p:spPr bwMode="auto">
          <a:xfrm>
            <a:off x="8470746" y="5609456"/>
            <a:ext cx="673254" cy="111863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CAUSACIÓN Y ACREDITAMIENTO DE DIVIDENDOS</a:t>
            </a:r>
          </a:p>
          <a:p>
            <a:pPr defTabSz="820738" eaLnBrk="0" hangingPunct="0"/>
            <a:r>
              <a:rPr lang="es-MX" sz="2400" b="1" dirty="0" smtClean="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Art. 140</a:t>
            </a:r>
            <a:endParaRPr lang="es-MX" sz="2400" b="1" dirty="0">
              <a:solidFill>
                <a:srgbClr val="297FD5">
                  <a:lumMod val="75000"/>
                </a:srgbClr>
              </a:solidFill>
              <a:latin typeface="Calibri" pitchFamily="34" charset="0"/>
              <a:cs typeface="Arial" pitchFamily="34" charset="0"/>
            </a:endParaRPr>
          </a:p>
        </p:txBody>
      </p:sp>
      <p:sp>
        <p:nvSpPr>
          <p:cNvPr id="9" name="8 CuadroTexto"/>
          <p:cNvSpPr txBox="1"/>
          <p:nvPr/>
        </p:nvSpPr>
        <p:spPr>
          <a:xfrm>
            <a:off x="272446" y="1765843"/>
            <a:ext cx="8462174" cy="2923877"/>
          </a:xfrm>
          <a:prstGeom prst="rect">
            <a:avLst/>
          </a:prstGeom>
          <a:noFill/>
        </p:spPr>
        <p:txBody>
          <a:bodyPr wrap="square" rtlCol="0">
            <a:spAutoFit/>
          </a:bodyPr>
          <a:lstStyle/>
          <a:p>
            <a:pPr algn="just"/>
            <a:r>
              <a:rPr lang="es-MX" sz="2000" dirty="0">
                <a:latin typeface="Calibri" panose="020F0502020204030204" pitchFamily="34" charset="0"/>
                <a:ea typeface="MS PGothic" pitchFamily="34" charset="-128"/>
                <a:cs typeface="Arial"/>
              </a:rPr>
              <a:t>Se establece un 10% sobre dividendos. Señala la nueva Ley la obligación de RETENER a las Personas Morales que distribuyan dividendos a Residentes en México o en el extranjero. El impuesto se causará y será definitivo. No será acreditable.</a:t>
            </a:r>
          </a:p>
          <a:p>
            <a:pPr algn="just"/>
            <a:endParaRPr lang="es-MX" sz="2000" dirty="0">
              <a:latin typeface="Calibri" panose="020F0502020204030204" pitchFamily="34" charset="0"/>
              <a:ea typeface="MS PGothic" pitchFamily="34" charset="-128"/>
              <a:cs typeface="Arial"/>
            </a:endParaRPr>
          </a:p>
          <a:p>
            <a:pPr algn="just"/>
            <a:r>
              <a:rPr lang="es-MX" sz="2000" dirty="0">
                <a:latin typeface="Calibri" panose="020F0502020204030204" pitchFamily="34" charset="0"/>
                <a:ea typeface="MS PGothic" pitchFamily="34" charset="-128"/>
                <a:cs typeface="Arial"/>
              </a:rPr>
              <a:t>El impuesto se retendrá  y se pagará conjuntamente con el pago del período en que se distribuya el dividendo.</a:t>
            </a:r>
          </a:p>
          <a:p>
            <a:pPr algn="just"/>
            <a:endParaRPr lang="es-MX" sz="2200" b="1" dirty="0">
              <a:solidFill>
                <a:srgbClr val="297FD5">
                  <a:lumMod val="75000"/>
                </a:srgbClr>
              </a:solidFill>
              <a:latin typeface="Calibri" pitchFamily="34" charset="0"/>
              <a:cs typeface="Calibri" pitchFamily="34" charset="0"/>
            </a:endParaRPr>
          </a:p>
          <a:p>
            <a:pPr algn="just"/>
            <a:endParaRPr lang="es-MX" sz="2200" b="1" dirty="0" smtClean="0">
              <a:solidFill>
                <a:srgbClr val="297FD5">
                  <a:lumMod val="75000"/>
                </a:srgbClr>
              </a:solidFill>
              <a:latin typeface="Calibri" pitchFamily="34" charset="0"/>
              <a:cs typeface="Calibri" pitchFamily="34" charset="0"/>
            </a:endParaRPr>
          </a:p>
        </p:txBody>
      </p:sp>
      <p:cxnSp>
        <p:nvCxnSpPr>
          <p:cNvPr id="10" name="2 Conector recto de flecha"/>
          <p:cNvCxnSpPr/>
          <p:nvPr/>
        </p:nvCxnSpPr>
        <p:spPr>
          <a:xfrm flipV="1">
            <a:off x="4572000" y="7317432"/>
            <a:ext cx="30243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136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13</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733099368"/>
              </p:ext>
            </p:extLst>
          </p:nvPr>
        </p:nvGraphicFramePr>
        <p:xfrm>
          <a:off x="251517" y="1129863"/>
          <a:ext cx="8496946" cy="4678978"/>
        </p:xfrm>
        <a:graphic>
          <a:graphicData uri="http://schemas.openxmlformats.org/drawingml/2006/table">
            <a:tbl>
              <a:tblPr firstRow="1" bandRow="1">
                <a:tableStyleId>{5C22544A-7EE6-4342-B048-85BDC9FD1C3A}</a:tableStyleId>
              </a:tblPr>
              <a:tblGrid>
                <a:gridCol w="4248473"/>
                <a:gridCol w="4248473"/>
              </a:tblGrid>
              <a:tr h="347287">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b) Exenciones</a:t>
                      </a:r>
                      <a:endParaRPr lang="es-MX" sz="1800" dirty="0">
                        <a:latin typeface="Calibri" pitchFamily="34" charset="0"/>
                      </a:endParaRPr>
                    </a:p>
                  </a:txBody>
                  <a:tcPr/>
                </a:tc>
              </a:tr>
              <a:tr h="1357313">
                <a:tc>
                  <a:txBody>
                    <a:bodyPr/>
                    <a:lstStyle/>
                    <a:p>
                      <a:r>
                        <a:rPr lang="es-MX" sz="1400" dirty="0" smtClean="0">
                          <a:latin typeface="Calibri" pitchFamily="34" charset="0"/>
                        </a:rPr>
                        <a:t>I.- PF o PM que</a:t>
                      </a:r>
                      <a:r>
                        <a:rPr lang="es-MX" sz="1400" baseline="0" dirty="0" smtClean="0">
                          <a:latin typeface="Calibri" pitchFamily="34" charset="0"/>
                        </a:rPr>
                        <a:t> </a:t>
                      </a:r>
                      <a:r>
                        <a:rPr lang="es-MX" sz="1400" u="none" dirty="0" smtClean="0">
                          <a:latin typeface="Calibri" pitchFamily="34" charset="0"/>
                        </a:rPr>
                        <a:t>enajenen al público en general o que importen definitivamente en los términos de la Ley</a:t>
                      </a:r>
                      <a:r>
                        <a:rPr lang="es-MX" sz="1400" dirty="0" smtClean="0">
                          <a:latin typeface="Calibri" pitchFamily="34" charset="0"/>
                        </a:rPr>
                        <a:t> Aduanera, </a:t>
                      </a:r>
                      <a:r>
                        <a:rPr lang="es-MX" sz="1400" b="1" u="none" dirty="0" smtClean="0">
                          <a:solidFill>
                            <a:schemeClr val="accent2"/>
                          </a:solidFill>
                          <a:latin typeface="Calibri" pitchFamily="34" charset="0"/>
                        </a:rPr>
                        <a:t>automóviles cuya propulsión </a:t>
                      </a:r>
                      <a:r>
                        <a:rPr lang="es-MX" sz="1400" dirty="0" smtClean="0">
                          <a:latin typeface="Calibri" pitchFamily="34" charset="0"/>
                        </a:rPr>
                        <a:t>sea a través de baterías eléctricas recargables, así como de aquéllos eléctricos que además cuenten con motor de combustión interna o con motor accionado por hidrógeno</a:t>
                      </a:r>
                      <a:endParaRPr lang="es-MX" sz="1400" dirty="0">
                        <a:latin typeface="Calibri" pitchFamily="34" charset="0"/>
                      </a:endParaRPr>
                    </a:p>
                  </a:txBody>
                  <a:tcPr/>
                </a:tc>
                <a:tc>
                  <a:txBody>
                    <a:bodyPr/>
                    <a:lstStyle/>
                    <a:p>
                      <a:r>
                        <a:rPr lang="es-MX" sz="1400" dirty="0" smtClean="0">
                          <a:latin typeface="Calibri" pitchFamily="34" charset="0"/>
                        </a:rPr>
                        <a:t>Se exime del pago del impuesto sobre automóviles nuevos.</a:t>
                      </a:r>
                    </a:p>
                  </a:txBody>
                  <a:tcPr/>
                </a:tc>
              </a:tr>
              <a:tr h="1508537">
                <a:tc>
                  <a:txBody>
                    <a:bodyPr/>
                    <a:lstStyle/>
                    <a:p>
                      <a:r>
                        <a:rPr lang="es-MX" sz="1400" dirty="0" smtClean="0">
                          <a:latin typeface="Calibri" pitchFamily="34" charset="0"/>
                        </a:rPr>
                        <a:t>II.- importación de gas natural,</a:t>
                      </a:r>
                      <a:endParaRPr lang="es-MX" sz="1400" dirty="0">
                        <a:latin typeface="Calibri" pitchFamily="34" charset="0"/>
                      </a:endParaRPr>
                    </a:p>
                  </a:txBody>
                  <a:tcPr/>
                </a:tc>
                <a:tc>
                  <a:txBody>
                    <a:bodyPr/>
                    <a:lstStyle/>
                    <a:p>
                      <a:r>
                        <a:rPr kumimoji="0" lang="es-MX" sz="1400" kern="1200" dirty="0" smtClean="0">
                          <a:solidFill>
                            <a:schemeClr val="dk1"/>
                          </a:solidFill>
                          <a:latin typeface="Calibri" pitchFamily="34" charset="0"/>
                          <a:ea typeface="+mn-ea"/>
                          <a:cs typeface="+mn-cs"/>
                        </a:rPr>
                        <a:t>Se exime del pago del derecho de trámite aduanero que se cause por la importación de gas natural, en los términos del artículo 49 de la Ley Federal de </a:t>
                      </a:r>
                      <a:r>
                        <a:rPr kumimoji="0" lang="es-MX" sz="1400" kern="1200" dirty="0" smtClean="0">
                          <a:solidFill>
                            <a:schemeClr val="dk1"/>
                          </a:solidFill>
                          <a:latin typeface="Calibri" pitchFamily="34" charset="0"/>
                          <a:ea typeface="+mn-ea"/>
                          <a:cs typeface="+mn-cs"/>
                        </a:rPr>
                        <a:t>Derechos.</a:t>
                      </a:r>
                      <a:endParaRPr kumimoji="0" lang="es-MX" sz="1400" kern="1200" dirty="0" smtClean="0">
                        <a:solidFill>
                          <a:schemeClr val="dk1"/>
                        </a:solidFill>
                        <a:latin typeface="Calibri" pitchFamily="34" charset="0"/>
                        <a:ea typeface="+mn-ea"/>
                        <a:cs typeface="+mn-cs"/>
                      </a:endParaRPr>
                    </a:p>
                  </a:txBody>
                  <a:tcPr/>
                </a:tc>
              </a:tr>
              <a:tr h="1219721">
                <a:tc>
                  <a:txBody>
                    <a:bodyPr/>
                    <a:lstStyle/>
                    <a:p>
                      <a:endParaRPr lang="es-MX" sz="1400" dirty="0">
                        <a:latin typeface="Calibri" pitchFamily="34" charset="0"/>
                      </a:endParaRPr>
                    </a:p>
                  </a:txBody>
                  <a:tcPr/>
                </a:tc>
                <a:tc>
                  <a:txBody>
                    <a:bodyPr/>
                    <a:lstStyle/>
                    <a:p>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333290595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DIVIDENDO PARA LA PERSONA FÍSICA</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130</a:t>
            </a:fld>
            <a:endParaRPr lang="es-MX" dirty="0"/>
          </a:p>
        </p:txBody>
      </p:sp>
    </p:spTree>
    <p:extLst>
      <p:ext uri="{BB962C8B-B14F-4D97-AF65-F5344CB8AC3E}">
        <p14:creationId xmlns:p14="http://schemas.microsoft.com/office/powerpoint/2010/main" val="354394402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 POR DIVIDENDOS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140 LISR</a:t>
            </a:r>
            <a:endParaRPr lang="es-MX" b="1" dirty="0">
              <a:solidFill>
                <a:schemeClr val="accent2">
                  <a:lumMod val="75000"/>
                </a:schemeClr>
              </a:solidFill>
              <a:latin typeface="Calibri" pitchFamily="34" charset="0"/>
              <a:cs typeface="Arial" pitchFamily="34" charset="0"/>
            </a:endParaRPr>
          </a:p>
        </p:txBody>
      </p:sp>
      <p:sp>
        <p:nvSpPr>
          <p:cNvPr id="8" name="Rectangle 3"/>
          <p:cNvSpPr txBox="1">
            <a:spLocks noRot="1" noChangeArrowheads="1"/>
          </p:cNvSpPr>
          <p:nvPr/>
        </p:nvSpPr>
        <p:spPr bwMode="auto">
          <a:xfrm>
            <a:off x="395536" y="1970434"/>
            <a:ext cx="8064896" cy="3906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_tradnl" sz="1800" dirty="0" smtClean="0">
                <a:latin typeface="Calibri" panose="020F0502020204030204" pitchFamily="34" charset="0"/>
                <a:cs typeface="Arial"/>
              </a:rPr>
              <a:t>El </a:t>
            </a:r>
            <a:r>
              <a:rPr lang="es-ES_tradnl" sz="1800" dirty="0">
                <a:latin typeface="Calibri" panose="020F0502020204030204" pitchFamily="34" charset="0"/>
                <a:cs typeface="Arial"/>
              </a:rPr>
              <a:t>Dividendo percibido será Acumulable.</a:t>
            </a:r>
          </a:p>
          <a:p>
            <a:pPr marL="452438" indent="-452438" algn="just">
              <a:buFont typeface="Wingdings" pitchFamily="2" charset="2"/>
              <a:buChar char="Ø"/>
            </a:pPr>
            <a:endParaRPr lang="es-ES_tradnl" sz="1800" dirty="0">
              <a:latin typeface="Calibri" panose="020F0502020204030204" pitchFamily="34" charset="0"/>
              <a:cs typeface="Arial"/>
            </a:endParaRPr>
          </a:p>
          <a:p>
            <a:pPr algn="just"/>
            <a:r>
              <a:rPr lang="es-ES_tradnl" sz="1800" dirty="0">
                <a:latin typeface="Calibri" panose="020F0502020204030204" pitchFamily="34" charset="0"/>
                <a:cs typeface="Arial"/>
              </a:rPr>
              <a:t>El ISR pagado por la PM podrá acreditarse, siempre que acumule además del dividendo percibido el ISR pagado por la PM correspondiente a dicho dividendo y cuente con la constancia y CFDI.</a:t>
            </a:r>
          </a:p>
          <a:p>
            <a:pPr marL="452438" indent="-452438" algn="just">
              <a:buFont typeface="Wingdings" pitchFamily="2" charset="2"/>
              <a:buChar char="Ø"/>
            </a:pPr>
            <a:endParaRPr lang="es-MX" sz="1800" u="sng" dirty="0">
              <a:latin typeface="Calibri" panose="020F0502020204030204" pitchFamily="34" charset="0"/>
              <a:cs typeface="Arial"/>
            </a:endParaRPr>
          </a:p>
          <a:p>
            <a:pPr algn="just"/>
            <a:r>
              <a:rPr lang="es-MX" sz="1800" u="sng" dirty="0">
                <a:latin typeface="Calibri" panose="020F0502020204030204" pitchFamily="34" charset="0"/>
                <a:cs typeface="Arial"/>
              </a:rPr>
              <a:t>Para estos efectos</a:t>
            </a:r>
            <a:r>
              <a:rPr lang="es-MX" sz="1800" dirty="0">
                <a:latin typeface="Calibri" panose="020F0502020204030204" pitchFamily="34" charset="0"/>
                <a:cs typeface="Arial"/>
              </a:rPr>
              <a:t>, el impuesto pagado por la sociedad se </a:t>
            </a:r>
            <a:r>
              <a:rPr lang="es-MX" sz="1800" u="sng" dirty="0">
                <a:latin typeface="Calibri" panose="020F0502020204030204" pitchFamily="34" charset="0"/>
                <a:cs typeface="Arial"/>
              </a:rPr>
              <a:t>determinará</a:t>
            </a:r>
            <a:r>
              <a:rPr lang="es-MX" sz="1800" dirty="0">
                <a:latin typeface="Calibri" panose="020F0502020204030204" pitchFamily="34" charset="0"/>
                <a:cs typeface="Arial"/>
              </a:rPr>
              <a:t> aplicando la tasa del Art. 9 de la LISR, al resultado de multiplicar el dividendo o utilidad percibido por el factor de </a:t>
            </a:r>
            <a:r>
              <a:rPr lang="es-MX" sz="1800" dirty="0" smtClean="0">
                <a:latin typeface="Calibri" panose="020F0502020204030204" pitchFamily="34" charset="0"/>
                <a:cs typeface="Arial"/>
              </a:rPr>
              <a:t>1.4286. </a:t>
            </a:r>
          </a:p>
          <a:p>
            <a:pPr algn="just"/>
            <a:endParaRPr lang="es-MX" sz="1800" dirty="0">
              <a:latin typeface="Calibri" panose="020F0502020204030204" pitchFamily="34" charset="0"/>
              <a:cs typeface="Arial"/>
            </a:endParaRPr>
          </a:p>
          <a:p>
            <a:pPr algn="just"/>
            <a:r>
              <a:rPr lang="es-MX" sz="1800" dirty="0">
                <a:latin typeface="Calibri" panose="020F0502020204030204" pitchFamily="34" charset="0"/>
              </a:rPr>
              <a:t>51/2014/ISR Préstamos a socios y accionistas. Se consideran dividendos.</a:t>
            </a:r>
          </a:p>
          <a:p>
            <a:pPr algn="just"/>
            <a:endParaRPr lang="es-ES_tradnl" sz="1800" dirty="0">
              <a:latin typeface="Calibri" panose="020F0502020204030204" pitchFamily="34" charset="0"/>
              <a:cs typeface="Arial"/>
            </a:endParaRPr>
          </a:p>
        </p:txBody>
      </p:sp>
    </p:spTree>
    <p:extLst>
      <p:ext uri="{BB962C8B-B14F-4D97-AF65-F5344CB8AC3E}">
        <p14:creationId xmlns:p14="http://schemas.microsoft.com/office/powerpoint/2010/main" val="1797475570"/>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ISR ADICIONAL POR DIVIDENDOS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140 LISR</a:t>
            </a:r>
            <a:endParaRPr lang="es-MX" b="1" dirty="0">
              <a:solidFill>
                <a:schemeClr val="accent2">
                  <a:lumMod val="75000"/>
                </a:schemeClr>
              </a:solidFill>
              <a:latin typeface="Calibri" pitchFamily="34" charset="0"/>
              <a:cs typeface="Arial" pitchFamily="34" charset="0"/>
            </a:endParaRPr>
          </a:p>
        </p:txBody>
      </p:sp>
      <p:graphicFrame>
        <p:nvGraphicFramePr>
          <p:cNvPr id="7" name="Tabla 2"/>
          <p:cNvGraphicFramePr>
            <a:graphicFrameLocks noGrp="1"/>
          </p:cNvGraphicFramePr>
          <p:nvPr>
            <p:extLst>
              <p:ext uri="{D42A27DB-BD31-4B8C-83A1-F6EECF244321}">
                <p14:modId xmlns:p14="http://schemas.microsoft.com/office/powerpoint/2010/main" val="1522290864"/>
              </p:ext>
            </p:extLst>
          </p:nvPr>
        </p:nvGraphicFramePr>
        <p:xfrm>
          <a:off x="1331640" y="1983882"/>
          <a:ext cx="6552728" cy="1506854"/>
        </p:xfrm>
        <a:graphic>
          <a:graphicData uri="http://schemas.openxmlformats.org/drawingml/2006/table">
            <a:tbl>
              <a:tblPr firstRow="1" bandRow="1">
                <a:tableStyleId>{2D5ABB26-0587-4C30-8999-92F81FD0307C}</a:tableStyleId>
              </a:tblPr>
              <a:tblGrid>
                <a:gridCol w="655273"/>
                <a:gridCol w="5897455"/>
              </a:tblGrid>
              <a:tr h="494347">
                <a:tc>
                  <a:txBody>
                    <a:bodyPr/>
                    <a:lstStyle/>
                    <a:p>
                      <a:endParaRPr lang="es-ES" sz="2800" dirty="0">
                        <a:latin typeface="Arial"/>
                        <a:cs typeface="Arial"/>
                      </a:endParaRPr>
                    </a:p>
                  </a:txBody>
                  <a:tcPr/>
                </a:tc>
                <a:tc>
                  <a:txBody>
                    <a:bodyPr/>
                    <a:lstStyle/>
                    <a:p>
                      <a:r>
                        <a:rPr lang="es-ES" sz="1800" dirty="0" smtClean="0">
                          <a:latin typeface="Arial"/>
                          <a:cs typeface="Arial"/>
                        </a:rPr>
                        <a:t>Dividendo o Utilidades Distribuidos</a:t>
                      </a:r>
                      <a:endParaRPr lang="es-ES" sz="1800" dirty="0">
                        <a:latin typeface="Arial"/>
                        <a:cs typeface="Arial"/>
                      </a:endParaRPr>
                    </a:p>
                  </a:txBody>
                  <a:tcPr/>
                </a:tc>
              </a:tr>
              <a:tr h="494347">
                <a:tc>
                  <a:txBody>
                    <a:bodyPr/>
                    <a:lstStyle/>
                    <a:p>
                      <a:r>
                        <a:rPr lang="es-ES" sz="1800" dirty="0" smtClean="0">
                          <a:latin typeface="Arial"/>
                          <a:cs typeface="Arial"/>
                        </a:rPr>
                        <a:t>(*)</a:t>
                      </a:r>
                      <a:endParaRPr lang="es-ES" sz="1800" dirty="0">
                        <a:latin typeface="Arial"/>
                        <a:cs typeface="Arial"/>
                      </a:endParaRPr>
                    </a:p>
                  </a:txBody>
                  <a:tcPr/>
                </a:tc>
                <a:tc>
                  <a:txBody>
                    <a:bodyPr/>
                    <a:lstStyle/>
                    <a:p>
                      <a:r>
                        <a:rPr lang="es-ES" sz="1800" dirty="0" smtClean="0">
                          <a:latin typeface="Arial"/>
                          <a:cs typeface="Arial"/>
                        </a:rPr>
                        <a:t>Tasa 10%</a:t>
                      </a:r>
                      <a:endParaRPr lang="es-ES" sz="1800" dirty="0">
                        <a:latin typeface="Arial"/>
                        <a:cs typeface="Arial"/>
                      </a:endParaRPr>
                    </a:p>
                  </a:txBody>
                  <a:tcPr>
                    <a:lnB w="3175" cap="flat" cmpd="sng" algn="ctr">
                      <a:solidFill>
                        <a:prstClr val="black"/>
                      </a:solidFill>
                      <a:prstDash val="solid"/>
                      <a:round/>
                      <a:headEnd type="none" w="med" len="med"/>
                      <a:tailEnd type="none" w="med" len="med"/>
                    </a:lnB>
                  </a:tcPr>
                </a:tc>
              </a:tr>
              <a:tr h="494347">
                <a:tc>
                  <a:txBody>
                    <a:bodyPr/>
                    <a:lstStyle/>
                    <a:p>
                      <a:r>
                        <a:rPr lang="es-ES" sz="1800" dirty="0" smtClean="0">
                          <a:latin typeface="Arial"/>
                          <a:cs typeface="Arial"/>
                        </a:rPr>
                        <a:t>(=)</a:t>
                      </a:r>
                      <a:endParaRPr lang="es-ES" sz="1800" dirty="0">
                        <a:latin typeface="Arial"/>
                        <a:cs typeface="Arial"/>
                      </a:endParaRPr>
                    </a:p>
                  </a:txBody>
                  <a:tcPr/>
                </a:tc>
                <a:tc>
                  <a:txBody>
                    <a:bodyPr/>
                    <a:lstStyle/>
                    <a:p>
                      <a:r>
                        <a:rPr lang="es-ES" sz="1800" dirty="0" smtClean="0">
                          <a:latin typeface="Arial"/>
                          <a:cs typeface="Arial"/>
                        </a:rPr>
                        <a:t>ISR Adicional a Retener </a:t>
                      </a:r>
                      <a:endParaRPr lang="es-ES" sz="1800" dirty="0">
                        <a:latin typeface="Arial"/>
                        <a:cs typeface="Arial"/>
                      </a:endParaRPr>
                    </a:p>
                  </a:txBody>
                  <a:tcPr>
                    <a:lnT w="3175" cap="flat" cmpd="sng" algn="ctr">
                      <a:solidFill>
                        <a:prstClr val="black"/>
                      </a:solidFill>
                      <a:prstDash val="solid"/>
                      <a:round/>
                      <a:headEnd type="none" w="med" len="med"/>
                      <a:tailEnd type="none" w="med" len="med"/>
                    </a:lnT>
                  </a:tcPr>
                </a:tc>
              </a:tr>
            </a:tbl>
          </a:graphicData>
        </a:graphic>
      </p:graphicFrame>
      <p:sp>
        <p:nvSpPr>
          <p:cNvPr id="9" name="CuadroTexto 6"/>
          <p:cNvSpPr txBox="1"/>
          <p:nvPr/>
        </p:nvSpPr>
        <p:spPr>
          <a:xfrm>
            <a:off x="818242" y="3845947"/>
            <a:ext cx="7426166" cy="1631216"/>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smtClean="0">
                <a:latin typeface="Calibri" panose="020F0502020204030204" pitchFamily="34" charset="0"/>
                <a:cs typeface="Arial"/>
              </a:rPr>
              <a:t>Lo causa la PF y lo retiene la PMRM.</a:t>
            </a:r>
          </a:p>
          <a:p>
            <a:pPr marL="536575" indent="-536575" algn="just">
              <a:buFont typeface="Wingdings" pitchFamily="2" charset="2"/>
              <a:buChar char="Ø"/>
            </a:pPr>
            <a:endParaRPr lang="es-ES" sz="2000" dirty="0" smtClean="0">
              <a:latin typeface="Calibri" panose="020F0502020204030204" pitchFamily="34" charset="0"/>
              <a:cs typeface="Arial"/>
            </a:endParaRPr>
          </a:p>
          <a:p>
            <a:pPr marL="285750" indent="-285750" algn="just">
              <a:buFont typeface="Arial" panose="020B0604020202020204" pitchFamily="34" charset="0"/>
              <a:buChar char="•"/>
            </a:pPr>
            <a:r>
              <a:rPr lang="es-ES" sz="2000" dirty="0" smtClean="0">
                <a:latin typeface="Calibri" panose="020F0502020204030204" pitchFamily="34" charset="0"/>
                <a:cs typeface="Arial"/>
              </a:rPr>
              <a:t>Se enterará el día 17 del mes siguiente al pago del dividendo.</a:t>
            </a:r>
          </a:p>
          <a:p>
            <a:pPr marL="536575" indent="-536575" algn="just">
              <a:buFont typeface="Wingdings" pitchFamily="2" charset="2"/>
              <a:buChar char="Ø"/>
            </a:pPr>
            <a:endParaRPr lang="es-ES" sz="2000" dirty="0" smtClean="0">
              <a:latin typeface="Calibri" panose="020F0502020204030204" pitchFamily="34" charset="0"/>
              <a:cs typeface="Arial"/>
            </a:endParaRPr>
          </a:p>
          <a:p>
            <a:pPr marL="285750" indent="-285750" algn="just">
              <a:buFont typeface="Arial" panose="020B0604020202020204" pitchFamily="34" charset="0"/>
              <a:buChar char="•"/>
            </a:pPr>
            <a:r>
              <a:rPr lang="es-ES" sz="2000" dirty="0" smtClean="0">
                <a:latin typeface="Calibri" panose="020F0502020204030204" pitchFamily="34" charset="0"/>
                <a:cs typeface="Arial"/>
              </a:rPr>
              <a:t>Es definitivo y no es acreditable.</a:t>
            </a:r>
          </a:p>
        </p:txBody>
      </p:sp>
    </p:spTree>
    <p:extLst>
      <p:ext uri="{BB962C8B-B14F-4D97-AF65-F5344CB8AC3E}">
        <p14:creationId xmlns:p14="http://schemas.microsoft.com/office/powerpoint/2010/main" val="376750084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ISR ADICIONAL POR DIVIDENDOS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a:solidFill>
                  <a:schemeClr val="accent2">
                    <a:lumMod val="75000"/>
                  </a:schemeClr>
                </a:solidFill>
                <a:latin typeface="Calibri" pitchFamily="34" charset="0"/>
                <a:cs typeface="Arial" pitchFamily="34" charset="0"/>
              </a:rPr>
              <a:t>DT Art 9  </a:t>
            </a:r>
            <a:r>
              <a:rPr lang="es-MX" b="1" dirty="0" smtClean="0">
                <a:solidFill>
                  <a:schemeClr val="accent2">
                    <a:lumMod val="75000"/>
                  </a:schemeClr>
                </a:solidFill>
                <a:latin typeface="Calibri" pitchFamily="34" charset="0"/>
                <a:cs typeface="Arial" pitchFamily="34" charset="0"/>
              </a:rPr>
              <a:t>XXX</a:t>
            </a:r>
            <a:endParaRPr lang="es-MX" b="1" dirty="0">
              <a:solidFill>
                <a:schemeClr val="accent2">
                  <a:lumMod val="75000"/>
                </a:schemeClr>
              </a:solidFill>
              <a:latin typeface="Calibri" pitchFamily="34" charset="0"/>
              <a:cs typeface="Arial" pitchFamily="34" charset="0"/>
            </a:endParaRPr>
          </a:p>
        </p:txBody>
      </p:sp>
      <p:sp>
        <p:nvSpPr>
          <p:cNvPr id="8" name="2 Marcador de contenido"/>
          <p:cNvSpPr txBox="1">
            <a:spLocks/>
          </p:cNvSpPr>
          <p:nvPr/>
        </p:nvSpPr>
        <p:spPr>
          <a:xfrm>
            <a:off x="395536" y="2022177"/>
            <a:ext cx="8136904" cy="407111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Font typeface="Georgia"/>
              <a:buNone/>
            </a:pPr>
            <a:r>
              <a:rPr lang="es-ES" sz="2000" smtClean="0">
                <a:latin typeface="Calibri" panose="020F0502020204030204" pitchFamily="34" charset="0"/>
                <a:cs typeface="Arial"/>
              </a:rPr>
              <a:t>El ISR adicional del segundo párrafo del Art. 140, y las fracciones I y IV del Art.164 de la LISR, </a:t>
            </a:r>
            <a:r>
              <a:rPr lang="es-ES" sz="2000" u="sng" smtClean="0">
                <a:latin typeface="Calibri" panose="020F0502020204030204" pitchFamily="34" charset="0"/>
                <a:cs typeface="Arial"/>
              </a:rPr>
              <a:t>sólo será aplicable</a:t>
            </a:r>
            <a:r>
              <a:rPr lang="es-ES" sz="2000" smtClean="0">
                <a:latin typeface="Calibri" panose="020F0502020204030204" pitchFamily="34" charset="0"/>
                <a:cs typeface="Arial"/>
              </a:rPr>
              <a:t> a las </a:t>
            </a:r>
            <a:r>
              <a:rPr lang="es-ES" sz="2000" u="sng" smtClean="0">
                <a:latin typeface="Calibri" panose="020F0502020204030204" pitchFamily="34" charset="0"/>
                <a:cs typeface="Arial"/>
              </a:rPr>
              <a:t>utilidades generadas a partir del ejercicio 2014</a:t>
            </a:r>
            <a:r>
              <a:rPr lang="es-ES" sz="2000" smtClean="0">
                <a:latin typeface="Calibri" panose="020F0502020204030204" pitchFamily="34" charset="0"/>
                <a:cs typeface="Arial"/>
              </a:rPr>
              <a:t> que sean distribuidas por la PM RM o EP. Para tal efecto, la PM o EP que realizará dicha distribución </a:t>
            </a:r>
            <a:r>
              <a:rPr lang="es-ES" sz="2000" u="sng" smtClean="0">
                <a:latin typeface="Calibri" panose="020F0502020204030204" pitchFamily="34" charset="0"/>
                <a:cs typeface="Arial"/>
              </a:rPr>
              <a:t>estará obligado</a:t>
            </a:r>
            <a:r>
              <a:rPr lang="es-ES" sz="2000" smtClean="0">
                <a:latin typeface="Calibri" panose="020F0502020204030204" pitchFamily="34" charset="0"/>
                <a:cs typeface="Arial"/>
              </a:rPr>
              <a:t> a mantener la CUFIN con las utilidades generadas hasta el 31-dic-2013 e iniciar </a:t>
            </a:r>
            <a:r>
              <a:rPr lang="es-ES" sz="2000" u="sng" smtClean="0">
                <a:latin typeface="Calibri" panose="020F0502020204030204" pitchFamily="34" charset="0"/>
                <a:cs typeface="Arial"/>
              </a:rPr>
              <a:t>otra CUFIN</a:t>
            </a:r>
            <a:r>
              <a:rPr lang="es-ES" sz="2000" smtClean="0">
                <a:latin typeface="Calibri" panose="020F0502020204030204" pitchFamily="34" charset="0"/>
                <a:cs typeface="Arial"/>
              </a:rPr>
              <a:t> con las utilidades generadas a partir del 1º-enero-2014, en los términos del Art. 77 de la LISR. Cuando las PM o EP </a:t>
            </a:r>
            <a:r>
              <a:rPr lang="es-ES" sz="2000" u="sng" smtClean="0">
                <a:latin typeface="Calibri" panose="020F0502020204030204" pitchFamily="34" charset="0"/>
                <a:cs typeface="Arial"/>
              </a:rPr>
              <a:t>no lleven las dos</a:t>
            </a:r>
            <a:r>
              <a:rPr lang="es-ES" sz="2000" smtClean="0">
                <a:latin typeface="Calibri" panose="020F0502020204030204" pitchFamily="34" charset="0"/>
                <a:cs typeface="Arial"/>
              </a:rPr>
              <a:t> cuentas referidas por separado o cuando éstas no identifiquen las utilidades mencionadas, </a:t>
            </a:r>
            <a:r>
              <a:rPr lang="es-ES" sz="2000" u="sng" smtClean="0">
                <a:latin typeface="Calibri" panose="020F0502020204030204" pitchFamily="34" charset="0"/>
                <a:cs typeface="Arial"/>
              </a:rPr>
              <a:t>se entenderá</a:t>
            </a:r>
            <a:r>
              <a:rPr lang="es-ES" sz="2000" smtClean="0">
                <a:latin typeface="Calibri" panose="020F0502020204030204" pitchFamily="34" charset="0"/>
                <a:cs typeface="Arial"/>
              </a:rPr>
              <a:t> que las mismas fueron generadas a partir del año 2014. </a:t>
            </a:r>
            <a:endParaRPr lang="es-ES_tradnl" sz="2000" dirty="0" smtClean="0">
              <a:latin typeface="Calibri" panose="020F0502020204030204" pitchFamily="34" charset="0"/>
              <a:cs typeface="Arial"/>
            </a:endParaRPr>
          </a:p>
        </p:txBody>
      </p:sp>
    </p:spTree>
    <p:extLst>
      <p:ext uri="{BB962C8B-B14F-4D97-AF65-F5344CB8AC3E}">
        <p14:creationId xmlns:p14="http://schemas.microsoft.com/office/powerpoint/2010/main" val="2818867448"/>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CUENTA DE CAPITAL DE APORTACIÓN</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134</a:t>
            </a:fld>
            <a:endParaRPr lang="es-MX" dirty="0"/>
          </a:p>
        </p:txBody>
      </p:sp>
    </p:spTree>
    <p:extLst>
      <p:ext uri="{BB962C8B-B14F-4D97-AF65-F5344CB8AC3E}">
        <p14:creationId xmlns:p14="http://schemas.microsoft.com/office/powerpoint/2010/main" val="2776220867"/>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CUCA – DETERMINACIÓN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78 LISR</a:t>
            </a:r>
            <a:endParaRPr lang="es-MX" b="1" dirty="0">
              <a:solidFill>
                <a:schemeClr val="accent2">
                  <a:lumMod val="75000"/>
                </a:schemeClr>
              </a:solidFill>
              <a:latin typeface="Calibri" pitchFamily="34" charset="0"/>
              <a:cs typeface="Arial" pitchFamily="34" charset="0"/>
            </a:endParaRPr>
          </a:p>
        </p:txBody>
      </p:sp>
      <p:sp>
        <p:nvSpPr>
          <p:cNvPr id="7" name="2 Marcador de contenido"/>
          <p:cNvSpPr txBox="1">
            <a:spLocks/>
          </p:cNvSpPr>
          <p:nvPr/>
        </p:nvSpPr>
        <p:spPr bwMode="auto">
          <a:xfrm>
            <a:off x="684213" y="2312988"/>
            <a:ext cx="7772400" cy="3348037"/>
          </a:xfrm>
          <a:prstGeom prst="rect">
            <a:avLst/>
          </a:prstGeom>
          <a:noFill/>
          <a:ln w="9525">
            <a:noFill/>
            <a:miter lim="800000"/>
            <a:headEnd/>
            <a:tailEnd/>
          </a:ln>
        </p:spPr>
        <p:txBody>
          <a:bodyPr lIns="82064" tIns="41032" rIns="82064" bIns="41032"/>
          <a:lstStyle/>
          <a:p>
            <a:pPr>
              <a:lnSpc>
                <a:spcPct val="80000"/>
              </a:lnSpc>
              <a:defRPr/>
            </a:pPr>
            <a:endParaRPr lang="es-ES" dirty="0">
              <a:latin typeface="Calibri" panose="020F0502020204030204" pitchFamily="34" charset="0"/>
              <a:cs typeface="Arial" pitchFamily="34" charset="0"/>
            </a:endParaRPr>
          </a:p>
          <a:p>
            <a:pPr>
              <a:lnSpc>
                <a:spcPct val="80000"/>
              </a:lnSpc>
              <a:defRPr/>
            </a:pPr>
            <a:endParaRPr lang="es-ES" dirty="0">
              <a:latin typeface="Calibri" panose="020F0502020204030204" pitchFamily="34" charset="0"/>
              <a:cs typeface="Arial" pitchFamily="34" charset="0"/>
            </a:endParaRPr>
          </a:p>
          <a:p>
            <a:pPr>
              <a:lnSpc>
                <a:spcPct val="80000"/>
              </a:lnSpc>
              <a:defRPr/>
            </a:pPr>
            <a:endParaRPr lang="es-ES" dirty="0">
              <a:latin typeface="Calibri" panose="020F0502020204030204" pitchFamily="34" charset="0"/>
              <a:cs typeface="Arial" pitchFamily="34" charset="0"/>
            </a:endParaRPr>
          </a:p>
          <a:p>
            <a:pPr>
              <a:lnSpc>
                <a:spcPct val="80000"/>
              </a:lnSpc>
              <a:defRPr/>
            </a:pPr>
            <a:r>
              <a:rPr lang="es-ES" dirty="0">
                <a:latin typeface="Calibri" panose="020F0502020204030204" pitchFamily="34" charset="0"/>
                <a:cs typeface="Arial" pitchFamily="34" charset="0"/>
              </a:rPr>
              <a:t>( + ) Aportaciones de capital.</a:t>
            </a:r>
          </a:p>
          <a:p>
            <a:pPr>
              <a:lnSpc>
                <a:spcPct val="80000"/>
              </a:lnSpc>
              <a:defRPr/>
            </a:pPr>
            <a:endParaRPr lang="es-ES" dirty="0">
              <a:latin typeface="Calibri" panose="020F0502020204030204" pitchFamily="34" charset="0"/>
              <a:cs typeface="Arial" pitchFamily="34" charset="0"/>
            </a:endParaRPr>
          </a:p>
          <a:p>
            <a:pPr>
              <a:lnSpc>
                <a:spcPct val="80000"/>
              </a:lnSpc>
              <a:defRPr/>
            </a:pPr>
            <a:endParaRPr lang="es-ES" dirty="0">
              <a:latin typeface="Calibri" panose="020F0502020204030204" pitchFamily="34" charset="0"/>
              <a:cs typeface="Arial" pitchFamily="34" charset="0"/>
            </a:endParaRPr>
          </a:p>
          <a:p>
            <a:pPr>
              <a:lnSpc>
                <a:spcPct val="80000"/>
              </a:lnSpc>
              <a:defRPr/>
            </a:pPr>
            <a:r>
              <a:rPr lang="es-ES" dirty="0">
                <a:latin typeface="Calibri" panose="020F0502020204030204" pitchFamily="34" charset="0"/>
                <a:cs typeface="Arial" pitchFamily="34" charset="0"/>
              </a:rPr>
              <a:t>			</a:t>
            </a:r>
          </a:p>
          <a:p>
            <a:pPr marL="3710210" indent="-3710210">
              <a:lnSpc>
                <a:spcPct val="80000"/>
              </a:lnSpc>
              <a:defRPr/>
            </a:pPr>
            <a:r>
              <a:rPr lang="es-ES" dirty="0">
                <a:latin typeface="Calibri" panose="020F0502020204030204" pitchFamily="34" charset="0"/>
                <a:cs typeface="Arial" pitchFamily="34" charset="0"/>
              </a:rPr>
              <a:t>	</a:t>
            </a:r>
            <a:r>
              <a:rPr lang="es-ES" sz="1300" dirty="0">
                <a:latin typeface="Calibri" panose="020F0502020204030204" pitchFamily="34" charset="0"/>
                <a:cs typeface="Arial" pitchFamily="34" charset="0"/>
              </a:rPr>
              <a:t>NOTA: En cualquier caso, tiene que estar celebrada el Acta de Asamblea Extraordinaria.</a:t>
            </a:r>
          </a:p>
          <a:p>
            <a:pPr>
              <a:lnSpc>
                <a:spcPct val="80000"/>
              </a:lnSpc>
              <a:defRPr/>
            </a:pPr>
            <a:endParaRPr lang="es-ES" dirty="0">
              <a:latin typeface="Calibri" panose="020F0502020204030204" pitchFamily="34" charset="0"/>
              <a:cs typeface="Arial" pitchFamily="34" charset="0"/>
            </a:endParaRPr>
          </a:p>
          <a:p>
            <a:pPr>
              <a:lnSpc>
                <a:spcPct val="80000"/>
              </a:lnSpc>
              <a:defRPr/>
            </a:pPr>
            <a:r>
              <a:rPr lang="es-ES" dirty="0">
                <a:latin typeface="Calibri" panose="020F0502020204030204" pitchFamily="34" charset="0"/>
                <a:cs typeface="Arial" pitchFamily="34" charset="0"/>
              </a:rPr>
              <a:t>( + ) Prima netas por suscripción de acciones efectuadas por los socios o </a:t>
            </a:r>
          </a:p>
          <a:p>
            <a:pPr>
              <a:lnSpc>
                <a:spcPct val="80000"/>
              </a:lnSpc>
              <a:defRPr/>
            </a:pPr>
            <a:r>
              <a:rPr lang="es-ES" dirty="0">
                <a:latin typeface="Calibri" panose="020F0502020204030204" pitchFamily="34" charset="0"/>
                <a:cs typeface="Arial" pitchFamily="34" charset="0"/>
              </a:rPr>
              <a:t>	accionistas.</a:t>
            </a:r>
            <a:endParaRPr lang="pt-BR" dirty="0">
              <a:latin typeface="Calibri" panose="020F0502020204030204" pitchFamily="34" charset="0"/>
              <a:cs typeface="Arial" pitchFamily="34" charset="0"/>
            </a:endParaRPr>
          </a:p>
          <a:p>
            <a:pPr>
              <a:lnSpc>
                <a:spcPct val="80000"/>
              </a:lnSpc>
              <a:defRPr/>
            </a:pPr>
            <a:endParaRPr lang="pt-BR" dirty="0">
              <a:latin typeface="Calibri" panose="020F0502020204030204" pitchFamily="34" charset="0"/>
              <a:cs typeface="Arial" pitchFamily="34" charset="0"/>
            </a:endParaRPr>
          </a:p>
          <a:p>
            <a:pPr>
              <a:lnSpc>
                <a:spcPct val="80000"/>
              </a:lnSpc>
              <a:defRPr/>
            </a:pPr>
            <a:endParaRPr lang="pt-BR" dirty="0">
              <a:latin typeface="Calibri" panose="020F0502020204030204" pitchFamily="34" charset="0"/>
              <a:cs typeface="Arial" pitchFamily="34" charset="0"/>
            </a:endParaRPr>
          </a:p>
          <a:p>
            <a:pPr>
              <a:lnSpc>
                <a:spcPct val="80000"/>
              </a:lnSpc>
              <a:defRPr/>
            </a:pPr>
            <a:r>
              <a:rPr lang="es-ES" dirty="0">
                <a:latin typeface="Calibri" panose="020F0502020204030204" pitchFamily="34" charset="0"/>
                <a:cs typeface="Arial" pitchFamily="34" charset="0"/>
              </a:rPr>
              <a:t>( - )  Reducciones de capital.</a:t>
            </a:r>
          </a:p>
          <a:p>
            <a:pPr>
              <a:lnSpc>
                <a:spcPct val="80000"/>
              </a:lnSpc>
              <a:defRPr/>
            </a:pPr>
            <a:endParaRPr lang="es-ES" dirty="0">
              <a:latin typeface="Calibri" panose="020F0502020204030204" pitchFamily="34" charset="0"/>
              <a:cs typeface="Arial" pitchFamily="34" charset="0"/>
            </a:endParaRPr>
          </a:p>
          <a:p>
            <a:pPr algn="ctr">
              <a:lnSpc>
                <a:spcPct val="80000"/>
              </a:lnSpc>
              <a:defRPr/>
            </a:pPr>
            <a:r>
              <a:rPr lang="es-ES" dirty="0">
                <a:latin typeface="Calibri" panose="020F0502020204030204" pitchFamily="34" charset="0"/>
                <a:cs typeface="Arial" pitchFamily="34" charset="0"/>
              </a:rPr>
              <a:t>C U E N T A   D E   C A P I T A L   D E   A P O R T A C I Ó N.</a:t>
            </a:r>
          </a:p>
          <a:p>
            <a:pPr algn="ctr">
              <a:lnSpc>
                <a:spcPct val="80000"/>
              </a:lnSpc>
              <a:defRPr/>
            </a:pPr>
            <a:endParaRPr lang="es-ES" dirty="0">
              <a:latin typeface="Calibri" panose="020F0502020204030204" pitchFamily="34" charset="0"/>
              <a:cs typeface="Arial" pitchFamily="34" charset="0"/>
            </a:endParaRPr>
          </a:p>
          <a:p>
            <a:pPr algn="ctr">
              <a:lnSpc>
                <a:spcPct val="80000"/>
              </a:lnSpc>
              <a:defRPr/>
            </a:pPr>
            <a:endParaRPr lang="es-ES" dirty="0">
              <a:latin typeface="Calibri" panose="020F0502020204030204" pitchFamily="34" charset="0"/>
              <a:cs typeface="Arial" pitchFamily="34" charset="0"/>
            </a:endParaRPr>
          </a:p>
          <a:p>
            <a:pPr algn="ctr">
              <a:lnSpc>
                <a:spcPct val="80000"/>
              </a:lnSpc>
              <a:defRPr/>
            </a:pPr>
            <a:endParaRPr lang="es-ES" dirty="0">
              <a:latin typeface="Calibri" panose="020F0502020204030204" pitchFamily="34" charset="0"/>
              <a:cs typeface="Arial" pitchFamily="34" charset="0"/>
            </a:endParaRPr>
          </a:p>
          <a:p>
            <a:pPr algn="ctr">
              <a:lnSpc>
                <a:spcPct val="80000"/>
              </a:lnSpc>
              <a:defRPr/>
            </a:pPr>
            <a:endParaRPr lang="es-ES" dirty="0">
              <a:latin typeface="Calibri" panose="020F0502020204030204" pitchFamily="34" charset="0"/>
              <a:cs typeface="Arial" pitchFamily="34" charset="0"/>
            </a:endParaRPr>
          </a:p>
          <a:p>
            <a:pPr marL="368702" indent="-306985" algn="ctr" eaLnBrk="0" hangingPunct="0">
              <a:spcBef>
                <a:spcPts val="631"/>
              </a:spcBef>
              <a:buClr>
                <a:schemeClr val="tx2"/>
              </a:buClr>
              <a:buSzPct val="95000"/>
              <a:defRPr/>
            </a:pPr>
            <a:endParaRPr lang="es-MX" dirty="0">
              <a:latin typeface="Calibri" panose="020F0502020204030204" pitchFamily="34" charset="0"/>
              <a:cs typeface="Arial" pitchFamily="34" charset="0"/>
            </a:endParaRPr>
          </a:p>
        </p:txBody>
      </p:sp>
      <p:cxnSp>
        <p:nvCxnSpPr>
          <p:cNvPr id="9" name="7 Conector recto"/>
          <p:cNvCxnSpPr/>
          <p:nvPr/>
        </p:nvCxnSpPr>
        <p:spPr>
          <a:xfrm>
            <a:off x="755650" y="5661025"/>
            <a:ext cx="734536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1" name="8 Abrir llave"/>
          <p:cNvSpPr/>
          <p:nvPr/>
        </p:nvSpPr>
        <p:spPr>
          <a:xfrm>
            <a:off x="3925888" y="2341563"/>
            <a:ext cx="252412" cy="151923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lIns="46177" tIns="23089" rIns="46177" bIns="23089" anchor="ctr"/>
          <a:lstStyle/>
          <a:p>
            <a:pPr algn="ctr">
              <a:defRPr/>
            </a:pPr>
            <a:endParaRPr lang="es-MX"/>
          </a:p>
        </p:txBody>
      </p:sp>
      <p:sp>
        <p:nvSpPr>
          <p:cNvPr id="12" name="Rectangle 3"/>
          <p:cNvSpPr>
            <a:spLocks noChangeArrowheads="1"/>
          </p:cNvSpPr>
          <p:nvPr/>
        </p:nvSpPr>
        <p:spPr bwMode="auto">
          <a:xfrm>
            <a:off x="4141788" y="2378075"/>
            <a:ext cx="3944937" cy="1482725"/>
          </a:xfrm>
          <a:prstGeom prst="rect">
            <a:avLst/>
          </a:prstGeom>
          <a:noFill/>
          <a:ln w="9525">
            <a:noFill/>
            <a:miter lim="800000"/>
            <a:headEnd/>
            <a:tailEnd/>
          </a:ln>
        </p:spPr>
        <p:txBody>
          <a:bodyPr lIns="81988" tIns="40994" rIns="81988" bIns="40994"/>
          <a:lstStyle/>
          <a:p>
            <a:pPr algn="just" defTabSz="820738" eaLnBrk="0" hangingPunct="0"/>
            <a:r>
              <a:rPr lang="es-MX" sz="1400" i="1" dirty="0">
                <a:latin typeface="Calibri" panose="020F0502020204030204" pitchFamily="34" charset="0"/>
                <a:cs typeface="Arial" charset="0"/>
              </a:rPr>
              <a:t>-Aportaciones de capital (suscripción y pago). </a:t>
            </a:r>
          </a:p>
          <a:p>
            <a:pPr algn="just" defTabSz="820738" eaLnBrk="0" hangingPunct="0"/>
            <a:r>
              <a:rPr lang="es-MX" sz="1400" i="1" dirty="0">
                <a:latin typeface="Calibri" panose="020F0502020204030204" pitchFamily="34" charset="0"/>
                <a:cs typeface="Arial" charset="0"/>
              </a:rPr>
              <a:t>-Capitalización de pasivos.</a:t>
            </a:r>
          </a:p>
          <a:p>
            <a:pPr algn="just" defTabSz="820738" eaLnBrk="0" hangingPunct="0"/>
            <a:r>
              <a:rPr lang="es-MX" sz="1400" i="1" dirty="0">
                <a:latin typeface="Calibri" panose="020F0502020204030204" pitchFamily="34" charset="0"/>
                <a:cs typeface="Arial" charset="0"/>
              </a:rPr>
              <a:t>-Capitalización de aportaciones para futuros aumentos de capital.</a:t>
            </a:r>
          </a:p>
          <a:p>
            <a:pPr algn="just" defTabSz="820738" eaLnBrk="0" hangingPunct="0">
              <a:buFontTx/>
              <a:buChar char="-"/>
            </a:pPr>
            <a:r>
              <a:rPr lang="es-MX" sz="1400" i="1" dirty="0">
                <a:latin typeface="Calibri" panose="020F0502020204030204" pitchFamily="34" charset="0"/>
                <a:cs typeface="Arial" charset="0"/>
              </a:rPr>
              <a:t>Pago de prima en colocación de acciones.</a:t>
            </a:r>
          </a:p>
          <a:p>
            <a:pPr algn="just" defTabSz="820738" eaLnBrk="0" hangingPunct="0"/>
            <a:r>
              <a:rPr lang="es-MX" sz="1400" i="1" dirty="0">
                <a:latin typeface="Calibri" panose="020F0502020204030204" pitchFamily="34" charset="0"/>
                <a:cs typeface="Arial" charset="0"/>
              </a:rPr>
              <a:t>-Aportaciones a una A. en P.</a:t>
            </a:r>
          </a:p>
          <a:p>
            <a:pPr algn="just" defTabSz="820738" eaLnBrk="0" hangingPunct="0"/>
            <a:endParaRPr lang="es-MX" sz="1400" i="1" dirty="0">
              <a:latin typeface="Calibri" panose="020F0502020204030204" pitchFamily="34" charset="0"/>
              <a:cs typeface="Arial" charset="0"/>
            </a:endParaRPr>
          </a:p>
        </p:txBody>
      </p:sp>
    </p:spTree>
    <p:extLst>
      <p:ext uri="{BB962C8B-B14F-4D97-AF65-F5344CB8AC3E}">
        <p14:creationId xmlns:p14="http://schemas.microsoft.com/office/powerpoint/2010/main" val="701996620"/>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CUCA – DETERMINACIÓN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78 LISR</a:t>
            </a:r>
            <a:endParaRPr lang="es-MX" b="1" dirty="0">
              <a:solidFill>
                <a:schemeClr val="accent2">
                  <a:lumMod val="75000"/>
                </a:schemeClr>
              </a:solidFill>
              <a:latin typeface="Calibri" pitchFamily="34" charset="0"/>
              <a:cs typeface="Arial" pitchFamily="34" charset="0"/>
            </a:endParaRPr>
          </a:p>
        </p:txBody>
      </p:sp>
      <p:sp>
        <p:nvSpPr>
          <p:cNvPr id="13" name="2 Marcador de contenido"/>
          <p:cNvSpPr txBox="1">
            <a:spLocks/>
          </p:cNvSpPr>
          <p:nvPr/>
        </p:nvSpPr>
        <p:spPr bwMode="auto">
          <a:xfrm>
            <a:off x="914400" y="2459038"/>
            <a:ext cx="7772400" cy="3273425"/>
          </a:xfrm>
          <a:prstGeom prst="rect">
            <a:avLst/>
          </a:prstGeom>
          <a:noFill/>
          <a:ln w="9525">
            <a:noFill/>
            <a:miter lim="800000"/>
            <a:headEnd/>
            <a:tailEnd/>
          </a:ln>
        </p:spPr>
        <p:txBody>
          <a:bodyPr lIns="82064" tIns="41032" rIns="82064" bIns="41032"/>
          <a:lstStyle/>
          <a:p>
            <a:pPr marL="287338" indent="-287338" algn="just" defTabSz="820738" eaLnBrk="0" hangingPunct="0">
              <a:spcBef>
                <a:spcPts val="625"/>
              </a:spcBef>
              <a:buClr>
                <a:schemeClr val="tx2"/>
              </a:buClr>
              <a:buSzPct val="95000"/>
            </a:pPr>
            <a:r>
              <a:rPr lang="es-MX" sz="2000" b="1" dirty="0">
                <a:latin typeface="Calibri" panose="020F0502020204030204" pitchFamily="34" charset="0"/>
                <a:cs typeface="Arial" charset="0"/>
              </a:rPr>
              <a:t>No se incluye:</a:t>
            </a:r>
            <a:endParaRPr lang="es-MX" sz="2000" dirty="0">
              <a:latin typeface="Calibri" panose="020F0502020204030204" pitchFamily="34" charset="0"/>
              <a:cs typeface="Arial" charset="0"/>
            </a:endParaRPr>
          </a:p>
          <a:p>
            <a:pPr marL="287338" indent="-287338" algn="just" defTabSz="820738" eaLnBrk="0" hangingPunct="0">
              <a:spcBef>
                <a:spcPts val="625"/>
              </a:spcBef>
              <a:buClr>
                <a:schemeClr val="tx2"/>
              </a:buClr>
              <a:buSzPct val="95000"/>
            </a:pPr>
            <a:endParaRPr lang="es-MX" sz="2000" dirty="0">
              <a:latin typeface="Calibri" panose="020F0502020204030204" pitchFamily="34" charset="0"/>
              <a:cs typeface="Arial" charset="0"/>
            </a:endParaRPr>
          </a:p>
          <a:p>
            <a:pPr marL="287338" indent="-287338" algn="just" defTabSz="820738" eaLnBrk="0" hangingPunct="0">
              <a:spcBef>
                <a:spcPts val="625"/>
              </a:spcBef>
              <a:buClr>
                <a:schemeClr val="tx1"/>
              </a:buClr>
              <a:buSzPct val="100000"/>
              <a:buFont typeface="Arial" charset="0"/>
              <a:buChar char="•"/>
            </a:pPr>
            <a:r>
              <a:rPr lang="es-MX" sz="2000" dirty="0">
                <a:latin typeface="Calibri" panose="020F0502020204030204" pitchFamily="34" charset="0"/>
                <a:cs typeface="Arial" charset="0"/>
              </a:rPr>
              <a:t>La reinversión o capitalización de utilidades. </a:t>
            </a:r>
          </a:p>
          <a:p>
            <a:pPr marL="287338" indent="-287338" algn="just" defTabSz="820738" eaLnBrk="0" hangingPunct="0">
              <a:spcBef>
                <a:spcPts val="625"/>
              </a:spcBef>
              <a:buClr>
                <a:schemeClr val="tx2"/>
              </a:buClr>
              <a:buSzPct val="95000"/>
              <a:buFont typeface="Wingdings" pitchFamily="2" charset="2"/>
              <a:buChar char="ü"/>
            </a:pPr>
            <a:endParaRPr lang="es-MX" sz="2000" dirty="0">
              <a:latin typeface="Calibri" panose="020F0502020204030204" pitchFamily="34" charset="0"/>
              <a:cs typeface="Arial" charset="0"/>
            </a:endParaRPr>
          </a:p>
          <a:p>
            <a:pPr marL="287338" indent="-287338" algn="just" defTabSz="820738" eaLnBrk="0" hangingPunct="0">
              <a:spcBef>
                <a:spcPts val="625"/>
              </a:spcBef>
              <a:buClr>
                <a:schemeClr val="tx1"/>
              </a:buClr>
              <a:buSzPct val="100000"/>
              <a:buFont typeface="Arial" charset="0"/>
              <a:buChar char="•"/>
            </a:pPr>
            <a:r>
              <a:rPr lang="es-MX" sz="2000" dirty="0">
                <a:latin typeface="Calibri" panose="020F0502020204030204" pitchFamily="34" charset="0"/>
                <a:cs typeface="Arial" charset="0"/>
              </a:rPr>
              <a:t>Cualquier otro que conforme el capital contable de la persona moral.</a:t>
            </a:r>
          </a:p>
          <a:p>
            <a:pPr marL="287338" indent="-287338" algn="just" defTabSz="820738" eaLnBrk="0" hangingPunct="0">
              <a:spcBef>
                <a:spcPts val="625"/>
              </a:spcBef>
              <a:buClr>
                <a:schemeClr val="tx2"/>
              </a:buClr>
              <a:buSzPct val="95000"/>
              <a:buFont typeface="Wingdings" pitchFamily="2" charset="2"/>
              <a:buChar char="ü"/>
            </a:pPr>
            <a:endParaRPr lang="es-MX" sz="2000" dirty="0">
              <a:latin typeface="Calibri" panose="020F0502020204030204" pitchFamily="34" charset="0"/>
              <a:cs typeface="Arial" charset="0"/>
            </a:endParaRPr>
          </a:p>
          <a:p>
            <a:pPr marL="287338" indent="-287338" algn="just" defTabSz="820738" eaLnBrk="0" hangingPunct="0">
              <a:spcBef>
                <a:spcPts val="625"/>
              </a:spcBef>
              <a:buClr>
                <a:schemeClr val="tx1"/>
              </a:buClr>
              <a:buSzPct val="100000"/>
              <a:buFont typeface="Arial" charset="0"/>
              <a:buChar char="•"/>
            </a:pPr>
            <a:r>
              <a:rPr lang="es-MX" sz="2000" dirty="0">
                <a:latin typeface="Calibri" panose="020F0502020204030204" pitchFamily="34" charset="0"/>
                <a:cs typeface="Arial" charset="0"/>
              </a:rPr>
              <a:t>Dividendos o utilidades en acciones o los reinvertidos en la suscripción y aumento de capital de la misma persona moral que los distribuye.</a:t>
            </a:r>
          </a:p>
          <a:p>
            <a:pPr marL="287338" indent="-287338" algn="just" defTabSz="820738" eaLnBrk="0" hangingPunct="0">
              <a:spcBef>
                <a:spcPts val="625"/>
              </a:spcBef>
              <a:buClr>
                <a:schemeClr val="tx2"/>
              </a:buClr>
              <a:buSzPct val="95000"/>
              <a:buFont typeface="Wingdings" pitchFamily="2" charset="2"/>
              <a:buChar char="ü"/>
            </a:pPr>
            <a:endParaRPr lang="es-MX" sz="2000" dirty="0">
              <a:latin typeface="Calibri" panose="020F0502020204030204" pitchFamily="34" charset="0"/>
              <a:cs typeface="Arial" charset="0"/>
            </a:endParaRPr>
          </a:p>
          <a:p>
            <a:pPr marL="287338" indent="-287338" algn="just" defTabSz="820738" eaLnBrk="0" hangingPunct="0">
              <a:spcBef>
                <a:spcPts val="625"/>
              </a:spcBef>
              <a:buClr>
                <a:schemeClr val="tx2"/>
              </a:buClr>
              <a:buSzPct val="95000"/>
            </a:pPr>
            <a:endParaRPr lang="es-MX" sz="2000" dirty="0">
              <a:latin typeface="Calibri" panose="020F0502020204030204" pitchFamily="34" charset="0"/>
              <a:cs typeface="Arial" charset="0"/>
            </a:endParaRPr>
          </a:p>
        </p:txBody>
      </p:sp>
    </p:spTree>
    <p:extLst>
      <p:ext uri="{BB962C8B-B14F-4D97-AF65-F5344CB8AC3E}">
        <p14:creationId xmlns:p14="http://schemas.microsoft.com/office/powerpoint/2010/main" val="2619057248"/>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CUCA – DETERMINACIÓN</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78 LISR</a:t>
            </a:r>
            <a:endParaRPr lang="es-MX" b="1" dirty="0">
              <a:solidFill>
                <a:schemeClr val="accent2">
                  <a:lumMod val="75000"/>
                </a:schemeClr>
              </a:solidFill>
              <a:latin typeface="Calibri" pitchFamily="34" charset="0"/>
              <a:cs typeface="Arial" pitchFamily="34" charset="0"/>
            </a:endParaRPr>
          </a:p>
        </p:txBody>
      </p:sp>
      <p:sp>
        <p:nvSpPr>
          <p:cNvPr id="7" name="2 Marcador de contenido"/>
          <p:cNvSpPr txBox="1">
            <a:spLocks/>
          </p:cNvSpPr>
          <p:nvPr/>
        </p:nvSpPr>
        <p:spPr bwMode="auto">
          <a:xfrm>
            <a:off x="714375" y="3295650"/>
            <a:ext cx="3298825" cy="1741488"/>
          </a:xfrm>
          <a:prstGeom prst="rect">
            <a:avLst/>
          </a:prstGeom>
          <a:noFill/>
          <a:ln w="9525">
            <a:noFill/>
            <a:miter lim="800000"/>
            <a:headEnd/>
            <a:tailEnd/>
          </a:ln>
        </p:spPr>
        <p:txBody>
          <a:bodyPr lIns="82064" tIns="41032" rIns="82064" bIns="41032"/>
          <a:lstStyle/>
          <a:p>
            <a:pPr>
              <a:lnSpc>
                <a:spcPct val="80000"/>
              </a:lnSpc>
            </a:pPr>
            <a:endParaRPr lang="es-ES" sz="2000" b="1">
              <a:latin typeface="Calibri" panose="020F0502020204030204" pitchFamily="34" charset="0"/>
              <a:cs typeface="Arial" charset="0"/>
            </a:endParaRPr>
          </a:p>
          <a:p>
            <a:pPr algn="ctr">
              <a:lnSpc>
                <a:spcPct val="80000"/>
              </a:lnSpc>
            </a:pPr>
            <a:endParaRPr lang="es-ES" sz="2000" b="1">
              <a:latin typeface="Calibri" panose="020F0502020204030204" pitchFamily="34" charset="0"/>
              <a:cs typeface="Arial" charset="0"/>
            </a:endParaRPr>
          </a:p>
          <a:p>
            <a:pPr algn="ctr">
              <a:lnSpc>
                <a:spcPct val="80000"/>
              </a:lnSpc>
            </a:pPr>
            <a:r>
              <a:rPr lang="es-ES" sz="2000" b="1">
                <a:latin typeface="Calibri" panose="020F0502020204030204" pitchFamily="34" charset="0"/>
                <a:cs typeface="Arial" charset="0"/>
              </a:rPr>
              <a:t>Último mes del ejercicio.</a:t>
            </a:r>
          </a:p>
          <a:p>
            <a:pPr algn="just">
              <a:lnSpc>
                <a:spcPct val="80000"/>
              </a:lnSpc>
            </a:pPr>
            <a:endParaRPr lang="es-ES" sz="2000" b="1">
              <a:latin typeface="Calibri" panose="020F0502020204030204" pitchFamily="34" charset="0"/>
              <a:cs typeface="Arial" charset="0"/>
            </a:endParaRPr>
          </a:p>
          <a:p>
            <a:pPr algn="just">
              <a:lnSpc>
                <a:spcPct val="80000"/>
              </a:lnSpc>
            </a:pPr>
            <a:endParaRPr lang="es-ES" sz="2000" b="1">
              <a:latin typeface="Calibri" panose="020F0502020204030204" pitchFamily="34" charset="0"/>
              <a:cs typeface="Arial" charset="0"/>
            </a:endParaRPr>
          </a:p>
          <a:p>
            <a:pPr algn="just">
              <a:lnSpc>
                <a:spcPct val="80000"/>
              </a:lnSpc>
            </a:pPr>
            <a:r>
              <a:rPr lang="es-ES" sz="2000" b="1">
                <a:latin typeface="Calibri" panose="020F0502020204030204" pitchFamily="34" charset="0"/>
                <a:cs typeface="Arial" charset="0"/>
              </a:rPr>
              <a:t>Mes en que se llevó a cabo la última actualización.</a:t>
            </a:r>
          </a:p>
          <a:p>
            <a:pPr>
              <a:lnSpc>
                <a:spcPct val="80000"/>
              </a:lnSpc>
            </a:pPr>
            <a:endParaRPr lang="es-ES"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a:p>
            <a:pPr>
              <a:lnSpc>
                <a:spcPct val="80000"/>
              </a:lnSpc>
            </a:pPr>
            <a:endParaRPr lang="pt-BR"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p:txBody>
      </p:sp>
      <p:sp>
        <p:nvSpPr>
          <p:cNvPr id="8" name="8 Corchetes"/>
          <p:cNvSpPr/>
          <p:nvPr/>
        </p:nvSpPr>
        <p:spPr>
          <a:xfrm>
            <a:off x="606425" y="3443288"/>
            <a:ext cx="3406775" cy="16319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68" tIns="23085" rIns="46168" bIns="23085" anchor="ctr"/>
          <a:lstStyle/>
          <a:p>
            <a:pPr algn="ctr">
              <a:defRPr/>
            </a:pPr>
            <a:endParaRPr lang="es-MX" sz="2000">
              <a:latin typeface="Calibri" panose="020F0502020204030204" pitchFamily="34" charset="0"/>
              <a:cs typeface="Arial" pitchFamily="34" charset="0"/>
            </a:endParaRPr>
          </a:p>
        </p:txBody>
      </p:sp>
      <p:cxnSp>
        <p:nvCxnSpPr>
          <p:cNvPr id="9" name="9 Conector recto"/>
          <p:cNvCxnSpPr/>
          <p:nvPr/>
        </p:nvCxnSpPr>
        <p:spPr>
          <a:xfrm>
            <a:off x="857250" y="4259263"/>
            <a:ext cx="3013075" cy="0"/>
          </a:xfrm>
          <a:prstGeom prst="line">
            <a:avLst/>
          </a:prstGeom>
        </p:spPr>
        <p:style>
          <a:lnRef idx="3">
            <a:schemeClr val="dk1"/>
          </a:lnRef>
          <a:fillRef idx="0">
            <a:schemeClr val="dk1"/>
          </a:fillRef>
          <a:effectRef idx="2">
            <a:schemeClr val="dk1"/>
          </a:effectRef>
          <a:fontRef idx="minor">
            <a:schemeClr val="tx1"/>
          </a:fontRef>
        </p:style>
      </p:cxnSp>
      <p:sp>
        <p:nvSpPr>
          <p:cNvPr id="11" name="2 Marcador de contenido"/>
          <p:cNvSpPr txBox="1">
            <a:spLocks/>
          </p:cNvSpPr>
          <p:nvPr/>
        </p:nvSpPr>
        <p:spPr bwMode="auto">
          <a:xfrm>
            <a:off x="4586288" y="2924175"/>
            <a:ext cx="3298825" cy="815975"/>
          </a:xfrm>
          <a:prstGeom prst="rect">
            <a:avLst/>
          </a:prstGeom>
          <a:noFill/>
          <a:ln w="9525">
            <a:noFill/>
            <a:miter lim="800000"/>
            <a:headEnd/>
            <a:tailEnd/>
          </a:ln>
        </p:spPr>
        <p:txBody>
          <a:bodyPr lIns="82064" tIns="41032" rIns="82064" bIns="41032"/>
          <a:lstStyle/>
          <a:p>
            <a:pPr algn="just">
              <a:lnSpc>
                <a:spcPct val="80000"/>
              </a:lnSpc>
            </a:pPr>
            <a:r>
              <a:rPr lang="es-MX" sz="2000" b="1">
                <a:latin typeface="Calibri" panose="020F0502020204030204" pitchFamily="34" charset="0"/>
                <a:cs typeface="Arial" charset="0"/>
              </a:rPr>
              <a:t>Saldo de la CUCA que se tenga al día de cierre de cada ejercicio.</a:t>
            </a:r>
            <a:endParaRPr lang="es-ES" sz="2000" b="1">
              <a:latin typeface="Calibri" panose="020F0502020204030204" pitchFamily="34" charset="0"/>
              <a:cs typeface="Arial" charset="0"/>
            </a:endParaRPr>
          </a:p>
          <a:p>
            <a:pPr algn="just">
              <a:lnSpc>
                <a:spcPct val="80000"/>
              </a:lnSpc>
            </a:pPr>
            <a:endParaRPr lang="pt-BR" sz="2000" b="1">
              <a:latin typeface="Calibri" panose="020F0502020204030204" pitchFamily="34" charset="0"/>
              <a:cs typeface="Arial" charset="0"/>
            </a:endParaRPr>
          </a:p>
          <a:p>
            <a:pPr algn="just">
              <a:lnSpc>
                <a:spcPct val="80000"/>
              </a:lnSpc>
            </a:pPr>
            <a:endParaRPr lang="es-ES" sz="2000" b="1">
              <a:latin typeface="Calibri" panose="020F0502020204030204" pitchFamily="34" charset="0"/>
              <a:cs typeface="Arial" charset="0"/>
            </a:endParaRPr>
          </a:p>
          <a:p>
            <a:pPr algn="just">
              <a:lnSpc>
                <a:spcPct val="80000"/>
              </a:lnSpc>
            </a:pPr>
            <a:endParaRPr lang="es-ES" sz="2000" b="1">
              <a:latin typeface="Calibri" panose="020F0502020204030204" pitchFamily="34" charset="0"/>
              <a:cs typeface="Arial" charset="0"/>
            </a:endParaRPr>
          </a:p>
        </p:txBody>
      </p:sp>
      <p:sp>
        <p:nvSpPr>
          <p:cNvPr id="12" name="13 Corchetes"/>
          <p:cNvSpPr/>
          <p:nvPr/>
        </p:nvSpPr>
        <p:spPr>
          <a:xfrm>
            <a:off x="4514850" y="2701925"/>
            <a:ext cx="3370263" cy="107473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68" tIns="23085" rIns="46168" bIns="23085" anchor="ctr"/>
          <a:lstStyle/>
          <a:p>
            <a:pPr algn="ctr">
              <a:defRPr/>
            </a:pPr>
            <a:endParaRPr lang="es-MX" sz="2000">
              <a:latin typeface="Calibri" panose="020F0502020204030204" pitchFamily="34" charset="0"/>
              <a:cs typeface="Arial" pitchFamily="34" charset="0"/>
            </a:endParaRPr>
          </a:p>
        </p:txBody>
      </p:sp>
      <p:sp>
        <p:nvSpPr>
          <p:cNvPr id="14" name="2 Marcador de contenido"/>
          <p:cNvSpPr txBox="1">
            <a:spLocks/>
          </p:cNvSpPr>
          <p:nvPr/>
        </p:nvSpPr>
        <p:spPr bwMode="auto">
          <a:xfrm>
            <a:off x="5159375" y="3814763"/>
            <a:ext cx="2224088" cy="927100"/>
          </a:xfrm>
          <a:prstGeom prst="rect">
            <a:avLst/>
          </a:prstGeom>
          <a:noFill/>
          <a:ln w="9525">
            <a:noFill/>
            <a:miter lim="800000"/>
            <a:headEnd/>
            <a:tailEnd/>
          </a:ln>
        </p:spPr>
        <p:txBody>
          <a:bodyPr lIns="82064" tIns="41032" rIns="82064" bIns="41032"/>
          <a:lstStyle/>
          <a:p>
            <a:pPr>
              <a:lnSpc>
                <a:spcPct val="80000"/>
              </a:lnSpc>
            </a:pPr>
            <a:endParaRPr lang="es-ES" sz="2000" b="1">
              <a:latin typeface="Calibri" panose="020F0502020204030204" pitchFamily="34" charset="0"/>
              <a:cs typeface="Arial" charset="0"/>
            </a:endParaRPr>
          </a:p>
          <a:p>
            <a:pPr algn="ctr">
              <a:lnSpc>
                <a:spcPct val="80000"/>
              </a:lnSpc>
            </a:pPr>
            <a:endParaRPr lang="es-ES" sz="2000" b="1">
              <a:latin typeface="Calibri" panose="020F0502020204030204" pitchFamily="34" charset="0"/>
              <a:cs typeface="Arial" charset="0"/>
            </a:endParaRPr>
          </a:p>
          <a:p>
            <a:pPr algn="ctr">
              <a:lnSpc>
                <a:spcPct val="80000"/>
              </a:lnSpc>
            </a:pPr>
            <a:r>
              <a:rPr lang="es-ES" sz="2000" b="1">
                <a:latin typeface="Calibri" panose="020F0502020204030204" pitchFamily="34" charset="0"/>
                <a:cs typeface="Arial" charset="0"/>
              </a:rPr>
              <a:t>Factor de Actualización.</a:t>
            </a:r>
          </a:p>
          <a:p>
            <a:pPr>
              <a:lnSpc>
                <a:spcPct val="80000"/>
              </a:lnSpc>
            </a:pPr>
            <a:endParaRPr lang="es-ES" sz="2000" b="1">
              <a:latin typeface="Calibri" panose="020F0502020204030204" pitchFamily="34" charset="0"/>
              <a:cs typeface="Arial" charset="0"/>
            </a:endParaRPr>
          </a:p>
          <a:p>
            <a:pPr>
              <a:lnSpc>
                <a:spcPct val="80000"/>
              </a:lnSpc>
            </a:pPr>
            <a:endParaRPr lang="pt-BR"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p:txBody>
      </p:sp>
      <p:cxnSp>
        <p:nvCxnSpPr>
          <p:cNvPr id="15" name="27 Conector recto"/>
          <p:cNvCxnSpPr/>
          <p:nvPr/>
        </p:nvCxnSpPr>
        <p:spPr>
          <a:xfrm>
            <a:off x="4622800" y="4964113"/>
            <a:ext cx="340518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6" name="2 Marcador de contenido"/>
          <p:cNvSpPr txBox="1">
            <a:spLocks/>
          </p:cNvSpPr>
          <p:nvPr/>
        </p:nvSpPr>
        <p:spPr bwMode="auto">
          <a:xfrm>
            <a:off x="4657725" y="4667250"/>
            <a:ext cx="3300413" cy="889000"/>
          </a:xfrm>
          <a:prstGeom prst="rect">
            <a:avLst/>
          </a:prstGeom>
          <a:noFill/>
          <a:ln w="9525">
            <a:noFill/>
            <a:miter lim="800000"/>
            <a:headEnd/>
            <a:tailEnd/>
          </a:ln>
        </p:spPr>
        <p:txBody>
          <a:bodyPr lIns="82064" tIns="41032" rIns="82064" bIns="41032"/>
          <a:lstStyle/>
          <a:p>
            <a:pPr>
              <a:lnSpc>
                <a:spcPct val="80000"/>
              </a:lnSpc>
            </a:pPr>
            <a:endParaRPr lang="es-ES" sz="2000" b="1">
              <a:latin typeface="Calibri" panose="020F0502020204030204" pitchFamily="34" charset="0"/>
              <a:cs typeface="Arial" charset="0"/>
            </a:endParaRPr>
          </a:p>
          <a:p>
            <a:pPr algn="ctr">
              <a:lnSpc>
                <a:spcPct val="80000"/>
              </a:lnSpc>
            </a:pPr>
            <a:endParaRPr lang="es-ES" sz="2000" b="1">
              <a:latin typeface="Calibri" panose="020F0502020204030204" pitchFamily="34" charset="0"/>
              <a:cs typeface="Arial" charset="0"/>
            </a:endParaRPr>
          </a:p>
          <a:p>
            <a:pPr algn="ctr">
              <a:lnSpc>
                <a:spcPct val="80000"/>
              </a:lnSpc>
            </a:pPr>
            <a:r>
              <a:rPr lang="es-ES" sz="2000" b="1">
                <a:latin typeface="Calibri" panose="020F0502020204030204" pitchFamily="34" charset="0"/>
                <a:cs typeface="Arial" charset="0"/>
              </a:rPr>
              <a:t>Saldo de la CUCA actualizado al cierre del ejercicio.</a:t>
            </a:r>
          </a:p>
          <a:p>
            <a:pPr>
              <a:lnSpc>
                <a:spcPct val="80000"/>
              </a:lnSpc>
            </a:pPr>
            <a:endParaRPr lang="es-ES"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a:p>
            <a:pPr>
              <a:lnSpc>
                <a:spcPct val="80000"/>
              </a:lnSpc>
            </a:pPr>
            <a:endParaRPr lang="pt-BR"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a:p>
            <a:pPr>
              <a:lnSpc>
                <a:spcPct val="80000"/>
              </a:lnSpc>
            </a:pPr>
            <a:endParaRPr lang="es-ES" sz="2000" b="1">
              <a:latin typeface="Calibri" panose="020F0502020204030204" pitchFamily="34" charset="0"/>
              <a:cs typeface="Arial" charset="0"/>
            </a:endParaRPr>
          </a:p>
        </p:txBody>
      </p:sp>
      <p:sp>
        <p:nvSpPr>
          <p:cNvPr id="17" name="38 Igual que"/>
          <p:cNvSpPr/>
          <p:nvPr/>
        </p:nvSpPr>
        <p:spPr>
          <a:xfrm>
            <a:off x="4264065" y="4296150"/>
            <a:ext cx="645439" cy="333612"/>
          </a:xfrm>
          <a:prstGeom prst="mathEqual">
            <a:avLst>
              <a:gd name="adj1" fmla="val 13334"/>
              <a:gd name="adj2" fmla="val 32132"/>
            </a:avLst>
          </a:prstGeom>
          <a:solidFill>
            <a:schemeClr val="tx1"/>
          </a:solidFill>
          <a:ln/>
        </p:spPr>
        <p:style>
          <a:lnRef idx="2">
            <a:schemeClr val="dk1"/>
          </a:lnRef>
          <a:fillRef idx="1">
            <a:schemeClr val="lt1"/>
          </a:fillRef>
          <a:effectRef idx="0">
            <a:schemeClr val="dk1"/>
          </a:effectRef>
          <a:fontRef idx="minor">
            <a:schemeClr val="dk1"/>
          </a:fontRef>
        </p:style>
        <p:txBody>
          <a:bodyPr lIns="46168" tIns="23085" rIns="46168" bIns="23085" anchor="ctr"/>
          <a:lstStyle/>
          <a:p>
            <a:pPr algn="ctr">
              <a:defRPr/>
            </a:pPr>
            <a:endParaRPr lang="es-MX" sz="2000">
              <a:latin typeface="Calibri" panose="020F0502020204030204" pitchFamily="34" charset="0"/>
              <a:cs typeface="Arial" pitchFamily="34" charset="0"/>
            </a:endParaRPr>
          </a:p>
        </p:txBody>
      </p:sp>
      <p:cxnSp>
        <p:nvCxnSpPr>
          <p:cNvPr id="18" name="16 Conector recto"/>
          <p:cNvCxnSpPr/>
          <p:nvPr/>
        </p:nvCxnSpPr>
        <p:spPr>
          <a:xfrm>
            <a:off x="893763" y="4259263"/>
            <a:ext cx="290353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9" name="17 Corchetes"/>
          <p:cNvSpPr/>
          <p:nvPr/>
        </p:nvSpPr>
        <p:spPr>
          <a:xfrm>
            <a:off x="5411788" y="4259263"/>
            <a:ext cx="1792287" cy="5556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6168" tIns="23085" rIns="46168" bIns="23085" anchor="ctr"/>
          <a:lstStyle/>
          <a:p>
            <a:pPr algn="ctr">
              <a:defRPr/>
            </a:pPr>
            <a:endParaRPr lang="es-MX" sz="2000">
              <a:latin typeface="Calibri" panose="020F0502020204030204" pitchFamily="34" charset="0"/>
              <a:cs typeface="Arial" pitchFamily="34" charset="0"/>
            </a:endParaRPr>
          </a:p>
        </p:txBody>
      </p:sp>
    </p:spTree>
    <p:extLst>
      <p:ext uri="{BB962C8B-B14F-4D97-AF65-F5344CB8AC3E}">
        <p14:creationId xmlns:p14="http://schemas.microsoft.com/office/powerpoint/2010/main" val="3745109513"/>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CONTABILIDAD ELECTRÓNICA</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138</a:t>
            </a:fld>
            <a:endParaRPr lang="es-MX" dirty="0"/>
          </a:p>
        </p:txBody>
      </p:sp>
    </p:spTree>
    <p:extLst>
      <p:ext uri="{BB962C8B-B14F-4D97-AF65-F5344CB8AC3E}">
        <p14:creationId xmlns:p14="http://schemas.microsoft.com/office/powerpoint/2010/main" val="31447949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139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INTRODUCCIÓN</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Content Placeholder 2"/>
          <p:cNvSpPr txBox="1">
            <a:spLocks/>
          </p:cNvSpPr>
          <p:nvPr/>
        </p:nvSpPr>
        <p:spPr>
          <a:xfrm>
            <a:off x="535631" y="1801818"/>
            <a:ext cx="7924800" cy="4802088"/>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0">
              <a:buNone/>
            </a:pPr>
            <a:r>
              <a:rPr lang="es-MX" sz="2000" dirty="0" smtClean="0">
                <a:latin typeface="Calibri" panose="020F0502020204030204" pitchFamily="34" charset="0"/>
              </a:rPr>
              <a:t>Como parte de las Reformas Fiscales para 2014, se establecieron obligaciones a los contribuyentes en materia de contabilidad, las cuales permiten que las autoridades fiscales tengan acceso a la contabilidad del contribuyente y como parte de sus facultades de comprobación realizar revisiones electrónicas.</a:t>
            </a:r>
          </a:p>
          <a:p>
            <a:pPr indent="0"/>
            <a:endParaRPr lang="es-MX" sz="2000" dirty="0" smtClean="0">
              <a:latin typeface="Calibri" panose="020F0502020204030204" pitchFamily="34" charset="0"/>
            </a:endParaRPr>
          </a:p>
          <a:p>
            <a:pPr indent="0">
              <a:buNone/>
            </a:pPr>
            <a:r>
              <a:rPr lang="es-MX" sz="2000" dirty="0" smtClean="0">
                <a:latin typeface="Calibri" panose="020F0502020204030204" pitchFamily="34" charset="0"/>
              </a:rPr>
              <a:t>Dichas reglas se encuentran establecidas en el CFF, su reglamento y la RMF.</a:t>
            </a:r>
          </a:p>
          <a:p>
            <a:pPr indent="0"/>
            <a:endParaRPr lang="es-MX" sz="2000" dirty="0" smtClean="0">
              <a:latin typeface="Calibri" panose="020F0502020204030204" pitchFamily="34" charset="0"/>
            </a:endParaRPr>
          </a:p>
          <a:p>
            <a:pPr indent="0">
              <a:buNone/>
            </a:pPr>
            <a:r>
              <a:rPr lang="es-MX" sz="2000" dirty="0" smtClean="0">
                <a:latin typeface="Calibri" panose="020F0502020204030204" pitchFamily="34" charset="0"/>
              </a:rPr>
              <a:t>Estas obligaciones de acuerdo los Artículos Transitorios de la RMF entraran en vigor a partir del </a:t>
            </a:r>
            <a:r>
              <a:rPr lang="es-MX" sz="2000" b="1" dirty="0" smtClean="0">
                <a:latin typeface="Calibri" panose="020F0502020204030204" pitchFamily="34" charset="0"/>
              </a:rPr>
              <a:t>1° de julio del 2014</a:t>
            </a:r>
            <a:r>
              <a:rPr lang="es-MX" sz="2000" dirty="0" smtClean="0">
                <a:latin typeface="Calibri" panose="020F0502020204030204" pitchFamily="34" charset="0"/>
              </a:rPr>
              <a:t>.</a:t>
            </a:r>
          </a:p>
        </p:txBody>
      </p:sp>
    </p:spTree>
    <p:extLst>
      <p:ext uri="{BB962C8B-B14F-4D97-AF65-F5344CB8AC3E}">
        <p14:creationId xmlns:p14="http://schemas.microsoft.com/office/powerpoint/2010/main" val="216953223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14</a:t>
            </a:fld>
            <a:endParaRPr lang="es-MX" dirty="0"/>
          </a:p>
        </p:txBody>
      </p:sp>
      <p:sp>
        <p:nvSpPr>
          <p:cNvPr id="8" name="7 CuadroTexto"/>
          <p:cNvSpPr txBox="1"/>
          <p:nvPr/>
        </p:nvSpPr>
        <p:spPr>
          <a:xfrm>
            <a:off x="395536" y="1124744"/>
            <a:ext cx="8280919" cy="646331"/>
          </a:xfrm>
          <a:prstGeom prst="rect">
            <a:avLst/>
          </a:prstGeom>
          <a:noFill/>
        </p:spPr>
        <p:txBody>
          <a:bodyPr wrap="square" rtlCol="0">
            <a:spAutoFit/>
          </a:bodyPr>
          <a:lstStyle/>
          <a:p>
            <a:pPr algn="just"/>
            <a:r>
              <a:rPr lang="es-ES" dirty="0" smtClean="0">
                <a:solidFill>
                  <a:prstClr val="black"/>
                </a:solidFill>
                <a:latin typeface="Calibri" pitchFamily="34" charset="0"/>
                <a:cs typeface="Arial" pitchFamily="34" charset="0"/>
              </a:rPr>
              <a:t>La tasa para retención de intereses es del 0.50%.</a:t>
            </a:r>
          </a:p>
          <a:p>
            <a:pPr algn="just"/>
            <a:endParaRPr lang="es-ES" dirty="0" smtClean="0">
              <a:solidFill>
                <a:prstClr val="black"/>
              </a:solidFill>
              <a:latin typeface="Calibri" pitchFamily="34" charset="0"/>
              <a:cs typeface="Arial" pitchFamily="34" charset="0"/>
            </a:endParaRPr>
          </a:p>
        </p:txBody>
      </p:sp>
      <p:sp>
        <p:nvSpPr>
          <p:cNvPr id="9" name="Rectangle 2"/>
          <p:cNvSpPr>
            <a:spLocks noChangeArrowheads="1"/>
          </p:cNvSpPr>
          <p:nvPr/>
        </p:nvSpPr>
        <p:spPr bwMode="auto">
          <a:xfrm>
            <a:off x="107504" y="620688"/>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 Y OTRAS DISPOSICIONES DE INTERÉS</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y 21 LIF </a:t>
            </a:r>
            <a:endParaRPr lang="es-MX" sz="2400" b="1" dirty="0">
              <a:solidFill>
                <a:srgbClr val="297FD5">
                  <a:lumMod val="75000"/>
                </a:srgbClr>
              </a:solidFill>
              <a:latin typeface="Calibri"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222072274"/>
              </p:ext>
            </p:extLst>
          </p:nvPr>
        </p:nvGraphicFramePr>
        <p:xfrm>
          <a:off x="395536" y="1628800"/>
          <a:ext cx="828092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046454"/>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CONCEPTOS QUE LA INTEGRAN</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8" name="Content Placeholder 25"/>
          <p:cNvGraphicFramePr>
            <a:graphicFrameLocks/>
          </p:cNvGraphicFramePr>
          <p:nvPr>
            <p:extLst>
              <p:ext uri="{D42A27DB-BD31-4B8C-83A1-F6EECF244321}">
                <p14:modId xmlns:p14="http://schemas.microsoft.com/office/powerpoint/2010/main" val="901451852"/>
              </p:ext>
            </p:extLst>
          </p:nvPr>
        </p:nvGraphicFramePr>
        <p:xfrm>
          <a:off x="533400" y="1752600"/>
          <a:ext cx="3962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174526098"/>
              </p:ext>
            </p:extLst>
          </p:nvPr>
        </p:nvGraphicFramePr>
        <p:xfrm>
          <a:off x="4800600" y="1600199"/>
          <a:ext cx="3810000" cy="35498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angle 10"/>
          <p:cNvSpPr/>
          <p:nvPr/>
        </p:nvSpPr>
        <p:spPr>
          <a:xfrm>
            <a:off x="457200" y="1600200"/>
            <a:ext cx="1805238" cy="461665"/>
          </a:xfrm>
          <a:prstGeom prst="rect">
            <a:avLst/>
          </a:prstGeom>
        </p:spPr>
        <p:txBody>
          <a:bodyPr wrap="none">
            <a:spAutoFit/>
          </a:bodyPr>
          <a:lstStyle/>
          <a:p>
            <a:r>
              <a:rPr lang="es-MX" sz="2400" b="1" i="1" dirty="0">
                <a:latin typeface="Calibri" panose="020F0502020204030204" pitchFamily="34" charset="0"/>
              </a:rPr>
              <a:t>Contabilidad</a:t>
            </a:r>
          </a:p>
        </p:txBody>
      </p:sp>
    </p:spTree>
    <p:extLst>
      <p:ext uri="{BB962C8B-B14F-4D97-AF65-F5344CB8AC3E}">
        <p14:creationId xmlns:p14="http://schemas.microsoft.com/office/powerpoint/2010/main" val="1635106184"/>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Normatividad</a:t>
            </a:r>
            <a:endParaRPr lang="es-MX" b="1" dirty="0">
              <a:solidFill>
                <a:schemeClr val="accent2">
                  <a:lumMod val="75000"/>
                </a:schemeClr>
              </a:solidFill>
              <a:latin typeface="Calibri" pitchFamily="34" charset="0"/>
              <a:cs typeface="Arial" pitchFamily="34" charset="0"/>
            </a:endParaRPr>
          </a:p>
        </p:txBody>
      </p:sp>
      <p:grpSp>
        <p:nvGrpSpPr>
          <p:cNvPr id="7" name="Group 6"/>
          <p:cNvGrpSpPr/>
          <p:nvPr/>
        </p:nvGrpSpPr>
        <p:grpSpPr>
          <a:xfrm>
            <a:off x="2287960" y="1948473"/>
            <a:ext cx="6096000" cy="1197862"/>
            <a:chOff x="2288331" y="1011"/>
            <a:chExt cx="3851968" cy="1326599"/>
          </a:xfrm>
        </p:grpSpPr>
        <p:sp>
          <p:nvSpPr>
            <p:cNvPr id="8" name="Rectangle 7"/>
            <p:cNvSpPr/>
            <p:nvPr/>
          </p:nvSpPr>
          <p:spPr>
            <a:xfrm>
              <a:off x="2288331" y="1011"/>
              <a:ext cx="3851968" cy="1326599"/>
            </a:xfrm>
            <a:prstGeom prst="rect">
              <a:avLst/>
            </a:prstGeom>
            <a:ln>
              <a:noFill/>
            </a:ln>
          </p:spPr>
          <p:style>
            <a:lnRef idx="1">
              <a:schemeClr val="accent3"/>
            </a:lnRef>
            <a:fillRef idx="3">
              <a:schemeClr val="accent3"/>
            </a:fillRef>
            <a:effectRef idx="2">
              <a:schemeClr val="accent3"/>
            </a:effectRef>
            <a:fontRef idx="minor">
              <a:schemeClr val="lt1"/>
            </a:fontRef>
          </p:style>
        </p:sp>
        <p:sp>
          <p:nvSpPr>
            <p:cNvPr id="9" name="Rectangle 8"/>
            <p:cNvSpPr/>
            <p:nvPr/>
          </p:nvSpPr>
          <p:spPr>
            <a:xfrm>
              <a:off x="2288331" y="1011"/>
              <a:ext cx="3851968" cy="1326599"/>
            </a:xfrm>
            <a:prstGeom prst="rect">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r>
                <a:rPr lang="es-MX" sz="2800" b="1" kern="1200" dirty="0" smtClean="0">
                  <a:latin typeface="Calibri" panose="020F0502020204030204" pitchFamily="34" charset="0"/>
                </a:rPr>
                <a:t>Código Fiscal de la Federación (CFF)</a:t>
              </a:r>
            </a:p>
            <a:p>
              <a:pPr marL="180975" defTabSz="711200">
                <a:lnSpc>
                  <a:spcPct val="90000"/>
                </a:lnSpc>
                <a:spcBef>
                  <a:spcPct val="0"/>
                </a:spcBef>
                <a:spcAft>
                  <a:spcPct val="35000"/>
                </a:spcAft>
              </a:pPr>
              <a:r>
                <a:rPr lang="es-MX" sz="2400" kern="1200" dirty="0" smtClean="0">
                  <a:latin typeface="Calibri" panose="020F0502020204030204" pitchFamily="34" charset="0"/>
                </a:rPr>
                <a:t>Nuevas disposiciones que regulan la contabilidad en medios electrónicos </a:t>
              </a:r>
              <a:r>
                <a:rPr lang="es-MX" kern="1200" dirty="0" smtClean="0">
                  <a:latin typeface="Calibri" panose="020F0502020204030204" pitchFamily="34" charset="0"/>
                </a:rPr>
                <a:t>(Enero 2014)</a:t>
              </a:r>
              <a:endParaRPr lang="es-MX" sz="2400" kern="1200" dirty="0" smtClean="0">
                <a:latin typeface="Calibri" panose="020F0502020204030204" pitchFamily="34" charset="0"/>
              </a:endParaRPr>
            </a:p>
          </p:txBody>
        </p:sp>
      </p:grpSp>
      <p:grpSp>
        <p:nvGrpSpPr>
          <p:cNvPr id="11" name="Group 10"/>
          <p:cNvGrpSpPr/>
          <p:nvPr/>
        </p:nvGrpSpPr>
        <p:grpSpPr>
          <a:xfrm>
            <a:off x="611560" y="3493962"/>
            <a:ext cx="6096000" cy="1197862"/>
            <a:chOff x="1928163" y="1546500"/>
            <a:chExt cx="3851968" cy="1326599"/>
          </a:xfrm>
        </p:grpSpPr>
        <p:sp>
          <p:nvSpPr>
            <p:cNvPr id="12" name="Rectangle 11"/>
            <p:cNvSpPr/>
            <p:nvPr/>
          </p:nvSpPr>
          <p:spPr>
            <a:xfrm>
              <a:off x="1928163" y="1546500"/>
              <a:ext cx="3851968" cy="1326599"/>
            </a:xfrm>
            <a:prstGeom prst="rect">
              <a:avLst/>
            </a:prstGeom>
          </p:spPr>
          <p:style>
            <a:lnRef idx="1">
              <a:schemeClr val="accent5"/>
            </a:lnRef>
            <a:fillRef idx="3">
              <a:schemeClr val="accent5"/>
            </a:fillRef>
            <a:effectRef idx="2">
              <a:schemeClr val="accent5"/>
            </a:effectRef>
            <a:fontRef idx="minor">
              <a:schemeClr val="lt1"/>
            </a:fontRef>
          </p:style>
        </p:sp>
        <p:sp>
          <p:nvSpPr>
            <p:cNvPr id="14" name="Rectangle 13"/>
            <p:cNvSpPr/>
            <p:nvPr/>
          </p:nvSpPr>
          <p:spPr>
            <a:xfrm>
              <a:off x="1928163" y="1546500"/>
              <a:ext cx="3851968" cy="1326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80975" lvl="0" defTabSz="711200">
                <a:lnSpc>
                  <a:spcPct val="90000"/>
                </a:lnSpc>
                <a:spcBef>
                  <a:spcPct val="0"/>
                </a:spcBef>
                <a:spcAft>
                  <a:spcPct val="35000"/>
                </a:spcAft>
              </a:pPr>
              <a:r>
                <a:rPr lang="es-MX" sz="2800" b="1" kern="1200" dirty="0" smtClean="0">
                  <a:latin typeface="Calibri" panose="020F0502020204030204" pitchFamily="34" charset="0"/>
                </a:rPr>
                <a:t>Reglamento CFF</a:t>
              </a:r>
            </a:p>
            <a:p>
              <a:pPr marL="180975" lvl="0" defTabSz="711200">
                <a:lnSpc>
                  <a:spcPct val="90000"/>
                </a:lnSpc>
                <a:spcBef>
                  <a:spcPct val="0"/>
                </a:spcBef>
                <a:spcAft>
                  <a:spcPct val="35000"/>
                </a:spcAft>
              </a:pPr>
              <a:r>
                <a:rPr lang="es-MX" sz="2400" kern="1200" dirty="0" smtClean="0">
                  <a:latin typeface="Calibri" panose="020F0502020204030204" pitchFamily="34" charset="0"/>
                </a:rPr>
                <a:t>Requisitos que deberá cumplir la contabilidad                   </a:t>
              </a:r>
              <a:r>
                <a:rPr lang="es-MX" kern="1200" dirty="0" smtClean="0">
                  <a:latin typeface="Calibri" panose="020F0502020204030204" pitchFamily="34" charset="0"/>
                </a:rPr>
                <a:t>(Abril 2014)</a:t>
              </a:r>
              <a:endParaRPr lang="es-MX" sz="2400" kern="1200" dirty="0">
                <a:latin typeface="Calibri" panose="020F0502020204030204" pitchFamily="34" charset="0"/>
              </a:endParaRPr>
            </a:p>
          </p:txBody>
        </p:sp>
      </p:grpSp>
      <p:grpSp>
        <p:nvGrpSpPr>
          <p:cNvPr id="15" name="Group 14"/>
          <p:cNvGrpSpPr/>
          <p:nvPr/>
        </p:nvGrpSpPr>
        <p:grpSpPr>
          <a:xfrm>
            <a:off x="2318741" y="5039450"/>
            <a:ext cx="6096000" cy="1197862"/>
            <a:chOff x="2319112" y="3091988"/>
            <a:chExt cx="3851968" cy="1326599"/>
          </a:xfrm>
        </p:grpSpPr>
        <p:sp>
          <p:nvSpPr>
            <p:cNvPr id="16" name="Rectangle 15"/>
            <p:cNvSpPr/>
            <p:nvPr/>
          </p:nvSpPr>
          <p:spPr>
            <a:xfrm>
              <a:off x="2319112" y="3091988"/>
              <a:ext cx="3851968" cy="1326599"/>
            </a:xfrm>
            <a:prstGeom prst="rect">
              <a:avLst/>
            </a:prstGeom>
          </p:spPr>
          <p:style>
            <a:lnRef idx="1">
              <a:schemeClr val="accent1"/>
            </a:lnRef>
            <a:fillRef idx="3">
              <a:schemeClr val="accent1"/>
            </a:fillRef>
            <a:effectRef idx="2">
              <a:schemeClr val="accent1"/>
            </a:effectRef>
            <a:fontRef idx="minor">
              <a:schemeClr val="lt1"/>
            </a:fontRef>
          </p:style>
        </p:sp>
        <p:sp>
          <p:nvSpPr>
            <p:cNvPr id="17" name="Rectangle 16"/>
            <p:cNvSpPr/>
            <p:nvPr/>
          </p:nvSpPr>
          <p:spPr>
            <a:xfrm>
              <a:off x="2319112" y="3091988"/>
              <a:ext cx="3851968" cy="1326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80975" lvl="0" defTabSz="711200">
                <a:lnSpc>
                  <a:spcPct val="90000"/>
                </a:lnSpc>
                <a:spcBef>
                  <a:spcPct val="0"/>
                </a:spcBef>
                <a:spcAft>
                  <a:spcPct val="35000"/>
                </a:spcAft>
              </a:pPr>
              <a:r>
                <a:rPr lang="es-MX" sz="2800" b="1" kern="1200" dirty="0" smtClean="0">
                  <a:latin typeface="Calibri" panose="020F0502020204030204" pitchFamily="34" charset="0"/>
                </a:rPr>
                <a:t>Resolución Miscelánea Fiscal (RMF)</a:t>
              </a:r>
            </a:p>
            <a:p>
              <a:pPr marL="180975" lvl="0" defTabSz="711200">
                <a:lnSpc>
                  <a:spcPct val="90000"/>
                </a:lnSpc>
                <a:spcBef>
                  <a:spcPct val="0"/>
                </a:spcBef>
                <a:spcAft>
                  <a:spcPct val="35000"/>
                </a:spcAft>
              </a:pPr>
              <a:r>
                <a:rPr lang="es-MX" sz="2400" kern="1200" dirty="0" smtClean="0">
                  <a:latin typeface="Calibri" panose="020F0502020204030204" pitchFamily="34" charset="0"/>
                </a:rPr>
                <a:t>Plazos e información que se deberá presentar                       </a:t>
              </a:r>
              <a:r>
                <a:rPr lang="es-MX" kern="1200" dirty="0" smtClean="0">
                  <a:latin typeface="Calibri" panose="020F0502020204030204" pitchFamily="34" charset="0"/>
                </a:rPr>
                <a:t>(Julio 2014 - 2da resolución de modificaciones a la RMF)</a:t>
              </a:r>
              <a:endParaRPr lang="es-MX" sz="2400" kern="1200" dirty="0" smtClean="0">
                <a:latin typeface="Calibri" panose="020F0502020204030204" pitchFamily="34" charset="0"/>
              </a:endParaRPr>
            </a:p>
          </p:txBody>
        </p:sp>
      </p:grpSp>
      <p:grpSp>
        <p:nvGrpSpPr>
          <p:cNvPr id="18" name="Group 17"/>
          <p:cNvGrpSpPr/>
          <p:nvPr/>
        </p:nvGrpSpPr>
        <p:grpSpPr>
          <a:xfrm>
            <a:off x="743277" y="2022647"/>
            <a:ext cx="1066800" cy="1069127"/>
            <a:chOff x="2860543" y="3716990"/>
            <a:chExt cx="612775" cy="612775"/>
          </a:xfrm>
        </p:grpSpPr>
        <p:sp>
          <p:nvSpPr>
            <p:cNvPr id="19" name="Oval 18"/>
            <p:cNvSpPr/>
            <p:nvPr/>
          </p:nvSpPr>
          <p:spPr bwMode="ltGray">
            <a:xfrm>
              <a:off x="2860543" y="3716990"/>
              <a:ext cx="612775" cy="612775"/>
            </a:xfrm>
            <a:prstGeom prst="ellipse">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dirty="0" err="1">
                <a:latin typeface="Calibri" panose="020F0502020204030204" pitchFamily="34" charset="0"/>
              </a:endParaRPr>
            </a:p>
          </p:txBody>
        </p:sp>
        <p:grpSp>
          <p:nvGrpSpPr>
            <p:cNvPr id="20" name="Group 19"/>
            <p:cNvGrpSpPr/>
            <p:nvPr/>
          </p:nvGrpSpPr>
          <p:grpSpPr>
            <a:xfrm>
              <a:off x="2922206" y="3913982"/>
              <a:ext cx="480531" cy="321003"/>
              <a:chOff x="2779045" y="3750066"/>
              <a:chExt cx="1283219" cy="857213"/>
            </a:xfrm>
          </p:grpSpPr>
          <p:grpSp>
            <p:nvGrpSpPr>
              <p:cNvPr id="21" name="Group 20"/>
              <p:cNvGrpSpPr/>
              <p:nvPr/>
            </p:nvGrpSpPr>
            <p:grpSpPr>
              <a:xfrm rot="19377426">
                <a:off x="2779045" y="3750066"/>
                <a:ext cx="1283219" cy="464755"/>
                <a:chOff x="10404078" y="8521202"/>
                <a:chExt cx="1194398" cy="432585"/>
              </a:xfrm>
            </p:grpSpPr>
            <p:grpSp>
              <p:nvGrpSpPr>
                <p:cNvPr id="23" name="Group 22"/>
                <p:cNvGrpSpPr/>
                <p:nvPr/>
              </p:nvGrpSpPr>
              <p:grpSpPr>
                <a:xfrm rot="1561766">
                  <a:off x="11109037" y="8521202"/>
                  <a:ext cx="489439" cy="432585"/>
                  <a:chOff x="11207596" y="8341052"/>
                  <a:chExt cx="489439" cy="432585"/>
                </a:xfrm>
              </p:grpSpPr>
              <p:sp>
                <p:nvSpPr>
                  <p:cNvPr id="27" name="Rounded Rectangle 26"/>
                  <p:cNvSpPr/>
                  <p:nvPr/>
                </p:nvSpPr>
                <p:spPr bwMode="ltGray">
                  <a:xfrm rot="3824542">
                    <a:off x="11325295" y="8471180"/>
                    <a:ext cx="268066" cy="201049"/>
                  </a:xfrm>
                  <a:prstGeom prst="roundRect">
                    <a:avLst>
                      <a:gd name="adj" fmla="val 0"/>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dirty="0" err="1">
                      <a:latin typeface="Calibri" panose="020F0502020204030204" pitchFamily="34" charset="0"/>
                    </a:endParaRPr>
                  </a:p>
                </p:txBody>
              </p:sp>
              <p:sp>
                <p:nvSpPr>
                  <p:cNvPr id="28" name="Rounded Rectangle 27"/>
                  <p:cNvSpPr/>
                  <p:nvPr/>
                </p:nvSpPr>
                <p:spPr bwMode="ltGray">
                  <a:xfrm rot="9312013">
                    <a:off x="11207596" y="8341052"/>
                    <a:ext cx="360000" cy="167541"/>
                  </a:xfrm>
                  <a:prstGeom prst="roundRect">
                    <a:avLst>
                      <a:gd name="adj" fmla="val 47243"/>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dirty="0" err="1">
                      <a:latin typeface="Calibri" panose="020F0502020204030204" pitchFamily="34" charset="0"/>
                    </a:endParaRPr>
                  </a:p>
                </p:txBody>
              </p:sp>
              <p:sp>
                <p:nvSpPr>
                  <p:cNvPr id="29" name="Rounded Rectangle 28"/>
                  <p:cNvSpPr/>
                  <p:nvPr/>
                </p:nvSpPr>
                <p:spPr bwMode="ltGray">
                  <a:xfrm rot="9312013">
                    <a:off x="11337035" y="8606096"/>
                    <a:ext cx="360000" cy="167541"/>
                  </a:xfrm>
                  <a:prstGeom prst="roundRect">
                    <a:avLst>
                      <a:gd name="adj" fmla="val 47243"/>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dirty="0" err="1">
                      <a:latin typeface="Calibri" panose="020F0502020204030204" pitchFamily="34" charset="0"/>
                    </a:endParaRPr>
                  </a:p>
                </p:txBody>
              </p:sp>
            </p:grpSp>
            <p:cxnSp>
              <p:nvCxnSpPr>
                <p:cNvPr id="24" name="Straight Connector 23"/>
                <p:cNvCxnSpPr/>
                <p:nvPr/>
              </p:nvCxnSpPr>
              <p:spPr>
                <a:xfrm>
                  <a:off x="10980918" y="8733858"/>
                  <a:ext cx="343159" cy="0"/>
                </a:xfrm>
                <a:prstGeom prst="line">
                  <a:avLst/>
                </a:prstGeom>
                <a:ln>
                  <a:noFill/>
                </a:ln>
              </p:spPr>
              <p:style>
                <a:lnRef idx="1">
                  <a:schemeClr val="accent3"/>
                </a:lnRef>
                <a:fillRef idx="3">
                  <a:schemeClr val="accent3"/>
                </a:fillRef>
                <a:effectRef idx="2">
                  <a:schemeClr val="accent3"/>
                </a:effectRef>
                <a:fontRef idx="minor">
                  <a:schemeClr val="lt1"/>
                </a:fontRef>
              </p:style>
            </p:cxnSp>
            <p:sp>
              <p:nvSpPr>
                <p:cNvPr id="25" name="Freeform 202"/>
                <p:cNvSpPr>
                  <a:spLocks/>
                </p:cNvSpPr>
                <p:nvPr/>
              </p:nvSpPr>
              <p:spPr bwMode="auto">
                <a:xfrm rot="1607907">
                  <a:off x="10404078" y="8542443"/>
                  <a:ext cx="606335" cy="401533"/>
                </a:xfrm>
                <a:custGeom>
                  <a:avLst/>
                  <a:gdLst>
                    <a:gd name="T0" fmla="*/ 110 w 601"/>
                    <a:gd name="T1" fmla="*/ 391 h 398"/>
                    <a:gd name="T2" fmla="*/ 94 w 601"/>
                    <a:gd name="T3" fmla="*/ 396 h 398"/>
                    <a:gd name="T4" fmla="*/ 81 w 601"/>
                    <a:gd name="T5" fmla="*/ 398 h 398"/>
                    <a:gd name="T6" fmla="*/ 68 w 601"/>
                    <a:gd name="T7" fmla="*/ 394 h 398"/>
                    <a:gd name="T8" fmla="*/ 58 w 601"/>
                    <a:gd name="T9" fmla="*/ 388 h 398"/>
                    <a:gd name="T10" fmla="*/ 46 w 601"/>
                    <a:gd name="T11" fmla="*/ 378 h 398"/>
                    <a:gd name="T12" fmla="*/ 38 w 601"/>
                    <a:gd name="T13" fmla="*/ 366 h 398"/>
                    <a:gd name="T14" fmla="*/ 28 w 601"/>
                    <a:gd name="T15" fmla="*/ 352 h 398"/>
                    <a:gd name="T16" fmla="*/ 20 w 601"/>
                    <a:gd name="T17" fmla="*/ 335 h 398"/>
                    <a:gd name="T18" fmla="*/ 20 w 601"/>
                    <a:gd name="T19" fmla="*/ 335 h 398"/>
                    <a:gd name="T20" fmla="*/ 7 w 601"/>
                    <a:gd name="T21" fmla="*/ 302 h 398"/>
                    <a:gd name="T22" fmla="*/ 0 w 601"/>
                    <a:gd name="T23" fmla="*/ 273 h 398"/>
                    <a:gd name="T24" fmla="*/ 7 w 601"/>
                    <a:gd name="T25" fmla="*/ 248 h 398"/>
                    <a:gd name="T26" fmla="*/ 30 w 601"/>
                    <a:gd name="T27" fmla="*/ 229 h 398"/>
                    <a:gd name="T28" fmla="*/ 470 w 601"/>
                    <a:gd name="T29" fmla="*/ 10 h 398"/>
                    <a:gd name="T30" fmla="*/ 486 w 601"/>
                    <a:gd name="T31" fmla="*/ 4 h 398"/>
                    <a:gd name="T32" fmla="*/ 504 w 601"/>
                    <a:gd name="T33" fmla="*/ 0 h 398"/>
                    <a:gd name="T34" fmla="*/ 522 w 601"/>
                    <a:gd name="T35" fmla="*/ 0 h 398"/>
                    <a:gd name="T36" fmla="*/ 539 w 601"/>
                    <a:gd name="T37" fmla="*/ 5 h 398"/>
                    <a:gd name="T38" fmla="*/ 555 w 601"/>
                    <a:gd name="T39" fmla="*/ 12 h 398"/>
                    <a:gd name="T40" fmla="*/ 570 w 601"/>
                    <a:gd name="T41" fmla="*/ 22 h 398"/>
                    <a:gd name="T42" fmla="*/ 582 w 601"/>
                    <a:gd name="T43" fmla="*/ 35 h 398"/>
                    <a:gd name="T44" fmla="*/ 591 w 601"/>
                    <a:gd name="T45" fmla="*/ 50 h 398"/>
                    <a:gd name="T46" fmla="*/ 591 w 601"/>
                    <a:gd name="T47" fmla="*/ 50 h 398"/>
                    <a:gd name="T48" fmla="*/ 598 w 601"/>
                    <a:gd name="T49" fmla="*/ 68 h 398"/>
                    <a:gd name="T50" fmla="*/ 601 w 601"/>
                    <a:gd name="T51" fmla="*/ 86 h 398"/>
                    <a:gd name="T52" fmla="*/ 601 w 601"/>
                    <a:gd name="T53" fmla="*/ 102 h 398"/>
                    <a:gd name="T54" fmla="*/ 596 w 601"/>
                    <a:gd name="T55" fmla="*/ 120 h 398"/>
                    <a:gd name="T56" fmla="*/ 590 w 601"/>
                    <a:gd name="T57" fmla="*/ 135 h 398"/>
                    <a:gd name="T58" fmla="*/ 580 w 601"/>
                    <a:gd name="T59" fmla="*/ 150 h 398"/>
                    <a:gd name="T60" fmla="*/ 567 w 601"/>
                    <a:gd name="T61" fmla="*/ 161 h 398"/>
                    <a:gd name="T62" fmla="*/ 550 w 601"/>
                    <a:gd name="T63" fmla="*/ 171 h 398"/>
                    <a:gd name="T64" fmla="*/ 110 w 601"/>
                    <a:gd name="T65" fmla="*/ 39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1" h="398">
                      <a:moveTo>
                        <a:pt x="110" y="391"/>
                      </a:moveTo>
                      <a:lnTo>
                        <a:pt x="94" y="396"/>
                      </a:lnTo>
                      <a:lnTo>
                        <a:pt x="81" y="398"/>
                      </a:lnTo>
                      <a:lnTo>
                        <a:pt x="68" y="394"/>
                      </a:lnTo>
                      <a:lnTo>
                        <a:pt x="58" y="388"/>
                      </a:lnTo>
                      <a:lnTo>
                        <a:pt x="46" y="378"/>
                      </a:lnTo>
                      <a:lnTo>
                        <a:pt x="38" y="366"/>
                      </a:lnTo>
                      <a:lnTo>
                        <a:pt x="28" y="352"/>
                      </a:lnTo>
                      <a:lnTo>
                        <a:pt x="20" y="335"/>
                      </a:lnTo>
                      <a:lnTo>
                        <a:pt x="20" y="335"/>
                      </a:lnTo>
                      <a:lnTo>
                        <a:pt x="7" y="302"/>
                      </a:lnTo>
                      <a:lnTo>
                        <a:pt x="0" y="273"/>
                      </a:lnTo>
                      <a:lnTo>
                        <a:pt x="7" y="248"/>
                      </a:lnTo>
                      <a:lnTo>
                        <a:pt x="30" y="229"/>
                      </a:lnTo>
                      <a:lnTo>
                        <a:pt x="470" y="10"/>
                      </a:lnTo>
                      <a:lnTo>
                        <a:pt x="486" y="4"/>
                      </a:lnTo>
                      <a:lnTo>
                        <a:pt x="504" y="0"/>
                      </a:lnTo>
                      <a:lnTo>
                        <a:pt x="522" y="0"/>
                      </a:lnTo>
                      <a:lnTo>
                        <a:pt x="539" y="5"/>
                      </a:lnTo>
                      <a:lnTo>
                        <a:pt x="555" y="12"/>
                      </a:lnTo>
                      <a:lnTo>
                        <a:pt x="570" y="22"/>
                      </a:lnTo>
                      <a:lnTo>
                        <a:pt x="582" y="35"/>
                      </a:lnTo>
                      <a:lnTo>
                        <a:pt x="591" y="50"/>
                      </a:lnTo>
                      <a:lnTo>
                        <a:pt x="591" y="50"/>
                      </a:lnTo>
                      <a:lnTo>
                        <a:pt x="598" y="68"/>
                      </a:lnTo>
                      <a:lnTo>
                        <a:pt x="601" y="86"/>
                      </a:lnTo>
                      <a:lnTo>
                        <a:pt x="601" y="102"/>
                      </a:lnTo>
                      <a:lnTo>
                        <a:pt x="596" y="120"/>
                      </a:lnTo>
                      <a:lnTo>
                        <a:pt x="590" y="135"/>
                      </a:lnTo>
                      <a:lnTo>
                        <a:pt x="580" y="150"/>
                      </a:lnTo>
                      <a:lnTo>
                        <a:pt x="567" y="161"/>
                      </a:lnTo>
                      <a:lnTo>
                        <a:pt x="550" y="171"/>
                      </a:lnTo>
                      <a:lnTo>
                        <a:pt x="110" y="391"/>
                      </a:lnTo>
                      <a:close/>
                    </a:path>
                  </a:pathLst>
                </a:cu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a:solidFill>
                      <a:schemeClr val="lt1"/>
                    </a:solidFill>
                    <a:latin typeface="Calibri" panose="020F0502020204030204" pitchFamily="34" charset="0"/>
                  </a:endParaRPr>
                </a:p>
              </p:txBody>
            </p:sp>
            <p:sp>
              <p:nvSpPr>
                <p:cNvPr id="26" name="Freeform 205"/>
                <p:cNvSpPr>
                  <a:spLocks/>
                </p:cNvSpPr>
                <p:nvPr/>
              </p:nvSpPr>
              <p:spPr bwMode="auto">
                <a:xfrm rot="1607907">
                  <a:off x="10439627" y="8573729"/>
                  <a:ext cx="539749" cy="338982"/>
                </a:xfrm>
                <a:custGeom>
                  <a:avLst/>
                  <a:gdLst>
                    <a:gd name="T0" fmla="*/ 79 w 535"/>
                    <a:gd name="T1" fmla="*/ 332 h 336"/>
                    <a:gd name="T2" fmla="*/ 67 w 535"/>
                    <a:gd name="T3" fmla="*/ 336 h 336"/>
                    <a:gd name="T4" fmla="*/ 57 w 535"/>
                    <a:gd name="T5" fmla="*/ 336 h 336"/>
                    <a:gd name="T6" fmla="*/ 47 w 535"/>
                    <a:gd name="T7" fmla="*/ 335 h 336"/>
                    <a:gd name="T8" fmla="*/ 39 w 535"/>
                    <a:gd name="T9" fmla="*/ 330 h 336"/>
                    <a:gd name="T10" fmla="*/ 33 w 535"/>
                    <a:gd name="T11" fmla="*/ 322 h 336"/>
                    <a:gd name="T12" fmla="*/ 26 w 535"/>
                    <a:gd name="T13" fmla="*/ 313 h 336"/>
                    <a:gd name="T14" fmla="*/ 20 w 535"/>
                    <a:gd name="T15" fmla="*/ 302 h 336"/>
                    <a:gd name="T16" fmla="*/ 15 w 535"/>
                    <a:gd name="T17" fmla="*/ 291 h 336"/>
                    <a:gd name="T18" fmla="*/ 15 w 535"/>
                    <a:gd name="T19" fmla="*/ 291 h 336"/>
                    <a:gd name="T20" fmla="*/ 5 w 535"/>
                    <a:gd name="T21" fmla="*/ 268 h 336"/>
                    <a:gd name="T22" fmla="*/ 0 w 535"/>
                    <a:gd name="T23" fmla="*/ 248 h 336"/>
                    <a:gd name="T24" fmla="*/ 5 w 535"/>
                    <a:gd name="T25" fmla="*/ 230 h 336"/>
                    <a:gd name="T26" fmla="*/ 21 w 535"/>
                    <a:gd name="T27" fmla="*/ 215 h 336"/>
                    <a:gd name="T28" fmla="*/ 441 w 535"/>
                    <a:gd name="T29" fmla="*/ 6 h 336"/>
                    <a:gd name="T30" fmla="*/ 453 w 535"/>
                    <a:gd name="T31" fmla="*/ 1 h 336"/>
                    <a:gd name="T32" fmla="*/ 466 w 535"/>
                    <a:gd name="T33" fmla="*/ 0 h 336"/>
                    <a:gd name="T34" fmla="*/ 478 w 535"/>
                    <a:gd name="T35" fmla="*/ 0 h 336"/>
                    <a:gd name="T36" fmla="*/ 491 w 535"/>
                    <a:gd name="T37" fmla="*/ 3 h 336"/>
                    <a:gd name="T38" fmla="*/ 502 w 535"/>
                    <a:gd name="T39" fmla="*/ 8 h 336"/>
                    <a:gd name="T40" fmla="*/ 512 w 535"/>
                    <a:gd name="T41" fmla="*/ 15 h 336"/>
                    <a:gd name="T42" fmla="*/ 522 w 535"/>
                    <a:gd name="T43" fmla="*/ 24 h 336"/>
                    <a:gd name="T44" fmla="*/ 528 w 535"/>
                    <a:gd name="T45" fmla="*/ 36 h 336"/>
                    <a:gd name="T46" fmla="*/ 528 w 535"/>
                    <a:gd name="T47" fmla="*/ 36 h 336"/>
                    <a:gd name="T48" fmla="*/ 535 w 535"/>
                    <a:gd name="T49" fmla="*/ 61 h 336"/>
                    <a:gd name="T50" fmla="*/ 532 w 535"/>
                    <a:gd name="T51" fmla="*/ 85 h 336"/>
                    <a:gd name="T52" fmla="*/ 520 w 535"/>
                    <a:gd name="T53" fmla="*/ 107 h 336"/>
                    <a:gd name="T54" fmla="*/ 499 w 535"/>
                    <a:gd name="T55" fmla="*/ 123 h 336"/>
                    <a:gd name="T56" fmla="*/ 79 w 535"/>
                    <a:gd name="T57"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5" h="336">
                      <a:moveTo>
                        <a:pt x="79" y="332"/>
                      </a:moveTo>
                      <a:lnTo>
                        <a:pt x="67" y="336"/>
                      </a:lnTo>
                      <a:lnTo>
                        <a:pt x="57" y="336"/>
                      </a:lnTo>
                      <a:lnTo>
                        <a:pt x="47" y="335"/>
                      </a:lnTo>
                      <a:lnTo>
                        <a:pt x="39" y="330"/>
                      </a:lnTo>
                      <a:lnTo>
                        <a:pt x="33" y="322"/>
                      </a:lnTo>
                      <a:lnTo>
                        <a:pt x="26" y="313"/>
                      </a:lnTo>
                      <a:lnTo>
                        <a:pt x="20" y="302"/>
                      </a:lnTo>
                      <a:lnTo>
                        <a:pt x="15" y="291"/>
                      </a:lnTo>
                      <a:lnTo>
                        <a:pt x="15" y="291"/>
                      </a:lnTo>
                      <a:lnTo>
                        <a:pt x="5" y="268"/>
                      </a:lnTo>
                      <a:lnTo>
                        <a:pt x="0" y="248"/>
                      </a:lnTo>
                      <a:lnTo>
                        <a:pt x="5" y="230"/>
                      </a:lnTo>
                      <a:lnTo>
                        <a:pt x="21" y="215"/>
                      </a:lnTo>
                      <a:lnTo>
                        <a:pt x="441" y="6"/>
                      </a:lnTo>
                      <a:lnTo>
                        <a:pt x="453" y="1"/>
                      </a:lnTo>
                      <a:lnTo>
                        <a:pt x="466" y="0"/>
                      </a:lnTo>
                      <a:lnTo>
                        <a:pt x="478" y="0"/>
                      </a:lnTo>
                      <a:lnTo>
                        <a:pt x="491" y="3"/>
                      </a:lnTo>
                      <a:lnTo>
                        <a:pt x="502" y="8"/>
                      </a:lnTo>
                      <a:lnTo>
                        <a:pt x="512" y="15"/>
                      </a:lnTo>
                      <a:lnTo>
                        <a:pt x="522" y="24"/>
                      </a:lnTo>
                      <a:lnTo>
                        <a:pt x="528" y="36"/>
                      </a:lnTo>
                      <a:lnTo>
                        <a:pt x="528" y="36"/>
                      </a:lnTo>
                      <a:lnTo>
                        <a:pt x="535" y="61"/>
                      </a:lnTo>
                      <a:lnTo>
                        <a:pt x="532" y="85"/>
                      </a:lnTo>
                      <a:lnTo>
                        <a:pt x="520" y="107"/>
                      </a:lnTo>
                      <a:lnTo>
                        <a:pt x="499" y="123"/>
                      </a:lnTo>
                      <a:lnTo>
                        <a:pt x="79" y="332"/>
                      </a:lnTo>
                      <a:close/>
                    </a:path>
                  </a:pathLst>
                </a:cu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a:solidFill>
                      <a:schemeClr val="lt1"/>
                    </a:solidFill>
                    <a:latin typeface="Calibri" panose="020F0502020204030204" pitchFamily="34" charset="0"/>
                  </a:endParaRPr>
                </a:p>
              </p:txBody>
            </p:sp>
          </p:grpSp>
          <p:sp>
            <p:nvSpPr>
              <p:cNvPr id="22" name="Trapezoid 21"/>
              <p:cNvSpPr/>
              <p:nvPr/>
            </p:nvSpPr>
            <p:spPr bwMode="ltGray">
              <a:xfrm>
                <a:off x="3195562" y="4457836"/>
                <a:ext cx="570354" cy="149443"/>
              </a:xfrm>
              <a:prstGeom prst="trapezoid">
                <a:avLst>
                  <a:gd name="adj" fmla="val 46470"/>
                </a:avLst>
              </a:prstGeom>
              <a:ln>
                <a:noFill/>
              </a:ln>
            </p:spPr>
            <p:style>
              <a:lnRef idx="1">
                <a:schemeClr val="accent3"/>
              </a:lnRef>
              <a:fillRef idx="3">
                <a:schemeClr val="accent3"/>
              </a:fillRef>
              <a:effectRef idx="2">
                <a:schemeClr val="accent3"/>
              </a:effectRef>
              <a:fontRef idx="minor">
                <a:schemeClr val="lt1"/>
              </a:fontRef>
            </p:style>
            <p:txBody>
              <a:bodyPr spcFirstLastPara="0" vert="horz" wrap="square" lIns="60960" tIns="60960" rIns="60960" bIns="60960" numCol="1" spcCol="1270" anchor="ctr" anchorCtr="0">
                <a:noAutofit/>
              </a:bodyPr>
              <a:lstStyle/>
              <a:p>
                <a:pPr marL="180975" defTabSz="711200">
                  <a:lnSpc>
                    <a:spcPct val="90000"/>
                  </a:lnSpc>
                  <a:spcBef>
                    <a:spcPct val="0"/>
                  </a:spcBef>
                  <a:spcAft>
                    <a:spcPct val="35000"/>
                  </a:spcAft>
                </a:pPr>
                <a:endParaRPr lang="en-GB" sz="2800" b="1" dirty="0" err="1">
                  <a:latin typeface="Calibri" panose="020F0502020204030204" pitchFamily="34" charset="0"/>
                </a:endParaRPr>
              </a:p>
            </p:txBody>
          </p:sp>
        </p:grpSp>
      </p:grpSp>
      <p:grpSp>
        <p:nvGrpSpPr>
          <p:cNvPr id="30" name="Group 29"/>
          <p:cNvGrpSpPr/>
          <p:nvPr/>
        </p:nvGrpSpPr>
        <p:grpSpPr>
          <a:xfrm>
            <a:off x="7240960" y="3568136"/>
            <a:ext cx="1066800" cy="1069127"/>
            <a:chOff x="8447928" y="2258092"/>
            <a:chExt cx="612000" cy="612000"/>
          </a:xfrm>
        </p:grpSpPr>
        <p:sp>
          <p:nvSpPr>
            <p:cNvPr id="31" name="Oval 30"/>
            <p:cNvSpPr/>
            <p:nvPr/>
          </p:nvSpPr>
          <p:spPr bwMode="ltGray">
            <a:xfrm>
              <a:off x="8447928" y="2258092"/>
              <a:ext cx="612000" cy="61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2400" dirty="0" smtClean="0">
                <a:solidFill>
                  <a:schemeClr val="bg1"/>
                </a:solidFill>
                <a:latin typeface="Calibri" panose="020F0502020204030204" pitchFamily="34" charset="0"/>
              </a:endParaRPr>
            </a:p>
          </p:txBody>
        </p:sp>
        <p:sp>
          <p:nvSpPr>
            <p:cNvPr id="32" name="Freeform 4960"/>
            <p:cNvSpPr>
              <a:spLocks noEditPoints="1"/>
            </p:cNvSpPr>
            <p:nvPr/>
          </p:nvSpPr>
          <p:spPr bwMode="auto">
            <a:xfrm>
              <a:off x="8543131" y="2478433"/>
              <a:ext cx="421594" cy="221638"/>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2400">
                <a:latin typeface="Calibri" panose="020F0502020204030204" pitchFamily="34" charset="0"/>
              </a:endParaRPr>
            </a:p>
          </p:txBody>
        </p:sp>
      </p:grpSp>
      <p:grpSp>
        <p:nvGrpSpPr>
          <p:cNvPr id="33" name="Group 32"/>
          <p:cNvGrpSpPr/>
          <p:nvPr/>
        </p:nvGrpSpPr>
        <p:grpSpPr>
          <a:xfrm>
            <a:off x="763960" y="5113624"/>
            <a:ext cx="1054202" cy="1069127"/>
            <a:chOff x="6715798" y="3474401"/>
            <a:chExt cx="612000" cy="612000"/>
          </a:xfrm>
        </p:grpSpPr>
        <p:sp>
          <p:nvSpPr>
            <p:cNvPr id="34" name="Oval 33"/>
            <p:cNvSpPr/>
            <p:nvPr/>
          </p:nvSpPr>
          <p:spPr bwMode="ltGray">
            <a:xfrm>
              <a:off x="6715798" y="3474401"/>
              <a:ext cx="612000"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err="1" smtClean="0">
                <a:solidFill>
                  <a:schemeClr val="bg1"/>
                </a:solidFill>
                <a:latin typeface="Calibri" panose="020F0502020204030204" pitchFamily="34" charset="0"/>
              </a:endParaRPr>
            </a:p>
          </p:txBody>
        </p:sp>
        <p:sp>
          <p:nvSpPr>
            <p:cNvPr id="35" name="Freeform 4988"/>
            <p:cNvSpPr>
              <a:spLocks noEditPoints="1"/>
            </p:cNvSpPr>
            <p:nvPr/>
          </p:nvSpPr>
          <p:spPr bwMode="auto">
            <a:xfrm>
              <a:off x="6866725" y="3581916"/>
              <a:ext cx="310147" cy="392530"/>
            </a:xfrm>
            <a:custGeom>
              <a:avLst/>
              <a:gdLst>
                <a:gd name="T0" fmla="*/ 24 w 256"/>
                <a:gd name="T1" fmla="*/ 0 h 324"/>
                <a:gd name="T2" fmla="*/ 0 w 256"/>
                <a:gd name="T3" fmla="*/ 18 h 324"/>
                <a:gd name="T4" fmla="*/ 256 w 256"/>
                <a:gd name="T5" fmla="*/ 308 h 324"/>
                <a:gd name="T6" fmla="*/ 240 w 256"/>
                <a:gd name="T7" fmla="*/ 324 h 324"/>
                <a:gd name="T8" fmla="*/ 26 w 256"/>
                <a:gd name="T9" fmla="*/ 314 h 324"/>
                <a:gd name="T10" fmla="*/ 70 w 256"/>
                <a:gd name="T11" fmla="*/ 142 h 324"/>
                <a:gd name="T12" fmla="*/ 78 w 256"/>
                <a:gd name="T13" fmla="*/ 142 h 324"/>
                <a:gd name="T14" fmla="*/ 26 w 256"/>
                <a:gd name="T15" fmla="*/ 72 h 324"/>
                <a:gd name="T16" fmla="*/ 86 w 256"/>
                <a:gd name="T17" fmla="*/ 126 h 324"/>
                <a:gd name="T18" fmla="*/ 180 w 256"/>
                <a:gd name="T19" fmla="*/ 190 h 324"/>
                <a:gd name="T20" fmla="*/ 204 w 256"/>
                <a:gd name="T21" fmla="*/ 170 h 324"/>
                <a:gd name="T22" fmla="*/ 102 w 256"/>
                <a:gd name="T23" fmla="*/ 58 h 324"/>
                <a:gd name="T24" fmla="*/ 240 w 256"/>
                <a:gd name="T25" fmla="*/ 82 h 324"/>
                <a:gd name="T26" fmla="*/ 64 w 256"/>
                <a:gd name="T27" fmla="*/ 240 h 324"/>
                <a:gd name="T28" fmla="*/ 46 w 256"/>
                <a:gd name="T29" fmla="*/ 254 h 324"/>
                <a:gd name="T30" fmla="*/ 46 w 256"/>
                <a:gd name="T31" fmla="*/ 264 h 324"/>
                <a:gd name="T32" fmla="*/ 54 w 256"/>
                <a:gd name="T33" fmla="*/ 294 h 324"/>
                <a:gd name="T34" fmla="*/ 64 w 256"/>
                <a:gd name="T35" fmla="*/ 298 h 324"/>
                <a:gd name="T36" fmla="*/ 192 w 256"/>
                <a:gd name="T37" fmla="*/ 208 h 324"/>
                <a:gd name="T38" fmla="*/ 212 w 256"/>
                <a:gd name="T39" fmla="*/ 184 h 324"/>
                <a:gd name="T40" fmla="*/ 192 w 256"/>
                <a:gd name="T41" fmla="*/ 200 h 324"/>
                <a:gd name="T42" fmla="*/ 126 w 256"/>
                <a:gd name="T43" fmla="*/ 258 h 324"/>
                <a:gd name="T44" fmla="*/ 94 w 256"/>
                <a:gd name="T45" fmla="*/ 242 h 324"/>
                <a:gd name="T46" fmla="*/ 80 w 256"/>
                <a:gd name="T47" fmla="*/ 280 h 324"/>
                <a:gd name="T48" fmla="*/ 112 w 256"/>
                <a:gd name="T49" fmla="*/ 296 h 324"/>
                <a:gd name="T50" fmla="*/ 182 w 256"/>
                <a:gd name="T51" fmla="*/ 272 h 324"/>
                <a:gd name="T52" fmla="*/ 174 w 256"/>
                <a:gd name="T53" fmla="*/ 264 h 324"/>
                <a:gd name="T54" fmla="*/ 170 w 256"/>
                <a:gd name="T55" fmla="*/ 240 h 324"/>
                <a:gd name="T56" fmla="*/ 160 w 256"/>
                <a:gd name="T57" fmla="*/ 246 h 324"/>
                <a:gd name="T58" fmla="*/ 150 w 256"/>
                <a:gd name="T59" fmla="*/ 248 h 324"/>
                <a:gd name="T60" fmla="*/ 142 w 256"/>
                <a:gd name="T61" fmla="*/ 240 h 324"/>
                <a:gd name="T62" fmla="*/ 134 w 256"/>
                <a:gd name="T63" fmla="*/ 272 h 324"/>
                <a:gd name="T64" fmla="*/ 142 w 256"/>
                <a:gd name="T65" fmla="*/ 280 h 324"/>
                <a:gd name="T66" fmla="*/ 160 w 256"/>
                <a:gd name="T67" fmla="*/ 296 h 324"/>
                <a:gd name="T68" fmla="*/ 172 w 256"/>
                <a:gd name="T69" fmla="*/ 296 h 324"/>
                <a:gd name="T70" fmla="*/ 178 w 256"/>
                <a:gd name="T71" fmla="*/ 278 h 324"/>
                <a:gd name="T72" fmla="*/ 234 w 256"/>
                <a:gd name="T73" fmla="*/ 270 h 324"/>
                <a:gd name="T74" fmla="*/ 210 w 256"/>
                <a:gd name="T75" fmla="*/ 240 h 324"/>
                <a:gd name="T76" fmla="*/ 186 w 256"/>
                <a:gd name="T77" fmla="*/ 270 h 324"/>
                <a:gd name="T78" fmla="*/ 210 w 256"/>
                <a:gd name="T79" fmla="*/ 298 h 324"/>
                <a:gd name="T80" fmla="*/ 234 w 256"/>
                <a:gd name="T81" fmla="*/ 270 h 324"/>
                <a:gd name="T82" fmla="*/ 198 w 256"/>
                <a:gd name="T83" fmla="*/ 60 h 324"/>
                <a:gd name="T84" fmla="*/ 210 w 256"/>
                <a:gd name="T85" fmla="*/ 256 h 324"/>
                <a:gd name="T86" fmla="*/ 202 w 256"/>
                <a:gd name="T87" fmla="*/ 270 h 324"/>
                <a:gd name="T88" fmla="*/ 210 w 256"/>
                <a:gd name="T89" fmla="*/ 282 h 324"/>
                <a:gd name="T90" fmla="*/ 218 w 256"/>
                <a:gd name="T91" fmla="*/ 270 h 324"/>
                <a:gd name="T92" fmla="*/ 210 w 256"/>
                <a:gd name="T93" fmla="*/ 256 h 324"/>
                <a:gd name="T94" fmla="*/ 94 w 256"/>
                <a:gd name="T95" fmla="*/ 264 h 324"/>
                <a:gd name="T96" fmla="*/ 100 w 256"/>
                <a:gd name="T97" fmla="*/ 280 h 324"/>
                <a:gd name="T98" fmla="*/ 110 w 256"/>
                <a:gd name="T99" fmla="*/ 274 h 324"/>
                <a:gd name="T100" fmla="*/ 106 w 256"/>
                <a:gd name="T101" fmla="*/ 258 h 324"/>
                <a:gd name="T102" fmla="*/ 182 w 256"/>
                <a:gd name="T103" fmla="*/ 160 h 324"/>
                <a:gd name="T104" fmla="*/ 120 w 256"/>
                <a:gd name="T105" fmla="*/ 92 h 324"/>
                <a:gd name="T106" fmla="*/ 36 w 256"/>
                <a:gd name="T107" fmla="*/ 22 h 324"/>
                <a:gd name="T108" fmla="*/ 32 w 256"/>
                <a:gd name="T109" fmla="*/ 32 h 324"/>
                <a:gd name="T110" fmla="*/ 148 w 256"/>
                <a:gd name="T111" fmla="*/ 136 h 324"/>
                <a:gd name="T112" fmla="*/ 180 w 256"/>
                <a:gd name="T113" fmla="*/ 16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24">
                  <a:moveTo>
                    <a:pt x="4" y="4"/>
                  </a:moveTo>
                  <a:lnTo>
                    <a:pt x="4" y="4"/>
                  </a:lnTo>
                  <a:lnTo>
                    <a:pt x="10" y="0"/>
                  </a:lnTo>
                  <a:lnTo>
                    <a:pt x="18" y="0"/>
                  </a:lnTo>
                  <a:lnTo>
                    <a:pt x="24" y="0"/>
                  </a:lnTo>
                  <a:lnTo>
                    <a:pt x="30" y="4"/>
                  </a:lnTo>
                  <a:lnTo>
                    <a:pt x="6" y="30"/>
                  </a:lnTo>
                  <a:lnTo>
                    <a:pt x="6" y="30"/>
                  </a:lnTo>
                  <a:lnTo>
                    <a:pt x="2" y="24"/>
                  </a:lnTo>
                  <a:lnTo>
                    <a:pt x="0" y="18"/>
                  </a:lnTo>
                  <a:lnTo>
                    <a:pt x="2" y="10"/>
                  </a:lnTo>
                  <a:lnTo>
                    <a:pt x="4" y="4"/>
                  </a:lnTo>
                  <a:lnTo>
                    <a:pt x="4" y="4"/>
                  </a:lnTo>
                  <a:close/>
                  <a:moveTo>
                    <a:pt x="256" y="98"/>
                  </a:moveTo>
                  <a:lnTo>
                    <a:pt x="256" y="308"/>
                  </a:lnTo>
                  <a:lnTo>
                    <a:pt x="256" y="308"/>
                  </a:lnTo>
                  <a:lnTo>
                    <a:pt x="254" y="314"/>
                  </a:lnTo>
                  <a:lnTo>
                    <a:pt x="250" y="320"/>
                  </a:lnTo>
                  <a:lnTo>
                    <a:pt x="246" y="324"/>
                  </a:lnTo>
                  <a:lnTo>
                    <a:pt x="240" y="324"/>
                  </a:lnTo>
                  <a:lnTo>
                    <a:pt x="42" y="324"/>
                  </a:lnTo>
                  <a:lnTo>
                    <a:pt x="42" y="324"/>
                  </a:lnTo>
                  <a:lnTo>
                    <a:pt x="34" y="324"/>
                  </a:lnTo>
                  <a:lnTo>
                    <a:pt x="30" y="320"/>
                  </a:lnTo>
                  <a:lnTo>
                    <a:pt x="26" y="314"/>
                  </a:lnTo>
                  <a:lnTo>
                    <a:pt x="26" y="308"/>
                  </a:lnTo>
                  <a:lnTo>
                    <a:pt x="26" y="92"/>
                  </a:lnTo>
                  <a:lnTo>
                    <a:pt x="26" y="92"/>
                  </a:lnTo>
                  <a:lnTo>
                    <a:pt x="44" y="114"/>
                  </a:lnTo>
                  <a:lnTo>
                    <a:pt x="70" y="142"/>
                  </a:lnTo>
                  <a:lnTo>
                    <a:pt x="70" y="142"/>
                  </a:lnTo>
                  <a:lnTo>
                    <a:pt x="74" y="144"/>
                  </a:lnTo>
                  <a:lnTo>
                    <a:pt x="74" y="144"/>
                  </a:lnTo>
                  <a:lnTo>
                    <a:pt x="78" y="142"/>
                  </a:lnTo>
                  <a:lnTo>
                    <a:pt x="78" y="142"/>
                  </a:lnTo>
                  <a:lnTo>
                    <a:pt x="80" y="138"/>
                  </a:lnTo>
                  <a:lnTo>
                    <a:pt x="78" y="134"/>
                  </a:lnTo>
                  <a:lnTo>
                    <a:pt x="78" y="134"/>
                  </a:lnTo>
                  <a:lnTo>
                    <a:pt x="46" y="98"/>
                  </a:lnTo>
                  <a:lnTo>
                    <a:pt x="26" y="72"/>
                  </a:lnTo>
                  <a:lnTo>
                    <a:pt x="26" y="58"/>
                  </a:lnTo>
                  <a:lnTo>
                    <a:pt x="26" y="58"/>
                  </a:lnTo>
                  <a:lnTo>
                    <a:pt x="50" y="88"/>
                  </a:lnTo>
                  <a:lnTo>
                    <a:pt x="86" y="126"/>
                  </a:lnTo>
                  <a:lnTo>
                    <a:pt x="86" y="126"/>
                  </a:lnTo>
                  <a:lnTo>
                    <a:pt x="120" y="156"/>
                  </a:lnTo>
                  <a:lnTo>
                    <a:pt x="148" y="178"/>
                  </a:lnTo>
                  <a:lnTo>
                    <a:pt x="176" y="200"/>
                  </a:lnTo>
                  <a:lnTo>
                    <a:pt x="176" y="200"/>
                  </a:lnTo>
                  <a:lnTo>
                    <a:pt x="180" y="190"/>
                  </a:lnTo>
                  <a:lnTo>
                    <a:pt x="186" y="180"/>
                  </a:lnTo>
                  <a:lnTo>
                    <a:pt x="186" y="180"/>
                  </a:lnTo>
                  <a:lnTo>
                    <a:pt x="194" y="174"/>
                  </a:lnTo>
                  <a:lnTo>
                    <a:pt x="204" y="170"/>
                  </a:lnTo>
                  <a:lnTo>
                    <a:pt x="204" y="170"/>
                  </a:lnTo>
                  <a:lnTo>
                    <a:pt x="182" y="142"/>
                  </a:lnTo>
                  <a:lnTo>
                    <a:pt x="160" y="116"/>
                  </a:lnTo>
                  <a:lnTo>
                    <a:pt x="128" y="84"/>
                  </a:lnTo>
                  <a:lnTo>
                    <a:pt x="128" y="84"/>
                  </a:lnTo>
                  <a:lnTo>
                    <a:pt x="102" y="58"/>
                  </a:lnTo>
                  <a:lnTo>
                    <a:pt x="80" y="40"/>
                  </a:lnTo>
                  <a:lnTo>
                    <a:pt x="48" y="16"/>
                  </a:lnTo>
                  <a:lnTo>
                    <a:pt x="174" y="16"/>
                  </a:lnTo>
                  <a:lnTo>
                    <a:pt x="190" y="32"/>
                  </a:lnTo>
                  <a:lnTo>
                    <a:pt x="240" y="82"/>
                  </a:lnTo>
                  <a:lnTo>
                    <a:pt x="256" y="98"/>
                  </a:lnTo>
                  <a:close/>
                  <a:moveTo>
                    <a:pt x="70" y="248"/>
                  </a:moveTo>
                  <a:lnTo>
                    <a:pt x="70" y="248"/>
                  </a:lnTo>
                  <a:lnTo>
                    <a:pt x="68" y="244"/>
                  </a:lnTo>
                  <a:lnTo>
                    <a:pt x="64" y="240"/>
                  </a:lnTo>
                  <a:lnTo>
                    <a:pt x="64" y="240"/>
                  </a:lnTo>
                  <a:lnTo>
                    <a:pt x="60" y="240"/>
                  </a:lnTo>
                  <a:lnTo>
                    <a:pt x="56" y="242"/>
                  </a:lnTo>
                  <a:lnTo>
                    <a:pt x="46" y="254"/>
                  </a:lnTo>
                  <a:lnTo>
                    <a:pt x="46" y="254"/>
                  </a:lnTo>
                  <a:lnTo>
                    <a:pt x="44" y="256"/>
                  </a:lnTo>
                  <a:lnTo>
                    <a:pt x="42" y="258"/>
                  </a:lnTo>
                  <a:lnTo>
                    <a:pt x="44" y="262"/>
                  </a:lnTo>
                  <a:lnTo>
                    <a:pt x="46" y="264"/>
                  </a:lnTo>
                  <a:lnTo>
                    <a:pt x="46" y="264"/>
                  </a:lnTo>
                  <a:lnTo>
                    <a:pt x="48" y="266"/>
                  </a:lnTo>
                  <a:lnTo>
                    <a:pt x="54" y="266"/>
                  </a:lnTo>
                  <a:lnTo>
                    <a:pt x="54" y="290"/>
                  </a:lnTo>
                  <a:lnTo>
                    <a:pt x="54" y="290"/>
                  </a:lnTo>
                  <a:lnTo>
                    <a:pt x="54" y="294"/>
                  </a:lnTo>
                  <a:lnTo>
                    <a:pt x="56" y="296"/>
                  </a:lnTo>
                  <a:lnTo>
                    <a:pt x="58" y="298"/>
                  </a:lnTo>
                  <a:lnTo>
                    <a:pt x="62" y="298"/>
                  </a:lnTo>
                  <a:lnTo>
                    <a:pt x="62" y="298"/>
                  </a:lnTo>
                  <a:lnTo>
                    <a:pt x="64" y="298"/>
                  </a:lnTo>
                  <a:lnTo>
                    <a:pt x="66" y="296"/>
                  </a:lnTo>
                  <a:lnTo>
                    <a:pt x="68" y="294"/>
                  </a:lnTo>
                  <a:lnTo>
                    <a:pt x="70" y="290"/>
                  </a:lnTo>
                  <a:lnTo>
                    <a:pt x="70" y="248"/>
                  </a:lnTo>
                  <a:close/>
                  <a:moveTo>
                    <a:pt x="192" y="208"/>
                  </a:moveTo>
                  <a:lnTo>
                    <a:pt x="224" y="218"/>
                  </a:lnTo>
                  <a:lnTo>
                    <a:pt x="212" y="184"/>
                  </a:lnTo>
                  <a:lnTo>
                    <a:pt x="212" y="184"/>
                  </a:lnTo>
                  <a:lnTo>
                    <a:pt x="212" y="184"/>
                  </a:lnTo>
                  <a:lnTo>
                    <a:pt x="212" y="184"/>
                  </a:lnTo>
                  <a:lnTo>
                    <a:pt x="206" y="186"/>
                  </a:lnTo>
                  <a:lnTo>
                    <a:pt x="198" y="192"/>
                  </a:lnTo>
                  <a:lnTo>
                    <a:pt x="198" y="192"/>
                  </a:lnTo>
                  <a:lnTo>
                    <a:pt x="194" y="196"/>
                  </a:lnTo>
                  <a:lnTo>
                    <a:pt x="192" y="200"/>
                  </a:lnTo>
                  <a:lnTo>
                    <a:pt x="192" y="208"/>
                  </a:lnTo>
                  <a:lnTo>
                    <a:pt x="192" y="208"/>
                  </a:lnTo>
                  <a:close/>
                  <a:moveTo>
                    <a:pt x="128" y="270"/>
                  </a:moveTo>
                  <a:lnTo>
                    <a:pt x="128" y="270"/>
                  </a:lnTo>
                  <a:lnTo>
                    <a:pt x="126" y="258"/>
                  </a:lnTo>
                  <a:lnTo>
                    <a:pt x="120" y="248"/>
                  </a:lnTo>
                  <a:lnTo>
                    <a:pt x="112" y="242"/>
                  </a:lnTo>
                  <a:lnTo>
                    <a:pt x="102" y="240"/>
                  </a:lnTo>
                  <a:lnTo>
                    <a:pt x="102" y="240"/>
                  </a:lnTo>
                  <a:lnTo>
                    <a:pt x="94" y="242"/>
                  </a:lnTo>
                  <a:lnTo>
                    <a:pt x="86" y="248"/>
                  </a:lnTo>
                  <a:lnTo>
                    <a:pt x="80" y="258"/>
                  </a:lnTo>
                  <a:lnTo>
                    <a:pt x="78" y="270"/>
                  </a:lnTo>
                  <a:lnTo>
                    <a:pt x="78" y="270"/>
                  </a:lnTo>
                  <a:lnTo>
                    <a:pt x="80" y="280"/>
                  </a:lnTo>
                  <a:lnTo>
                    <a:pt x="86" y="290"/>
                  </a:lnTo>
                  <a:lnTo>
                    <a:pt x="94" y="296"/>
                  </a:lnTo>
                  <a:lnTo>
                    <a:pt x="102" y="298"/>
                  </a:lnTo>
                  <a:lnTo>
                    <a:pt x="102" y="298"/>
                  </a:lnTo>
                  <a:lnTo>
                    <a:pt x="112" y="296"/>
                  </a:lnTo>
                  <a:lnTo>
                    <a:pt x="120" y="290"/>
                  </a:lnTo>
                  <a:lnTo>
                    <a:pt x="126" y="280"/>
                  </a:lnTo>
                  <a:lnTo>
                    <a:pt x="128" y="270"/>
                  </a:lnTo>
                  <a:lnTo>
                    <a:pt x="128" y="270"/>
                  </a:lnTo>
                  <a:close/>
                  <a:moveTo>
                    <a:pt x="182" y="272"/>
                  </a:moveTo>
                  <a:lnTo>
                    <a:pt x="182" y="272"/>
                  </a:lnTo>
                  <a:lnTo>
                    <a:pt x="182" y="268"/>
                  </a:lnTo>
                  <a:lnTo>
                    <a:pt x="180" y="266"/>
                  </a:lnTo>
                  <a:lnTo>
                    <a:pt x="178" y="264"/>
                  </a:lnTo>
                  <a:lnTo>
                    <a:pt x="174" y="264"/>
                  </a:lnTo>
                  <a:lnTo>
                    <a:pt x="174" y="248"/>
                  </a:lnTo>
                  <a:lnTo>
                    <a:pt x="174" y="248"/>
                  </a:lnTo>
                  <a:lnTo>
                    <a:pt x="174" y="246"/>
                  </a:lnTo>
                  <a:lnTo>
                    <a:pt x="172" y="242"/>
                  </a:lnTo>
                  <a:lnTo>
                    <a:pt x="170" y="240"/>
                  </a:lnTo>
                  <a:lnTo>
                    <a:pt x="166" y="240"/>
                  </a:lnTo>
                  <a:lnTo>
                    <a:pt x="166" y="240"/>
                  </a:lnTo>
                  <a:lnTo>
                    <a:pt x="164" y="240"/>
                  </a:lnTo>
                  <a:lnTo>
                    <a:pt x="160" y="242"/>
                  </a:lnTo>
                  <a:lnTo>
                    <a:pt x="160" y="246"/>
                  </a:lnTo>
                  <a:lnTo>
                    <a:pt x="158" y="248"/>
                  </a:lnTo>
                  <a:lnTo>
                    <a:pt x="158" y="264"/>
                  </a:lnTo>
                  <a:lnTo>
                    <a:pt x="150" y="264"/>
                  </a:lnTo>
                  <a:lnTo>
                    <a:pt x="150" y="248"/>
                  </a:lnTo>
                  <a:lnTo>
                    <a:pt x="150" y="248"/>
                  </a:lnTo>
                  <a:lnTo>
                    <a:pt x="150" y="246"/>
                  </a:lnTo>
                  <a:lnTo>
                    <a:pt x="148" y="242"/>
                  </a:lnTo>
                  <a:lnTo>
                    <a:pt x="146" y="240"/>
                  </a:lnTo>
                  <a:lnTo>
                    <a:pt x="142" y="240"/>
                  </a:lnTo>
                  <a:lnTo>
                    <a:pt x="142" y="240"/>
                  </a:lnTo>
                  <a:lnTo>
                    <a:pt x="140" y="240"/>
                  </a:lnTo>
                  <a:lnTo>
                    <a:pt x="136" y="242"/>
                  </a:lnTo>
                  <a:lnTo>
                    <a:pt x="134" y="246"/>
                  </a:lnTo>
                  <a:lnTo>
                    <a:pt x="134" y="248"/>
                  </a:lnTo>
                  <a:lnTo>
                    <a:pt x="134" y="272"/>
                  </a:lnTo>
                  <a:lnTo>
                    <a:pt x="134" y="272"/>
                  </a:lnTo>
                  <a:lnTo>
                    <a:pt x="134" y="274"/>
                  </a:lnTo>
                  <a:lnTo>
                    <a:pt x="136" y="276"/>
                  </a:lnTo>
                  <a:lnTo>
                    <a:pt x="140" y="278"/>
                  </a:lnTo>
                  <a:lnTo>
                    <a:pt x="142" y="280"/>
                  </a:lnTo>
                  <a:lnTo>
                    <a:pt x="158" y="280"/>
                  </a:lnTo>
                  <a:lnTo>
                    <a:pt x="158" y="290"/>
                  </a:lnTo>
                  <a:lnTo>
                    <a:pt x="158" y="290"/>
                  </a:lnTo>
                  <a:lnTo>
                    <a:pt x="160" y="294"/>
                  </a:lnTo>
                  <a:lnTo>
                    <a:pt x="160" y="296"/>
                  </a:lnTo>
                  <a:lnTo>
                    <a:pt x="164" y="298"/>
                  </a:lnTo>
                  <a:lnTo>
                    <a:pt x="166" y="298"/>
                  </a:lnTo>
                  <a:lnTo>
                    <a:pt x="166" y="298"/>
                  </a:lnTo>
                  <a:lnTo>
                    <a:pt x="170" y="298"/>
                  </a:lnTo>
                  <a:lnTo>
                    <a:pt x="172" y="296"/>
                  </a:lnTo>
                  <a:lnTo>
                    <a:pt x="174" y="294"/>
                  </a:lnTo>
                  <a:lnTo>
                    <a:pt x="174" y="290"/>
                  </a:lnTo>
                  <a:lnTo>
                    <a:pt x="174" y="280"/>
                  </a:lnTo>
                  <a:lnTo>
                    <a:pt x="174" y="280"/>
                  </a:lnTo>
                  <a:lnTo>
                    <a:pt x="178" y="278"/>
                  </a:lnTo>
                  <a:lnTo>
                    <a:pt x="180" y="276"/>
                  </a:lnTo>
                  <a:lnTo>
                    <a:pt x="182" y="274"/>
                  </a:lnTo>
                  <a:lnTo>
                    <a:pt x="182" y="272"/>
                  </a:lnTo>
                  <a:lnTo>
                    <a:pt x="182" y="272"/>
                  </a:lnTo>
                  <a:close/>
                  <a:moveTo>
                    <a:pt x="234" y="270"/>
                  </a:moveTo>
                  <a:lnTo>
                    <a:pt x="234" y="270"/>
                  </a:lnTo>
                  <a:lnTo>
                    <a:pt x="232" y="258"/>
                  </a:lnTo>
                  <a:lnTo>
                    <a:pt x="226" y="248"/>
                  </a:lnTo>
                  <a:lnTo>
                    <a:pt x="220" y="242"/>
                  </a:lnTo>
                  <a:lnTo>
                    <a:pt x="210" y="240"/>
                  </a:lnTo>
                  <a:lnTo>
                    <a:pt x="210" y="240"/>
                  </a:lnTo>
                  <a:lnTo>
                    <a:pt x="200" y="242"/>
                  </a:lnTo>
                  <a:lnTo>
                    <a:pt x="192" y="248"/>
                  </a:lnTo>
                  <a:lnTo>
                    <a:pt x="186" y="258"/>
                  </a:lnTo>
                  <a:lnTo>
                    <a:pt x="186" y="270"/>
                  </a:lnTo>
                  <a:lnTo>
                    <a:pt x="186" y="270"/>
                  </a:lnTo>
                  <a:lnTo>
                    <a:pt x="186" y="280"/>
                  </a:lnTo>
                  <a:lnTo>
                    <a:pt x="192" y="290"/>
                  </a:lnTo>
                  <a:lnTo>
                    <a:pt x="200" y="296"/>
                  </a:lnTo>
                  <a:lnTo>
                    <a:pt x="210" y="298"/>
                  </a:lnTo>
                  <a:lnTo>
                    <a:pt x="210" y="298"/>
                  </a:lnTo>
                  <a:lnTo>
                    <a:pt x="220" y="296"/>
                  </a:lnTo>
                  <a:lnTo>
                    <a:pt x="226" y="290"/>
                  </a:lnTo>
                  <a:lnTo>
                    <a:pt x="232" y="280"/>
                  </a:lnTo>
                  <a:lnTo>
                    <a:pt x="234" y="270"/>
                  </a:lnTo>
                  <a:lnTo>
                    <a:pt x="234" y="270"/>
                  </a:lnTo>
                  <a:close/>
                  <a:moveTo>
                    <a:pt x="240" y="102"/>
                  </a:moveTo>
                  <a:lnTo>
                    <a:pt x="222" y="84"/>
                  </a:lnTo>
                  <a:lnTo>
                    <a:pt x="198" y="84"/>
                  </a:lnTo>
                  <a:lnTo>
                    <a:pt x="198" y="60"/>
                  </a:lnTo>
                  <a:lnTo>
                    <a:pt x="180" y="42"/>
                  </a:lnTo>
                  <a:lnTo>
                    <a:pt x="180" y="102"/>
                  </a:lnTo>
                  <a:lnTo>
                    <a:pt x="240" y="102"/>
                  </a:lnTo>
                  <a:close/>
                  <a:moveTo>
                    <a:pt x="210" y="256"/>
                  </a:moveTo>
                  <a:lnTo>
                    <a:pt x="210" y="256"/>
                  </a:lnTo>
                  <a:lnTo>
                    <a:pt x="206" y="258"/>
                  </a:lnTo>
                  <a:lnTo>
                    <a:pt x="204" y="260"/>
                  </a:lnTo>
                  <a:lnTo>
                    <a:pt x="202" y="264"/>
                  </a:lnTo>
                  <a:lnTo>
                    <a:pt x="202" y="270"/>
                  </a:lnTo>
                  <a:lnTo>
                    <a:pt x="202" y="270"/>
                  </a:lnTo>
                  <a:lnTo>
                    <a:pt x="202" y="274"/>
                  </a:lnTo>
                  <a:lnTo>
                    <a:pt x="204" y="278"/>
                  </a:lnTo>
                  <a:lnTo>
                    <a:pt x="206" y="280"/>
                  </a:lnTo>
                  <a:lnTo>
                    <a:pt x="210" y="282"/>
                  </a:lnTo>
                  <a:lnTo>
                    <a:pt x="210" y="282"/>
                  </a:lnTo>
                  <a:lnTo>
                    <a:pt x="212" y="280"/>
                  </a:lnTo>
                  <a:lnTo>
                    <a:pt x="216" y="278"/>
                  </a:lnTo>
                  <a:lnTo>
                    <a:pt x="218" y="274"/>
                  </a:lnTo>
                  <a:lnTo>
                    <a:pt x="218" y="270"/>
                  </a:lnTo>
                  <a:lnTo>
                    <a:pt x="218" y="270"/>
                  </a:lnTo>
                  <a:lnTo>
                    <a:pt x="218" y="264"/>
                  </a:lnTo>
                  <a:lnTo>
                    <a:pt x="216" y="260"/>
                  </a:lnTo>
                  <a:lnTo>
                    <a:pt x="212" y="258"/>
                  </a:lnTo>
                  <a:lnTo>
                    <a:pt x="210" y="256"/>
                  </a:lnTo>
                  <a:lnTo>
                    <a:pt x="210" y="256"/>
                  </a:lnTo>
                  <a:close/>
                  <a:moveTo>
                    <a:pt x="102" y="256"/>
                  </a:moveTo>
                  <a:lnTo>
                    <a:pt x="102" y="256"/>
                  </a:lnTo>
                  <a:lnTo>
                    <a:pt x="100" y="258"/>
                  </a:lnTo>
                  <a:lnTo>
                    <a:pt x="96" y="260"/>
                  </a:lnTo>
                  <a:lnTo>
                    <a:pt x="94" y="264"/>
                  </a:lnTo>
                  <a:lnTo>
                    <a:pt x="94" y="270"/>
                  </a:lnTo>
                  <a:lnTo>
                    <a:pt x="94" y="270"/>
                  </a:lnTo>
                  <a:lnTo>
                    <a:pt x="94" y="274"/>
                  </a:lnTo>
                  <a:lnTo>
                    <a:pt x="96" y="278"/>
                  </a:lnTo>
                  <a:lnTo>
                    <a:pt x="100" y="280"/>
                  </a:lnTo>
                  <a:lnTo>
                    <a:pt x="102" y="282"/>
                  </a:lnTo>
                  <a:lnTo>
                    <a:pt x="102" y="282"/>
                  </a:lnTo>
                  <a:lnTo>
                    <a:pt x="106" y="280"/>
                  </a:lnTo>
                  <a:lnTo>
                    <a:pt x="108" y="278"/>
                  </a:lnTo>
                  <a:lnTo>
                    <a:pt x="110" y="274"/>
                  </a:lnTo>
                  <a:lnTo>
                    <a:pt x="112" y="270"/>
                  </a:lnTo>
                  <a:lnTo>
                    <a:pt x="112" y="270"/>
                  </a:lnTo>
                  <a:lnTo>
                    <a:pt x="110" y="264"/>
                  </a:lnTo>
                  <a:lnTo>
                    <a:pt x="108" y="260"/>
                  </a:lnTo>
                  <a:lnTo>
                    <a:pt x="106" y="258"/>
                  </a:lnTo>
                  <a:lnTo>
                    <a:pt x="102" y="256"/>
                  </a:lnTo>
                  <a:lnTo>
                    <a:pt x="102" y="256"/>
                  </a:lnTo>
                  <a:close/>
                  <a:moveTo>
                    <a:pt x="180" y="164"/>
                  </a:moveTo>
                  <a:lnTo>
                    <a:pt x="180" y="164"/>
                  </a:lnTo>
                  <a:lnTo>
                    <a:pt x="182" y="160"/>
                  </a:lnTo>
                  <a:lnTo>
                    <a:pt x="180" y="156"/>
                  </a:lnTo>
                  <a:lnTo>
                    <a:pt x="180" y="156"/>
                  </a:lnTo>
                  <a:lnTo>
                    <a:pt x="156" y="128"/>
                  </a:lnTo>
                  <a:lnTo>
                    <a:pt x="120" y="92"/>
                  </a:lnTo>
                  <a:lnTo>
                    <a:pt x="120" y="92"/>
                  </a:lnTo>
                  <a:lnTo>
                    <a:pt x="88" y="62"/>
                  </a:lnTo>
                  <a:lnTo>
                    <a:pt x="62" y="40"/>
                  </a:lnTo>
                  <a:lnTo>
                    <a:pt x="40" y="22"/>
                  </a:lnTo>
                  <a:lnTo>
                    <a:pt x="40" y="22"/>
                  </a:lnTo>
                  <a:lnTo>
                    <a:pt x="36" y="22"/>
                  </a:lnTo>
                  <a:lnTo>
                    <a:pt x="32" y="24"/>
                  </a:lnTo>
                  <a:lnTo>
                    <a:pt x="32" y="24"/>
                  </a:lnTo>
                  <a:lnTo>
                    <a:pt x="30" y="28"/>
                  </a:lnTo>
                  <a:lnTo>
                    <a:pt x="32" y="32"/>
                  </a:lnTo>
                  <a:lnTo>
                    <a:pt x="32" y="32"/>
                  </a:lnTo>
                  <a:lnTo>
                    <a:pt x="54" y="50"/>
                  </a:lnTo>
                  <a:lnTo>
                    <a:pt x="80" y="70"/>
                  </a:lnTo>
                  <a:lnTo>
                    <a:pt x="112" y="100"/>
                  </a:lnTo>
                  <a:lnTo>
                    <a:pt x="112" y="100"/>
                  </a:lnTo>
                  <a:lnTo>
                    <a:pt x="148" y="136"/>
                  </a:lnTo>
                  <a:lnTo>
                    <a:pt x="170" y="164"/>
                  </a:lnTo>
                  <a:lnTo>
                    <a:pt x="170" y="164"/>
                  </a:lnTo>
                  <a:lnTo>
                    <a:pt x="176" y="166"/>
                  </a:lnTo>
                  <a:lnTo>
                    <a:pt x="176" y="166"/>
                  </a:lnTo>
                  <a:lnTo>
                    <a:pt x="180" y="164"/>
                  </a:lnTo>
                  <a:lnTo>
                    <a:pt x="180" y="164"/>
                  </a:lnTo>
                  <a:close/>
                </a:path>
              </a:pathLst>
            </a:custGeom>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GB" sz="2400">
                <a:latin typeface="Calibri" panose="020F0502020204030204" pitchFamily="34" charset="0"/>
              </a:endParaRPr>
            </a:p>
          </p:txBody>
        </p:sp>
      </p:grpSp>
    </p:spTree>
    <p:extLst>
      <p:ext uri="{BB962C8B-B14F-4D97-AF65-F5344CB8AC3E}">
        <p14:creationId xmlns:p14="http://schemas.microsoft.com/office/powerpoint/2010/main" val="224354971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Objetivo</a:t>
            </a:r>
            <a:endParaRPr lang="es-MX" b="1" dirty="0">
              <a:solidFill>
                <a:schemeClr val="accent2">
                  <a:lumMod val="75000"/>
                </a:schemeClr>
              </a:solidFill>
              <a:latin typeface="Calibri" pitchFamily="34" charset="0"/>
              <a:cs typeface="Arial" pitchFamily="34" charset="0"/>
            </a:endParaRPr>
          </a:p>
        </p:txBody>
      </p:sp>
      <p:grpSp>
        <p:nvGrpSpPr>
          <p:cNvPr id="42" name="Group 41"/>
          <p:cNvGrpSpPr/>
          <p:nvPr/>
        </p:nvGrpSpPr>
        <p:grpSpPr>
          <a:xfrm rot="16200000">
            <a:off x="2250116" y="399545"/>
            <a:ext cx="4396571" cy="7148738"/>
            <a:chOff x="2962049" y="1196264"/>
            <a:chExt cx="3582286" cy="5824727"/>
          </a:xfrm>
        </p:grpSpPr>
        <p:sp>
          <p:nvSpPr>
            <p:cNvPr id="43" name="Circular Arrow 42"/>
            <p:cNvSpPr/>
            <p:nvPr/>
          </p:nvSpPr>
          <p:spPr>
            <a:xfrm>
              <a:off x="3740738" y="1196264"/>
              <a:ext cx="2803597" cy="2804024"/>
            </a:xfrm>
            <a:prstGeom prst="circularArrow">
              <a:avLst>
                <a:gd name="adj1" fmla="val 10980"/>
                <a:gd name="adj2" fmla="val 1142322"/>
                <a:gd name="adj3" fmla="val 4500000"/>
                <a:gd name="adj4" fmla="val 10800000"/>
                <a:gd name="adj5" fmla="val 12500"/>
              </a:avLst>
            </a:prstGeom>
            <a:solidFill>
              <a:schemeClr val="tx2"/>
            </a:solidFill>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Rectangle 43"/>
            <p:cNvSpPr/>
            <p:nvPr/>
          </p:nvSpPr>
          <p:spPr>
            <a:xfrm>
              <a:off x="4360425" y="2208601"/>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p:cNvSpPr/>
            <p:nvPr/>
          </p:nvSpPr>
          <p:spPr>
            <a:xfrm rot="5400000">
              <a:off x="4291094" y="2155383"/>
              <a:ext cx="1557905" cy="778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b="1" dirty="0" err="1">
                  <a:solidFill>
                    <a:schemeClr val="tx2"/>
                  </a:solidFill>
                </a:rPr>
                <a:t>Contabilidad</a:t>
              </a:r>
              <a:r>
                <a:rPr lang="en-US" b="1" dirty="0">
                  <a:solidFill>
                    <a:schemeClr val="tx2"/>
                  </a:solidFill>
                </a:rPr>
                <a:t> </a:t>
              </a:r>
              <a:r>
                <a:rPr lang="en-US" b="1" dirty="0" err="1">
                  <a:solidFill>
                    <a:schemeClr val="tx2"/>
                  </a:solidFill>
                </a:rPr>
                <a:t>electrónica</a:t>
              </a:r>
              <a:r>
                <a:rPr lang="en-US" b="1" dirty="0">
                  <a:solidFill>
                    <a:schemeClr val="tx2"/>
                  </a:solidFill>
                </a:rPr>
                <a:t> </a:t>
              </a:r>
              <a:r>
                <a:rPr lang="en-US" b="1" dirty="0" smtClean="0">
                  <a:solidFill>
                    <a:schemeClr val="tx2"/>
                  </a:solidFill>
                </a:rPr>
                <a:t/>
              </a:r>
              <a:br>
                <a:rPr lang="en-US" b="1" dirty="0" smtClean="0">
                  <a:solidFill>
                    <a:schemeClr val="tx2"/>
                  </a:solidFill>
                </a:rPr>
              </a:br>
              <a:r>
                <a:rPr lang="en-US" b="1" dirty="0" smtClean="0">
                  <a:solidFill>
                    <a:schemeClr val="tx2"/>
                  </a:solidFill>
                </a:rPr>
                <a:t>fiscal</a:t>
              </a:r>
              <a:endParaRPr lang="en-US" b="1" dirty="0">
                <a:solidFill>
                  <a:schemeClr val="tx2"/>
                </a:solidFill>
              </a:endParaRPr>
            </a:p>
          </p:txBody>
        </p:sp>
        <p:sp>
          <p:nvSpPr>
            <p:cNvPr id="46" name="Shape 45"/>
            <p:cNvSpPr/>
            <p:nvPr/>
          </p:nvSpPr>
          <p:spPr>
            <a:xfrm>
              <a:off x="2962049" y="2807383"/>
              <a:ext cx="2803597" cy="2804024"/>
            </a:xfrm>
            <a:prstGeom prst="leftCircularArrow">
              <a:avLst>
                <a:gd name="adj1" fmla="val 10980"/>
                <a:gd name="adj2" fmla="val 1142322"/>
                <a:gd name="adj3" fmla="val 6300000"/>
                <a:gd name="adj4" fmla="val 18900000"/>
                <a:gd name="adj5" fmla="val 12500"/>
              </a:avLst>
            </a:prstGeom>
            <a:solidFill>
              <a:schemeClr val="accent5"/>
            </a:solidFill>
            <a:effectLst/>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7" name="Rectangle 46"/>
            <p:cNvSpPr/>
            <p:nvPr/>
          </p:nvSpPr>
          <p:spPr>
            <a:xfrm>
              <a:off x="3584895" y="3829041"/>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ectangle 47"/>
            <p:cNvSpPr/>
            <p:nvPr/>
          </p:nvSpPr>
          <p:spPr>
            <a:xfrm rot="5400000">
              <a:off x="4001113" y="3999024"/>
              <a:ext cx="984318" cy="5010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1600" b="1" dirty="0" err="1">
                  <a:solidFill>
                    <a:schemeClr val="accent5"/>
                  </a:solidFill>
                </a:rPr>
                <a:t>Buzón</a:t>
              </a:r>
              <a:r>
                <a:rPr lang="en-US" sz="1600" b="1" dirty="0">
                  <a:solidFill>
                    <a:schemeClr val="accent5"/>
                  </a:solidFill>
                </a:rPr>
                <a:t> </a:t>
              </a:r>
              <a:r>
                <a:rPr lang="en-US" sz="1600" b="1" dirty="0" smtClean="0">
                  <a:solidFill>
                    <a:schemeClr val="accent5"/>
                  </a:solidFill>
                </a:rPr>
                <a:t/>
              </a:r>
              <a:br>
                <a:rPr lang="en-US" sz="1600" b="1" dirty="0" smtClean="0">
                  <a:solidFill>
                    <a:schemeClr val="accent5"/>
                  </a:solidFill>
                </a:rPr>
              </a:br>
              <a:r>
                <a:rPr lang="en-US" sz="1600" b="1" dirty="0" err="1" smtClean="0">
                  <a:solidFill>
                    <a:schemeClr val="accent5"/>
                  </a:solidFill>
                </a:rPr>
                <a:t>Tributario</a:t>
              </a:r>
              <a:endParaRPr lang="en-US" sz="1600" b="1" dirty="0">
                <a:solidFill>
                  <a:schemeClr val="accent5"/>
                </a:solidFill>
              </a:endParaRPr>
            </a:p>
          </p:txBody>
        </p:sp>
        <p:sp>
          <p:nvSpPr>
            <p:cNvPr id="49" name="Block Arc 48"/>
            <p:cNvSpPr/>
            <p:nvPr/>
          </p:nvSpPr>
          <p:spPr>
            <a:xfrm>
              <a:off x="3940280" y="4611302"/>
              <a:ext cx="2408724" cy="2409689"/>
            </a:xfrm>
            <a:prstGeom prst="blockArc">
              <a:avLst>
                <a:gd name="adj1" fmla="val 13500000"/>
                <a:gd name="adj2" fmla="val 10800000"/>
                <a:gd name="adj3" fmla="val 12740"/>
              </a:avLst>
            </a:prstGeom>
            <a:solidFill>
              <a:schemeClr val="accent3"/>
            </a:solidFill>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0" name="Rectangle 49"/>
            <p:cNvSpPr/>
            <p:nvPr/>
          </p:nvSpPr>
          <p:spPr>
            <a:xfrm>
              <a:off x="4364111" y="5451810"/>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rot="5400000">
              <a:off x="4248830" y="5451810"/>
              <a:ext cx="1557905" cy="778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b="1" dirty="0" err="1" smtClean="0">
                  <a:solidFill>
                    <a:schemeClr val="accent3"/>
                  </a:solidFill>
                </a:rPr>
                <a:t>Revisiones</a:t>
              </a:r>
              <a:r>
                <a:rPr lang="en-US" b="1" dirty="0" smtClean="0">
                  <a:solidFill>
                    <a:schemeClr val="accent3"/>
                  </a:solidFill>
                </a:rPr>
                <a:t> </a:t>
              </a:r>
              <a:r>
                <a:rPr lang="en-US" b="1" dirty="0" err="1" smtClean="0">
                  <a:solidFill>
                    <a:schemeClr val="accent3"/>
                  </a:solidFill>
                </a:rPr>
                <a:t>electrónicas</a:t>
              </a:r>
              <a:r>
                <a:rPr lang="en-US" b="1" dirty="0" smtClean="0">
                  <a:solidFill>
                    <a:schemeClr val="accent3"/>
                  </a:solidFill>
                </a:rPr>
                <a:t> </a:t>
              </a:r>
              <a:r>
                <a:rPr lang="en-US" b="1" dirty="0" err="1" smtClean="0">
                  <a:solidFill>
                    <a:schemeClr val="accent3"/>
                  </a:solidFill>
                </a:rPr>
                <a:t>eficientes</a:t>
              </a:r>
              <a:endParaRPr lang="en-US" b="1" dirty="0">
                <a:solidFill>
                  <a:schemeClr val="accent3"/>
                </a:solidFill>
              </a:endParaRPr>
            </a:p>
          </p:txBody>
        </p:sp>
      </p:grpSp>
      <p:grpSp>
        <p:nvGrpSpPr>
          <p:cNvPr id="52" name="Group 51"/>
          <p:cNvGrpSpPr/>
          <p:nvPr/>
        </p:nvGrpSpPr>
        <p:grpSpPr>
          <a:xfrm>
            <a:off x="4265686" y="4795000"/>
            <a:ext cx="612775" cy="612775"/>
            <a:chOff x="2860543" y="3781158"/>
            <a:chExt cx="612775" cy="612775"/>
          </a:xfrm>
        </p:grpSpPr>
        <p:sp>
          <p:nvSpPr>
            <p:cNvPr id="53" name="Oval 52"/>
            <p:cNvSpPr/>
            <p:nvPr/>
          </p:nvSpPr>
          <p:spPr bwMode="ltGray">
            <a:xfrm>
              <a:off x="2860543" y="3781158"/>
              <a:ext cx="612775" cy="612775"/>
            </a:xfrm>
            <a:prstGeom prst="ellipse">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endParaRPr>
            </a:p>
          </p:txBody>
        </p:sp>
        <p:grpSp>
          <p:nvGrpSpPr>
            <p:cNvPr id="54" name="Group 261"/>
            <p:cNvGrpSpPr>
              <a:grpSpLocks/>
            </p:cNvGrpSpPr>
            <p:nvPr/>
          </p:nvGrpSpPr>
          <p:grpSpPr bwMode="auto">
            <a:xfrm>
              <a:off x="2962427" y="3860475"/>
              <a:ext cx="427476" cy="456111"/>
              <a:chOff x="3402" y="2409"/>
              <a:chExt cx="659" cy="668"/>
            </a:xfrm>
          </p:grpSpPr>
          <p:sp>
            <p:nvSpPr>
              <p:cNvPr id="55" name="Freeform 262"/>
              <p:cNvSpPr>
                <a:spLocks/>
              </p:cNvSpPr>
              <p:nvPr/>
            </p:nvSpPr>
            <p:spPr bwMode="auto">
              <a:xfrm>
                <a:off x="3402" y="2409"/>
                <a:ext cx="659" cy="668"/>
              </a:xfrm>
              <a:custGeom>
                <a:avLst/>
                <a:gdLst>
                  <a:gd name="T0" fmla="*/ 3 w 15150"/>
                  <a:gd name="T1" fmla="*/ 26 h 15364"/>
                  <a:gd name="T2" fmla="*/ 0 w 15150"/>
                  <a:gd name="T3" fmla="*/ 25 h 15364"/>
                  <a:gd name="T4" fmla="*/ 0 w 15150"/>
                  <a:gd name="T5" fmla="*/ 23 h 15364"/>
                  <a:gd name="T6" fmla="*/ 0 w 15150"/>
                  <a:gd name="T7" fmla="*/ 16 h 15364"/>
                  <a:gd name="T8" fmla="*/ 0 w 15150"/>
                  <a:gd name="T9" fmla="*/ 10 h 15364"/>
                  <a:gd name="T10" fmla="*/ 0 w 15150"/>
                  <a:gd name="T11" fmla="*/ 10 h 15364"/>
                  <a:gd name="T12" fmla="*/ 0 w 15150"/>
                  <a:gd name="T13" fmla="*/ 9 h 15364"/>
                  <a:gd name="T14" fmla="*/ 0 w 15150"/>
                  <a:gd name="T15" fmla="*/ 9 h 15364"/>
                  <a:gd name="T16" fmla="*/ 1 w 15150"/>
                  <a:gd name="T17" fmla="*/ 9 h 15364"/>
                  <a:gd name="T18" fmla="*/ 1 w 15150"/>
                  <a:gd name="T19" fmla="*/ 8 h 15364"/>
                  <a:gd name="T20" fmla="*/ 1 w 15150"/>
                  <a:gd name="T21" fmla="*/ 8 h 15364"/>
                  <a:gd name="T22" fmla="*/ 1 w 15150"/>
                  <a:gd name="T23" fmla="*/ 8 h 15364"/>
                  <a:gd name="T24" fmla="*/ 4 w 15150"/>
                  <a:gd name="T25" fmla="*/ 7 h 15364"/>
                  <a:gd name="T26" fmla="*/ 12 w 15150"/>
                  <a:gd name="T27" fmla="*/ 3 h 15364"/>
                  <a:gd name="T28" fmla="*/ 19 w 15150"/>
                  <a:gd name="T29" fmla="*/ 1 h 15364"/>
                  <a:gd name="T30" fmla="*/ 19 w 15150"/>
                  <a:gd name="T31" fmla="*/ 0 h 15364"/>
                  <a:gd name="T32" fmla="*/ 19 w 15150"/>
                  <a:gd name="T33" fmla="*/ 0 h 15364"/>
                  <a:gd name="T34" fmla="*/ 20 w 15150"/>
                  <a:gd name="T35" fmla="*/ 0 h 15364"/>
                  <a:gd name="T36" fmla="*/ 20 w 15150"/>
                  <a:gd name="T37" fmla="*/ 0 h 15364"/>
                  <a:gd name="T38" fmla="*/ 20 w 15150"/>
                  <a:gd name="T39" fmla="*/ 0 h 15364"/>
                  <a:gd name="T40" fmla="*/ 21 w 15150"/>
                  <a:gd name="T41" fmla="*/ 0 h 15364"/>
                  <a:gd name="T42" fmla="*/ 21 w 15150"/>
                  <a:gd name="T43" fmla="*/ 0 h 15364"/>
                  <a:gd name="T44" fmla="*/ 22 w 15150"/>
                  <a:gd name="T45" fmla="*/ 0 h 15364"/>
                  <a:gd name="T46" fmla="*/ 22 w 15150"/>
                  <a:gd name="T47" fmla="*/ 0 h 15364"/>
                  <a:gd name="T48" fmla="*/ 23 w 15150"/>
                  <a:gd name="T49" fmla="*/ 0 h 15364"/>
                  <a:gd name="T50" fmla="*/ 23 w 15150"/>
                  <a:gd name="T51" fmla="*/ 0 h 15364"/>
                  <a:gd name="T52" fmla="*/ 23 w 15150"/>
                  <a:gd name="T53" fmla="*/ 1 h 15364"/>
                  <a:gd name="T54" fmla="*/ 24 w 15150"/>
                  <a:gd name="T55" fmla="*/ 1 h 15364"/>
                  <a:gd name="T56" fmla="*/ 24 w 15150"/>
                  <a:gd name="T57" fmla="*/ 1 h 15364"/>
                  <a:gd name="T58" fmla="*/ 24 w 15150"/>
                  <a:gd name="T59" fmla="*/ 1 h 15364"/>
                  <a:gd name="T60" fmla="*/ 25 w 15150"/>
                  <a:gd name="T61" fmla="*/ 2 h 15364"/>
                  <a:gd name="T62" fmla="*/ 26 w 15150"/>
                  <a:gd name="T63" fmla="*/ 2 h 15364"/>
                  <a:gd name="T64" fmla="*/ 26 w 15150"/>
                  <a:gd name="T65" fmla="*/ 3 h 15364"/>
                  <a:gd name="T66" fmla="*/ 27 w 15150"/>
                  <a:gd name="T67" fmla="*/ 3 h 15364"/>
                  <a:gd name="T68" fmla="*/ 27 w 15150"/>
                  <a:gd name="T69" fmla="*/ 4 h 15364"/>
                  <a:gd name="T70" fmla="*/ 27 w 15150"/>
                  <a:gd name="T71" fmla="*/ 4 h 15364"/>
                  <a:gd name="T72" fmla="*/ 28 w 15150"/>
                  <a:gd name="T73" fmla="*/ 5 h 15364"/>
                  <a:gd name="T74" fmla="*/ 28 w 15150"/>
                  <a:gd name="T75" fmla="*/ 6 h 15364"/>
                  <a:gd name="T76" fmla="*/ 28 w 15150"/>
                  <a:gd name="T77" fmla="*/ 6 h 15364"/>
                  <a:gd name="T78" fmla="*/ 28 w 15150"/>
                  <a:gd name="T79" fmla="*/ 7 h 15364"/>
                  <a:gd name="T80" fmla="*/ 29 w 15150"/>
                  <a:gd name="T81" fmla="*/ 7 h 15364"/>
                  <a:gd name="T82" fmla="*/ 29 w 15150"/>
                  <a:gd name="T83" fmla="*/ 8 h 15364"/>
                  <a:gd name="T84" fmla="*/ 29 w 15150"/>
                  <a:gd name="T85" fmla="*/ 8 h 15364"/>
                  <a:gd name="T86" fmla="*/ 29 w 15150"/>
                  <a:gd name="T87" fmla="*/ 9 h 15364"/>
                  <a:gd name="T88" fmla="*/ 29 w 15150"/>
                  <a:gd name="T89" fmla="*/ 17 h 15364"/>
                  <a:gd name="T90" fmla="*/ 28 w 15150"/>
                  <a:gd name="T91" fmla="*/ 22 h 15364"/>
                  <a:gd name="T92" fmla="*/ 28 w 15150"/>
                  <a:gd name="T93" fmla="*/ 22 h 15364"/>
                  <a:gd name="T94" fmla="*/ 23 w 15150"/>
                  <a:gd name="T95" fmla="*/ 24 h 15364"/>
                  <a:gd name="T96" fmla="*/ 16 w 15150"/>
                  <a:gd name="T97" fmla="*/ 27 h 15364"/>
                  <a:gd name="T98" fmla="*/ 13 w 15150"/>
                  <a:gd name="T99" fmla="*/ 28 h 15364"/>
                  <a:gd name="T100" fmla="*/ 12 w 15150"/>
                  <a:gd name="T101" fmla="*/ 29 h 15364"/>
                  <a:gd name="T102" fmla="*/ 11 w 15150"/>
                  <a:gd name="T103" fmla="*/ 29 h 15364"/>
                  <a:gd name="T104" fmla="*/ 11 w 15150"/>
                  <a:gd name="T105" fmla="*/ 29 h 15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50"/>
                  <a:gd name="T160" fmla="*/ 0 h 15364"/>
                  <a:gd name="T161" fmla="*/ 15150 w 15150"/>
                  <a:gd name="T162" fmla="*/ 15364 h 15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50" h="15364">
                    <a:moveTo>
                      <a:pt x="5929" y="15364"/>
                    </a:moveTo>
                    <a:lnTo>
                      <a:pt x="4018" y="14586"/>
                    </a:lnTo>
                    <a:lnTo>
                      <a:pt x="2582" y="13998"/>
                    </a:lnTo>
                    <a:lnTo>
                      <a:pt x="1548" y="13577"/>
                    </a:lnTo>
                    <a:lnTo>
                      <a:pt x="849" y="13291"/>
                    </a:lnTo>
                    <a:lnTo>
                      <a:pt x="415" y="13113"/>
                    </a:lnTo>
                    <a:lnTo>
                      <a:pt x="176" y="13014"/>
                    </a:lnTo>
                    <a:lnTo>
                      <a:pt x="108" y="12983"/>
                    </a:lnTo>
                    <a:lnTo>
                      <a:pt x="65" y="12965"/>
                    </a:lnTo>
                    <a:lnTo>
                      <a:pt x="33" y="12950"/>
                    </a:lnTo>
                    <a:lnTo>
                      <a:pt x="8" y="12938"/>
                    </a:lnTo>
                    <a:lnTo>
                      <a:pt x="8" y="12022"/>
                    </a:lnTo>
                    <a:lnTo>
                      <a:pt x="7" y="11104"/>
                    </a:lnTo>
                    <a:lnTo>
                      <a:pt x="6" y="10188"/>
                    </a:lnTo>
                    <a:lnTo>
                      <a:pt x="6" y="9271"/>
                    </a:lnTo>
                    <a:lnTo>
                      <a:pt x="5" y="8356"/>
                    </a:lnTo>
                    <a:lnTo>
                      <a:pt x="3" y="7438"/>
                    </a:lnTo>
                    <a:lnTo>
                      <a:pt x="2" y="6522"/>
                    </a:lnTo>
                    <a:lnTo>
                      <a:pt x="0" y="5605"/>
                    </a:lnTo>
                    <a:lnTo>
                      <a:pt x="19" y="5493"/>
                    </a:lnTo>
                    <a:lnTo>
                      <a:pt x="34" y="5405"/>
                    </a:lnTo>
                    <a:lnTo>
                      <a:pt x="47" y="5336"/>
                    </a:lnTo>
                    <a:lnTo>
                      <a:pt x="58" y="5279"/>
                    </a:lnTo>
                    <a:lnTo>
                      <a:pt x="70" y="5229"/>
                    </a:lnTo>
                    <a:lnTo>
                      <a:pt x="82" y="5177"/>
                    </a:lnTo>
                    <a:lnTo>
                      <a:pt x="99" y="5118"/>
                    </a:lnTo>
                    <a:lnTo>
                      <a:pt x="119" y="5044"/>
                    </a:lnTo>
                    <a:lnTo>
                      <a:pt x="157" y="4960"/>
                    </a:lnTo>
                    <a:lnTo>
                      <a:pt x="189" y="4895"/>
                    </a:lnTo>
                    <a:lnTo>
                      <a:pt x="214" y="4841"/>
                    </a:lnTo>
                    <a:lnTo>
                      <a:pt x="235" y="4797"/>
                    </a:lnTo>
                    <a:lnTo>
                      <a:pt x="257" y="4754"/>
                    </a:lnTo>
                    <a:lnTo>
                      <a:pt x="283" y="4709"/>
                    </a:lnTo>
                    <a:lnTo>
                      <a:pt x="315" y="4654"/>
                    </a:lnTo>
                    <a:lnTo>
                      <a:pt x="354" y="4587"/>
                    </a:lnTo>
                    <a:lnTo>
                      <a:pt x="382" y="4553"/>
                    </a:lnTo>
                    <a:lnTo>
                      <a:pt x="412" y="4517"/>
                    </a:lnTo>
                    <a:lnTo>
                      <a:pt x="441" y="4482"/>
                    </a:lnTo>
                    <a:lnTo>
                      <a:pt x="470" y="4447"/>
                    </a:lnTo>
                    <a:lnTo>
                      <a:pt x="499" y="4411"/>
                    </a:lnTo>
                    <a:lnTo>
                      <a:pt x="529" y="4376"/>
                    </a:lnTo>
                    <a:lnTo>
                      <a:pt x="558" y="4340"/>
                    </a:lnTo>
                    <a:lnTo>
                      <a:pt x="589" y="4304"/>
                    </a:lnTo>
                    <a:lnTo>
                      <a:pt x="632" y="4265"/>
                    </a:lnTo>
                    <a:lnTo>
                      <a:pt x="669" y="4236"/>
                    </a:lnTo>
                    <a:lnTo>
                      <a:pt x="699" y="4211"/>
                    </a:lnTo>
                    <a:lnTo>
                      <a:pt x="727" y="4187"/>
                    </a:lnTo>
                    <a:lnTo>
                      <a:pt x="757" y="4165"/>
                    </a:lnTo>
                    <a:lnTo>
                      <a:pt x="794" y="4139"/>
                    </a:lnTo>
                    <a:lnTo>
                      <a:pt x="841" y="4109"/>
                    </a:lnTo>
                    <a:lnTo>
                      <a:pt x="899" y="4068"/>
                    </a:lnTo>
                    <a:lnTo>
                      <a:pt x="2020" y="3597"/>
                    </a:lnTo>
                    <a:lnTo>
                      <a:pt x="3140" y="3126"/>
                    </a:lnTo>
                    <a:lnTo>
                      <a:pt x="4262" y="2655"/>
                    </a:lnTo>
                    <a:lnTo>
                      <a:pt x="5383" y="2183"/>
                    </a:lnTo>
                    <a:lnTo>
                      <a:pt x="6504" y="1711"/>
                    </a:lnTo>
                    <a:lnTo>
                      <a:pt x="7626" y="1240"/>
                    </a:lnTo>
                    <a:lnTo>
                      <a:pt x="8748" y="768"/>
                    </a:lnTo>
                    <a:lnTo>
                      <a:pt x="9870" y="297"/>
                    </a:lnTo>
                    <a:lnTo>
                      <a:pt x="9898" y="281"/>
                    </a:lnTo>
                    <a:lnTo>
                      <a:pt x="9927" y="267"/>
                    </a:lnTo>
                    <a:lnTo>
                      <a:pt x="9955" y="251"/>
                    </a:lnTo>
                    <a:lnTo>
                      <a:pt x="9986" y="238"/>
                    </a:lnTo>
                    <a:lnTo>
                      <a:pt x="10016" y="222"/>
                    </a:lnTo>
                    <a:lnTo>
                      <a:pt x="10045" y="207"/>
                    </a:lnTo>
                    <a:lnTo>
                      <a:pt x="10075" y="192"/>
                    </a:lnTo>
                    <a:lnTo>
                      <a:pt x="10104" y="177"/>
                    </a:lnTo>
                    <a:lnTo>
                      <a:pt x="10164" y="158"/>
                    </a:lnTo>
                    <a:lnTo>
                      <a:pt x="10225" y="141"/>
                    </a:lnTo>
                    <a:lnTo>
                      <a:pt x="10286" y="122"/>
                    </a:lnTo>
                    <a:lnTo>
                      <a:pt x="10347" y="104"/>
                    </a:lnTo>
                    <a:lnTo>
                      <a:pt x="10407" y="85"/>
                    </a:lnTo>
                    <a:lnTo>
                      <a:pt x="10469" y="68"/>
                    </a:lnTo>
                    <a:lnTo>
                      <a:pt x="10530" y="49"/>
                    </a:lnTo>
                    <a:lnTo>
                      <a:pt x="10592" y="30"/>
                    </a:lnTo>
                    <a:lnTo>
                      <a:pt x="10630" y="28"/>
                    </a:lnTo>
                    <a:lnTo>
                      <a:pt x="10668" y="24"/>
                    </a:lnTo>
                    <a:lnTo>
                      <a:pt x="10706" y="21"/>
                    </a:lnTo>
                    <a:lnTo>
                      <a:pt x="10745" y="18"/>
                    </a:lnTo>
                    <a:lnTo>
                      <a:pt x="10784" y="14"/>
                    </a:lnTo>
                    <a:lnTo>
                      <a:pt x="10823" y="9"/>
                    </a:lnTo>
                    <a:lnTo>
                      <a:pt x="10863" y="5"/>
                    </a:lnTo>
                    <a:lnTo>
                      <a:pt x="10901" y="0"/>
                    </a:lnTo>
                    <a:lnTo>
                      <a:pt x="10968" y="5"/>
                    </a:lnTo>
                    <a:lnTo>
                      <a:pt x="11035" y="9"/>
                    </a:lnTo>
                    <a:lnTo>
                      <a:pt x="11100" y="16"/>
                    </a:lnTo>
                    <a:lnTo>
                      <a:pt x="11168" y="20"/>
                    </a:lnTo>
                    <a:lnTo>
                      <a:pt x="11234" y="26"/>
                    </a:lnTo>
                    <a:lnTo>
                      <a:pt x="11300" y="31"/>
                    </a:lnTo>
                    <a:lnTo>
                      <a:pt x="11367" y="38"/>
                    </a:lnTo>
                    <a:lnTo>
                      <a:pt x="11433" y="44"/>
                    </a:lnTo>
                    <a:lnTo>
                      <a:pt x="11491" y="59"/>
                    </a:lnTo>
                    <a:lnTo>
                      <a:pt x="11550" y="74"/>
                    </a:lnTo>
                    <a:lnTo>
                      <a:pt x="11610" y="90"/>
                    </a:lnTo>
                    <a:lnTo>
                      <a:pt x="11668" y="104"/>
                    </a:lnTo>
                    <a:lnTo>
                      <a:pt x="11727" y="119"/>
                    </a:lnTo>
                    <a:lnTo>
                      <a:pt x="11787" y="133"/>
                    </a:lnTo>
                    <a:lnTo>
                      <a:pt x="11847" y="149"/>
                    </a:lnTo>
                    <a:lnTo>
                      <a:pt x="11908" y="165"/>
                    </a:lnTo>
                    <a:lnTo>
                      <a:pt x="11945" y="178"/>
                    </a:lnTo>
                    <a:lnTo>
                      <a:pt x="11983" y="194"/>
                    </a:lnTo>
                    <a:lnTo>
                      <a:pt x="12021" y="208"/>
                    </a:lnTo>
                    <a:lnTo>
                      <a:pt x="12060" y="224"/>
                    </a:lnTo>
                    <a:lnTo>
                      <a:pt x="12099" y="239"/>
                    </a:lnTo>
                    <a:lnTo>
                      <a:pt x="12138" y="253"/>
                    </a:lnTo>
                    <a:lnTo>
                      <a:pt x="12177" y="269"/>
                    </a:lnTo>
                    <a:lnTo>
                      <a:pt x="12216" y="283"/>
                    </a:lnTo>
                    <a:lnTo>
                      <a:pt x="12275" y="313"/>
                    </a:lnTo>
                    <a:lnTo>
                      <a:pt x="12333" y="341"/>
                    </a:lnTo>
                    <a:lnTo>
                      <a:pt x="12391" y="370"/>
                    </a:lnTo>
                    <a:lnTo>
                      <a:pt x="12449" y="399"/>
                    </a:lnTo>
                    <a:lnTo>
                      <a:pt x="12509" y="428"/>
                    </a:lnTo>
                    <a:lnTo>
                      <a:pt x="12567" y="458"/>
                    </a:lnTo>
                    <a:lnTo>
                      <a:pt x="12626" y="488"/>
                    </a:lnTo>
                    <a:lnTo>
                      <a:pt x="12686" y="518"/>
                    </a:lnTo>
                    <a:lnTo>
                      <a:pt x="12733" y="546"/>
                    </a:lnTo>
                    <a:lnTo>
                      <a:pt x="12780" y="575"/>
                    </a:lnTo>
                    <a:lnTo>
                      <a:pt x="12825" y="604"/>
                    </a:lnTo>
                    <a:lnTo>
                      <a:pt x="12872" y="633"/>
                    </a:lnTo>
                    <a:lnTo>
                      <a:pt x="12918" y="664"/>
                    </a:lnTo>
                    <a:lnTo>
                      <a:pt x="12965" y="693"/>
                    </a:lnTo>
                    <a:lnTo>
                      <a:pt x="13012" y="723"/>
                    </a:lnTo>
                    <a:lnTo>
                      <a:pt x="13058" y="753"/>
                    </a:lnTo>
                    <a:lnTo>
                      <a:pt x="13243" y="910"/>
                    </a:lnTo>
                    <a:lnTo>
                      <a:pt x="13384" y="1030"/>
                    </a:lnTo>
                    <a:lnTo>
                      <a:pt x="13492" y="1123"/>
                    </a:lnTo>
                    <a:lnTo>
                      <a:pt x="13577" y="1196"/>
                    </a:lnTo>
                    <a:lnTo>
                      <a:pt x="13645" y="1259"/>
                    </a:lnTo>
                    <a:lnTo>
                      <a:pt x="13708" y="1318"/>
                    </a:lnTo>
                    <a:lnTo>
                      <a:pt x="13776" y="1383"/>
                    </a:lnTo>
                    <a:lnTo>
                      <a:pt x="13855" y="1462"/>
                    </a:lnTo>
                    <a:lnTo>
                      <a:pt x="13913" y="1536"/>
                    </a:lnTo>
                    <a:lnTo>
                      <a:pt x="13971" y="1611"/>
                    </a:lnTo>
                    <a:lnTo>
                      <a:pt x="14030" y="1686"/>
                    </a:lnTo>
                    <a:lnTo>
                      <a:pt x="14088" y="1760"/>
                    </a:lnTo>
                    <a:lnTo>
                      <a:pt x="14146" y="1835"/>
                    </a:lnTo>
                    <a:lnTo>
                      <a:pt x="14205" y="1909"/>
                    </a:lnTo>
                    <a:lnTo>
                      <a:pt x="14265" y="1984"/>
                    </a:lnTo>
                    <a:lnTo>
                      <a:pt x="14325" y="2059"/>
                    </a:lnTo>
                    <a:lnTo>
                      <a:pt x="14354" y="2106"/>
                    </a:lnTo>
                    <a:lnTo>
                      <a:pt x="14384" y="2152"/>
                    </a:lnTo>
                    <a:lnTo>
                      <a:pt x="14414" y="2199"/>
                    </a:lnTo>
                    <a:lnTo>
                      <a:pt x="14444" y="2245"/>
                    </a:lnTo>
                    <a:lnTo>
                      <a:pt x="14475" y="2292"/>
                    </a:lnTo>
                    <a:lnTo>
                      <a:pt x="14504" y="2340"/>
                    </a:lnTo>
                    <a:lnTo>
                      <a:pt x="14534" y="2387"/>
                    </a:lnTo>
                    <a:lnTo>
                      <a:pt x="14563" y="2435"/>
                    </a:lnTo>
                    <a:lnTo>
                      <a:pt x="14638" y="2591"/>
                    </a:lnTo>
                    <a:lnTo>
                      <a:pt x="14697" y="2712"/>
                    </a:lnTo>
                    <a:lnTo>
                      <a:pt x="14740" y="2806"/>
                    </a:lnTo>
                    <a:lnTo>
                      <a:pt x="14776" y="2885"/>
                    </a:lnTo>
                    <a:lnTo>
                      <a:pt x="14807" y="2956"/>
                    </a:lnTo>
                    <a:lnTo>
                      <a:pt x="14836" y="3028"/>
                    </a:lnTo>
                    <a:lnTo>
                      <a:pt x="14868" y="3111"/>
                    </a:lnTo>
                    <a:lnTo>
                      <a:pt x="14909" y="3215"/>
                    </a:lnTo>
                    <a:lnTo>
                      <a:pt x="14930" y="3297"/>
                    </a:lnTo>
                    <a:lnTo>
                      <a:pt x="14953" y="3380"/>
                    </a:lnTo>
                    <a:lnTo>
                      <a:pt x="14974" y="3464"/>
                    </a:lnTo>
                    <a:lnTo>
                      <a:pt x="14996" y="3546"/>
                    </a:lnTo>
                    <a:lnTo>
                      <a:pt x="15017" y="3630"/>
                    </a:lnTo>
                    <a:lnTo>
                      <a:pt x="15040" y="3712"/>
                    </a:lnTo>
                    <a:lnTo>
                      <a:pt x="15063" y="3795"/>
                    </a:lnTo>
                    <a:lnTo>
                      <a:pt x="15086" y="3879"/>
                    </a:lnTo>
                    <a:lnTo>
                      <a:pt x="15092" y="3919"/>
                    </a:lnTo>
                    <a:lnTo>
                      <a:pt x="15100" y="3962"/>
                    </a:lnTo>
                    <a:lnTo>
                      <a:pt x="15106" y="4004"/>
                    </a:lnTo>
                    <a:lnTo>
                      <a:pt x="15113" y="4045"/>
                    </a:lnTo>
                    <a:lnTo>
                      <a:pt x="15121" y="4087"/>
                    </a:lnTo>
                    <a:lnTo>
                      <a:pt x="15128" y="4130"/>
                    </a:lnTo>
                    <a:lnTo>
                      <a:pt x="15136" y="4173"/>
                    </a:lnTo>
                    <a:lnTo>
                      <a:pt x="15143" y="4215"/>
                    </a:lnTo>
                    <a:lnTo>
                      <a:pt x="15146" y="4296"/>
                    </a:lnTo>
                    <a:lnTo>
                      <a:pt x="15148" y="4383"/>
                    </a:lnTo>
                    <a:lnTo>
                      <a:pt x="15149" y="4484"/>
                    </a:lnTo>
                    <a:lnTo>
                      <a:pt x="15150" y="4610"/>
                    </a:lnTo>
                    <a:lnTo>
                      <a:pt x="15150" y="4973"/>
                    </a:lnTo>
                    <a:lnTo>
                      <a:pt x="15148" y="5546"/>
                    </a:lnTo>
                    <a:lnTo>
                      <a:pt x="15143" y="6399"/>
                    </a:lnTo>
                    <a:lnTo>
                      <a:pt x="15139" y="7609"/>
                    </a:lnTo>
                    <a:lnTo>
                      <a:pt x="15135" y="9246"/>
                    </a:lnTo>
                    <a:lnTo>
                      <a:pt x="15130" y="11387"/>
                    </a:lnTo>
                    <a:lnTo>
                      <a:pt x="15079" y="11416"/>
                    </a:lnTo>
                    <a:lnTo>
                      <a:pt x="15027" y="11445"/>
                    </a:lnTo>
                    <a:lnTo>
                      <a:pt x="14975" y="11473"/>
                    </a:lnTo>
                    <a:lnTo>
                      <a:pt x="14922" y="11502"/>
                    </a:lnTo>
                    <a:lnTo>
                      <a:pt x="14868" y="11530"/>
                    </a:lnTo>
                    <a:lnTo>
                      <a:pt x="14816" y="11559"/>
                    </a:lnTo>
                    <a:lnTo>
                      <a:pt x="14763" y="11588"/>
                    </a:lnTo>
                    <a:lnTo>
                      <a:pt x="14709" y="11618"/>
                    </a:lnTo>
                    <a:lnTo>
                      <a:pt x="13839" y="11986"/>
                    </a:lnTo>
                    <a:lnTo>
                      <a:pt x="12969" y="12355"/>
                    </a:lnTo>
                    <a:lnTo>
                      <a:pt x="12099" y="12724"/>
                    </a:lnTo>
                    <a:lnTo>
                      <a:pt x="11229" y="13093"/>
                    </a:lnTo>
                    <a:lnTo>
                      <a:pt x="10359" y="13461"/>
                    </a:lnTo>
                    <a:lnTo>
                      <a:pt x="9488" y="13829"/>
                    </a:lnTo>
                    <a:lnTo>
                      <a:pt x="8617" y="14198"/>
                    </a:lnTo>
                    <a:lnTo>
                      <a:pt x="7745" y="14567"/>
                    </a:lnTo>
                    <a:lnTo>
                      <a:pt x="7525" y="14667"/>
                    </a:lnTo>
                    <a:lnTo>
                      <a:pt x="7306" y="14767"/>
                    </a:lnTo>
                    <a:lnTo>
                      <a:pt x="7086" y="14866"/>
                    </a:lnTo>
                    <a:lnTo>
                      <a:pt x="6867" y="14965"/>
                    </a:lnTo>
                    <a:lnTo>
                      <a:pt x="6648" y="15065"/>
                    </a:lnTo>
                    <a:lnTo>
                      <a:pt x="6428" y="15165"/>
                    </a:lnTo>
                    <a:lnTo>
                      <a:pt x="6208" y="15264"/>
                    </a:lnTo>
                    <a:lnTo>
                      <a:pt x="5987" y="15364"/>
                    </a:lnTo>
                    <a:lnTo>
                      <a:pt x="5980" y="15364"/>
                    </a:lnTo>
                    <a:lnTo>
                      <a:pt x="5974" y="15364"/>
                    </a:lnTo>
                    <a:lnTo>
                      <a:pt x="5966" y="15364"/>
                    </a:lnTo>
                    <a:lnTo>
                      <a:pt x="5960" y="15364"/>
                    </a:lnTo>
                    <a:lnTo>
                      <a:pt x="5952" y="15364"/>
                    </a:lnTo>
                    <a:lnTo>
                      <a:pt x="5944" y="15364"/>
                    </a:lnTo>
                    <a:lnTo>
                      <a:pt x="5937" y="15364"/>
                    </a:lnTo>
                    <a:lnTo>
                      <a:pt x="5929" y="15364"/>
                    </a:lnTo>
                    <a:close/>
                  </a:path>
                </a:pathLst>
              </a:custGeom>
              <a:solidFill>
                <a:schemeClr val="bg1"/>
              </a:solidFill>
              <a:ln w="9525">
                <a:solidFill>
                  <a:schemeClr val="accent5"/>
                </a:solidFill>
                <a:round/>
                <a:headEnd/>
                <a:tailEnd/>
              </a:ln>
            </p:spPr>
            <p:txBody>
              <a:bodyPr/>
              <a:lstStyle/>
              <a:p>
                <a:endParaRPr lang="en-GB"/>
              </a:p>
            </p:txBody>
          </p:sp>
          <p:sp>
            <p:nvSpPr>
              <p:cNvPr id="56" name="Freeform 263"/>
              <p:cNvSpPr>
                <a:spLocks/>
              </p:cNvSpPr>
              <p:nvPr/>
            </p:nvSpPr>
            <p:spPr bwMode="auto">
              <a:xfrm>
                <a:off x="3423" y="2595"/>
                <a:ext cx="226" cy="455"/>
              </a:xfrm>
              <a:custGeom>
                <a:avLst/>
                <a:gdLst>
                  <a:gd name="T0" fmla="*/ 7 w 5194"/>
                  <a:gd name="T1" fmla="*/ 19 h 10450"/>
                  <a:gd name="T2" fmla="*/ 4 w 5194"/>
                  <a:gd name="T3" fmla="*/ 17 h 10450"/>
                  <a:gd name="T4" fmla="*/ 0 w 5194"/>
                  <a:gd name="T5" fmla="*/ 16 h 10450"/>
                  <a:gd name="T6" fmla="*/ 0 w 5194"/>
                  <a:gd name="T7" fmla="*/ 11 h 10450"/>
                  <a:gd name="T8" fmla="*/ 0 w 5194"/>
                  <a:gd name="T9" fmla="*/ 6 h 10450"/>
                  <a:gd name="T10" fmla="*/ 0 w 5194"/>
                  <a:gd name="T11" fmla="*/ 3 h 10450"/>
                  <a:gd name="T12" fmla="*/ 0 w 5194"/>
                  <a:gd name="T13" fmla="*/ 3 h 10450"/>
                  <a:gd name="T14" fmla="*/ 0 w 5194"/>
                  <a:gd name="T15" fmla="*/ 2 h 10450"/>
                  <a:gd name="T16" fmla="*/ 0 w 5194"/>
                  <a:gd name="T17" fmla="*/ 2 h 10450"/>
                  <a:gd name="T18" fmla="*/ 0 w 5194"/>
                  <a:gd name="T19" fmla="*/ 2 h 10450"/>
                  <a:gd name="T20" fmla="*/ 0 w 5194"/>
                  <a:gd name="T21" fmla="*/ 1 h 10450"/>
                  <a:gd name="T22" fmla="*/ 0 w 5194"/>
                  <a:gd name="T23" fmla="*/ 1 h 10450"/>
                  <a:gd name="T24" fmla="*/ 1 w 5194"/>
                  <a:gd name="T25" fmla="*/ 1 h 10450"/>
                  <a:gd name="T26" fmla="*/ 1 w 5194"/>
                  <a:gd name="T27" fmla="*/ 1 h 10450"/>
                  <a:gd name="T28" fmla="*/ 1 w 5194"/>
                  <a:gd name="T29" fmla="*/ 1 h 10450"/>
                  <a:gd name="T30" fmla="*/ 1 w 5194"/>
                  <a:gd name="T31" fmla="*/ 1 h 10450"/>
                  <a:gd name="T32" fmla="*/ 1 w 5194"/>
                  <a:gd name="T33" fmla="*/ 0 h 10450"/>
                  <a:gd name="T34" fmla="*/ 2 w 5194"/>
                  <a:gd name="T35" fmla="*/ 0 h 10450"/>
                  <a:gd name="T36" fmla="*/ 2 w 5194"/>
                  <a:gd name="T37" fmla="*/ 0 h 10450"/>
                  <a:gd name="T38" fmla="*/ 2 w 5194"/>
                  <a:gd name="T39" fmla="*/ 0 h 10450"/>
                  <a:gd name="T40" fmla="*/ 2 w 5194"/>
                  <a:gd name="T41" fmla="*/ 0 h 10450"/>
                  <a:gd name="T42" fmla="*/ 3 w 5194"/>
                  <a:gd name="T43" fmla="*/ 0 h 10450"/>
                  <a:gd name="T44" fmla="*/ 3 w 5194"/>
                  <a:gd name="T45" fmla="*/ 0 h 10450"/>
                  <a:gd name="T46" fmla="*/ 3 w 5194"/>
                  <a:gd name="T47" fmla="*/ 0 h 10450"/>
                  <a:gd name="T48" fmla="*/ 3 w 5194"/>
                  <a:gd name="T49" fmla="*/ 0 h 10450"/>
                  <a:gd name="T50" fmla="*/ 4 w 5194"/>
                  <a:gd name="T51" fmla="*/ 0 h 10450"/>
                  <a:gd name="T52" fmla="*/ 4 w 5194"/>
                  <a:gd name="T53" fmla="*/ 0 h 10450"/>
                  <a:gd name="T54" fmla="*/ 4 w 5194"/>
                  <a:gd name="T55" fmla="*/ 0 h 10450"/>
                  <a:gd name="T56" fmla="*/ 4 w 5194"/>
                  <a:gd name="T57" fmla="*/ 0 h 10450"/>
                  <a:gd name="T58" fmla="*/ 5 w 5194"/>
                  <a:gd name="T59" fmla="*/ 0 h 10450"/>
                  <a:gd name="T60" fmla="*/ 5 w 5194"/>
                  <a:gd name="T61" fmla="*/ 1 h 10450"/>
                  <a:gd name="T62" fmla="*/ 5 w 5194"/>
                  <a:gd name="T63" fmla="*/ 1 h 10450"/>
                  <a:gd name="T64" fmla="*/ 6 w 5194"/>
                  <a:gd name="T65" fmla="*/ 1 h 10450"/>
                  <a:gd name="T66" fmla="*/ 6 w 5194"/>
                  <a:gd name="T67" fmla="*/ 1 h 10450"/>
                  <a:gd name="T68" fmla="*/ 7 w 5194"/>
                  <a:gd name="T69" fmla="*/ 1 h 10450"/>
                  <a:gd name="T70" fmla="*/ 7 w 5194"/>
                  <a:gd name="T71" fmla="*/ 2 h 10450"/>
                  <a:gd name="T72" fmla="*/ 7 w 5194"/>
                  <a:gd name="T73" fmla="*/ 2 h 10450"/>
                  <a:gd name="T74" fmla="*/ 8 w 5194"/>
                  <a:gd name="T75" fmla="*/ 3 h 10450"/>
                  <a:gd name="T76" fmla="*/ 8 w 5194"/>
                  <a:gd name="T77" fmla="*/ 3 h 10450"/>
                  <a:gd name="T78" fmla="*/ 8 w 5194"/>
                  <a:gd name="T79" fmla="*/ 3 h 10450"/>
                  <a:gd name="T80" fmla="*/ 9 w 5194"/>
                  <a:gd name="T81" fmla="*/ 4 h 10450"/>
                  <a:gd name="T82" fmla="*/ 9 w 5194"/>
                  <a:gd name="T83" fmla="*/ 4 h 10450"/>
                  <a:gd name="T84" fmla="*/ 9 w 5194"/>
                  <a:gd name="T85" fmla="*/ 5 h 10450"/>
                  <a:gd name="T86" fmla="*/ 9 w 5194"/>
                  <a:gd name="T87" fmla="*/ 5 h 10450"/>
                  <a:gd name="T88" fmla="*/ 9 w 5194"/>
                  <a:gd name="T89" fmla="*/ 6 h 10450"/>
                  <a:gd name="T90" fmla="*/ 10 w 5194"/>
                  <a:gd name="T91" fmla="*/ 6 h 10450"/>
                  <a:gd name="T92" fmla="*/ 10 w 5194"/>
                  <a:gd name="T93" fmla="*/ 7 h 10450"/>
                  <a:gd name="T94" fmla="*/ 10 w 5194"/>
                  <a:gd name="T95" fmla="*/ 7 h 10450"/>
                  <a:gd name="T96" fmla="*/ 10 w 5194"/>
                  <a:gd name="T97" fmla="*/ 14 h 10450"/>
                  <a:gd name="T98" fmla="*/ 10 w 5194"/>
                  <a:gd name="T99" fmla="*/ 19 h 10450"/>
                  <a:gd name="T100" fmla="*/ 10 w 5194"/>
                  <a:gd name="T101" fmla="*/ 20 h 10450"/>
                  <a:gd name="T102" fmla="*/ 10 w 5194"/>
                  <a:gd name="T103" fmla="*/ 20 h 10450"/>
                  <a:gd name="T104" fmla="*/ 10 w 5194"/>
                  <a:gd name="T105" fmla="*/ 20 h 10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4"/>
                  <a:gd name="T160" fmla="*/ 0 h 10450"/>
                  <a:gd name="T161" fmla="*/ 5194 w 5194"/>
                  <a:gd name="T162" fmla="*/ 10450 h 10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4" h="10450">
                    <a:moveTo>
                      <a:pt x="5176" y="10450"/>
                    </a:moveTo>
                    <a:lnTo>
                      <a:pt x="4530" y="10183"/>
                    </a:lnTo>
                    <a:lnTo>
                      <a:pt x="3884" y="9917"/>
                    </a:lnTo>
                    <a:lnTo>
                      <a:pt x="3238" y="9653"/>
                    </a:lnTo>
                    <a:lnTo>
                      <a:pt x="2593" y="9386"/>
                    </a:lnTo>
                    <a:lnTo>
                      <a:pt x="1947" y="9120"/>
                    </a:lnTo>
                    <a:lnTo>
                      <a:pt x="1301" y="8856"/>
                    </a:lnTo>
                    <a:lnTo>
                      <a:pt x="655" y="8589"/>
                    </a:lnTo>
                    <a:lnTo>
                      <a:pt x="9" y="8323"/>
                    </a:lnTo>
                    <a:lnTo>
                      <a:pt x="9" y="7485"/>
                    </a:lnTo>
                    <a:lnTo>
                      <a:pt x="9" y="6647"/>
                    </a:lnTo>
                    <a:lnTo>
                      <a:pt x="8" y="5808"/>
                    </a:lnTo>
                    <a:lnTo>
                      <a:pt x="7" y="4970"/>
                    </a:lnTo>
                    <a:lnTo>
                      <a:pt x="5" y="4131"/>
                    </a:lnTo>
                    <a:lnTo>
                      <a:pt x="4" y="3292"/>
                    </a:lnTo>
                    <a:lnTo>
                      <a:pt x="2" y="2455"/>
                    </a:lnTo>
                    <a:lnTo>
                      <a:pt x="0" y="1616"/>
                    </a:lnTo>
                    <a:lnTo>
                      <a:pt x="7" y="1549"/>
                    </a:lnTo>
                    <a:lnTo>
                      <a:pt x="13" y="1482"/>
                    </a:lnTo>
                    <a:lnTo>
                      <a:pt x="20" y="1416"/>
                    </a:lnTo>
                    <a:lnTo>
                      <a:pt x="27" y="1350"/>
                    </a:lnTo>
                    <a:lnTo>
                      <a:pt x="35" y="1284"/>
                    </a:lnTo>
                    <a:lnTo>
                      <a:pt x="42" y="1218"/>
                    </a:lnTo>
                    <a:lnTo>
                      <a:pt x="50" y="1151"/>
                    </a:lnTo>
                    <a:lnTo>
                      <a:pt x="58" y="1083"/>
                    </a:lnTo>
                    <a:lnTo>
                      <a:pt x="72" y="1045"/>
                    </a:lnTo>
                    <a:lnTo>
                      <a:pt x="87" y="1004"/>
                    </a:lnTo>
                    <a:lnTo>
                      <a:pt x="103" y="965"/>
                    </a:lnTo>
                    <a:lnTo>
                      <a:pt x="117" y="924"/>
                    </a:lnTo>
                    <a:lnTo>
                      <a:pt x="133" y="884"/>
                    </a:lnTo>
                    <a:lnTo>
                      <a:pt x="146" y="844"/>
                    </a:lnTo>
                    <a:lnTo>
                      <a:pt x="162" y="802"/>
                    </a:lnTo>
                    <a:lnTo>
                      <a:pt x="178" y="762"/>
                    </a:lnTo>
                    <a:lnTo>
                      <a:pt x="206" y="719"/>
                    </a:lnTo>
                    <a:lnTo>
                      <a:pt x="234" y="678"/>
                    </a:lnTo>
                    <a:lnTo>
                      <a:pt x="263" y="635"/>
                    </a:lnTo>
                    <a:lnTo>
                      <a:pt x="293" y="592"/>
                    </a:lnTo>
                    <a:lnTo>
                      <a:pt x="322" y="549"/>
                    </a:lnTo>
                    <a:lnTo>
                      <a:pt x="353" y="506"/>
                    </a:lnTo>
                    <a:lnTo>
                      <a:pt x="382" y="464"/>
                    </a:lnTo>
                    <a:lnTo>
                      <a:pt x="412" y="421"/>
                    </a:lnTo>
                    <a:lnTo>
                      <a:pt x="439" y="398"/>
                    </a:lnTo>
                    <a:lnTo>
                      <a:pt x="465" y="377"/>
                    </a:lnTo>
                    <a:lnTo>
                      <a:pt x="493" y="355"/>
                    </a:lnTo>
                    <a:lnTo>
                      <a:pt x="521" y="333"/>
                    </a:lnTo>
                    <a:lnTo>
                      <a:pt x="550" y="310"/>
                    </a:lnTo>
                    <a:lnTo>
                      <a:pt x="577" y="289"/>
                    </a:lnTo>
                    <a:lnTo>
                      <a:pt x="605" y="266"/>
                    </a:lnTo>
                    <a:lnTo>
                      <a:pt x="634" y="243"/>
                    </a:lnTo>
                    <a:lnTo>
                      <a:pt x="691" y="218"/>
                    </a:lnTo>
                    <a:lnTo>
                      <a:pt x="750" y="194"/>
                    </a:lnTo>
                    <a:lnTo>
                      <a:pt x="808" y="169"/>
                    </a:lnTo>
                    <a:lnTo>
                      <a:pt x="866" y="144"/>
                    </a:lnTo>
                    <a:lnTo>
                      <a:pt x="925" y="119"/>
                    </a:lnTo>
                    <a:lnTo>
                      <a:pt x="984" y="94"/>
                    </a:lnTo>
                    <a:lnTo>
                      <a:pt x="1042" y="69"/>
                    </a:lnTo>
                    <a:lnTo>
                      <a:pt x="1103" y="44"/>
                    </a:lnTo>
                    <a:lnTo>
                      <a:pt x="1125" y="41"/>
                    </a:lnTo>
                    <a:lnTo>
                      <a:pt x="1145" y="37"/>
                    </a:lnTo>
                    <a:lnTo>
                      <a:pt x="1167" y="33"/>
                    </a:lnTo>
                    <a:lnTo>
                      <a:pt x="1189" y="29"/>
                    </a:lnTo>
                    <a:lnTo>
                      <a:pt x="1212" y="26"/>
                    </a:lnTo>
                    <a:lnTo>
                      <a:pt x="1234" y="22"/>
                    </a:lnTo>
                    <a:lnTo>
                      <a:pt x="1257" y="18"/>
                    </a:lnTo>
                    <a:lnTo>
                      <a:pt x="1280" y="14"/>
                    </a:lnTo>
                    <a:lnTo>
                      <a:pt x="1337" y="11"/>
                    </a:lnTo>
                    <a:lnTo>
                      <a:pt x="1392" y="9"/>
                    </a:lnTo>
                    <a:lnTo>
                      <a:pt x="1449" y="7"/>
                    </a:lnTo>
                    <a:lnTo>
                      <a:pt x="1506" y="6"/>
                    </a:lnTo>
                    <a:lnTo>
                      <a:pt x="1563" y="4"/>
                    </a:lnTo>
                    <a:lnTo>
                      <a:pt x="1619" y="3"/>
                    </a:lnTo>
                    <a:lnTo>
                      <a:pt x="1678" y="2"/>
                    </a:lnTo>
                    <a:lnTo>
                      <a:pt x="1736" y="0"/>
                    </a:lnTo>
                    <a:lnTo>
                      <a:pt x="1774" y="6"/>
                    </a:lnTo>
                    <a:lnTo>
                      <a:pt x="1812" y="14"/>
                    </a:lnTo>
                    <a:lnTo>
                      <a:pt x="1851" y="20"/>
                    </a:lnTo>
                    <a:lnTo>
                      <a:pt x="1889" y="27"/>
                    </a:lnTo>
                    <a:lnTo>
                      <a:pt x="1928" y="34"/>
                    </a:lnTo>
                    <a:lnTo>
                      <a:pt x="1966" y="41"/>
                    </a:lnTo>
                    <a:lnTo>
                      <a:pt x="2006" y="49"/>
                    </a:lnTo>
                    <a:lnTo>
                      <a:pt x="2046" y="57"/>
                    </a:lnTo>
                    <a:lnTo>
                      <a:pt x="2095" y="72"/>
                    </a:lnTo>
                    <a:lnTo>
                      <a:pt x="2142" y="87"/>
                    </a:lnTo>
                    <a:lnTo>
                      <a:pt x="2190" y="102"/>
                    </a:lnTo>
                    <a:lnTo>
                      <a:pt x="2238" y="117"/>
                    </a:lnTo>
                    <a:lnTo>
                      <a:pt x="2286" y="132"/>
                    </a:lnTo>
                    <a:lnTo>
                      <a:pt x="2334" y="147"/>
                    </a:lnTo>
                    <a:lnTo>
                      <a:pt x="2382" y="162"/>
                    </a:lnTo>
                    <a:lnTo>
                      <a:pt x="2431" y="176"/>
                    </a:lnTo>
                    <a:lnTo>
                      <a:pt x="2494" y="205"/>
                    </a:lnTo>
                    <a:lnTo>
                      <a:pt x="2558" y="234"/>
                    </a:lnTo>
                    <a:lnTo>
                      <a:pt x="2622" y="263"/>
                    </a:lnTo>
                    <a:lnTo>
                      <a:pt x="2686" y="293"/>
                    </a:lnTo>
                    <a:lnTo>
                      <a:pt x="2750" y="322"/>
                    </a:lnTo>
                    <a:lnTo>
                      <a:pt x="2815" y="351"/>
                    </a:lnTo>
                    <a:lnTo>
                      <a:pt x="2880" y="382"/>
                    </a:lnTo>
                    <a:lnTo>
                      <a:pt x="2945" y="411"/>
                    </a:lnTo>
                    <a:lnTo>
                      <a:pt x="3012" y="455"/>
                    </a:lnTo>
                    <a:lnTo>
                      <a:pt x="3081" y="498"/>
                    </a:lnTo>
                    <a:lnTo>
                      <a:pt x="3149" y="543"/>
                    </a:lnTo>
                    <a:lnTo>
                      <a:pt x="3218" y="587"/>
                    </a:lnTo>
                    <a:lnTo>
                      <a:pt x="3286" y="631"/>
                    </a:lnTo>
                    <a:lnTo>
                      <a:pt x="3355" y="676"/>
                    </a:lnTo>
                    <a:lnTo>
                      <a:pt x="3425" y="721"/>
                    </a:lnTo>
                    <a:lnTo>
                      <a:pt x="3494" y="765"/>
                    </a:lnTo>
                    <a:lnTo>
                      <a:pt x="3557" y="824"/>
                    </a:lnTo>
                    <a:lnTo>
                      <a:pt x="3621" y="882"/>
                    </a:lnTo>
                    <a:lnTo>
                      <a:pt x="3684" y="942"/>
                    </a:lnTo>
                    <a:lnTo>
                      <a:pt x="3749" y="1000"/>
                    </a:lnTo>
                    <a:lnTo>
                      <a:pt x="3814" y="1060"/>
                    </a:lnTo>
                    <a:lnTo>
                      <a:pt x="3878" y="1119"/>
                    </a:lnTo>
                    <a:lnTo>
                      <a:pt x="3943" y="1180"/>
                    </a:lnTo>
                    <a:lnTo>
                      <a:pt x="4007" y="1240"/>
                    </a:lnTo>
                    <a:lnTo>
                      <a:pt x="4087" y="1331"/>
                    </a:lnTo>
                    <a:lnTo>
                      <a:pt x="4150" y="1405"/>
                    </a:lnTo>
                    <a:lnTo>
                      <a:pt x="4200" y="1467"/>
                    </a:lnTo>
                    <a:lnTo>
                      <a:pt x="4246" y="1524"/>
                    </a:lnTo>
                    <a:lnTo>
                      <a:pt x="4292" y="1584"/>
                    </a:lnTo>
                    <a:lnTo>
                      <a:pt x="4342" y="1652"/>
                    </a:lnTo>
                    <a:lnTo>
                      <a:pt x="4403" y="1737"/>
                    </a:lnTo>
                    <a:lnTo>
                      <a:pt x="4481" y="1846"/>
                    </a:lnTo>
                    <a:lnTo>
                      <a:pt x="4558" y="1975"/>
                    </a:lnTo>
                    <a:lnTo>
                      <a:pt x="4619" y="2075"/>
                    </a:lnTo>
                    <a:lnTo>
                      <a:pt x="4666" y="2152"/>
                    </a:lnTo>
                    <a:lnTo>
                      <a:pt x="4702" y="2216"/>
                    </a:lnTo>
                    <a:lnTo>
                      <a:pt x="4732" y="2272"/>
                    </a:lnTo>
                    <a:lnTo>
                      <a:pt x="4763" y="2328"/>
                    </a:lnTo>
                    <a:lnTo>
                      <a:pt x="4796" y="2392"/>
                    </a:lnTo>
                    <a:lnTo>
                      <a:pt x="4836" y="2470"/>
                    </a:lnTo>
                    <a:lnTo>
                      <a:pt x="4873" y="2561"/>
                    </a:lnTo>
                    <a:lnTo>
                      <a:pt x="4902" y="2636"/>
                    </a:lnTo>
                    <a:lnTo>
                      <a:pt x="4928" y="2705"/>
                    </a:lnTo>
                    <a:lnTo>
                      <a:pt x="4954" y="2779"/>
                    </a:lnTo>
                    <a:lnTo>
                      <a:pt x="4983" y="2866"/>
                    </a:lnTo>
                    <a:lnTo>
                      <a:pt x="5020" y="2979"/>
                    </a:lnTo>
                    <a:lnTo>
                      <a:pt x="5065" y="3125"/>
                    </a:lnTo>
                    <a:lnTo>
                      <a:pt x="5123" y="3315"/>
                    </a:lnTo>
                    <a:lnTo>
                      <a:pt x="5132" y="3370"/>
                    </a:lnTo>
                    <a:lnTo>
                      <a:pt x="5140" y="3426"/>
                    </a:lnTo>
                    <a:lnTo>
                      <a:pt x="5148" y="3481"/>
                    </a:lnTo>
                    <a:lnTo>
                      <a:pt x="5157" y="3535"/>
                    </a:lnTo>
                    <a:lnTo>
                      <a:pt x="5166" y="3591"/>
                    </a:lnTo>
                    <a:lnTo>
                      <a:pt x="5175" y="3646"/>
                    </a:lnTo>
                    <a:lnTo>
                      <a:pt x="5185" y="3703"/>
                    </a:lnTo>
                    <a:lnTo>
                      <a:pt x="5194" y="3758"/>
                    </a:lnTo>
                    <a:lnTo>
                      <a:pt x="5194" y="5966"/>
                    </a:lnTo>
                    <a:lnTo>
                      <a:pt x="5194" y="7624"/>
                    </a:lnTo>
                    <a:lnTo>
                      <a:pt x="5194" y="8812"/>
                    </a:lnTo>
                    <a:lnTo>
                      <a:pt x="5192" y="9609"/>
                    </a:lnTo>
                    <a:lnTo>
                      <a:pt x="5191" y="9886"/>
                    </a:lnTo>
                    <a:lnTo>
                      <a:pt x="5190" y="10093"/>
                    </a:lnTo>
                    <a:lnTo>
                      <a:pt x="5189" y="10242"/>
                    </a:lnTo>
                    <a:lnTo>
                      <a:pt x="5187" y="10341"/>
                    </a:lnTo>
                    <a:lnTo>
                      <a:pt x="5185" y="10403"/>
                    </a:lnTo>
                    <a:lnTo>
                      <a:pt x="5181" y="10435"/>
                    </a:lnTo>
                    <a:lnTo>
                      <a:pt x="5181" y="10442"/>
                    </a:lnTo>
                    <a:lnTo>
                      <a:pt x="5180" y="10446"/>
                    </a:lnTo>
                    <a:lnTo>
                      <a:pt x="5178" y="10449"/>
                    </a:lnTo>
                    <a:lnTo>
                      <a:pt x="5176" y="10450"/>
                    </a:lnTo>
                    <a:close/>
                  </a:path>
                </a:pathLst>
              </a:custGeom>
              <a:noFill/>
              <a:ln w="9525">
                <a:noFill/>
                <a:round/>
                <a:headEnd/>
                <a:tailEnd/>
              </a:ln>
            </p:spPr>
            <p:txBody>
              <a:bodyPr/>
              <a:lstStyle/>
              <a:p>
                <a:endParaRPr lang="en-GB"/>
              </a:p>
            </p:txBody>
          </p:sp>
          <p:sp>
            <p:nvSpPr>
              <p:cNvPr id="57" name="Freeform 264"/>
              <p:cNvSpPr>
                <a:spLocks/>
              </p:cNvSpPr>
              <p:nvPr/>
            </p:nvSpPr>
            <p:spPr bwMode="auto">
              <a:xfrm>
                <a:off x="3521" y="2446"/>
                <a:ext cx="518" cy="615"/>
              </a:xfrm>
              <a:custGeom>
                <a:avLst/>
                <a:gdLst>
                  <a:gd name="T0" fmla="*/ 7 w 11902"/>
                  <a:gd name="T1" fmla="*/ 22 h 14165"/>
                  <a:gd name="T2" fmla="*/ 7 w 11902"/>
                  <a:gd name="T3" fmla="*/ 16 h 14165"/>
                  <a:gd name="T4" fmla="*/ 6 w 11902"/>
                  <a:gd name="T5" fmla="*/ 14 h 14165"/>
                  <a:gd name="T6" fmla="*/ 6 w 11902"/>
                  <a:gd name="T7" fmla="*/ 13 h 14165"/>
                  <a:gd name="T8" fmla="*/ 6 w 11902"/>
                  <a:gd name="T9" fmla="*/ 12 h 14165"/>
                  <a:gd name="T10" fmla="*/ 6 w 11902"/>
                  <a:gd name="T11" fmla="*/ 12 h 14165"/>
                  <a:gd name="T12" fmla="*/ 6 w 11902"/>
                  <a:gd name="T13" fmla="*/ 11 h 14165"/>
                  <a:gd name="T14" fmla="*/ 5 w 11902"/>
                  <a:gd name="T15" fmla="*/ 11 h 14165"/>
                  <a:gd name="T16" fmla="*/ 5 w 11902"/>
                  <a:gd name="T17" fmla="*/ 10 h 14165"/>
                  <a:gd name="T18" fmla="*/ 5 w 11902"/>
                  <a:gd name="T19" fmla="*/ 10 h 14165"/>
                  <a:gd name="T20" fmla="*/ 4 w 11902"/>
                  <a:gd name="T21" fmla="*/ 9 h 14165"/>
                  <a:gd name="T22" fmla="*/ 4 w 11902"/>
                  <a:gd name="T23" fmla="*/ 9 h 14165"/>
                  <a:gd name="T24" fmla="*/ 3 w 11902"/>
                  <a:gd name="T25" fmla="*/ 8 h 14165"/>
                  <a:gd name="T26" fmla="*/ 3 w 11902"/>
                  <a:gd name="T27" fmla="*/ 8 h 14165"/>
                  <a:gd name="T28" fmla="*/ 3 w 11902"/>
                  <a:gd name="T29" fmla="*/ 8 h 14165"/>
                  <a:gd name="T30" fmla="*/ 2 w 11902"/>
                  <a:gd name="T31" fmla="*/ 7 h 14165"/>
                  <a:gd name="T32" fmla="*/ 2 w 11902"/>
                  <a:gd name="T33" fmla="*/ 7 h 14165"/>
                  <a:gd name="T34" fmla="*/ 1 w 11902"/>
                  <a:gd name="T35" fmla="*/ 7 h 14165"/>
                  <a:gd name="T36" fmla="*/ 1 w 11902"/>
                  <a:gd name="T37" fmla="*/ 7 h 14165"/>
                  <a:gd name="T38" fmla="*/ 0 w 11902"/>
                  <a:gd name="T39" fmla="*/ 6 h 14165"/>
                  <a:gd name="T40" fmla="*/ 1 w 11902"/>
                  <a:gd name="T41" fmla="*/ 6 h 14165"/>
                  <a:gd name="T42" fmla="*/ 8 w 11902"/>
                  <a:gd name="T43" fmla="*/ 3 h 14165"/>
                  <a:gd name="T44" fmla="*/ 13 w 11902"/>
                  <a:gd name="T45" fmla="*/ 1 h 14165"/>
                  <a:gd name="T46" fmla="*/ 14 w 11902"/>
                  <a:gd name="T47" fmla="*/ 0 h 14165"/>
                  <a:gd name="T48" fmla="*/ 14 w 11902"/>
                  <a:gd name="T49" fmla="*/ 0 h 14165"/>
                  <a:gd name="T50" fmla="*/ 15 w 11902"/>
                  <a:gd name="T51" fmla="*/ 0 h 14165"/>
                  <a:gd name="T52" fmla="*/ 15 w 11902"/>
                  <a:gd name="T53" fmla="*/ 0 h 14165"/>
                  <a:gd name="T54" fmla="*/ 15 w 11902"/>
                  <a:gd name="T55" fmla="*/ 0 h 14165"/>
                  <a:gd name="T56" fmla="*/ 15 w 11902"/>
                  <a:gd name="T57" fmla="*/ 0 h 14165"/>
                  <a:gd name="T58" fmla="*/ 15 w 11902"/>
                  <a:gd name="T59" fmla="*/ 0 h 14165"/>
                  <a:gd name="T60" fmla="*/ 16 w 11902"/>
                  <a:gd name="T61" fmla="*/ 0 h 14165"/>
                  <a:gd name="T62" fmla="*/ 16 w 11902"/>
                  <a:gd name="T63" fmla="*/ 0 h 14165"/>
                  <a:gd name="T64" fmla="*/ 16 w 11902"/>
                  <a:gd name="T65" fmla="*/ 0 h 14165"/>
                  <a:gd name="T66" fmla="*/ 17 w 11902"/>
                  <a:gd name="T67" fmla="*/ 0 h 14165"/>
                  <a:gd name="T68" fmla="*/ 17 w 11902"/>
                  <a:gd name="T69" fmla="*/ 0 h 14165"/>
                  <a:gd name="T70" fmla="*/ 18 w 11902"/>
                  <a:gd name="T71" fmla="*/ 1 h 14165"/>
                  <a:gd name="T72" fmla="*/ 18 w 11902"/>
                  <a:gd name="T73" fmla="*/ 1 h 14165"/>
                  <a:gd name="T74" fmla="*/ 19 w 11902"/>
                  <a:gd name="T75" fmla="*/ 1 h 14165"/>
                  <a:gd name="T76" fmla="*/ 19 w 11902"/>
                  <a:gd name="T77" fmla="*/ 1 h 14165"/>
                  <a:gd name="T78" fmla="*/ 20 w 11902"/>
                  <a:gd name="T79" fmla="*/ 2 h 14165"/>
                  <a:gd name="T80" fmla="*/ 20 w 11902"/>
                  <a:gd name="T81" fmla="*/ 2 h 14165"/>
                  <a:gd name="T82" fmla="*/ 20 w 11902"/>
                  <a:gd name="T83" fmla="*/ 3 h 14165"/>
                  <a:gd name="T84" fmla="*/ 21 w 11902"/>
                  <a:gd name="T85" fmla="*/ 3 h 14165"/>
                  <a:gd name="T86" fmla="*/ 21 w 11902"/>
                  <a:gd name="T87" fmla="*/ 3 h 14165"/>
                  <a:gd name="T88" fmla="*/ 21 w 11902"/>
                  <a:gd name="T89" fmla="*/ 4 h 14165"/>
                  <a:gd name="T90" fmla="*/ 22 w 11902"/>
                  <a:gd name="T91" fmla="*/ 5 h 14165"/>
                  <a:gd name="T92" fmla="*/ 22 w 11902"/>
                  <a:gd name="T93" fmla="*/ 5 h 14165"/>
                  <a:gd name="T94" fmla="*/ 22 w 11902"/>
                  <a:gd name="T95" fmla="*/ 6 h 14165"/>
                  <a:gd name="T96" fmla="*/ 22 w 11902"/>
                  <a:gd name="T97" fmla="*/ 6 h 14165"/>
                  <a:gd name="T98" fmla="*/ 22 w 11902"/>
                  <a:gd name="T99" fmla="*/ 7 h 14165"/>
                  <a:gd name="T100" fmla="*/ 23 w 11902"/>
                  <a:gd name="T101" fmla="*/ 7 h 14165"/>
                  <a:gd name="T102" fmla="*/ 23 w 11902"/>
                  <a:gd name="T103" fmla="*/ 12 h 14165"/>
                  <a:gd name="T104" fmla="*/ 23 w 11902"/>
                  <a:gd name="T105" fmla="*/ 18 h 14165"/>
                  <a:gd name="T106" fmla="*/ 23 w 11902"/>
                  <a:gd name="T107" fmla="*/ 20 h 14165"/>
                  <a:gd name="T108" fmla="*/ 22 w 11902"/>
                  <a:gd name="T109" fmla="*/ 20 h 14165"/>
                  <a:gd name="T110" fmla="*/ 16 w 11902"/>
                  <a:gd name="T111" fmla="*/ 22 h 14165"/>
                  <a:gd name="T112" fmla="*/ 9 w 11902"/>
                  <a:gd name="T113" fmla="*/ 26 h 14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02"/>
                  <a:gd name="T172" fmla="*/ 0 h 14165"/>
                  <a:gd name="T173" fmla="*/ 11902 w 11902"/>
                  <a:gd name="T174" fmla="*/ 14165 h 14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02" h="14165">
                    <a:moveTo>
                      <a:pt x="3455" y="14165"/>
                    </a:moveTo>
                    <a:lnTo>
                      <a:pt x="3453" y="13329"/>
                    </a:lnTo>
                    <a:lnTo>
                      <a:pt x="3453" y="12494"/>
                    </a:lnTo>
                    <a:lnTo>
                      <a:pt x="3452" y="11658"/>
                    </a:lnTo>
                    <a:lnTo>
                      <a:pt x="3451" y="10822"/>
                    </a:lnTo>
                    <a:lnTo>
                      <a:pt x="3449" y="9987"/>
                    </a:lnTo>
                    <a:lnTo>
                      <a:pt x="3448" y="9151"/>
                    </a:lnTo>
                    <a:lnTo>
                      <a:pt x="3446" y="8316"/>
                    </a:lnTo>
                    <a:lnTo>
                      <a:pt x="3444" y="7478"/>
                    </a:lnTo>
                    <a:lnTo>
                      <a:pt x="3431" y="7398"/>
                    </a:lnTo>
                    <a:lnTo>
                      <a:pt x="3415" y="7319"/>
                    </a:lnTo>
                    <a:lnTo>
                      <a:pt x="3400" y="7238"/>
                    </a:lnTo>
                    <a:lnTo>
                      <a:pt x="3385" y="7159"/>
                    </a:lnTo>
                    <a:lnTo>
                      <a:pt x="3370" y="7079"/>
                    </a:lnTo>
                    <a:lnTo>
                      <a:pt x="3356" y="7000"/>
                    </a:lnTo>
                    <a:lnTo>
                      <a:pt x="3340" y="6920"/>
                    </a:lnTo>
                    <a:lnTo>
                      <a:pt x="3325" y="6841"/>
                    </a:lnTo>
                    <a:lnTo>
                      <a:pt x="3296" y="6754"/>
                    </a:lnTo>
                    <a:lnTo>
                      <a:pt x="3268" y="6669"/>
                    </a:lnTo>
                    <a:lnTo>
                      <a:pt x="3239" y="6582"/>
                    </a:lnTo>
                    <a:lnTo>
                      <a:pt x="3210" y="6496"/>
                    </a:lnTo>
                    <a:lnTo>
                      <a:pt x="3181" y="6409"/>
                    </a:lnTo>
                    <a:lnTo>
                      <a:pt x="3150" y="6323"/>
                    </a:lnTo>
                    <a:lnTo>
                      <a:pt x="3121" y="6236"/>
                    </a:lnTo>
                    <a:lnTo>
                      <a:pt x="3091" y="6150"/>
                    </a:lnTo>
                    <a:lnTo>
                      <a:pt x="3061" y="6091"/>
                    </a:lnTo>
                    <a:lnTo>
                      <a:pt x="3031" y="6033"/>
                    </a:lnTo>
                    <a:lnTo>
                      <a:pt x="3001" y="5975"/>
                    </a:lnTo>
                    <a:lnTo>
                      <a:pt x="2971" y="5914"/>
                    </a:lnTo>
                    <a:lnTo>
                      <a:pt x="2941" y="5855"/>
                    </a:lnTo>
                    <a:lnTo>
                      <a:pt x="2912" y="5796"/>
                    </a:lnTo>
                    <a:lnTo>
                      <a:pt x="2882" y="5736"/>
                    </a:lnTo>
                    <a:lnTo>
                      <a:pt x="2852" y="5677"/>
                    </a:lnTo>
                    <a:lnTo>
                      <a:pt x="2808" y="5607"/>
                    </a:lnTo>
                    <a:lnTo>
                      <a:pt x="2765" y="5536"/>
                    </a:lnTo>
                    <a:lnTo>
                      <a:pt x="2720" y="5467"/>
                    </a:lnTo>
                    <a:lnTo>
                      <a:pt x="2676" y="5398"/>
                    </a:lnTo>
                    <a:lnTo>
                      <a:pt x="2632" y="5326"/>
                    </a:lnTo>
                    <a:lnTo>
                      <a:pt x="2587" y="5256"/>
                    </a:lnTo>
                    <a:lnTo>
                      <a:pt x="2542" y="5185"/>
                    </a:lnTo>
                    <a:lnTo>
                      <a:pt x="2497" y="5114"/>
                    </a:lnTo>
                    <a:lnTo>
                      <a:pt x="2439" y="5045"/>
                    </a:lnTo>
                    <a:lnTo>
                      <a:pt x="2381" y="4978"/>
                    </a:lnTo>
                    <a:lnTo>
                      <a:pt x="2323" y="4909"/>
                    </a:lnTo>
                    <a:lnTo>
                      <a:pt x="2264" y="4842"/>
                    </a:lnTo>
                    <a:lnTo>
                      <a:pt x="2205" y="4774"/>
                    </a:lnTo>
                    <a:lnTo>
                      <a:pt x="2147" y="4706"/>
                    </a:lnTo>
                    <a:lnTo>
                      <a:pt x="2088" y="4638"/>
                    </a:lnTo>
                    <a:lnTo>
                      <a:pt x="2028" y="4569"/>
                    </a:lnTo>
                    <a:lnTo>
                      <a:pt x="1960" y="4511"/>
                    </a:lnTo>
                    <a:lnTo>
                      <a:pt x="1891" y="4453"/>
                    </a:lnTo>
                    <a:lnTo>
                      <a:pt x="1822" y="4393"/>
                    </a:lnTo>
                    <a:lnTo>
                      <a:pt x="1752" y="4334"/>
                    </a:lnTo>
                    <a:lnTo>
                      <a:pt x="1683" y="4274"/>
                    </a:lnTo>
                    <a:lnTo>
                      <a:pt x="1614" y="4215"/>
                    </a:lnTo>
                    <a:lnTo>
                      <a:pt x="1544" y="4156"/>
                    </a:lnTo>
                    <a:lnTo>
                      <a:pt x="1475" y="4096"/>
                    </a:lnTo>
                    <a:lnTo>
                      <a:pt x="1434" y="4067"/>
                    </a:lnTo>
                    <a:lnTo>
                      <a:pt x="1394" y="4038"/>
                    </a:lnTo>
                    <a:lnTo>
                      <a:pt x="1353" y="4010"/>
                    </a:lnTo>
                    <a:lnTo>
                      <a:pt x="1313" y="3980"/>
                    </a:lnTo>
                    <a:lnTo>
                      <a:pt x="1271" y="3950"/>
                    </a:lnTo>
                    <a:lnTo>
                      <a:pt x="1230" y="3920"/>
                    </a:lnTo>
                    <a:lnTo>
                      <a:pt x="1189" y="3890"/>
                    </a:lnTo>
                    <a:lnTo>
                      <a:pt x="1147" y="3861"/>
                    </a:lnTo>
                    <a:lnTo>
                      <a:pt x="1010" y="3785"/>
                    </a:lnTo>
                    <a:lnTo>
                      <a:pt x="904" y="3726"/>
                    </a:lnTo>
                    <a:lnTo>
                      <a:pt x="823" y="3681"/>
                    </a:lnTo>
                    <a:lnTo>
                      <a:pt x="755" y="3645"/>
                    </a:lnTo>
                    <a:lnTo>
                      <a:pt x="696" y="3614"/>
                    </a:lnTo>
                    <a:lnTo>
                      <a:pt x="636" y="3584"/>
                    </a:lnTo>
                    <a:lnTo>
                      <a:pt x="569" y="3551"/>
                    </a:lnTo>
                    <a:lnTo>
                      <a:pt x="486" y="3511"/>
                    </a:lnTo>
                    <a:lnTo>
                      <a:pt x="427" y="3491"/>
                    </a:lnTo>
                    <a:lnTo>
                      <a:pt x="367" y="3471"/>
                    </a:lnTo>
                    <a:lnTo>
                      <a:pt x="306" y="3449"/>
                    </a:lnTo>
                    <a:lnTo>
                      <a:pt x="245" y="3428"/>
                    </a:lnTo>
                    <a:lnTo>
                      <a:pt x="184" y="3408"/>
                    </a:lnTo>
                    <a:lnTo>
                      <a:pt x="123" y="3387"/>
                    </a:lnTo>
                    <a:lnTo>
                      <a:pt x="61" y="3364"/>
                    </a:lnTo>
                    <a:lnTo>
                      <a:pt x="0" y="3343"/>
                    </a:lnTo>
                    <a:lnTo>
                      <a:pt x="145" y="3278"/>
                    </a:lnTo>
                    <a:lnTo>
                      <a:pt x="374" y="3178"/>
                    </a:lnTo>
                    <a:lnTo>
                      <a:pt x="679" y="3048"/>
                    </a:lnTo>
                    <a:lnTo>
                      <a:pt x="1049" y="2891"/>
                    </a:lnTo>
                    <a:lnTo>
                      <a:pt x="1956" y="2506"/>
                    </a:lnTo>
                    <a:lnTo>
                      <a:pt x="3020" y="2057"/>
                    </a:lnTo>
                    <a:lnTo>
                      <a:pt x="4170" y="1572"/>
                    </a:lnTo>
                    <a:lnTo>
                      <a:pt x="5335" y="1078"/>
                    </a:lnTo>
                    <a:lnTo>
                      <a:pt x="5900" y="838"/>
                    </a:lnTo>
                    <a:lnTo>
                      <a:pt x="6442" y="608"/>
                    </a:lnTo>
                    <a:lnTo>
                      <a:pt x="6953" y="392"/>
                    </a:lnTo>
                    <a:lnTo>
                      <a:pt x="7422" y="190"/>
                    </a:lnTo>
                    <a:lnTo>
                      <a:pt x="7465" y="182"/>
                    </a:lnTo>
                    <a:lnTo>
                      <a:pt x="7500" y="175"/>
                    </a:lnTo>
                    <a:lnTo>
                      <a:pt x="7527" y="168"/>
                    </a:lnTo>
                    <a:lnTo>
                      <a:pt x="7551" y="162"/>
                    </a:lnTo>
                    <a:lnTo>
                      <a:pt x="7573" y="154"/>
                    </a:lnTo>
                    <a:lnTo>
                      <a:pt x="7597" y="146"/>
                    </a:lnTo>
                    <a:lnTo>
                      <a:pt x="7625" y="134"/>
                    </a:lnTo>
                    <a:lnTo>
                      <a:pt x="7660" y="120"/>
                    </a:lnTo>
                    <a:lnTo>
                      <a:pt x="7663" y="114"/>
                    </a:lnTo>
                    <a:lnTo>
                      <a:pt x="7668" y="110"/>
                    </a:lnTo>
                    <a:lnTo>
                      <a:pt x="7670" y="104"/>
                    </a:lnTo>
                    <a:lnTo>
                      <a:pt x="7674" y="100"/>
                    </a:lnTo>
                    <a:lnTo>
                      <a:pt x="7677" y="94"/>
                    </a:lnTo>
                    <a:lnTo>
                      <a:pt x="7681" y="88"/>
                    </a:lnTo>
                    <a:lnTo>
                      <a:pt x="7683" y="82"/>
                    </a:lnTo>
                    <a:lnTo>
                      <a:pt x="7687" y="76"/>
                    </a:lnTo>
                    <a:lnTo>
                      <a:pt x="7729" y="66"/>
                    </a:lnTo>
                    <a:lnTo>
                      <a:pt x="7771" y="58"/>
                    </a:lnTo>
                    <a:lnTo>
                      <a:pt x="7813" y="49"/>
                    </a:lnTo>
                    <a:lnTo>
                      <a:pt x="7855" y="39"/>
                    </a:lnTo>
                    <a:lnTo>
                      <a:pt x="7899" y="29"/>
                    </a:lnTo>
                    <a:lnTo>
                      <a:pt x="7942" y="20"/>
                    </a:lnTo>
                    <a:lnTo>
                      <a:pt x="7985" y="10"/>
                    </a:lnTo>
                    <a:lnTo>
                      <a:pt x="8028" y="0"/>
                    </a:lnTo>
                    <a:lnTo>
                      <a:pt x="8074" y="0"/>
                    </a:lnTo>
                    <a:lnTo>
                      <a:pt x="8119" y="0"/>
                    </a:lnTo>
                    <a:lnTo>
                      <a:pt x="8163" y="0"/>
                    </a:lnTo>
                    <a:lnTo>
                      <a:pt x="8209" y="0"/>
                    </a:lnTo>
                    <a:lnTo>
                      <a:pt x="8256" y="0"/>
                    </a:lnTo>
                    <a:lnTo>
                      <a:pt x="8303" y="0"/>
                    </a:lnTo>
                    <a:lnTo>
                      <a:pt x="8349" y="0"/>
                    </a:lnTo>
                    <a:lnTo>
                      <a:pt x="8395" y="0"/>
                    </a:lnTo>
                    <a:lnTo>
                      <a:pt x="8437" y="6"/>
                    </a:lnTo>
                    <a:lnTo>
                      <a:pt x="8479" y="13"/>
                    </a:lnTo>
                    <a:lnTo>
                      <a:pt x="8522" y="20"/>
                    </a:lnTo>
                    <a:lnTo>
                      <a:pt x="8565" y="28"/>
                    </a:lnTo>
                    <a:lnTo>
                      <a:pt x="8607" y="34"/>
                    </a:lnTo>
                    <a:lnTo>
                      <a:pt x="8651" y="41"/>
                    </a:lnTo>
                    <a:lnTo>
                      <a:pt x="8693" y="50"/>
                    </a:lnTo>
                    <a:lnTo>
                      <a:pt x="8736" y="57"/>
                    </a:lnTo>
                    <a:lnTo>
                      <a:pt x="8786" y="73"/>
                    </a:lnTo>
                    <a:lnTo>
                      <a:pt x="8835" y="88"/>
                    </a:lnTo>
                    <a:lnTo>
                      <a:pt x="8885" y="102"/>
                    </a:lnTo>
                    <a:lnTo>
                      <a:pt x="8935" y="118"/>
                    </a:lnTo>
                    <a:lnTo>
                      <a:pt x="8985" y="132"/>
                    </a:lnTo>
                    <a:lnTo>
                      <a:pt x="9035" y="148"/>
                    </a:lnTo>
                    <a:lnTo>
                      <a:pt x="9084" y="162"/>
                    </a:lnTo>
                    <a:lnTo>
                      <a:pt x="9134" y="177"/>
                    </a:lnTo>
                    <a:lnTo>
                      <a:pt x="9228" y="218"/>
                    </a:lnTo>
                    <a:lnTo>
                      <a:pt x="9302" y="250"/>
                    </a:lnTo>
                    <a:lnTo>
                      <a:pt x="9368" y="280"/>
                    </a:lnTo>
                    <a:lnTo>
                      <a:pt x="9432" y="310"/>
                    </a:lnTo>
                    <a:lnTo>
                      <a:pt x="9504" y="348"/>
                    </a:lnTo>
                    <a:lnTo>
                      <a:pt x="9591" y="395"/>
                    </a:lnTo>
                    <a:lnTo>
                      <a:pt x="9701" y="454"/>
                    </a:lnTo>
                    <a:lnTo>
                      <a:pt x="9843" y="531"/>
                    </a:lnTo>
                    <a:lnTo>
                      <a:pt x="9884" y="559"/>
                    </a:lnTo>
                    <a:lnTo>
                      <a:pt x="9927" y="588"/>
                    </a:lnTo>
                    <a:lnTo>
                      <a:pt x="9969" y="618"/>
                    </a:lnTo>
                    <a:lnTo>
                      <a:pt x="10013" y="647"/>
                    </a:lnTo>
                    <a:lnTo>
                      <a:pt x="10054" y="677"/>
                    </a:lnTo>
                    <a:lnTo>
                      <a:pt x="10098" y="706"/>
                    </a:lnTo>
                    <a:lnTo>
                      <a:pt x="10141" y="736"/>
                    </a:lnTo>
                    <a:lnTo>
                      <a:pt x="10184" y="766"/>
                    </a:lnTo>
                    <a:lnTo>
                      <a:pt x="10236" y="809"/>
                    </a:lnTo>
                    <a:lnTo>
                      <a:pt x="10287" y="853"/>
                    </a:lnTo>
                    <a:lnTo>
                      <a:pt x="10339" y="898"/>
                    </a:lnTo>
                    <a:lnTo>
                      <a:pt x="10391" y="942"/>
                    </a:lnTo>
                    <a:lnTo>
                      <a:pt x="10442" y="985"/>
                    </a:lnTo>
                    <a:lnTo>
                      <a:pt x="10494" y="1031"/>
                    </a:lnTo>
                    <a:lnTo>
                      <a:pt x="10544" y="1075"/>
                    </a:lnTo>
                    <a:lnTo>
                      <a:pt x="10596" y="1120"/>
                    </a:lnTo>
                    <a:lnTo>
                      <a:pt x="10654" y="1189"/>
                    </a:lnTo>
                    <a:lnTo>
                      <a:pt x="10714" y="1257"/>
                    </a:lnTo>
                    <a:lnTo>
                      <a:pt x="10772" y="1326"/>
                    </a:lnTo>
                    <a:lnTo>
                      <a:pt x="10831" y="1396"/>
                    </a:lnTo>
                    <a:lnTo>
                      <a:pt x="10891" y="1465"/>
                    </a:lnTo>
                    <a:lnTo>
                      <a:pt x="10950" y="1534"/>
                    </a:lnTo>
                    <a:lnTo>
                      <a:pt x="11010" y="1604"/>
                    </a:lnTo>
                    <a:lnTo>
                      <a:pt x="11070" y="1673"/>
                    </a:lnTo>
                    <a:lnTo>
                      <a:pt x="11098" y="1720"/>
                    </a:lnTo>
                    <a:lnTo>
                      <a:pt x="11127" y="1767"/>
                    </a:lnTo>
                    <a:lnTo>
                      <a:pt x="11156" y="1814"/>
                    </a:lnTo>
                    <a:lnTo>
                      <a:pt x="11186" y="1859"/>
                    </a:lnTo>
                    <a:lnTo>
                      <a:pt x="11216" y="1906"/>
                    </a:lnTo>
                    <a:lnTo>
                      <a:pt x="11244" y="1953"/>
                    </a:lnTo>
                    <a:lnTo>
                      <a:pt x="11275" y="1999"/>
                    </a:lnTo>
                    <a:lnTo>
                      <a:pt x="11304" y="2046"/>
                    </a:lnTo>
                    <a:lnTo>
                      <a:pt x="11383" y="2197"/>
                    </a:lnTo>
                    <a:lnTo>
                      <a:pt x="11442" y="2313"/>
                    </a:lnTo>
                    <a:lnTo>
                      <a:pt x="11488" y="2404"/>
                    </a:lnTo>
                    <a:lnTo>
                      <a:pt x="11524" y="2476"/>
                    </a:lnTo>
                    <a:lnTo>
                      <a:pt x="11553" y="2540"/>
                    </a:lnTo>
                    <a:lnTo>
                      <a:pt x="11583" y="2601"/>
                    </a:lnTo>
                    <a:lnTo>
                      <a:pt x="11613" y="2670"/>
                    </a:lnTo>
                    <a:lnTo>
                      <a:pt x="11649" y="2753"/>
                    </a:lnTo>
                    <a:lnTo>
                      <a:pt x="11672" y="2830"/>
                    </a:lnTo>
                    <a:lnTo>
                      <a:pt x="11693" y="2908"/>
                    </a:lnTo>
                    <a:lnTo>
                      <a:pt x="11715" y="2985"/>
                    </a:lnTo>
                    <a:lnTo>
                      <a:pt x="11737" y="3063"/>
                    </a:lnTo>
                    <a:lnTo>
                      <a:pt x="11759" y="3140"/>
                    </a:lnTo>
                    <a:lnTo>
                      <a:pt x="11782" y="3218"/>
                    </a:lnTo>
                    <a:lnTo>
                      <a:pt x="11804" y="3296"/>
                    </a:lnTo>
                    <a:lnTo>
                      <a:pt x="11827" y="3374"/>
                    </a:lnTo>
                    <a:lnTo>
                      <a:pt x="11836" y="3440"/>
                    </a:lnTo>
                    <a:lnTo>
                      <a:pt x="11845" y="3507"/>
                    </a:lnTo>
                    <a:lnTo>
                      <a:pt x="11853" y="3573"/>
                    </a:lnTo>
                    <a:lnTo>
                      <a:pt x="11863" y="3640"/>
                    </a:lnTo>
                    <a:lnTo>
                      <a:pt x="11872" y="3707"/>
                    </a:lnTo>
                    <a:lnTo>
                      <a:pt x="11882" y="3772"/>
                    </a:lnTo>
                    <a:lnTo>
                      <a:pt x="11893" y="3839"/>
                    </a:lnTo>
                    <a:lnTo>
                      <a:pt x="11902" y="3905"/>
                    </a:lnTo>
                    <a:lnTo>
                      <a:pt x="11902" y="4734"/>
                    </a:lnTo>
                    <a:lnTo>
                      <a:pt x="11902" y="5562"/>
                    </a:lnTo>
                    <a:lnTo>
                      <a:pt x="11902" y="6391"/>
                    </a:lnTo>
                    <a:lnTo>
                      <a:pt x="11902" y="7220"/>
                    </a:lnTo>
                    <a:lnTo>
                      <a:pt x="11902" y="8047"/>
                    </a:lnTo>
                    <a:lnTo>
                      <a:pt x="11902" y="8876"/>
                    </a:lnTo>
                    <a:lnTo>
                      <a:pt x="11902" y="9705"/>
                    </a:lnTo>
                    <a:lnTo>
                      <a:pt x="11902" y="10534"/>
                    </a:lnTo>
                    <a:lnTo>
                      <a:pt x="11895" y="10542"/>
                    </a:lnTo>
                    <a:lnTo>
                      <a:pt x="11889" y="10549"/>
                    </a:lnTo>
                    <a:lnTo>
                      <a:pt x="11882" y="10559"/>
                    </a:lnTo>
                    <a:lnTo>
                      <a:pt x="11873" y="10567"/>
                    </a:lnTo>
                    <a:lnTo>
                      <a:pt x="11865" y="10576"/>
                    </a:lnTo>
                    <a:lnTo>
                      <a:pt x="11858" y="10585"/>
                    </a:lnTo>
                    <a:lnTo>
                      <a:pt x="11848" y="10595"/>
                    </a:lnTo>
                    <a:lnTo>
                      <a:pt x="11841" y="10605"/>
                    </a:lnTo>
                    <a:lnTo>
                      <a:pt x="10793" y="11050"/>
                    </a:lnTo>
                    <a:lnTo>
                      <a:pt x="9745" y="11494"/>
                    </a:lnTo>
                    <a:lnTo>
                      <a:pt x="8697" y="11939"/>
                    </a:lnTo>
                    <a:lnTo>
                      <a:pt x="7649" y="12384"/>
                    </a:lnTo>
                    <a:lnTo>
                      <a:pt x="6600" y="12829"/>
                    </a:lnTo>
                    <a:lnTo>
                      <a:pt x="5552" y="13274"/>
                    </a:lnTo>
                    <a:lnTo>
                      <a:pt x="4503" y="13720"/>
                    </a:lnTo>
                    <a:lnTo>
                      <a:pt x="3455" y="14165"/>
                    </a:lnTo>
                    <a:close/>
                  </a:path>
                </a:pathLst>
              </a:custGeom>
              <a:solidFill>
                <a:schemeClr val="accent5"/>
              </a:solidFill>
              <a:ln w="9525">
                <a:noFill/>
                <a:round/>
                <a:headEnd/>
                <a:tailEnd/>
              </a:ln>
            </p:spPr>
            <p:txBody>
              <a:bodyPr/>
              <a:lstStyle/>
              <a:p>
                <a:endParaRPr lang="en-GB"/>
              </a:p>
            </p:txBody>
          </p:sp>
          <p:sp>
            <p:nvSpPr>
              <p:cNvPr id="58" name="Freeform 265"/>
              <p:cNvSpPr>
                <a:spLocks/>
              </p:cNvSpPr>
              <p:nvPr/>
            </p:nvSpPr>
            <p:spPr bwMode="auto">
              <a:xfrm>
                <a:off x="3738" y="2510"/>
                <a:ext cx="160" cy="293"/>
              </a:xfrm>
              <a:custGeom>
                <a:avLst/>
                <a:gdLst>
                  <a:gd name="T0" fmla="*/ 0 w 3700"/>
                  <a:gd name="T1" fmla="*/ 13 h 6735"/>
                  <a:gd name="T2" fmla="*/ 0 w 3700"/>
                  <a:gd name="T3" fmla="*/ 11 h 6735"/>
                  <a:gd name="T4" fmla="*/ 0 w 3700"/>
                  <a:gd name="T5" fmla="*/ 10 h 6735"/>
                  <a:gd name="T6" fmla="*/ 0 w 3700"/>
                  <a:gd name="T7" fmla="*/ 9 h 6735"/>
                  <a:gd name="T8" fmla="*/ 0 w 3700"/>
                  <a:gd name="T9" fmla="*/ 7 h 6735"/>
                  <a:gd name="T10" fmla="*/ 0 w 3700"/>
                  <a:gd name="T11" fmla="*/ 6 h 6735"/>
                  <a:gd name="T12" fmla="*/ 0 w 3700"/>
                  <a:gd name="T13" fmla="*/ 5 h 6735"/>
                  <a:gd name="T14" fmla="*/ 0 w 3700"/>
                  <a:gd name="T15" fmla="*/ 3 h 6735"/>
                  <a:gd name="T16" fmla="*/ 0 w 3700"/>
                  <a:gd name="T17" fmla="*/ 2 h 6735"/>
                  <a:gd name="T18" fmla="*/ 1 w 3700"/>
                  <a:gd name="T19" fmla="*/ 2 h 6735"/>
                  <a:gd name="T20" fmla="*/ 2 w 3700"/>
                  <a:gd name="T21" fmla="*/ 1 h 6735"/>
                  <a:gd name="T22" fmla="*/ 3 w 3700"/>
                  <a:gd name="T23" fmla="*/ 1 h 6735"/>
                  <a:gd name="T24" fmla="*/ 3 w 3700"/>
                  <a:gd name="T25" fmla="*/ 1 h 6735"/>
                  <a:gd name="T26" fmla="*/ 4 w 3700"/>
                  <a:gd name="T27" fmla="*/ 1 h 6735"/>
                  <a:gd name="T28" fmla="*/ 5 w 3700"/>
                  <a:gd name="T29" fmla="*/ 0 h 6735"/>
                  <a:gd name="T30" fmla="*/ 6 w 3700"/>
                  <a:gd name="T31" fmla="*/ 0 h 6735"/>
                  <a:gd name="T32" fmla="*/ 7 w 3700"/>
                  <a:gd name="T33" fmla="*/ 0 h 6735"/>
                  <a:gd name="T34" fmla="*/ 7 w 3700"/>
                  <a:gd name="T35" fmla="*/ 1 h 6735"/>
                  <a:gd name="T36" fmla="*/ 7 w 3700"/>
                  <a:gd name="T37" fmla="*/ 1 h 6735"/>
                  <a:gd name="T38" fmla="*/ 7 w 3700"/>
                  <a:gd name="T39" fmla="*/ 2 h 6735"/>
                  <a:gd name="T40" fmla="*/ 7 w 3700"/>
                  <a:gd name="T41" fmla="*/ 2 h 6735"/>
                  <a:gd name="T42" fmla="*/ 7 w 3700"/>
                  <a:gd name="T43" fmla="*/ 3 h 6735"/>
                  <a:gd name="T44" fmla="*/ 7 w 3700"/>
                  <a:gd name="T45" fmla="*/ 4 h 6735"/>
                  <a:gd name="T46" fmla="*/ 7 w 3700"/>
                  <a:gd name="T47" fmla="*/ 4 h 6735"/>
                  <a:gd name="T48" fmla="*/ 7 w 3700"/>
                  <a:gd name="T49" fmla="*/ 5 h 6735"/>
                  <a:gd name="T50" fmla="*/ 6 w 3700"/>
                  <a:gd name="T51" fmla="*/ 5 h 6735"/>
                  <a:gd name="T52" fmla="*/ 6 w 3700"/>
                  <a:gd name="T53" fmla="*/ 5 h 6735"/>
                  <a:gd name="T54" fmla="*/ 5 w 3700"/>
                  <a:gd name="T55" fmla="*/ 5 h 6735"/>
                  <a:gd name="T56" fmla="*/ 4 w 3700"/>
                  <a:gd name="T57" fmla="*/ 6 h 6735"/>
                  <a:gd name="T58" fmla="*/ 3 w 3700"/>
                  <a:gd name="T59" fmla="*/ 6 h 6735"/>
                  <a:gd name="T60" fmla="*/ 3 w 3700"/>
                  <a:gd name="T61" fmla="*/ 6 h 6735"/>
                  <a:gd name="T62" fmla="*/ 2 w 3700"/>
                  <a:gd name="T63" fmla="*/ 6 h 6735"/>
                  <a:gd name="T64" fmla="*/ 1 w 3700"/>
                  <a:gd name="T65" fmla="*/ 6 h 6735"/>
                  <a:gd name="T66" fmla="*/ 1 w 3700"/>
                  <a:gd name="T67" fmla="*/ 7 h 6735"/>
                  <a:gd name="T68" fmla="*/ 1 w 3700"/>
                  <a:gd name="T69" fmla="*/ 8 h 6735"/>
                  <a:gd name="T70" fmla="*/ 1 w 3700"/>
                  <a:gd name="T71" fmla="*/ 9 h 6735"/>
                  <a:gd name="T72" fmla="*/ 1 w 3700"/>
                  <a:gd name="T73" fmla="*/ 9 h 6735"/>
                  <a:gd name="T74" fmla="*/ 1 w 3700"/>
                  <a:gd name="T75" fmla="*/ 10 h 6735"/>
                  <a:gd name="T76" fmla="*/ 1 w 3700"/>
                  <a:gd name="T77" fmla="*/ 11 h 6735"/>
                  <a:gd name="T78" fmla="*/ 1 w 3700"/>
                  <a:gd name="T79" fmla="*/ 12 h 6735"/>
                  <a:gd name="T80" fmla="*/ 1 w 3700"/>
                  <a:gd name="T81" fmla="*/ 12 h 6735"/>
                  <a:gd name="T82" fmla="*/ 1 w 3700"/>
                  <a:gd name="T83" fmla="*/ 12 h 6735"/>
                  <a:gd name="T84" fmla="*/ 1 w 3700"/>
                  <a:gd name="T85" fmla="*/ 12 h 6735"/>
                  <a:gd name="T86" fmla="*/ 1 w 3700"/>
                  <a:gd name="T87" fmla="*/ 13 h 6735"/>
                  <a:gd name="T88" fmla="*/ 1 w 3700"/>
                  <a:gd name="T89" fmla="*/ 13 h 6735"/>
                  <a:gd name="T90" fmla="*/ 0 w 3700"/>
                  <a:gd name="T91" fmla="*/ 13 h 6735"/>
                  <a:gd name="T92" fmla="*/ 0 w 3700"/>
                  <a:gd name="T93" fmla="*/ 13 h 6735"/>
                  <a:gd name="T94" fmla="*/ 0 w 3700"/>
                  <a:gd name="T95" fmla="*/ 13 h 6735"/>
                  <a:gd name="T96" fmla="*/ 0 w 3700"/>
                  <a:gd name="T97" fmla="*/ 13 h 67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0"/>
                  <a:gd name="T148" fmla="*/ 0 h 6735"/>
                  <a:gd name="T149" fmla="*/ 3700 w 3700"/>
                  <a:gd name="T150" fmla="*/ 6735 h 67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0" h="6735">
                    <a:moveTo>
                      <a:pt x="0" y="6735"/>
                    </a:moveTo>
                    <a:lnTo>
                      <a:pt x="0" y="6017"/>
                    </a:lnTo>
                    <a:lnTo>
                      <a:pt x="0" y="5300"/>
                    </a:lnTo>
                    <a:lnTo>
                      <a:pt x="0" y="4582"/>
                    </a:lnTo>
                    <a:lnTo>
                      <a:pt x="0" y="3865"/>
                    </a:lnTo>
                    <a:lnTo>
                      <a:pt x="0" y="3146"/>
                    </a:lnTo>
                    <a:lnTo>
                      <a:pt x="0" y="2430"/>
                    </a:lnTo>
                    <a:lnTo>
                      <a:pt x="0" y="1711"/>
                    </a:lnTo>
                    <a:lnTo>
                      <a:pt x="0" y="992"/>
                    </a:lnTo>
                    <a:lnTo>
                      <a:pt x="461" y="868"/>
                    </a:lnTo>
                    <a:lnTo>
                      <a:pt x="924" y="744"/>
                    </a:lnTo>
                    <a:lnTo>
                      <a:pt x="1385" y="620"/>
                    </a:lnTo>
                    <a:lnTo>
                      <a:pt x="1848" y="496"/>
                    </a:lnTo>
                    <a:lnTo>
                      <a:pt x="2311" y="373"/>
                    </a:lnTo>
                    <a:lnTo>
                      <a:pt x="2775" y="249"/>
                    </a:lnTo>
                    <a:lnTo>
                      <a:pt x="3237" y="124"/>
                    </a:lnTo>
                    <a:lnTo>
                      <a:pt x="3700" y="0"/>
                    </a:lnTo>
                    <a:lnTo>
                      <a:pt x="3700" y="321"/>
                    </a:lnTo>
                    <a:lnTo>
                      <a:pt x="3700" y="642"/>
                    </a:lnTo>
                    <a:lnTo>
                      <a:pt x="3700" y="962"/>
                    </a:lnTo>
                    <a:lnTo>
                      <a:pt x="3700" y="1283"/>
                    </a:lnTo>
                    <a:lnTo>
                      <a:pt x="3700" y="1603"/>
                    </a:lnTo>
                    <a:lnTo>
                      <a:pt x="3700" y="1924"/>
                    </a:lnTo>
                    <a:lnTo>
                      <a:pt x="3700" y="2246"/>
                    </a:lnTo>
                    <a:lnTo>
                      <a:pt x="3700" y="2568"/>
                    </a:lnTo>
                    <a:lnTo>
                      <a:pt x="3325" y="2668"/>
                    </a:lnTo>
                    <a:lnTo>
                      <a:pt x="2950" y="2769"/>
                    </a:lnTo>
                    <a:lnTo>
                      <a:pt x="2573" y="2870"/>
                    </a:lnTo>
                    <a:lnTo>
                      <a:pt x="2197" y="2971"/>
                    </a:lnTo>
                    <a:lnTo>
                      <a:pt x="1821" y="3071"/>
                    </a:lnTo>
                    <a:lnTo>
                      <a:pt x="1443" y="3172"/>
                    </a:lnTo>
                    <a:lnTo>
                      <a:pt x="1066" y="3274"/>
                    </a:lnTo>
                    <a:lnTo>
                      <a:pt x="690" y="3376"/>
                    </a:lnTo>
                    <a:lnTo>
                      <a:pt x="688" y="3771"/>
                    </a:lnTo>
                    <a:lnTo>
                      <a:pt x="687" y="4166"/>
                    </a:lnTo>
                    <a:lnTo>
                      <a:pt x="685" y="4562"/>
                    </a:lnTo>
                    <a:lnTo>
                      <a:pt x="683" y="4958"/>
                    </a:lnTo>
                    <a:lnTo>
                      <a:pt x="681" y="5354"/>
                    </a:lnTo>
                    <a:lnTo>
                      <a:pt x="680" y="5751"/>
                    </a:lnTo>
                    <a:lnTo>
                      <a:pt x="679" y="6148"/>
                    </a:lnTo>
                    <a:lnTo>
                      <a:pt x="677" y="6544"/>
                    </a:lnTo>
                    <a:lnTo>
                      <a:pt x="592" y="6567"/>
                    </a:lnTo>
                    <a:lnTo>
                      <a:pt x="507" y="6590"/>
                    </a:lnTo>
                    <a:lnTo>
                      <a:pt x="423" y="6615"/>
                    </a:lnTo>
                    <a:lnTo>
                      <a:pt x="337" y="6639"/>
                    </a:lnTo>
                    <a:lnTo>
                      <a:pt x="253" y="6663"/>
                    </a:lnTo>
                    <a:lnTo>
                      <a:pt x="168" y="6687"/>
                    </a:lnTo>
                    <a:lnTo>
                      <a:pt x="84" y="6711"/>
                    </a:lnTo>
                    <a:lnTo>
                      <a:pt x="0" y="6735"/>
                    </a:lnTo>
                    <a:close/>
                  </a:path>
                </a:pathLst>
              </a:custGeom>
              <a:solidFill>
                <a:schemeClr val="bg1"/>
              </a:solidFill>
              <a:ln w="9525">
                <a:solidFill>
                  <a:schemeClr val="bg1"/>
                </a:solidFill>
                <a:round/>
                <a:headEnd/>
                <a:tailEnd/>
              </a:ln>
            </p:spPr>
            <p:txBody>
              <a:bodyPr/>
              <a:lstStyle/>
              <a:p>
                <a:endParaRPr lang="en-GB"/>
              </a:p>
            </p:txBody>
          </p:sp>
        </p:grpSp>
      </p:grpSp>
      <p:grpSp>
        <p:nvGrpSpPr>
          <p:cNvPr id="59" name="Group 58"/>
          <p:cNvGrpSpPr/>
          <p:nvPr/>
        </p:nvGrpSpPr>
        <p:grpSpPr>
          <a:xfrm>
            <a:off x="2288375" y="2482996"/>
            <a:ext cx="612000" cy="612000"/>
            <a:chOff x="592807" y="2258092"/>
            <a:chExt cx="612000" cy="612000"/>
          </a:xfrm>
        </p:grpSpPr>
        <p:sp>
          <p:nvSpPr>
            <p:cNvPr id="60" name="Oval 59"/>
            <p:cNvSpPr/>
            <p:nvPr/>
          </p:nvSpPr>
          <p:spPr bwMode="ltGray">
            <a:xfrm>
              <a:off x="592807"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endParaRPr>
            </a:p>
          </p:txBody>
        </p:sp>
        <p:sp>
          <p:nvSpPr>
            <p:cNvPr id="61" name="Freeform 4887"/>
            <p:cNvSpPr>
              <a:spLocks noEditPoints="1"/>
            </p:cNvSpPr>
            <p:nvPr/>
          </p:nvSpPr>
          <p:spPr bwMode="auto">
            <a:xfrm>
              <a:off x="759377" y="2380402"/>
              <a:ext cx="278861" cy="373432"/>
            </a:xfrm>
            <a:custGeom>
              <a:avLst/>
              <a:gdLst>
                <a:gd name="T0" fmla="*/ 132 w 230"/>
                <a:gd name="T1" fmla="*/ 184 h 308"/>
                <a:gd name="T2" fmla="*/ 122 w 230"/>
                <a:gd name="T3" fmla="*/ 242 h 308"/>
                <a:gd name="T4" fmla="*/ 110 w 230"/>
                <a:gd name="T5" fmla="*/ 246 h 308"/>
                <a:gd name="T6" fmla="*/ 102 w 230"/>
                <a:gd name="T7" fmla="*/ 248 h 308"/>
                <a:gd name="T8" fmla="*/ 90 w 230"/>
                <a:gd name="T9" fmla="*/ 242 h 308"/>
                <a:gd name="T10" fmla="*/ 86 w 230"/>
                <a:gd name="T11" fmla="*/ 224 h 308"/>
                <a:gd name="T12" fmla="*/ 86 w 230"/>
                <a:gd name="T13" fmla="*/ 214 h 308"/>
                <a:gd name="T14" fmla="*/ 88 w 230"/>
                <a:gd name="T15" fmla="*/ 204 h 308"/>
                <a:gd name="T16" fmla="*/ 96 w 230"/>
                <a:gd name="T17" fmla="*/ 186 h 308"/>
                <a:gd name="T18" fmla="*/ 100 w 230"/>
                <a:gd name="T19" fmla="*/ 180 h 308"/>
                <a:gd name="T20" fmla="*/ 106 w 230"/>
                <a:gd name="T21" fmla="*/ 176 h 308"/>
                <a:gd name="T22" fmla="*/ 120 w 230"/>
                <a:gd name="T23" fmla="*/ 172 h 308"/>
                <a:gd name="T24" fmla="*/ 120 w 230"/>
                <a:gd name="T25" fmla="*/ 172 h 308"/>
                <a:gd name="T26" fmla="*/ 122 w 230"/>
                <a:gd name="T27" fmla="*/ 172 h 308"/>
                <a:gd name="T28" fmla="*/ 230 w 230"/>
                <a:gd name="T29" fmla="*/ 82 h 308"/>
                <a:gd name="T30" fmla="*/ 230 w 230"/>
                <a:gd name="T31" fmla="*/ 292 h 308"/>
                <a:gd name="T32" fmla="*/ 224 w 230"/>
                <a:gd name="T33" fmla="*/ 304 h 308"/>
                <a:gd name="T34" fmla="*/ 214 w 230"/>
                <a:gd name="T35" fmla="*/ 308 h 308"/>
                <a:gd name="T36" fmla="*/ 16 w 230"/>
                <a:gd name="T37" fmla="*/ 308 h 308"/>
                <a:gd name="T38" fmla="*/ 4 w 230"/>
                <a:gd name="T39" fmla="*/ 304 h 308"/>
                <a:gd name="T40" fmla="*/ 0 w 230"/>
                <a:gd name="T41" fmla="*/ 292 h 308"/>
                <a:gd name="T42" fmla="*/ 0 w 230"/>
                <a:gd name="T43" fmla="*/ 16 h 308"/>
                <a:gd name="T44" fmla="*/ 4 w 230"/>
                <a:gd name="T45" fmla="*/ 4 h 308"/>
                <a:gd name="T46" fmla="*/ 16 w 230"/>
                <a:gd name="T47" fmla="*/ 0 h 308"/>
                <a:gd name="T48" fmla="*/ 164 w 230"/>
                <a:gd name="T49" fmla="*/ 16 h 308"/>
                <a:gd name="T50" fmla="*/ 230 w 230"/>
                <a:gd name="T51" fmla="*/ 82 h 308"/>
                <a:gd name="T52" fmla="*/ 182 w 230"/>
                <a:gd name="T53" fmla="*/ 250 h 308"/>
                <a:gd name="T54" fmla="*/ 166 w 230"/>
                <a:gd name="T55" fmla="*/ 254 h 308"/>
                <a:gd name="T56" fmla="*/ 162 w 230"/>
                <a:gd name="T57" fmla="*/ 254 h 308"/>
                <a:gd name="T58" fmla="*/ 158 w 230"/>
                <a:gd name="T59" fmla="*/ 250 h 308"/>
                <a:gd name="T60" fmla="*/ 156 w 230"/>
                <a:gd name="T61" fmla="*/ 242 h 308"/>
                <a:gd name="T62" fmla="*/ 156 w 230"/>
                <a:gd name="T63" fmla="*/ 236 h 308"/>
                <a:gd name="T64" fmla="*/ 158 w 230"/>
                <a:gd name="T65" fmla="*/ 230 h 308"/>
                <a:gd name="T66" fmla="*/ 158 w 230"/>
                <a:gd name="T67" fmla="*/ 160 h 308"/>
                <a:gd name="T68" fmla="*/ 144 w 230"/>
                <a:gd name="T69" fmla="*/ 166 h 308"/>
                <a:gd name="T70" fmla="*/ 134 w 230"/>
                <a:gd name="T71" fmla="*/ 162 h 308"/>
                <a:gd name="T72" fmla="*/ 128 w 230"/>
                <a:gd name="T73" fmla="*/ 160 h 308"/>
                <a:gd name="T74" fmla="*/ 120 w 230"/>
                <a:gd name="T75" fmla="*/ 160 h 308"/>
                <a:gd name="T76" fmla="*/ 114 w 230"/>
                <a:gd name="T77" fmla="*/ 158 h 308"/>
                <a:gd name="T78" fmla="*/ 88 w 230"/>
                <a:gd name="T79" fmla="*/ 164 h 308"/>
                <a:gd name="T80" fmla="*/ 76 w 230"/>
                <a:gd name="T81" fmla="*/ 170 h 308"/>
                <a:gd name="T82" fmla="*/ 66 w 230"/>
                <a:gd name="T83" fmla="*/ 178 h 308"/>
                <a:gd name="T84" fmla="*/ 52 w 230"/>
                <a:gd name="T85" fmla="*/ 202 h 308"/>
                <a:gd name="T86" fmla="*/ 50 w 230"/>
                <a:gd name="T87" fmla="*/ 214 h 308"/>
                <a:gd name="T88" fmla="*/ 48 w 230"/>
                <a:gd name="T89" fmla="*/ 228 h 308"/>
                <a:gd name="T90" fmla="*/ 50 w 230"/>
                <a:gd name="T91" fmla="*/ 246 h 308"/>
                <a:gd name="T92" fmla="*/ 56 w 230"/>
                <a:gd name="T93" fmla="*/ 258 h 308"/>
                <a:gd name="T94" fmla="*/ 62 w 230"/>
                <a:gd name="T95" fmla="*/ 264 h 308"/>
                <a:gd name="T96" fmla="*/ 74 w 230"/>
                <a:gd name="T97" fmla="*/ 270 h 308"/>
                <a:gd name="T98" fmla="*/ 82 w 230"/>
                <a:gd name="T99" fmla="*/ 270 h 308"/>
                <a:gd name="T100" fmla="*/ 100 w 230"/>
                <a:gd name="T101" fmla="*/ 266 h 308"/>
                <a:gd name="T102" fmla="*/ 110 w 230"/>
                <a:gd name="T103" fmla="*/ 260 h 308"/>
                <a:gd name="T104" fmla="*/ 122 w 230"/>
                <a:gd name="T105" fmla="*/ 254 h 308"/>
                <a:gd name="T106" fmla="*/ 126 w 230"/>
                <a:gd name="T107" fmla="*/ 266 h 308"/>
                <a:gd name="T108" fmla="*/ 142 w 230"/>
                <a:gd name="T109" fmla="*/ 270 h 308"/>
                <a:gd name="T110" fmla="*/ 160 w 230"/>
                <a:gd name="T111" fmla="*/ 268 h 308"/>
                <a:gd name="T112" fmla="*/ 182 w 230"/>
                <a:gd name="T113" fmla="*/ 262 h 308"/>
                <a:gd name="T114" fmla="*/ 204 w 230"/>
                <a:gd name="T115" fmla="*/ 84 h 308"/>
                <a:gd name="T116" fmla="*/ 164 w 230"/>
                <a:gd name="T117" fmla="*/ 66 h 308"/>
                <a:gd name="T118" fmla="*/ 146 w 230"/>
                <a:gd name="T119" fmla="*/ 24 h 308"/>
                <a:gd name="T120" fmla="*/ 204 w 230"/>
                <a:gd name="T121"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 h="308">
                  <a:moveTo>
                    <a:pt x="122" y="172"/>
                  </a:moveTo>
                  <a:lnTo>
                    <a:pt x="132" y="184"/>
                  </a:lnTo>
                  <a:lnTo>
                    <a:pt x="122" y="242"/>
                  </a:lnTo>
                  <a:lnTo>
                    <a:pt x="122" y="242"/>
                  </a:lnTo>
                  <a:lnTo>
                    <a:pt x="110" y="246"/>
                  </a:lnTo>
                  <a:lnTo>
                    <a:pt x="110" y="246"/>
                  </a:lnTo>
                  <a:lnTo>
                    <a:pt x="102" y="248"/>
                  </a:lnTo>
                  <a:lnTo>
                    <a:pt x="102" y="248"/>
                  </a:lnTo>
                  <a:lnTo>
                    <a:pt x="94" y="246"/>
                  </a:lnTo>
                  <a:lnTo>
                    <a:pt x="90" y="242"/>
                  </a:lnTo>
                  <a:lnTo>
                    <a:pt x="86" y="234"/>
                  </a:lnTo>
                  <a:lnTo>
                    <a:pt x="86" y="224"/>
                  </a:lnTo>
                  <a:lnTo>
                    <a:pt x="86" y="224"/>
                  </a:lnTo>
                  <a:lnTo>
                    <a:pt x="86" y="214"/>
                  </a:lnTo>
                  <a:lnTo>
                    <a:pt x="88" y="204"/>
                  </a:lnTo>
                  <a:lnTo>
                    <a:pt x="88" y="204"/>
                  </a:lnTo>
                  <a:lnTo>
                    <a:pt x="92" y="194"/>
                  </a:lnTo>
                  <a:lnTo>
                    <a:pt x="96" y="186"/>
                  </a:lnTo>
                  <a:lnTo>
                    <a:pt x="96" y="186"/>
                  </a:lnTo>
                  <a:lnTo>
                    <a:pt x="100" y="180"/>
                  </a:lnTo>
                  <a:lnTo>
                    <a:pt x="106" y="176"/>
                  </a:lnTo>
                  <a:lnTo>
                    <a:pt x="106" y="176"/>
                  </a:lnTo>
                  <a:lnTo>
                    <a:pt x="112" y="172"/>
                  </a:lnTo>
                  <a:lnTo>
                    <a:pt x="120" y="172"/>
                  </a:lnTo>
                  <a:lnTo>
                    <a:pt x="120" y="172"/>
                  </a:lnTo>
                  <a:lnTo>
                    <a:pt x="120" y="172"/>
                  </a:lnTo>
                  <a:lnTo>
                    <a:pt x="120" y="172"/>
                  </a:lnTo>
                  <a:lnTo>
                    <a:pt x="122" y="172"/>
                  </a:lnTo>
                  <a:lnTo>
                    <a:pt x="122" y="172"/>
                  </a:lnTo>
                  <a:close/>
                  <a:moveTo>
                    <a:pt x="230" y="82"/>
                  </a:moveTo>
                  <a:lnTo>
                    <a:pt x="230" y="292"/>
                  </a:lnTo>
                  <a:lnTo>
                    <a:pt x="230" y="292"/>
                  </a:lnTo>
                  <a:lnTo>
                    <a:pt x="228" y="298"/>
                  </a:lnTo>
                  <a:lnTo>
                    <a:pt x="224" y="304"/>
                  </a:lnTo>
                  <a:lnTo>
                    <a:pt x="220" y="308"/>
                  </a:lnTo>
                  <a:lnTo>
                    <a:pt x="214" y="308"/>
                  </a:lnTo>
                  <a:lnTo>
                    <a:pt x="16" y="308"/>
                  </a:lnTo>
                  <a:lnTo>
                    <a:pt x="16" y="308"/>
                  </a:lnTo>
                  <a:lnTo>
                    <a:pt x="8" y="308"/>
                  </a:lnTo>
                  <a:lnTo>
                    <a:pt x="4" y="304"/>
                  </a:lnTo>
                  <a:lnTo>
                    <a:pt x="0" y="298"/>
                  </a:lnTo>
                  <a:lnTo>
                    <a:pt x="0" y="292"/>
                  </a:lnTo>
                  <a:lnTo>
                    <a:pt x="0" y="16"/>
                  </a:lnTo>
                  <a:lnTo>
                    <a:pt x="0" y="16"/>
                  </a:lnTo>
                  <a:lnTo>
                    <a:pt x="0" y="10"/>
                  </a:lnTo>
                  <a:lnTo>
                    <a:pt x="4" y="4"/>
                  </a:lnTo>
                  <a:lnTo>
                    <a:pt x="8" y="0"/>
                  </a:lnTo>
                  <a:lnTo>
                    <a:pt x="16" y="0"/>
                  </a:lnTo>
                  <a:lnTo>
                    <a:pt x="148" y="0"/>
                  </a:lnTo>
                  <a:lnTo>
                    <a:pt x="164" y="16"/>
                  </a:lnTo>
                  <a:lnTo>
                    <a:pt x="212" y="66"/>
                  </a:lnTo>
                  <a:lnTo>
                    <a:pt x="230" y="82"/>
                  </a:lnTo>
                  <a:close/>
                  <a:moveTo>
                    <a:pt x="182" y="250"/>
                  </a:moveTo>
                  <a:lnTo>
                    <a:pt x="182" y="250"/>
                  </a:lnTo>
                  <a:lnTo>
                    <a:pt x="174" y="254"/>
                  </a:lnTo>
                  <a:lnTo>
                    <a:pt x="166" y="254"/>
                  </a:lnTo>
                  <a:lnTo>
                    <a:pt x="166" y="254"/>
                  </a:lnTo>
                  <a:lnTo>
                    <a:pt x="162" y="254"/>
                  </a:lnTo>
                  <a:lnTo>
                    <a:pt x="158" y="250"/>
                  </a:lnTo>
                  <a:lnTo>
                    <a:pt x="158" y="250"/>
                  </a:lnTo>
                  <a:lnTo>
                    <a:pt x="156" y="246"/>
                  </a:lnTo>
                  <a:lnTo>
                    <a:pt x="156" y="242"/>
                  </a:lnTo>
                  <a:lnTo>
                    <a:pt x="156" y="242"/>
                  </a:lnTo>
                  <a:lnTo>
                    <a:pt x="156" y="236"/>
                  </a:lnTo>
                  <a:lnTo>
                    <a:pt x="156" y="236"/>
                  </a:lnTo>
                  <a:lnTo>
                    <a:pt x="158" y="230"/>
                  </a:lnTo>
                  <a:lnTo>
                    <a:pt x="172" y="160"/>
                  </a:lnTo>
                  <a:lnTo>
                    <a:pt x="158" y="160"/>
                  </a:lnTo>
                  <a:lnTo>
                    <a:pt x="144" y="166"/>
                  </a:lnTo>
                  <a:lnTo>
                    <a:pt x="144" y="166"/>
                  </a:lnTo>
                  <a:lnTo>
                    <a:pt x="134" y="162"/>
                  </a:lnTo>
                  <a:lnTo>
                    <a:pt x="134" y="162"/>
                  </a:lnTo>
                  <a:lnTo>
                    <a:pt x="128" y="160"/>
                  </a:lnTo>
                  <a:lnTo>
                    <a:pt x="128" y="160"/>
                  </a:lnTo>
                  <a:lnTo>
                    <a:pt x="120" y="160"/>
                  </a:lnTo>
                  <a:lnTo>
                    <a:pt x="120" y="160"/>
                  </a:lnTo>
                  <a:lnTo>
                    <a:pt x="114" y="158"/>
                  </a:lnTo>
                  <a:lnTo>
                    <a:pt x="114" y="158"/>
                  </a:lnTo>
                  <a:lnTo>
                    <a:pt x="100" y="160"/>
                  </a:lnTo>
                  <a:lnTo>
                    <a:pt x="88" y="164"/>
                  </a:lnTo>
                  <a:lnTo>
                    <a:pt x="88" y="164"/>
                  </a:lnTo>
                  <a:lnTo>
                    <a:pt x="76" y="170"/>
                  </a:lnTo>
                  <a:lnTo>
                    <a:pt x="66" y="178"/>
                  </a:lnTo>
                  <a:lnTo>
                    <a:pt x="66" y="178"/>
                  </a:lnTo>
                  <a:lnTo>
                    <a:pt x="58" y="190"/>
                  </a:lnTo>
                  <a:lnTo>
                    <a:pt x="52" y="202"/>
                  </a:lnTo>
                  <a:lnTo>
                    <a:pt x="52" y="202"/>
                  </a:lnTo>
                  <a:lnTo>
                    <a:pt x="50" y="214"/>
                  </a:lnTo>
                  <a:lnTo>
                    <a:pt x="48" y="228"/>
                  </a:lnTo>
                  <a:lnTo>
                    <a:pt x="48" y="228"/>
                  </a:lnTo>
                  <a:lnTo>
                    <a:pt x="48" y="238"/>
                  </a:lnTo>
                  <a:lnTo>
                    <a:pt x="50" y="246"/>
                  </a:lnTo>
                  <a:lnTo>
                    <a:pt x="52" y="252"/>
                  </a:lnTo>
                  <a:lnTo>
                    <a:pt x="56" y="258"/>
                  </a:lnTo>
                  <a:lnTo>
                    <a:pt x="56" y="258"/>
                  </a:lnTo>
                  <a:lnTo>
                    <a:pt x="62" y="264"/>
                  </a:lnTo>
                  <a:lnTo>
                    <a:pt x="68" y="268"/>
                  </a:lnTo>
                  <a:lnTo>
                    <a:pt x="74" y="270"/>
                  </a:lnTo>
                  <a:lnTo>
                    <a:pt x="82" y="270"/>
                  </a:lnTo>
                  <a:lnTo>
                    <a:pt x="82" y="270"/>
                  </a:lnTo>
                  <a:lnTo>
                    <a:pt x="92" y="268"/>
                  </a:lnTo>
                  <a:lnTo>
                    <a:pt x="100" y="266"/>
                  </a:lnTo>
                  <a:lnTo>
                    <a:pt x="100" y="266"/>
                  </a:lnTo>
                  <a:lnTo>
                    <a:pt x="110" y="260"/>
                  </a:lnTo>
                  <a:lnTo>
                    <a:pt x="122" y="254"/>
                  </a:lnTo>
                  <a:lnTo>
                    <a:pt x="122" y="254"/>
                  </a:lnTo>
                  <a:lnTo>
                    <a:pt x="122" y="262"/>
                  </a:lnTo>
                  <a:lnTo>
                    <a:pt x="126" y="266"/>
                  </a:lnTo>
                  <a:lnTo>
                    <a:pt x="132" y="270"/>
                  </a:lnTo>
                  <a:lnTo>
                    <a:pt x="142" y="270"/>
                  </a:lnTo>
                  <a:lnTo>
                    <a:pt x="142" y="270"/>
                  </a:lnTo>
                  <a:lnTo>
                    <a:pt x="160" y="268"/>
                  </a:lnTo>
                  <a:lnTo>
                    <a:pt x="160" y="268"/>
                  </a:lnTo>
                  <a:lnTo>
                    <a:pt x="182" y="262"/>
                  </a:lnTo>
                  <a:lnTo>
                    <a:pt x="182" y="250"/>
                  </a:lnTo>
                  <a:close/>
                  <a:moveTo>
                    <a:pt x="204" y="84"/>
                  </a:moveTo>
                  <a:lnTo>
                    <a:pt x="186" y="66"/>
                  </a:lnTo>
                  <a:lnTo>
                    <a:pt x="164" y="66"/>
                  </a:lnTo>
                  <a:lnTo>
                    <a:pt x="164" y="42"/>
                  </a:lnTo>
                  <a:lnTo>
                    <a:pt x="146" y="24"/>
                  </a:lnTo>
                  <a:lnTo>
                    <a:pt x="146" y="84"/>
                  </a:lnTo>
                  <a:lnTo>
                    <a:pt x="204" y="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p:nvGrpSpPr>
        <p:grpSpPr>
          <a:xfrm>
            <a:off x="6268794" y="2495143"/>
            <a:ext cx="612000" cy="612000"/>
            <a:chOff x="3536880" y="515122"/>
            <a:chExt cx="540000" cy="540000"/>
          </a:xfrm>
        </p:grpSpPr>
        <p:grpSp>
          <p:nvGrpSpPr>
            <p:cNvPr id="63" name="Group 62"/>
            <p:cNvGrpSpPr/>
            <p:nvPr/>
          </p:nvGrpSpPr>
          <p:grpSpPr>
            <a:xfrm>
              <a:off x="3536880" y="515122"/>
              <a:ext cx="540000" cy="540000"/>
              <a:chOff x="9322641" y="5907019"/>
              <a:chExt cx="612000" cy="612000"/>
            </a:xfrm>
          </p:grpSpPr>
          <p:sp>
            <p:nvSpPr>
              <p:cNvPr id="65" name="Oval 64"/>
              <p:cNvSpPr/>
              <p:nvPr/>
            </p:nvSpPr>
            <p:spPr bwMode="ltGray">
              <a:xfrm>
                <a:off x="9322641" y="5907019"/>
                <a:ext cx="612000" cy="612000"/>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endParaRPr>
              </a:p>
            </p:txBody>
          </p:sp>
          <p:sp>
            <p:nvSpPr>
              <p:cNvPr id="66" name="Freeform 5014"/>
              <p:cNvSpPr>
                <a:spLocks noEditPoints="1"/>
              </p:cNvSpPr>
              <p:nvPr/>
            </p:nvSpPr>
            <p:spPr bwMode="auto">
              <a:xfrm>
                <a:off x="9411821" y="6045356"/>
                <a:ext cx="433640" cy="334866"/>
              </a:xfrm>
              <a:custGeom>
                <a:avLst/>
                <a:gdLst>
                  <a:gd name="T0" fmla="*/ 360 w 360"/>
                  <a:gd name="T1" fmla="*/ 256 h 278"/>
                  <a:gd name="T2" fmla="*/ 360 w 360"/>
                  <a:gd name="T3" fmla="*/ 252 h 278"/>
                  <a:gd name="T4" fmla="*/ 358 w 360"/>
                  <a:gd name="T5" fmla="*/ 252 h 278"/>
                  <a:gd name="T6" fmla="*/ 318 w 360"/>
                  <a:gd name="T7" fmla="*/ 200 h 278"/>
                  <a:gd name="T8" fmla="*/ 314 w 360"/>
                  <a:gd name="T9" fmla="*/ 198 h 278"/>
                  <a:gd name="T10" fmla="*/ 50 w 360"/>
                  <a:gd name="T11" fmla="*/ 196 h 278"/>
                  <a:gd name="T12" fmla="*/ 46 w 360"/>
                  <a:gd name="T13" fmla="*/ 198 h 278"/>
                  <a:gd name="T14" fmla="*/ 2 w 360"/>
                  <a:gd name="T15" fmla="*/ 250 h 278"/>
                  <a:gd name="T16" fmla="*/ 2 w 360"/>
                  <a:gd name="T17" fmla="*/ 252 h 278"/>
                  <a:gd name="T18" fmla="*/ 0 w 360"/>
                  <a:gd name="T19" fmla="*/ 252 h 278"/>
                  <a:gd name="T20" fmla="*/ 0 w 360"/>
                  <a:gd name="T21" fmla="*/ 256 h 278"/>
                  <a:gd name="T22" fmla="*/ 0 w 360"/>
                  <a:gd name="T23" fmla="*/ 256 h 278"/>
                  <a:gd name="T24" fmla="*/ 0 w 360"/>
                  <a:gd name="T25" fmla="*/ 268 h 278"/>
                  <a:gd name="T26" fmla="*/ 4 w 360"/>
                  <a:gd name="T27" fmla="*/ 276 h 278"/>
                  <a:gd name="T28" fmla="*/ 10 w 360"/>
                  <a:gd name="T29" fmla="*/ 278 h 278"/>
                  <a:gd name="T30" fmla="*/ 350 w 360"/>
                  <a:gd name="T31" fmla="*/ 278 h 278"/>
                  <a:gd name="T32" fmla="*/ 356 w 360"/>
                  <a:gd name="T33" fmla="*/ 276 h 278"/>
                  <a:gd name="T34" fmla="*/ 360 w 360"/>
                  <a:gd name="T35" fmla="*/ 268 h 278"/>
                  <a:gd name="T36" fmla="*/ 360 w 360"/>
                  <a:gd name="T37" fmla="*/ 256 h 278"/>
                  <a:gd name="T38" fmla="*/ 360 w 360"/>
                  <a:gd name="T39" fmla="*/ 256 h 278"/>
                  <a:gd name="T40" fmla="*/ 146 w 360"/>
                  <a:gd name="T41" fmla="*/ 234 h 278"/>
                  <a:gd name="T42" fmla="*/ 226 w 360"/>
                  <a:gd name="T43" fmla="*/ 254 h 278"/>
                  <a:gd name="T44" fmla="*/ 338 w 360"/>
                  <a:gd name="T45" fmla="*/ 268 h 278"/>
                  <a:gd name="T46" fmla="*/ 334 w 360"/>
                  <a:gd name="T47" fmla="*/ 270 h 278"/>
                  <a:gd name="T48" fmla="*/ 332 w 360"/>
                  <a:gd name="T49" fmla="*/ 270 h 278"/>
                  <a:gd name="T50" fmla="*/ 326 w 360"/>
                  <a:gd name="T51" fmla="*/ 268 h 278"/>
                  <a:gd name="T52" fmla="*/ 324 w 360"/>
                  <a:gd name="T53" fmla="*/ 262 h 278"/>
                  <a:gd name="T54" fmla="*/ 326 w 360"/>
                  <a:gd name="T55" fmla="*/ 256 h 278"/>
                  <a:gd name="T56" fmla="*/ 328 w 360"/>
                  <a:gd name="T57" fmla="*/ 256 h 278"/>
                  <a:gd name="T58" fmla="*/ 334 w 360"/>
                  <a:gd name="T59" fmla="*/ 256 h 278"/>
                  <a:gd name="T60" fmla="*/ 338 w 360"/>
                  <a:gd name="T61" fmla="*/ 256 h 278"/>
                  <a:gd name="T62" fmla="*/ 340 w 360"/>
                  <a:gd name="T63" fmla="*/ 262 h 278"/>
                  <a:gd name="T64" fmla="*/ 340 w 360"/>
                  <a:gd name="T65" fmla="*/ 266 h 278"/>
                  <a:gd name="T66" fmla="*/ 338 w 360"/>
                  <a:gd name="T67" fmla="*/ 268 h 278"/>
                  <a:gd name="T68" fmla="*/ 306 w 360"/>
                  <a:gd name="T69" fmla="*/ 184 h 278"/>
                  <a:gd name="T70" fmla="*/ 310 w 360"/>
                  <a:gd name="T71" fmla="*/ 184 h 278"/>
                  <a:gd name="T72" fmla="*/ 318 w 360"/>
                  <a:gd name="T73" fmla="*/ 178 h 278"/>
                  <a:gd name="T74" fmla="*/ 318 w 360"/>
                  <a:gd name="T75" fmla="*/ 12 h 278"/>
                  <a:gd name="T76" fmla="*/ 318 w 360"/>
                  <a:gd name="T77" fmla="*/ 6 h 278"/>
                  <a:gd name="T78" fmla="*/ 310 w 360"/>
                  <a:gd name="T79" fmla="*/ 0 h 278"/>
                  <a:gd name="T80" fmla="*/ 54 w 360"/>
                  <a:gd name="T81" fmla="*/ 0 h 278"/>
                  <a:gd name="T82" fmla="*/ 50 w 360"/>
                  <a:gd name="T83" fmla="*/ 0 h 278"/>
                  <a:gd name="T84" fmla="*/ 42 w 360"/>
                  <a:gd name="T85" fmla="*/ 6 h 278"/>
                  <a:gd name="T86" fmla="*/ 42 w 360"/>
                  <a:gd name="T87" fmla="*/ 172 h 278"/>
                  <a:gd name="T88" fmla="*/ 42 w 360"/>
                  <a:gd name="T89" fmla="*/ 178 h 278"/>
                  <a:gd name="T90" fmla="*/ 50 w 360"/>
                  <a:gd name="T91" fmla="*/ 184 h 278"/>
                  <a:gd name="T92" fmla="*/ 54 w 360"/>
                  <a:gd name="T93" fmla="*/ 184 h 278"/>
                  <a:gd name="T94" fmla="*/ 294 w 360"/>
                  <a:gd name="T95" fmla="*/ 24 h 278"/>
                  <a:gd name="T96" fmla="*/ 66 w 360"/>
                  <a:gd name="T97"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78">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4" name="TextBox 63"/>
            <p:cNvSpPr txBox="1"/>
            <p:nvPr/>
          </p:nvSpPr>
          <p:spPr>
            <a:xfrm>
              <a:off x="3746177" y="660438"/>
              <a:ext cx="170256" cy="142923"/>
            </a:xfrm>
            <a:prstGeom prst="rect">
              <a:avLst/>
            </a:prstGeom>
            <a:noFill/>
          </p:spPr>
          <p:txBody>
            <a:bodyPr wrap="square" lIns="0" tIns="0" rIns="0" bIns="0" rtlCol="0">
              <a:noAutofit/>
            </a:bodyPr>
            <a:lstStyle/>
            <a:p>
              <a:pPr indent="-274320">
                <a:spcAft>
                  <a:spcPts val="900"/>
                </a:spcAft>
              </a:pPr>
              <a:r>
                <a:rPr lang="en-GB" sz="1000" b="1" dirty="0" smtClean="0">
                  <a:solidFill>
                    <a:schemeClr val="bg1"/>
                  </a:solidFill>
                </a:rPr>
                <a:t>@</a:t>
              </a:r>
            </a:p>
          </p:txBody>
        </p:sp>
      </p:grpSp>
    </p:spTree>
    <p:extLst>
      <p:ext uri="{BB962C8B-B14F-4D97-AF65-F5344CB8AC3E}">
        <p14:creationId xmlns:p14="http://schemas.microsoft.com/office/powerpoint/2010/main" val="934450188"/>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INICIO DE OBLIGACIÓN Y SUJETOS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Rectangle 2"/>
          <p:cNvSpPr>
            <a:spLocks noChangeArrowheads="1"/>
          </p:cNvSpPr>
          <p:nvPr/>
        </p:nvSpPr>
        <p:spPr bwMode="auto">
          <a:xfrm>
            <a:off x="4057228" y="2216150"/>
            <a:ext cx="3692525" cy="1289050"/>
          </a:xfrm>
          <a:prstGeom prst="rect">
            <a:avLst/>
          </a:prstGeom>
          <a:solidFill>
            <a:schemeClr val="accent5">
              <a:lumMod val="75000"/>
            </a:schemeClr>
          </a:solidFill>
          <a:ln w="12700">
            <a:noFill/>
            <a:miter lim="800000"/>
            <a:headEnd/>
            <a:tailEnd/>
          </a:ln>
        </p:spPr>
        <p:txBody>
          <a:bodyPr wrap="none" anchor="ctr"/>
          <a:lstStyle/>
          <a:p>
            <a:pPr>
              <a:defRPr/>
            </a:pPr>
            <a:endParaRPr lang="en-US" sz="2000">
              <a:latin typeface="Calibri" panose="020F0502020204030204" pitchFamily="34" charset="0"/>
            </a:endParaRPr>
          </a:p>
        </p:txBody>
      </p:sp>
      <p:sp>
        <p:nvSpPr>
          <p:cNvPr id="8" name="Rectangle 3"/>
          <p:cNvSpPr>
            <a:spLocks noChangeArrowheads="1"/>
          </p:cNvSpPr>
          <p:nvPr/>
        </p:nvSpPr>
        <p:spPr bwMode="auto">
          <a:xfrm>
            <a:off x="4983932" y="3552842"/>
            <a:ext cx="3476500" cy="2619358"/>
          </a:xfrm>
          <a:prstGeom prst="rect">
            <a:avLst/>
          </a:prstGeom>
          <a:solidFill>
            <a:schemeClr val="accent1">
              <a:lumMod val="75000"/>
            </a:schemeClr>
          </a:solidFill>
          <a:ln w="12700">
            <a:noFill/>
            <a:miter lim="800000"/>
            <a:headEnd/>
            <a:tailEnd/>
          </a:ln>
        </p:spPr>
        <p:txBody>
          <a:bodyPr wrap="none" anchor="ctr"/>
          <a:lstStyle/>
          <a:p>
            <a:pPr>
              <a:defRPr/>
            </a:pPr>
            <a:endParaRPr lang="en-US" sz="2000">
              <a:latin typeface="Calibri" panose="020F0502020204030204" pitchFamily="34" charset="0"/>
            </a:endParaRPr>
          </a:p>
        </p:txBody>
      </p:sp>
      <p:sp>
        <p:nvSpPr>
          <p:cNvPr id="9" name="Freeform 6"/>
          <p:cNvSpPr>
            <a:spLocks/>
          </p:cNvSpPr>
          <p:nvPr/>
        </p:nvSpPr>
        <p:spPr bwMode="auto">
          <a:xfrm>
            <a:off x="1677861" y="2274905"/>
            <a:ext cx="3103562" cy="2390775"/>
          </a:xfrm>
          <a:custGeom>
            <a:avLst/>
            <a:gdLst>
              <a:gd name="T0" fmla="*/ 0 w 1969"/>
              <a:gd name="T1" fmla="*/ 0 h 1497"/>
              <a:gd name="T2" fmla="*/ 0 w 1969"/>
              <a:gd name="T3" fmla="*/ 0 h 1497"/>
              <a:gd name="T4" fmla="*/ 954027866 w 1969"/>
              <a:gd name="T5" fmla="*/ 0 h 1497"/>
              <a:gd name="T6" fmla="*/ 954027866 w 1969"/>
              <a:gd name="T7" fmla="*/ 2147483647 h 1497"/>
              <a:gd name="T8" fmla="*/ 2147483647 w 1969"/>
              <a:gd name="T9" fmla="*/ 2147483647 h 1497"/>
              <a:gd name="T10" fmla="*/ 2147483647 w 1969"/>
              <a:gd name="T11" fmla="*/ 2060844982 h 1497"/>
              <a:gd name="T12" fmla="*/ 2147483647 w 1969"/>
              <a:gd name="T13" fmla="*/ 2147483647 h 1497"/>
              <a:gd name="T14" fmla="*/ 2147483647 w 1969"/>
              <a:gd name="T15" fmla="*/ 2147483647 h 1497"/>
              <a:gd name="T16" fmla="*/ 2147483647 w 1969"/>
              <a:gd name="T17" fmla="*/ 2147483647 h 1497"/>
              <a:gd name="T18" fmla="*/ 0 w 1969"/>
              <a:gd name="T19" fmla="*/ 2147483647 h 1497"/>
              <a:gd name="T20" fmla="*/ 0 w 1969"/>
              <a:gd name="T21" fmla="*/ 0 h 1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1497"/>
              <a:gd name="T35" fmla="*/ 1969 w 1969"/>
              <a:gd name="T36" fmla="*/ 1497 h 1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1497">
                <a:moveTo>
                  <a:pt x="0" y="0"/>
                </a:moveTo>
                <a:lnTo>
                  <a:pt x="0" y="0"/>
                </a:lnTo>
                <a:lnTo>
                  <a:pt x="384" y="0"/>
                </a:lnTo>
                <a:lnTo>
                  <a:pt x="384" y="976"/>
                </a:lnTo>
                <a:lnTo>
                  <a:pt x="1680" y="976"/>
                </a:lnTo>
                <a:lnTo>
                  <a:pt x="1680" y="808"/>
                </a:lnTo>
                <a:lnTo>
                  <a:pt x="1968" y="1152"/>
                </a:lnTo>
                <a:lnTo>
                  <a:pt x="1680" y="1496"/>
                </a:lnTo>
                <a:lnTo>
                  <a:pt x="1680" y="1320"/>
                </a:lnTo>
                <a:lnTo>
                  <a:pt x="0" y="1320"/>
                </a:lnTo>
                <a:lnTo>
                  <a:pt x="0" y="0"/>
                </a:lnTo>
              </a:path>
            </a:pathLst>
          </a:custGeom>
          <a:noFill/>
          <a:ln w="12700" cap="rnd" cmpd="sng">
            <a:solidFill>
              <a:schemeClr val="accent1">
                <a:lumMod val="75000"/>
              </a:schemeClr>
            </a:solidFill>
            <a:prstDash val="solid"/>
            <a:round/>
            <a:headEnd type="none" w="med" len="med"/>
            <a:tailEnd type="none" w="med" len="med"/>
          </a:ln>
        </p:spPr>
        <p:txBody>
          <a:bodyPr/>
          <a:lstStyle/>
          <a:p>
            <a:pPr>
              <a:defRPr/>
            </a:pPr>
            <a:endParaRPr lang="en-GB" sz="2000">
              <a:latin typeface="Calibri" panose="020F0502020204030204" pitchFamily="34" charset="0"/>
            </a:endParaRPr>
          </a:p>
        </p:txBody>
      </p:sp>
      <p:sp>
        <p:nvSpPr>
          <p:cNvPr id="11" name="Freeform 7"/>
          <p:cNvSpPr>
            <a:spLocks/>
          </p:cNvSpPr>
          <p:nvPr/>
        </p:nvSpPr>
        <p:spPr bwMode="auto">
          <a:xfrm>
            <a:off x="782511" y="2274905"/>
            <a:ext cx="3103562" cy="1101725"/>
          </a:xfrm>
          <a:custGeom>
            <a:avLst/>
            <a:gdLst>
              <a:gd name="T0" fmla="*/ 0 w 1969"/>
              <a:gd name="T1" fmla="*/ 0 h 689"/>
              <a:gd name="T2" fmla="*/ 0 w 1969"/>
              <a:gd name="T3" fmla="*/ 0 h 689"/>
              <a:gd name="T4" fmla="*/ 954027866 w 1969"/>
              <a:gd name="T5" fmla="*/ 0 h 689"/>
              <a:gd name="T6" fmla="*/ 954027866 w 1969"/>
              <a:gd name="T7" fmla="*/ 429552871 h 689"/>
              <a:gd name="T8" fmla="*/ 2147483647 w 1969"/>
              <a:gd name="T9" fmla="*/ 429552871 h 689"/>
              <a:gd name="T10" fmla="*/ 2147483647 w 1969"/>
              <a:gd name="T11" fmla="*/ 0 h 689"/>
              <a:gd name="T12" fmla="*/ 2147483647 w 1969"/>
              <a:gd name="T13" fmla="*/ 879562002 h 689"/>
              <a:gd name="T14" fmla="*/ 2147483647 w 1969"/>
              <a:gd name="T15" fmla="*/ 1759124004 h 689"/>
              <a:gd name="T16" fmla="*/ 2147483647 w 1969"/>
              <a:gd name="T17" fmla="*/ 1309116272 h 689"/>
              <a:gd name="T18" fmla="*/ 0 w 1969"/>
              <a:gd name="T19" fmla="*/ 1309116272 h 689"/>
              <a:gd name="T20" fmla="*/ 0 w 1969"/>
              <a:gd name="T21" fmla="*/ 0 h 6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689"/>
              <a:gd name="T35" fmla="*/ 1969 w 1969"/>
              <a:gd name="T36" fmla="*/ 689 h 6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689">
                <a:moveTo>
                  <a:pt x="0" y="0"/>
                </a:moveTo>
                <a:lnTo>
                  <a:pt x="0" y="0"/>
                </a:lnTo>
                <a:lnTo>
                  <a:pt x="384" y="0"/>
                </a:lnTo>
                <a:lnTo>
                  <a:pt x="384" y="168"/>
                </a:lnTo>
                <a:lnTo>
                  <a:pt x="1680" y="168"/>
                </a:lnTo>
                <a:lnTo>
                  <a:pt x="1680" y="0"/>
                </a:lnTo>
                <a:lnTo>
                  <a:pt x="1968" y="344"/>
                </a:lnTo>
                <a:lnTo>
                  <a:pt x="1680" y="688"/>
                </a:lnTo>
                <a:lnTo>
                  <a:pt x="1680" y="512"/>
                </a:lnTo>
                <a:lnTo>
                  <a:pt x="0" y="512"/>
                </a:lnTo>
                <a:lnTo>
                  <a:pt x="0" y="0"/>
                </a:lnTo>
              </a:path>
            </a:pathLst>
          </a:custGeom>
          <a:noFill/>
          <a:ln w="12700" cap="rnd" cmpd="sng">
            <a:solidFill>
              <a:schemeClr val="accent1">
                <a:lumMod val="75000"/>
              </a:schemeClr>
            </a:solidFill>
            <a:prstDash val="solid"/>
            <a:round/>
            <a:headEnd type="none" w="med" len="med"/>
            <a:tailEnd type="none" w="med" len="med"/>
          </a:ln>
        </p:spPr>
        <p:txBody>
          <a:bodyPr/>
          <a:lstStyle/>
          <a:p>
            <a:pPr>
              <a:defRPr/>
            </a:pPr>
            <a:endParaRPr lang="en-GB" sz="2000">
              <a:latin typeface="Calibri" panose="020F0502020204030204" pitchFamily="34" charset="0"/>
            </a:endParaRPr>
          </a:p>
        </p:txBody>
      </p:sp>
      <p:sp>
        <p:nvSpPr>
          <p:cNvPr id="12" name="Rectangle 8"/>
          <p:cNvSpPr>
            <a:spLocks noChangeArrowheads="1"/>
          </p:cNvSpPr>
          <p:nvPr/>
        </p:nvSpPr>
        <p:spPr bwMode="auto">
          <a:xfrm>
            <a:off x="713708" y="1903413"/>
            <a:ext cx="748379" cy="492805"/>
          </a:xfrm>
          <a:prstGeom prst="rect">
            <a:avLst/>
          </a:prstGeom>
          <a:solidFill>
            <a:schemeClr val="accent5">
              <a:lumMod val="75000"/>
            </a:schemeClr>
          </a:solidFill>
          <a:ln w="12700">
            <a:solidFill>
              <a:schemeClr val="bg2"/>
            </a:solidFill>
            <a:miter lim="800000"/>
            <a:headEnd/>
            <a:tailEnd/>
          </a:ln>
        </p:spPr>
        <p:txBody>
          <a:bodyPr wrap="none" lIns="103229" tIns="36000" rIns="103229" bIns="50709" anchor="ctr"/>
          <a:lstStyle/>
          <a:p>
            <a:pPr algn="ctr" defTabSz="1042988" eaLnBrk="0" hangingPunct="0">
              <a:buSzTx/>
              <a:defRPr/>
            </a:pPr>
            <a:r>
              <a:rPr lang="en-US" sz="1600" b="1" i="1" dirty="0" smtClean="0">
                <a:solidFill>
                  <a:schemeClr val="bg1"/>
                </a:solidFill>
                <a:latin typeface="Calibri" panose="020F0502020204030204" pitchFamily="34" charset="0"/>
              </a:rPr>
              <a:t>2015</a:t>
            </a:r>
            <a:endParaRPr lang="en-US" sz="1600" b="1" i="1" dirty="0">
              <a:solidFill>
                <a:schemeClr val="bg1"/>
              </a:solidFill>
              <a:latin typeface="Calibri" panose="020F0502020204030204" pitchFamily="34" charset="0"/>
            </a:endParaRPr>
          </a:p>
        </p:txBody>
      </p:sp>
      <p:sp>
        <p:nvSpPr>
          <p:cNvPr id="14" name="Rectangle 9"/>
          <p:cNvSpPr>
            <a:spLocks noChangeArrowheads="1"/>
          </p:cNvSpPr>
          <p:nvPr/>
        </p:nvSpPr>
        <p:spPr bwMode="auto">
          <a:xfrm>
            <a:off x="1613821" y="1905000"/>
            <a:ext cx="748379" cy="492805"/>
          </a:xfrm>
          <a:prstGeom prst="rect">
            <a:avLst/>
          </a:prstGeom>
          <a:solidFill>
            <a:schemeClr val="accent1">
              <a:lumMod val="75000"/>
            </a:schemeClr>
          </a:solidFill>
          <a:ln w="12700">
            <a:solidFill>
              <a:schemeClr val="bg2"/>
            </a:solidFill>
            <a:miter lim="800000"/>
            <a:headEnd/>
            <a:tailEnd/>
          </a:ln>
        </p:spPr>
        <p:txBody>
          <a:bodyPr wrap="none" lIns="103229" tIns="36000" rIns="103229" bIns="50709" anchor="ctr"/>
          <a:lstStyle/>
          <a:p>
            <a:pPr algn="ctr" defTabSz="1042988" eaLnBrk="0" hangingPunct="0">
              <a:buSzTx/>
              <a:defRPr/>
            </a:pPr>
            <a:r>
              <a:rPr lang="en-US" sz="1600" b="1" i="1" dirty="0" smtClean="0">
                <a:solidFill>
                  <a:schemeClr val="bg1"/>
                </a:solidFill>
                <a:latin typeface="Calibri" panose="020F0502020204030204" pitchFamily="34" charset="0"/>
              </a:rPr>
              <a:t>2016</a:t>
            </a:r>
            <a:endParaRPr lang="en-US" sz="1600" b="1" i="1" dirty="0">
              <a:solidFill>
                <a:schemeClr val="bg1"/>
              </a:solidFill>
              <a:latin typeface="Calibri" panose="020F0502020204030204" pitchFamily="34" charset="0"/>
            </a:endParaRPr>
          </a:p>
        </p:txBody>
      </p:sp>
      <p:sp>
        <p:nvSpPr>
          <p:cNvPr id="15" name="Rectangle 14"/>
          <p:cNvSpPr>
            <a:spLocks noChangeArrowheads="1"/>
          </p:cNvSpPr>
          <p:nvPr/>
        </p:nvSpPr>
        <p:spPr bwMode="auto">
          <a:xfrm>
            <a:off x="4225307" y="2444735"/>
            <a:ext cx="3524446" cy="778675"/>
          </a:xfrm>
          <a:prstGeom prst="rect">
            <a:avLst/>
          </a:prstGeom>
          <a:noFill/>
          <a:ln w="9525">
            <a:noFill/>
            <a:miter lim="800000"/>
            <a:headEnd/>
            <a:tailEnd/>
          </a:ln>
        </p:spPr>
        <p:txBody>
          <a:bodyPr wrap="square" lIns="0" tIns="0" rIns="0" bIns="0" anchor="ctr">
            <a:spAutoFit/>
          </a:bodyPr>
          <a:lstStyle/>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Instituciones del sistema financiero</a:t>
            </a:r>
            <a:endParaRPr lang="de-DE" sz="1600" dirty="0">
              <a:solidFill>
                <a:schemeClr val="bg1"/>
              </a:solidFill>
              <a:latin typeface="Calibri" panose="020F0502020204030204" pitchFamily="34" charset="0"/>
            </a:endParaRPr>
          </a:p>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Contribuyentes con ingresos iguales o superiores a 4 mdp en 2013</a:t>
            </a:r>
          </a:p>
        </p:txBody>
      </p:sp>
      <p:sp>
        <p:nvSpPr>
          <p:cNvPr id="16" name="Rectangle 15"/>
          <p:cNvSpPr>
            <a:spLocks noChangeArrowheads="1"/>
          </p:cNvSpPr>
          <p:nvPr/>
        </p:nvSpPr>
        <p:spPr bwMode="auto">
          <a:xfrm>
            <a:off x="5181508" y="4003156"/>
            <a:ext cx="3134908" cy="1634294"/>
          </a:xfrm>
          <a:prstGeom prst="rect">
            <a:avLst/>
          </a:prstGeom>
          <a:noFill/>
          <a:ln w="9525">
            <a:noFill/>
            <a:miter lim="800000"/>
            <a:headEnd/>
            <a:tailEnd/>
          </a:ln>
        </p:spPr>
        <p:txBody>
          <a:bodyPr wrap="square" lIns="0" tIns="0" rIns="0" bIns="0" anchor="ctr">
            <a:spAutoFit/>
          </a:bodyPr>
          <a:lstStyle/>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Contribuyentes con ingresos menores a 4  mdp en 2013</a:t>
            </a:r>
          </a:p>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Contribuyentes del sector primario </a:t>
            </a:r>
          </a:p>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PM con fines no lucrativos</a:t>
            </a:r>
          </a:p>
          <a:p>
            <a:pPr marL="171450" indent="-171450" defTabSz="769938">
              <a:lnSpc>
                <a:spcPct val="95000"/>
              </a:lnSpc>
              <a:spcAft>
                <a:spcPts val="600"/>
              </a:spcAft>
              <a:buFont typeface="Arial" panose="020B0604020202020204" pitchFamily="34" charset="0"/>
              <a:buChar char="•"/>
              <a:defRPr/>
            </a:pPr>
            <a:r>
              <a:rPr lang="de-DE" sz="1600" dirty="0" smtClean="0">
                <a:solidFill>
                  <a:schemeClr val="bg1"/>
                </a:solidFill>
                <a:latin typeface="Calibri" panose="020F0502020204030204" pitchFamily="34" charset="0"/>
              </a:rPr>
              <a:t>Contribuyentes que se inscriban al RFC en 2014, 2015  ó 2016</a:t>
            </a:r>
          </a:p>
        </p:txBody>
      </p:sp>
      <p:sp>
        <p:nvSpPr>
          <p:cNvPr id="17" name="TextBox 16"/>
          <p:cNvSpPr txBox="1"/>
          <p:nvPr/>
        </p:nvSpPr>
        <p:spPr>
          <a:xfrm>
            <a:off x="990600" y="2743200"/>
            <a:ext cx="2057400" cy="45719"/>
          </a:xfrm>
          <a:prstGeom prst="rect">
            <a:avLst/>
          </a:prstGeom>
          <a:noFill/>
        </p:spPr>
        <p:txBody>
          <a:bodyPr wrap="square" lIns="0" tIns="0" rIns="0" bIns="0" rtlCol="0">
            <a:noAutofit/>
          </a:bodyPr>
          <a:lstStyle/>
          <a:p>
            <a:pPr indent="-274320">
              <a:spcAft>
                <a:spcPts val="900"/>
              </a:spcAft>
            </a:pPr>
            <a:r>
              <a:rPr lang="es-MX" sz="2400" b="1" dirty="0" smtClean="0">
                <a:latin typeface="Calibri" panose="020F0502020204030204" pitchFamily="34" charset="0"/>
              </a:rPr>
              <a:t>Enero 2015 </a:t>
            </a:r>
            <a:r>
              <a:rPr lang="es-MX" baseline="30000" dirty="0" smtClean="0">
                <a:latin typeface="Calibri" panose="020F0502020204030204" pitchFamily="34" charset="0"/>
              </a:rPr>
              <a:t>(1</a:t>
            </a:r>
            <a:endParaRPr lang="es-MX" sz="2400" baseline="30000" dirty="0" smtClean="0">
              <a:latin typeface="Calibri" panose="020F0502020204030204" pitchFamily="34" charset="0"/>
            </a:endParaRPr>
          </a:p>
        </p:txBody>
      </p:sp>
      <p:sp>
        <p:nvSpPr>
          <p:cNvPr id="18" name="TextBox 17"/>
          <p:cNvSpPr txBox="1"/>
          <p:nvPr/>
        </p:nvSpPr>
        <p:spPr>
          <a:xfrm>
            <a:off x="1905000" y="4069081"/>
            <a:ext cx="2057400" cy="45719"/>
          </a:xfrm>
          <a:prstGeom prst="rect">
            <a:avLst/>
          </a:prstGeom>
          <a:noFill/>
        </p:spPr>
        <p:txBody>
          <a:bodyPr wrap="square" lIns="0" tIns="0" rIns="0" bIns="0" rtlCol="0">
            <a:noAutofit/>
          </a:bodyPr>
          <a:lstStyle/>
          <a:p>
            <a:pPr indent="-274320">
              <a:spcAft>
                <a:spcPts val="900"/>
              </a:spcAft>
            </a:pPr>
            <a:r>
              <a:rPr lang="es-MX" sz="2400" b="1" dirty="0" smtClean="0">
                <a:latin typeface="Calibri" panose="020F0502020204030204" pitchFamily="34" charset="0"/>
              </a:rPr>
              <a:t>Enero 2016</a:t>
            </a:r>
            <a:r>
              <a:rPr lang="es-MX" sz="2400" baseline="30000" dirty="0">
                <a:latin typeface="Calibri" panose="020F0502020204030204" pitchFamily="34" charset="0"/>
              </a:rPr>
              <a:t> </a:t>
            </a:r>
            <a:r>
              <a:rPr lang="es-MX" baseline="30000" dirty="0" smtClean="0">
                <a:latin typeface="Calibri" panose="020F0502020204030204" pitchFamily="34" charset="0"/>
              </a:rPr>
              <a:t>(2</a:t>
            </a:r>
            <a:endParaRPr lang="es-MX" b="1" dirty="0" smtClean="0">
              <a:latin typeface="Calibri" panose="020F0502020204030204" pitchFamily="34" charset="0"/>
            </a:endParaRPr>
          </a:p>
        </p:txBody>
      </p:sp>
      <p:sp>
        <p:nvSpPr>
          <p:cNvPr id="19" name="TextBox 18"/>
          <p:cNvSpPr txBox="1"/>
          <p:nvPr/>
        </p:nvSpPr>
        <p:spPr>
          <a:xfrm>
            <a:off x="713708" y="4800600"/>
            <a:ext cx="4002308" cy="609600"/>
          </a:xfrm>
          <a:prstGeom prst="rect">
            <a:avLst/>
          </a:prstGeom>
          <a:noFill/>
        </p:spPr>
        <p:txBody>
          <a:bodyPr wrap="square" lIns="0" tIns="0" rIns="0" bIns="0" rtlCol="0">
            <a:noAutofit/>
          </a:bodyPr>
          <a:lstStyle/>
          <a:p>
            <a:pPr marL="177800" indent="-177800">
              <a:spcAft>
                <a:spcPts val="900"/>
              </a:spcAft>
            </a:pPr>
            <a:r>
              <a:rPr lang="es-MX" sz="1600" baseline="30000" dirty="0" smtClean="0">
                <a:latin typeface="Calibri" panose="020F0502020204030204" pitchFamily="34" charset="0"/>
              </a:rPr>
              <a:t>1)  </a:t>
            </a:r>
            <a:r>
              <a:rPr lang="es-MX" sz="1400" b="1" dirty="0" smtClean="0">
                <a:latin typeface="Calibri" panose="020F0502020204030204" pitchFamily="34" charset="0"/>
              </a:rPr>
              <a:t>Pólizas y auxiliares a partir del 1 de julio de 2015</a:t>
            </a:r>
          </a:p>
          <a:p>
            <a:pPr marL="177800" indent="-177800">
              <a:spcAft>
                <a:spcPts val="900"/>
              </a:spcAft>
            </a:pPr>
            <a:r>
              <a:rPr lang="es-MX" sz="1600" baseline="30000" dirty="0" smtClean="0">
                <a:latin typeface="Calibri" panose="020F0502020204030204" pitchFamily="34" charset="0"/>
              </a:rPr>
              <a:t>2)  </a:t>
            </a:r>
            <a:r>
              <a:rPr lang="es-MX" sz="1400" b="1" dirty="0" smtClean="0">
                <a:latin typeface="Calibri" panose="020F0502020204030204" pitchFamily="34" charset="0"/>
              </a:rPr>
              <a:t>Relevados de llevar Contabilidad Electrónica: RIF, Régimen de Arrendamiento y Servicios Profesionales que utilicen el sistema “Mis Cuentas” (2.8.1.5. y 2.8.1.6. RMF)</a:t>
            </a:r>
            <a:endParaRPr lang="es-MX" sz="1400" b="1" dirty="0">
              <a:latin typeface="Calibri" panose="020F0502020204030204" pitchFamily="34" charset="0"/>
            </a:endParaRPr>
          </a:p>
        </p:txBody>
      </p:sp>
    </p:spTree>
    <p:extLst>
      <p:ext uri="{BB962C8B-B14F-4D97-AF65-F5344CB8AC3E}">
        <p14:creationId xmlns:p14="http://schemas.microsoft.com/office/powerpoint/2010/main" val="2862342096"/>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INFORMACIÓN A PRESENTAR</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pSp>
        <p:nvGrpSpPr>
          <p:cNvPr id="20" name="Group 19"/>
          <p:cNvGrpSpPr/>
          <p:nvPr/>
        </p:nvGrpSpPr>
        <p:grpSpPr>
          <a:xfrm>
            <a:off x="304800" y="1581412"/>
            <a:ext cx="8686800" cy="4590788"/>
            <a:chOff x="4112807" y="2406302"/>
            <a:chExt cx="7274995" cy="4087287"/>
          </a:xfrm>
        </p:grpSpPr>
        <p:sp>
          <p:nvSpPr>
            <p:cNvPr id="21" name="Text Box 3"/>
            <p:cNvSpPr txBox="1">
              <a:spLocks noChangeArrowheads="1"/>
            </p:cNvSpPr>
            <p:nvPr/>
          </p:nvSpPr>
          <p:spPr bwMode="auto">
            <a:xfrm>
              <a:off x="6194691" y="2406302"/>
              <a:ext cx="2990028" cy="356227"/>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spcBef>
                  <a:spcPct val="50000"/>
                </a:spcBef>
                <a:spcAft>
                  <a:spcPct val="0"/>
                </a:spcAft>
                <a:buSzTx/>
              </a:pPr>
              <a:r>
                <a:rPr lang="es-MX" b="1" dirty="0" smtClean="0">
                  <a:solidFill>
                    <a:schemeClr val="accent5"/>
                  </a:solidFill>
                  <a:latin typeface="+mj-lt"/>
                </a:rPr>
                <a:t>Catálogo de cuentas</a:t>
              </a:r>
              <a:endParaRPr lang="es-MX" b="1" dirty="0">
                <a:solidFill>
                  <a:schemeClr val="accent5"/>
                </a:solidFill>
                <a:latin typeface="+mj-lt"/>
              </a:endParaRPr>
            </a:p>
          </p:txBody>
        </p:sp>
        <p:sp>
          <p:nvSpPr>
            <p:cNvPr id="22" name="Text Box 8"/>
            <p:cNvSpPr txBox="1">
              <a:spLocks noChangeArrowheads="1"/>
            </p:cNvSpPr>
            <p:nvPr/>
          </p:nvSpPr>
          <p:spPr bwMode="auto">
            <a:xfrm>
              <a:off x="4112807" y="5315300"/>
              <a:ext cx="2042553" cy="630248"/>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spcBef>
                  <a:spcPct val="50000"/>
                </a:spcBef>
                <a:spcAft>
                  <a:spcPct val="0"/>
                </a:spcAft>
                <a:buSzTx/>
              </a:pPr>
              <a:r>
                <a:rPr lang="es-MX" b="1" dirty="0" smtClean="0">
                  <a:solidFill>
                    <a:schemeClr val="accent5"/>
                  </a:solidFill>
                  <a:latin typeface="+mj-lt"/>
                </a:rPr>
                <a:t>Balanza de comprobación</a:t>
              </a:r>
              <a:endParaRPr lang="es-MX" b="1" dirty="0">
                <a:solidFill>
                  <a:schemeClr val="accent5"/>
                </a:solidFill>
                <a:latin typeface="+mj-lt"/>
              </a:endParaRPr>
            </a:p>
          </p:txBody>
        </p:sp>
        <p:sp>
          <p:nvSpPr>
            <p:cNvPr id="23" name="Text Box 9"/>
            <p:cNvSpPr txBox="1">
              <a:spLocks noChangeArrowheads="1"/>
            </p:cNvSpPr>
            <p:nvPr/>
          </p:nvSpPr>
          <p:spPr bwMode="auto">
            <a:xfrm>
              <a:off x="9158911" y="5315300"/>
              <a:ext cx="2228891" cy="117828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spcBef>
                  <a:spcPct val="50000"/>
                </a:spcBef>
                <a:spcAft>
                  <a:spcPct val="0"/>
                </a:spcAft>
                <a:buSzTx/>
              </a:pPr>
              <a:r>
                <a:rPr lang="es-MX" b="1" dirty="0" smtClean="0">
                  <a:solidFill>
                    <a:schemeClr val="accent5"/>
                  </a:solidFill>
                  <a:latin typeface="+mj-lt"/>
                </a:rPr>
                <a:t>Pólizas y auxiliares de comprobantes y cuentas contables</a:t>
              </a:r>
              <a:endParaRPr lang="es-MX" b="1" dirty="0">
                <a:solidFill>
                  <a:schemeClr val="accent5"/>
                </a:solidFill>
                <a:latin typeface="+mj-lt"/>
              </a:endParaRPr>
            </a:p>
          </p:txBody>
        </p:sp>
        <p:sp>
          <p:nvSpPr>
            <p:cNvPr id="24" name="Oval 23"/>
            <p:cNvSpPr/>
            <p:nvPr/>
          </p:nvSpPr>
          <p:spPr bwMode="ltGray">
            <a:xfrm>
              <a:off x="6601336" y="3434550"/>
              <a:ext cx="2173492" cy="217349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25" name="Oval 24"/>
            <p:cNvSpPr/>
            <p:nvPr/>
          </p:nvSpPr>
          <p:spPr bwMode="ltGray">
            <a:xfrm>
              <a:off x="6849157" y="3682371"/>
              <a:ext cx="1677851" cy="1677850"/>
            </a:xfrm>
            <a:prstGeom prst="ellips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26" name="Oval 25"/>
            <p:cNvSpPr/>
            <p:nvPr/>
          </p:nvSpPr>
          <p:spPr bwMode="ltGray">
            <a:xfrm>
              <a:off x="7215834" y="4060178"/>
              <a:ext cx="924259" cy="924259"/>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27" name="Oval 26"/>
            <p:cNvSpPr/>
            <p:nvPr/>
          </p:nvSpPr>
          <p:spPr bwMode="ltGray">
            <a:xfrm>
              <a:off x="7497427" y="4330640"/>
              <a:ext cx="381310" cy="381310"/>
            </a:xfrm>
            <a:prstGeom prst="ellips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28" name="Isosceles Triangle 27"/>
            <p:cNvSpPr/>
            <p:nvPr/>
          </p:nvSpPr>
          <p:spPr bwMode="ltGray">
            <a:xfrm rot="10800000">
              <a:off x="6698804" y="2776287"/>
              <a:ext cx="2016089" cy="1755596"/>
            </a:xfrm>
            <a:prstGeom prst="triangle">
              <a:avLst/>
            </a:prstGeom>
            <a:solidFill>
              <a:schemeClr val="accent1">
                <a:lumMod val="20000"/>
                <a:lumOff val="80000"/>
                <a:alpha val="4902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29" name="Isosceles Triangle 28"/>
            <p:cNvSpPr/>
            <p:nvPr/>
          </p:nvSpPr>
          <p:spPr bwMode="ltGray">
            <a:xfrm rot="3645605">
              <a:off x="5932733" y="4072265"/>
              <a:ext cx="2016088" cy="1755597"/>
            </a:xfrm>
            <a:prstGeom prst="triangle">
              <a:avLst/>
            </a:prstGeom>
            <a:solidFill>
              <a:schemeClr val="accent1">
                <a:lumMod val="20000"/>
                <a:lumOff val="80000"/>
                <a:alpha val="4902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30" name="Isosceles Triangle 29"/>
            <p:cNvSpPr/>
            <p:nvPr/>
          </p:nvSpPr>
          <p:spPr bwMode="ltGray">
            <a:xfrm rot="17877297">
              <a:off x="7468883" y="4048811"/>
              <a:ext cx="2016088" cy="1755597"/>
            </a:xfrm>
            <a:prstGeom prst="triangle">
              <a:avLst/>
            </a:prstGeom>
            <a:solidFill>
              <a:schemeClr val="accent1">
                <a:lumMod val="20000"/>
                <a:lumOff val="80000"/>
                <a:alpha val="4902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grpSp>
          <p:nvGrpSpPr>
            <p:cNvPr id="31" name="Group 41"/>
            <p:cNvGrpSpPr/>
            <p:nvPr/>
          </p:nvGrpSpPr>
          <p:grpSpPr>
            <a:xfrm>
              <a:off x="8692144" y="5065191"/>
              <a:ext cx="399095" cy="367185"/>
              <a:chOff x="7636059" y="2522092"/>
              <a:chExt cx="327851" cy="301636"/>
            </a:xfrm>
          </p:grpSpPr>
          <p:sp>
            <p:nvSpPr>
              <p:cNvPr id="39" name="Chevron 38"/>
              <p:cNvSpPr/>
              <p:nvPr/>
            </p:nvSpPr>
            <p:spPr bwMode="ltGray">
              <a:xfrm rot="12677034">
                <a:off x="7636059" y="2522092"/>
                <a:ext cx="176781" cy="229618"/>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40" name="Chevron 39"/>
              <p:cNvSpPr/>
              <p:nvPr/>
            </p:nvSpPr>
            <p:spPr bwMode="ltGray">
              <a:xfrm rot="12677034">
                <a:off x="7787129" y="2594109"/>
                <a:ext cx="176781" cy="229619"/>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grpSp>
        <p:grpSp>
          <p:nvGrpSpPr>
            <p:cNvPr id="32" name="Group 42"/>
            <p:cNvGrpSpPr/>
            <p:nvPr/>
          </p:nvGrpSpPr>
          <p:grpSpPr>
            <a:xfrm rot="14281104">
              <a:off x="7490437" y="2961238"/>
              <a:ext cx="391089" cy="381067"/>
              <a:chOff x="7636039" y="2522101"/>
              <a:chExt cx="321273" cy="313040"/>
            </a:xfrm>
          </p:grpSpPr>
          <p:sp>
            <p:nvSpPr>
              <p:cNvPr id="37" name="Chevron 36"/>
              <p:cNvSpPr/>
              <p:nvPr/>
            </p:nvSpPr>
            <p:spPr bwMode="ltGray">
              <a:xfrm rot="12677034">
                <a:off x="7636039" y="2522101"/>
                <a:ext cx="176781" cy="229619"/>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38" name="Chevron 37"/>
              <p:cNvSpPr/>
              <p:nvPr/>
            </p:nvSpPr>
            <p:spPr bwMode="ltGray">
              <a:xfrm rot="12677034">
                <a:off x="7780531" y="2605522"/>
                <a:ext cx="176781" cy="229619"/>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grpSp>
        <p:grpSp>
          <p:nvGrpSpPr>
            <p:cNvPr id="33" name="Group 45"/>
            <p:cNvGrpSpPr/>
            <p:nvPr/>
          </p:nvGrpSpPr>
          <p:grpSpPr>
            <a:xfrm rot="7399700">
              <a:off x="6313732" y="5102046"/>
              <a:ext cx="399107" cy="367176"/>
              <a:chOff x="7636040" y="2522101"/>
              <a:chExt cx="327860" cy="301629"/>
            </a:xfrm>
          </p:grpSpPr>
          <p:sp>
            <p:nvSpPr>
              <p:cNvPr id="35" name="Chevron 34"/>
              <p:cNvSpPr/>
              <p:nvPr/>
            </p:nvSpPr>
            <p:spPr bwMode="ltGray">
              <a:xfrm rot="12677034">
                <a:off x="7636040" y="2522101"/>
                <a:ext cx="176781" cy="229619"/>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sp>
            <p:nvSpPr>
              <p:cNvPr id="36" name="Chevron 35"/>
              <p:cNvSpPr/>
              <p:nvPr/>
            </p:nvSpPr>
            <p:spPr bwMode="ltGray">
              <a:xfrm rot="12677034">
                <a:off x="7787119" y="2594111"/>
                <a:ext cx="176781" cy="229619"/>
              </a:xfrm>
              <a:prstGeom prst="chevron">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bg1"/>
                  </a:solidFill>
                  <a:latin typeface="+mj-lt"/>
                </a:endParaRPr>
              </a:p>
            </p:txBody>
          </p:sp>
        </p:grpSp>
        <p:sp>
          <p:nvSpPr>
            <p:cNvPr id="34" name="Oval 33"/>
            <p:cNvSpPr/>
            <p:nvPr/>
          </p:nvSpPr>
          <p:spPr bwMode="ltGray">
            <a:xfrm>
              <a:off x="7040522" y="3873735"/>
              <a:ext cx="1295120" cy="129512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s-MX" dirty="0" smtClean="0">
                <a:solidFill>
                  <a:schemeClr val="bg1"/>
                </a:solidFill>
                <a:latin typeface="+mj-lt"/>
              </a:endParaRPr>
            </a:p>
          </p:txBody>
        </p:sp>
      </p:grpSp>
    </p:spTree>
    <p:extLst>
      <p:ext uri="{BB962C8B-B14F-4D97-AF65-F5344CB8AC3E}">
        <p14:creationId xmlns:p14="http://schemas.microsoft.com/office/powerpoint/2010/main" val="542009920"/>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PLAZOS DE PRESENTACIÓN</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3450744583"/>
              </p:ext>
            </p:extLst>
          </p:nvPr>
        </p:nvGraphicFramePr>
        <p:xfrm>
          <a:off x="395536" y="1484785"/>
          <a:ext cx="8184232" cy="5184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0431618"/>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ASPECTOS GENERALES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TextBox 6"/>
          <p:cNvSpPr txBox="1"/>
          <p:nvPr/>
        </p:nvSpPr>
        <p:spPr>
          <a:xfrm>
            <a:off x="228600" y="1676400"/>
            <a:ext cx="8231831" cy="4495800"/>
          </a:xfrm>
          <a:prstGeom prst="rect">
            <a:avLst/>
          </a:prstGeom>
          <a:solidFill>
            <a:schemeClr val="bg2">
              <a:lumMod val="95000"/>
            </a:schemeClr>
          </a:solidFill>
        </p:spPr>
        <p:txBody>
          <a:bodyPr wrap="square" lIns="0" tIns="0" rIns="0" bIns="0" rtlCol="0">
            <a:noAutofit/>
          </a:bodyPr>
          <a:lstStyle/>
          <a:p>
            <a:pPr indent="-274320">
              <a:spcAft>
                <a:spcPts val="900"/>
              </a:spcAft>
            </a:pPr>
            <a:endParaRPr lang="es-MX" sz="2800" dirty="0" err="1" smtClean="0">
              <a:latin typeface="Calibri" panose="020F0502020204030204" pitchFamily="34" charset="0"/>
            </a:endParaRPr>
          </a:p>
        </p:txBody>
      </p:sp>
      <p:sp>
        <p:nvSpPr>
          <p:cNvPr id="8" name="Rounded Rectangle 7"/>
          <p:cNvSpPr/>
          <p:nvPr/>
        </p:nvSpPr>
        <p:spPr bwMode="ltGray">
          <a:xfrm>
            <a:off x="457200" y="3581400"/>
            <a:ext cx="3592072" cy="6858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Información en formato XML</a:t>
            </a:r>
          </a:p>
        </p:txBody>
      </p:sp>
      <p:sp>
        <p:nvSpPr>
          <p:cNvPr id="9" name="Rounded Rectangle 8"/>
          <p:cNvSpPr/>
          <p:nvPr/>
        </p:nvSpPr>
        <p:spPr bwMode="ltGray">
          <a:xfrm>
            <a:off x="2514600" y="4495800"/>
            <a:ext cx="3592072" cy="6858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Timbrado (Opcional)</a:t>
            </a:r>
          </a:p>
        </p:txBody>
      </p:sp>
      <p:sp>
        <p:nvSpPr>
          <p:cNvPr id="11" name="Rounded Rectangle 10"/>
          <p:cNvSpPr/>
          <p:nvPr/>
        </p:nvSpPr>
        <p:spPr bwMode="ltGray">
          <a:xfrm>
            <a:off x="4648200" y="1828800"/>
            <a:ext cx="3592072" cy="6858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Catálogo de monedas, bancos y métodos de pago</a:t>
            </a:r>
          </a:p>
        </p:txBody>
      </p:sp>
      <p:sp>
        <p:nvSpPr>
          <p:cNvPr id="12" name="Rounded Rectangle 11"/>
          <p:cNvSpPr/>
          <p:nvPr/>
        </p:nvSpPr>
        <p:spPr bwMode="ltGray">
          <a:xfrm>
            <a:off x="457200" y="1828800"/>
            <a:ext cx="3592072" cy="68580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Información de comprobantes del extranjero</a:t>
            </a:r>
          </a:p>
        </p:txBody>
      </p:sp>
      <p:sp>
        <p:nvSpPr>
          <p:cNvPr id="13" name="Rounded Rectangle 12"/>
          <p:cNvSpPr/>
          <p:nvPr/>
        </p:nvSpPr>
        <p:spPr bwMode="ltGray">
          <a:xfrm>
            <a:off x="2514600" y="2667000"/>
            <a:ext cx="3592072" cy="6858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CFDI, CFD y CBB</a:t>
            </a:r>
          </a:p>
        </p:txBody>
      </p:sp>
      <p:sp>
        <p:nvSpPr>
          <p:cNvPr id="14" name="Rounded Rectangle 13"/>
          <p:cNvSpPr/>
          <p:nvPr/>
        </p:nvSpPr>
        <p:spPr bwMode="ltGray">
          <a:xfrm>
            <a:off x="4724400" y="5334000"/>
            <a:ext cx="3592072" cy="68580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s-MX" sz="1600" b="1" dirty="0" smtClean="0">
                <a:solidFill>
                  <a:schemeClr val="bg1"/>
                </a:solidFill>
                <a:latin typeface="Calibri" panose="020F0502020204030204" pitchFamily="34" charset="0"/>
              </a:rPr>
              <a:t>Envío a través de Prestadores de Servicios de </a:t>
            </a:r>
            <a:r>
              <a:rPr lang="es-MX" sz="1600" b="1" dirty="0">
                <a:solidFill>
                  <a:schemeClr val="bg1"/>
                </a:solidFill>
                <a:latin typeface="Calibri" panose="020F0502020204030204" pitchFamily="34" charset="0"/>
              </a:rPr>
              <a:t>R</a:t>
            </a:r>
            <a:r>
              <a:rPr lang="es-MX" sz="1600" b="1" dirty="0" smtClean="0">
                <a:solidFill>
                  <a:schemeClr val="bg1"/>
                </a:solidFill>
                <a:latin typeface="Calibri" panose="020F0502020204030204" pitchFamily="34" charset="0"/>
              </a:rPr>
              <a:t>ecepción de </a:t>
            </a:r>
            <a:r>
              <a:rPr lang="es-MX" sz="1600" b="1" dirty="0">
                <a:solidFill>
                  <a:schemeClr val="bg1"/>
                </a:solidFill>
                <a:latin typeface="Calibri" panose="020F0502020204030204" pitchFamily="34" charset="0"/>
              </a:rPr>
              <a:t>D</a:t>
            </a:r>
            <a:r>
              <a:rPr lang="es-MX" sz="1600" b="1" dirty="0" smtClean="0">
                <a:solidFill>
                  <a:schemeClr val="bg1"/>
                </a:solidFill>
                <a:latin typeface="Calibri" panose="020F0502020204030204" pitchFamily="34" charset="0"/>
              </a:rPr>
              <a:t>ocumentos Digitales (PSRDD)</a:t>
            </a:r>
          </a:p>
        </p:txBody>
      </p:sp>
      <p:sp>
        <p:nvSpPr>
          <p:cNvPr id="15" name="Rounded Rectangle 14"/>
          <p:cNvSpPr/>
          <p:nvPr/>
        </p:nvSpPr>
        <p:spPr bwMode="ltGray">
          <a:xfrm>
            <a:off x="457200" y="5334000"/>
            <a:ext cx="3592072" cy="6858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Envío </a:t>
            </a:r>
            <a:r>
              <a:rPr lang="es-MX" b="1" dirty="0">
                <a:solidFill>
                  <a:schemeClr val="bg1"/>
                </a:solidFill>
                <a:latin typeface="Calibri" panose="020F0502020204030204" pitchFamily="34" charset="0"/>
              </a:rPr>
              <a:t>a través de Buzón Tributario</a:t>
            </a:r>
          </a:p>
        </p:txBody>
      </p:sp>
      <p:sp>
        <p:nvSpPr>
          <p:cNvPr id="16" name="Rounded Rectangle 15"/>
          <p:cNvSpPr/>
          <p:nvPr/>
        </p:nvSpPr>
        <p:spPr bwMode="ltGray">
          <a:xfrm>
            <a:off x="4648200" y="3590499"/>
            <a:ext cx="3592072" cy="6858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s-MX" b="1" dirty="0" smtClean="0">
                <a:solidFill>
                  <a:schemeClr val="bg1"/>
                </a:solidFill>
                <a:latin typeface="Calibri" panose="020F0502020204030204" pitchFamily="34" charset="0"/>
              </a:rPr>
              <a:t>Pólizas electrónicas (acto de fiscalización o número de trámite)</a:t>
            </a:r>
          </a:p>
        </p:txBody>
      </p:sp>
    </p:spTree>
    <p:extLst>
      <p:ext uri="{BB962C8B-B14F-4D97-AF65-F5344CB8AC3E}">
        <p14:creationId xmlns:p14="http://schemas.microsoft.com/office/powerpoint/2010/main" val="190118218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RETOS DE LOS CONTRIBUYENTES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17" name="Freeform 16"/>
          <p:cNvSpPr>
            <a:spLocks noChangeAspect="1"/>
          </p:cNvSpPr>
          <p:nvPr/>
        </p:nvSpPr>
        <p:spPr bwMode="auto">
          <a:xfrm>
            <a:off x="4876800" y="2127415"/>
            <a:ext cx="1683748" cy="1942562"/>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accent1">
              <a:lumMod val="7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sz="1600" dirty="0">
              <a:latin typeface="Calibri" panose="020F0502020204030204" pitchFamily="34" charset="0"/>
            </a:endParaRPr>
          </a:p>
        </p:txBody>
      </p:sp>
      <p:sp>
        <p:nvSpPr>
          <p:cNvPr id="18" name="Line 20"/>
          <p:cNvSpPr>
            <a:spLocks noChangeShapeType="1"/>
          </p:cNvSpPr>
          <p:nvPr/>
        </p:nvSpPr>
        <p:spPr bwMode="auto">
          <a:xfrm>
            <a:off x="4864030" y="1495945"/>
            <a:ext cx="2047" cy="5101407"/>
          </a:xfrm>
          <a:prstGeom prst="line">
            <a:avLst/>
          </a:prstGeom>
          <a:noFill/>
          <a:ln w="12700">
            <a:solidFill>
              <a:schemeClr val="tx2"/>
            </a:solidFill>
            <a:round/>
            <a:headEnd/>
            <a:tailEnd/>
          </a:ln>
          <a:effectLst/>
        </p:spPr>
        <p:txBody>
          <a:bodyPr wrap="square"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dirty="0">
              <a:latin typeface="Calibri" panose="020F0502020204030204" pitchFamily="34" charset="0"/>
            </a:endParaRPr>
          </a:p>
        </p:txBody>
      </p:sp>
      <p:sp>
        <p:nvSpPr>
          <p:cNvPr id="19" name="Freeform 18"/>
          <p:cNvSpPr>
            <a:spLocks noChangeAspect="1"/>
          </p:cNvSpPr>
          <p:nvPr/>
        </p:nvSpPr>
        <p:spPr bwMode="auto">
          <a:xfrm>
            <a:off x="3170187" y="4068798"/>
            <a:ext cx="1695890" cy="1930434"/>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2">
              <a:lumMod val="5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b="1" i="1" dirty="0">
              <a:latin typeface="Calibri" panose="020F0502020204030204" pitchFamily="34" charset="0"/>
            </a:endParaRPr>
          </a:p>
        </p:txBody>
      </p:sp>
      <p:sp>
        <p:nvSpPr>
          <p:cNvPr id="20" name="Freeform 19"/>
          <p:cNvSpPr>
            <a:spLocks noChangeAspect="1"/>
          </p:cNvSpPr>
          <p:nvPr/>
        </p:nvSpPr>
        <p:spPr bwMode="auto">
          <a:xfrm>
            <a:off x="2901030" y="3096506"/>
            <a:ext cx="1965047" cy="1932455"/>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accent4">
              <a:lumMod val="7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sz="1400" dirty="0">
              <a:latin typeface="Calibri" panose="020F0502020204030204" pitchFamily="34" charset="0"/>
            </a:endParaRPr>
          </a:p>
        </p:txBody>
      </p:sp>
      <p:sp>
        <p:nvSpPr>
          <p:cNvPr id="21" name="Freeform 20"/>
          <p:cNvSpPr>
            <a:spLocks noChangeAspect="1"/>
          </p:cNvSpPr>
          <p:nvPr/>
        </p:nvSpPr>
        <p:spPr bwMode="auto">
          <a:xfrm>
            <a:off x="3170187" y="2126236"/>
            <a:ext cx="1695890" cy="1942562"/>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tx2"/>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b="1" i="1" dirty="0">
              <a:latin typeface="Calibri" panose="020F0502020204030204" pitchFamily="34" charset="0"/>
            </a:endParaRPr>
          </a:p>
        </p:txBody>
      </p:sp>
      <p:sp>
        <p:nvSpPr>
          <p:cNvPr id="22" name="Rectangle 21"/>
          <p:cNvSpPr>
            <a:spLocks noChangeAspect="1" noChangeArrowheads="1"/>
          </p:cNvSpPr>
          <p:nvPr/>
        </p:nvSpPr>
        <p:spPr bwMode="auto">
          <a:xfrm>
            <a:off x="3782575" y="2576583"/>
            <a:ext cx="768608" cy="738664"/>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s-MX" sz="1600" b="1" i="1" dirty="0" smtClean="0">
                <a:solidFill>
                  <a:schemeClr val="bg1"/>
                </a:solidFill>
                <a:latin typeface="Calibri" panose="020F0502020204030204" pitchFamily="34" charset="0"/>
                <a:cs typeface="Arial" charset="0"/>
              </a:rPr>
              <a:t>Catálogo</a:t>
            </a:r>
          </a:p>
          <a:p>
            <a:pPr algn="ctr">
              <a:buSzPct val="90000"/>
            </a:pPr>
            <a:r>
              <a:rPr lang="es-MX" sz="1600" b="1" i="1" dirty="0" smtClean="0">
                <a:solidFill>
                  <a:schemeClr val="bg1"/>
                </a:solidFill>
                <a:latin typeface="Calibri" panose="020F0502020204030204" pitchFamily="34" charset="0"/>
                <a:cs typeface="Arial" charset="0"/>
              </a:rPr>
              <a:t>de</a:t>
            </a:r>
          </a:p>
          <a:p>
            <a:pPr algn="ctr">
              <a:buSzPct val="90000"/>
            </a:pPr>
            <a:r>
              <a:rPr lang="es-MX" sz="1600" b="1" i="1" dirty="0" smtClean="0">
                <a:solidFill>
                  <a:schemeClr val="bg1"/>
                </a:solidFill>
                <a:latin typeface="Calibri" panose="020F0502020204030204" pitchFamily="34" charset="0"/>
                <a:cs typeface="Arial" charset="0"/>
              </a:rPr>
              <a:t>cuentas</a:t>
            </a:r>
            <a:endParaRPr lang="es-MX" sz="1600" b="1" i="1" dirty="0">
              <a:solidFill>
                <a:schemeClr val="bg1"/>
              </a:solidFill>
              <a:latin typeface="Calibri" panose="020F0502020204030204" pitchFamily="34" charset="0"/>
              <a:cs typeface="Arial" charset="0"/>
            </a:endParaRPr>
          </a:p>
        </p:txBody>
      </p:sp>
      <p:sp>
        <p:nvSpPr>
          <p:cNvPr id="23" name="Rectangle 22"/>
          <p:cNvSpPr>
            <a:spLocks noChangeAspect="1" noChangeArrowheads="1"/>
          </p:cNvSpPr>
          <p:nvPr/>
        </p:nvSpPr>
        <p:spPr bwMode="auto">
          <a:xfrm>
            <a:off x="2819400" y="3675607"/>
            <a:ext cx="1296675" cy="646331"/>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s-MX" sz="1400" b="1" i="1" dirty="0" smtClean="0">
                <a:solidFill>
                  <a:schemeClr val="bg1"/>
                </a:solidFill>
                <a:latin typeface="Calibri" panose="020F0502020204030204" pitchFamily="34" charset="0"/>
                <a:cs typeface="Arial" charset="0"/>
              </a:rPr>
              <a:t>Balanza</a:t>
            </a:r>
          </a:p>
          <a:p>
            <a:pPr algn="ctr">
              <a:buSzPct val="90000"/>
            </a:pPr>
            <a:r>
              <a:rPr lang="es-MX" sz="1400" b="1" i="1" dirty="0" smtClean="0">
                <a:solidFill>
                  <a:schemeClr val="bg1"/>
                </a:solidFill>
                <a:latin typeface="Calibri" panose="020F0502020204030204" pitchFamily="34" charset="0"/>
                <a:cs typeface="Arial" charset="0"/>
              </a:rPr>
              <a:t>de</a:t>
            </a:r>
          </a:p>
          <a:p>
            <a:pPr algn="ctr">
              <a:buSzPct val="90000"/>
            </a:pPr>
            <a:r>
              <a:rPr lang="es-MX" sz="1400" b="1" i="1" dirty="0" smtClean="0">
                <a:solidFill>
                  <a:schemeClr val="bg1"/>
                </a:solidFill>
                <a:latin typeface="Calibri" panose="020F0502020204030204" pitchFamily="34" charset="0"/>
                <a:cs typeface="Arial" charset="0"/>
              </a:rPr>
              <a:t>comprobación</a:t>
            </a:r>
            <a:endParaRPr lang="es-MX" sz="1400" b="1" i="1" dirty="0">
              <a:solidFill>
                <a:schemeClr val="bg1"/>
              </a:solidFill>
              <a:latin typeface="Calibri" panose="020F0502020204030204" pitchFamily="34" charset="0"/>
              <a:cs typeface="Arial" charset="0"/>
            </a:endParaRPr>
          </a:p>
        </p:txBody>
      </p:sp>
      <p:sp>
        <p:nvSpPr>
          <p:cNvPr id="24" name="Rectangle 23"/>
          <p:cNvSpPr>
            <a:spLocks noChangeAspect="1" noChangeArrowheads="1"/>
          </p:cNvSpPr>
          <p:nvPr/>
        </p:nvSpPr>
        <p:spPr bwMode="auto">
          <a:xfrm>
            <a:off x="3617432" y="4940410"/>
            <a:ext cx="1149481" cy="492443"/>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s-MX" sz="1600" b="1" i="1" dirty="0" smtClean="0">
                <a:solidFill>
                  <a:schemeClr val="bg1"/>
                </a:solidFill>
                <a:latin typeface="Calibri" panose="020F0502020204030204" pitchFamily="34" charset="0"/>
                <a:cs typeface="Arial" charset="0"/>
              </a:rPr>
              <a:t>Pólizas electrónicas</a:t>
            </a:r>
            <a:endParaRPr lang="es-MX" sz="1600" b="1" i="1" dirty="0">
              <a:solidFill>
                <a:schemeClr val="bg1"/>
              </a:solidFill>
              <a:latin typeface="Calibri" panose="020F0502020204030204" pitchFamily="34" charset="0"/>
              <a:cs typeface="Arial" charset="0"/>
            </a:endParaRPr>
          </a:p>
        </p:txBody>
      </p:sp>
      <p:sp>
        <p:nvSpPr>
          <p:cNvPr id="25" name="Rectangle 24"/>
          <p:cNvSpPr>
            <a:spLocks noChangeArrowheads="1"/>
          </p:cNvSpPr>
          <p:nvPr/>
        </p:nvSpPr>
        <p:spPr bwMode="auto">
          <a:xfrm>
            <a:off x="533400" y="1367443"/>
            <a:ext cx="2449452" cy="1554119"/>
          </a:xfrm>
          <a:prstGeom prst="rect">
            <a:avLst/>
          </a:prstGeom>
          <a:noFill/>
          <a:ln w="9525">
            <a:noFill/>
            <a:miter lim="800000"/>
            <a:headEnd/>
            <a:tailEnd/>
          </a:ln>
          <a:effectLst/>
        </p:spPr>
        <p:txBody>
          <a:bodyPr lIns="90000" tIns="54000" rIns="54000" bIns="5400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Idioma</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Agrupación</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Modificaciones y resguardo</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Atributos fiscales </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Corporativos</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Clasificación de ingresos</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Depuración de cuentas</a:t>
            </a:r>
            <a:endParaRPr lang="es-MX" sz="1400" dirty="0">
              <a:solidFill>
                <a:srgbClr val="000000"/>
              </a:solidFill>
              <a:latin typeface="Calibri" panose="020F0502020204030204" pitchFamily="34" charset="0"/>
            </a:endParaRPr>
          </a:p>
        </p:txBody>
      </p:sp>
      <p:sp>
        <p:nvSpPr>
          <p:cNvPr id="26" name="Rectangle 25"/>
          <p:cNvSpPr>
            <a:spLocks noChangeArrowheads="1"/>
          </p:cNvSpPr>
          <p:nvPr/>
        </p:nvSpPr>
        <p:spPr bwMode="auto">
          <a:xfrm>
            <a:off x="533400" y="3179573"/>
            <a:ext cx="2449452" cy="1778084"/>
          </a:xfrm>
          <a:prstGeom prst="rect">
            <a:avLst/>
          </a:prstGeom>
          <a:noFill/>
          <a:ln w="9525">
            <a:noFill/>
            <a:miter lim="800000"/>
            <a:headEnd/>
            <a:tailEnd/>
          </a:ln>
          <a:effectLst/>
        </p:spPr>
        <p:txBody>
          <a:bodyPr lIns="90000" tIns="54000" rIns="54000" bIns="5400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180975" lvl="2" indent="-177800">
              <a:spcBef>
                <a:spcPts val="0"/>
              </a:spcBef>
              <a:spcAft>
                <a:spcPts val="200"/>
              </a:spcAft>
              <a:buFont typeface="Wingdings 2" pitchFamily="18" charset="2"/>
              <a:buChar char=""/>
            </a:pPr>
            <a:endParaRPr lang="es-MX" sz="1400" dirty="0" smtClean="0">
              <a:solidFill>
                <a:srgbClr val="000000"/>
              </a:solidFill>
              <a:latin typeface="Calibri" panose="020F0502020204030204" pitchFamily="34" charset="0"/>
            </a:endParaRPr>
          </a:p>
          <a:p>
            <a:pPr marL="180975" lvl="2" indent="-177800">
              <a:spcBef>
                <a:spcPts val="0"/>
              </a:spcBef>
              <a:spcAft>
                <a:spcPts val="200"/>
              </a:spcAft>
              <a:buFont typeface="Wingdings 2" pitchFamily="18" charset="2"/>
              <a:buChar char=""/>
            </a:pPr>
            <a:endParaRPr lang="es-MX" sz="1400" dirty="0">
              <a:solidFill>
                <a:srgbClr val="000000"/>
              </a:solidFill>
              <a:latin typeface="Calibri" panose="020F0502020204030204" pitchFamily="34" charset="0"/>
            </a:endParaRP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Afectación del catálogo contable</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Registro de operaciones/actos y actividades del mes</a:t>
            </a:r>
          </a:p>
          <a:p>
            <a:pPr marL="3175" lvl="2">
              <a:spcBef>
                <a:spcPts val="0"/>
              </a:spcBef>
              <a:spcAft>
                <a:spcPts val="200"/>
              </a:spcAft>
            </a:pPr>
            <a:endParaRPr lang="es-MX" sz="1400" dirty="0">
              <a:solidFill>
                <a:srgbClr val="000000"/>
              </a:solidFill>
              <a:latin typeface="Calibri" panose="020F0502020204030204" pitchFamily="34" charset="0"/>
            </a:endParaRPr>
          </a:p>
        </p:txBody>
      </p:sp>
      <p:sp>
        <p:nvSpPr>
          <p:cNvPr id="27" name="Rectangle 26"/>
          <p:cNvSpPr>
            <a:spLocks noChangeArrowheads="1"/>
          </p:cNvSpPr>
          <p:nvPr/>
        </p:nvSpPr>
        <p:spPr bwMode="auto">
          <a:xfrm>
            <a:off x="533400" y="5108715"/>
            <a:ext cx="3174504" cy="1776669"/>
          </a:xfrm>
          <a:prstGeom prst="rect">
            <a:avLst/>
          </a:prstGeom>
          <a:noFill/>
          <a:ln w="9525">
            <a:noFill/>
            <a:miter lim="800000"/>
            <a:headEnd/>
            <a:tailEnd/>
          </a:ln>
          <a:effectLst/>
        </p:spPr>
        <p:txBody>
          <a:bodyPr lIns="90000" tIns="54000" rIns="54000" bIns="5400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UUID folio fiscal</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Identificar pagos por transacción</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Importación de bienes (comprobante)</a:t>
            </a:r>
          </a:p>
          <a:p>
            <a:pPr marL="180975" lvl="2" indent="-177800">
              <a:spcBef>
                <a:spcPts val="0"/>
              </a:spcBef>
              <a:spcAft>
                <a:spcPts val="200"/>
              </a:spcAft>
              <a:buFont typeface="Wingdings 2" pitchFamily="18" charset="2"/>
              <a:buChar char=""/>
            </a:pPr>
            <a:r>
              <a:rPr lang="es-MX" sz="1400" dirty="0">
                <a:solidFill>
                  <a:srgbClr val="000000"/>
                </a:solidFill>
                <a:latin typeface="Calibri" panose="020F0502020204030204" pitchFamily="34" charset="0"/>
              </a:rPr>
              <a:t>Control de comprobantes</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Volumen de operaciones</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Detalle de las operaciones</a:t>
            </a:r>
            <a:endParaRPr lang="es-MX" sz="1400" dirty="0">
              <a:solidFill>
                <a:srgbClr val="000000"/>
              </a:solidFill>
              <a:latin typeface="Calibri" panose="020F0502020204030204" pitchFamily="34" charset="0"/>
            </a:endParaRPr>
          </a:p>
        </p:txBody>
      </p:sp>
      <p:sp>
        <p:nvSpPr>
          <p:cNvPr id="28" name="Oval 27"/>
          <p:cNvSpPr>
            <a:spLocks noChangeAspect="1" noChangeArrowheads="1"/>
          </p:cNvSpPr>
          <p:nvPr/>
        </p:nvSpPr>
        <p:spPr bwMode="auto">
          <a:xfrm>
            <a:off x="4066679" y="3268324"/>
            <a:ext cx="1594703" cy="1588818"/>
          </a:xfrm>
          <a:prstGeom prst="ellipse">
            <a:avLst/>
          </a:prstGeom>
          <a:solidFill>
            <a:schemeClr val="bg2"/>
          </a:solidFill>
          <a:ln w="12700" algn="ctr">
            <a:solidFill>
              <a:schemeClr val="bg1"/>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endParaRPr lang="es-MX" b="1" i="1" dirty="0">
              <a:solidFill>
                <a:schemeClr val="tx2"/>
              </a:solidFill>
              <a:latin typeface="Calibri" panose="020F0502020204030204" pitchFamily="34" charset="0"/>
              <a:cs typeface="Arial" charset="0"/>
            </a:endParaRPr>
          </a:p>
        </p:txBody>
      </p:sp>
      <p:sp>
        <p:nvSpPr>
          <p:cNvPr id="29" name="Rectangle 28"/>
          <p:cNvSpPr>
            <a:spLocks noChangeAspect="1" noChangeArrowheads="1"/>
          </p:cNvSpPr>
          <p:nvPr/>
        </p:nvSpPr>
        <p:spPr bwMode="auto">
          <a:xfrm>
            <a:off x="5125510" y="2729904"/>
            <a:ext cx="854401" cy="246221"/>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s-MX" sz="1600" b="1" i="1" dirty="0" smtClean="0">
                <a:solidFill>
                  <a:schemeClr val="bg1"/>
                </a:solidFill>
                <a:latin typeface="Calibri" panose="020F0502020204030204" pitchFamily="34" charset="0"/>
                <a:cs typeface="Arial" charset="0"/>
              </a:rPr>
              <a:t>Generales</a:t>
            </a:r>
            <a:endParaRPr lang="es-MX" sz="1600" b="1" i="1" dirty="0">
              <a:solidFill>
                <a:schemeClr val="bg1"/>
              </a:solidFill>
              <a:latin typeface="Calibri" panose="020F0502020204030204" pitchFamily="34" charset="0"/>
              <a:cs typeface="Arial" charset="0"/>
            </a:endParaRPr>
          </a:p>
        </p:txBody>
      </p:sp>
      <p:sp>
        <p:nvSpPr>
          <p:cNvPr id="30" name="Rectangle 29"/>
          <p:cNvSpPr>
            <a:spLocks noChangeArrowheads="1"/>
          </p:cNvSpPr>
          <p:nvPr/>
        </p:nvSpPr>
        <p:spPr bwMode="auto">
          <a:xfrm>
            <a:off x="6553200" y="1585452"/>
            <a:ext cx="2590800" cy="1870223"/>
          </a:xfrm>
          <a:prstGeom prst="rect">
            <a:avLst/>
          </a:prstGeom>
          <a:noFill/>
          <a:ln w="9525">
            <a:noFill/>
            <a:miter lim="800000"/>
            <a:headEnd/>
            <a:tailEnd/>
          </a:ln>
          <a:effectLst/>
        </p:spPr>
        <p:txBody>
          <a:bodyPr lIns="90000" tIns="54000" rIns="54000" bIns="5400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Generación de XML</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ERP + Otros sistemas</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Sistemas contables desde el extranjero</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Control de cambios en sistema</a:t>
            </a:r>
          </a:p>
          <a:p>
            <a:pPr marL="180975" lvl="2" indent="-177800">
              <a:spcBef>
                <a:spcPts val="0"/>
              </a:spcBef>
              <a:spcAft>
                <a:spcPts val="200"/>
              </a:spcAft>
              <a:buFont typeface="Wingdings 2" pitchFamily="18" charset="2"/>
              <a:buChar char=""/>
            </a:pPr>
            <a:r>
              <a:rPr lang="es-MX" sz="1400" dirty="0" smtClean="0">
                <a:solidFill>
                  <a:srgbClr val="000000"/>
                </a:solidFill>
                <a:latin typeface="Calibri" panose="020F0502020204030204" pitchFamily="34" charset="0"/>
              </a:rPr>
              <a:t>Resguardo de archivos</a:t>
            </a:r>
          </a:p>
        </p:txBody>
      </p:sp>
      <p:sp>
        <p:nvSpPr>
          <p:cNvPr id="31" name="Line 23"/>
          <p:cNvSpPr>
            <a:spLocks noChangeShapeType="1"/>
          </p:cNvSpPr>
          <p:nvPr/>
        </p:nvSpPr>
        <p:spPr bwMode="auto">
          <a:xfrm rot="5400000" flipH="1">
            <a:off x="1889893" y="1799086"/>
            <a:ext cx="2" cy="2560586"/>
          </a:xfrm>
          <a:prstGeom prst="line">
            <a:avLst/>
          </a:prstGeom>
          <a:noFill/>
          <a:ln w="12700">
            <a:solidFill>
              <a:schemeClr val="tx2"/>
            </a:solidFill>
            <a:round/>
            <a:headEnd/>
            <a:tailEnd/>
          </a:ln>
          <a:effectLst/>
        </p:spPr>
        <p:txBody>
          <a:bodyPr wrap="square"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dirty="0">
              <a:latin typeface="Calibri" panose="020F0502020204030204" pitchFamily="34" charset="0"/>
            </a:endParaRPr>
          </a:p>
        </p:txBody>
      </p:sp>
      <p:sp>
        <p:nvSpPr>
          <p:cNvPr id="32" name="Line 23"/>
          <p:cNvSpPr>
            <a:spLocks noChangeShapeType="1"/>
          </p:cNvSpPr>
          <p:nvPr/>
        </p:nvSpPr>
        <p:spPr bwMode="auto">
          <a:xfrm rot="5400000" flipH="1">
            <a:off x="1889892" y="3780283"/>
            <a:ext cx="2" cy="2560586"/>
          </a:xfrm>
          <a:prstGeom prst="line">
            <a:avLst/>
          </a:prstGeom>
          <a:noFill/>
          <a:ln w="12700">
            <a:solidFill>
              <a:schemeClr val="tx2"/>
            </a:solidFill>
            <a:round/>
            <a:headEnd/>
            <a:tailEnd/>
          </a:ln>
          <a:effectLst/>
        </p:spPr>
        <p:txBody>
          <a:bodyPr wrap="square"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dirty="0">
              <a:latin typeface="Calibri" panose="020F0502020204030204" pitchFamily="34" charset="0"/>
            </a:endParaRPr>
          </a:p>
        </p:txBody>
      </p:sp>
      <p:sp>
        <p:nvSpPr>
          <p:cNvPr id="33" name="Line 23"/>
          <p:cNvSpPr>
            <a:spLocks noChangeShapeType="1"/>
          </p:cNvSpPr>
          <p:nvPr/>
        </p:nvSpPr>
        <p:spPr bwMode="auto">
          <a:xfrm rot="5400000">
            <a:off x="7627616" y="2020201"/>
            <a:ext cx="6" cy="2118360"/>
          </a:xfrm>
          <a:prstGeom prst="line">
            <a:avLst/>
          </a:prstGeom>
          <a:noFill/>
          <a:ln w="12700">
            <a:solidFill>
              <a:schemeClr val="tx2"/>
            </a:solidFill>
            <a:round/>
            <a:headEnd/>
            <a:tailEnd/>
          </a:ln>
          <a:effectLst/>
        </p:spPr>
        <p:txBody>
          <a:bodyPr wrap="square"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s-MX" dirty="0">
              <a:latin typeface="Calibri" panose="020F0502020204030204" pitchFamily="34" charset="0"/>
            </a:endParaRPr>
          </a:p>
        </p:txBody>
      </p:sp>
    </p:spTree>
    <p:extLst>
      <p:ext uri="{BB962C8B-B14F-4D97-AF65-F5344CB8AC3E}">
        <p14:creationId xmlns:p14="http://schemas.microsoft.com/office/powerpoint/2010/main" val="1730751742"/>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XML DEL CATÁLOGO DE CUENTAS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22933171"/>
              </p:ext>
            </p:extLst>
          </p:nvPr>
        </p:nvGraphicFramePr>
        <p:xfrm>
          <a:off x="457200" y="1981195"/>
          <a:ext cx="3790702" cy="3581405"/>
        </p:xfrm>
        <a:graphic>
          <a:graphicData uri="http://schemas.openxmlformats.org/drawingml/2006/table">
            <a:tbl>
              <a:tblPr firstRow="1" firstCol="1" lastCol="1" bandRow="1">
                <a:tableStyleId>{69012ECD-51FC-41F1-AA8D-1B2483CD663E}</a:tableStyleId>
              </a:tblPr>
              <a:tblGrid>
                <a:gridCol w="2590800"/>
                <a:gridCol w="1199902"/>
              </a:tblGrid>
              <a:tr h="500195">
                <a:tc>
                  <a:txBody>
                    <a:bodyPr/>
                    <a:lstStyle/>
                    <a:p>
                      <a:pPr algn="ctr">
                        <a:spcAft>
                          <a:spcPts val="0"/>
                        </a:spcAft>
                      </a:pPr>
                      <a:r>
                        <a:rPr lang="es-ES_tradnl" sz="1400" dirty="0" smtClean="0">
                          <a:effectLst/>
                          <a:latin typeface="+mj-lt"/>
                        </a:rPr>
                        <a:t>Campo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Requerido</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a:effectLst/>
                          <a:latin typeface="+mj-lt"/>
                        </a:rPr>
                        <a:t>Versión</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a:effectLst/>
                          <a:latin typeface="+mj-lt"/>
                        </a:rPr>
                        <a:t>RFC</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a:effectLst/>
                          <a:latin typeface="+mj-lt"/>
                        </a:rPr>
                        <a:t>Total de cuentas</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a:effectLst/>
                          <a:latin typeface="+mj-lt"/>
                        </a:rPr>
                        <a:t>Mes</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a:effectLst/>
                          <a:latin typeface="+mj-lt"/>
                        </a:rPr>
                        <a:t>Año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MX" sz="1400" dirty="0" smtClean="0">
                          <a:effectLst/>
                          <a:latin typeface="+mj-lt"/>
                        </a:rPr>
                        <a:t>Código agrupador</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MX" sz="1400" dirty="0" smtClean="0">
                          <a:effectLst/>
                          <a:latin typeface="+mj-lt"/>
                        </a:rPr>
                        <a:t>Si</a:t>
                      </a:r>
                      <a:endParaRPr lang="es-MX" sz="1400" dirty="0" smtClean="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MX" sz="1400" dirty="0" smtClean="0">
                          <a:effectLst/>
                          <a:latin typeface="+mj-lt"/>
                        </a:rPr>
                        <a:t>Número de cuenta</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MX" sz="1400" dirty="0" smtClean="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MX" sz="1400" dirty="0" smtClean="0">
                          <a:effectLst/>
                          <a:latin typeface="+mj-lt"/>
                        </a:rPr>
                        <a:t>Descripción</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MX" sz="1400" dirty="0" smtClean="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MX" sz="1400" dirty="0" smtClean="0">
                          <a:effectLst/>
                          <a:latin typeface="+mj-lt"/>
                        </a:rPr>
                        <a:t>Subcuenta</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MX" sz="1400" dirty="0" smtClean="0">
                          <a:solidFill>
                            <a:srgbClr val="FF0000"/>
                          </a:solidFill>
                          <a:effectLst/>
                          <a:latin typeface="+mj-lt"/>
                        </a:rPr>
                        <a:t>No</a:t>
                      </a:r>
                      <a:endParaRPr lang="es-MX" sz="1400" dirty="0">
                        <a:solidFill>
                          <a:srgbClr val="FF0000"/>
                        </a:solidFill>
                        <a:effectLst/>
                        <a:latin typeface="+mj-lt"/>
                        <a:ea typeface="MS Mincho"/>
                        <a:cs typeface="Times New Roman"/>
                      </a:endParaRPr>
                    </a:p>
                  </a:txBody>
                  <a:tcPr marL="68580" marR="68580" marT="0" marB="0" anchor="ctr"/>
                </a:tc>
              </a:tr>
              <a:tr h="280110">
                <a:tc>
                  <a:txBody>
                    <a:bodyPr/>
                    <a:lstStyle/>
                    <a:p>
                      <a:pPr>
                        <a:spcAft>
                          <a:spcPts val="0"/>
                        </a:spcAft>
                      </a:pPr>
                      <a:r>
                        <a:rPr lang="es-MX" sz="1400" dirty="0" smtClean="0">
                          <a:effectLst/>
                          <a:latin typeface="+mj-lt"/>
                        </a:rPr>
                        <a:t>Nivel</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MX" sz="1400" dirty="0" smtClean="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80110">
                <a:tc>
                  <a:txBody>
                    <a:bodyPr/>
                    <a:lstStyle/>
                    <a:p>
                      <a:pPr>
                        <a:spcAft>
                          <a:spcPts val="0"/>
                        </a:spcAft>
                      </a:pPr>
                      <a:r>
                        <a:rPr lang="es-ES_tradnl" sz="1400" dirty="0" smtClean="0">
                          <a:effectLst/>
                          <a:latin typeface="+mj-lt"/>
                        </a:rPr>
                        <a:t>Naturaleza</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bl>
          </a:graphicData>
        </a:graphic>
      </p:graphicFrame>
      <p:sp>
        <p:nvSpPr>
          <p:cNvPr id="8" name="Marcador de contenido 2"/>
          <p:cNvSpPr txBox="1">
            <a:spLocks/>
          </p:cNvSpPr>
          <p:nvPr/>
        </p:nvSpPr>
        <p:spPr bwMode="auto">
          <a:xfrm>
            <a:off x="4495800" y="1601688"/>
            <a:ext cx="41148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615950" algn="l" rtl="0" eaLnBrk="0" fontAlgn="base" hangingPunct="0">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indent="0"/>
            <a:endParaRPr lang="es-ES" sz="1800" dirty="0" smtClean="0">
              <a:latin typeface="Calibri" panose="020F0502020204030204" pitchFamily="34" charset="0"/>
            </a:endParaRPr>
          </a:p>
          <a:p>
            <a:pPr marL="0" indent="0"/>
            <a:r>
              <a:rPr lang="es-ES" sz="1800" b="1" dirty="0" smtClean="0">
                <a:latin typeface="Calibri" panose="020F0502020204030204" pitchFamily="34" charset="0"/>
              </a:rPr>
              <a:t>Objetivos:</a:t>
            </a:r>
            <a:endParaRPr lang="es-ES" sz="1800" b="1" dirty="0">
              <a:latin typeface="Calibri" panose="020F0502020204030204" pitchFamily="34" charset="0"/>
            </a:endParaRPr>
          </a:p>
          <a:p>
            <a:pPr marL="0" lvl="0" indent="0"/>
            <a:r>
              <a:rPr lang="es-ES_tradnl" sz="1800" dirty="0" smtClean="0">
                <a:latin typeface="Calibri" panose="020F0502020204030204" pitchFamily="34" charset="0"/>
              </a:rPr>
              <a:t>Agrupar </a:t>
            </a:r>
            <a:r>
              <a:rPr lang="es-ES_tradnl" sz="1800" dirty="0">
                <a:latin typeface="Calibri" panose="020F0502020204030204" pitchFamily="34" charset="0"/>
              </a:rPr>
              <a:t>conforme a código agrupador del SAT</a:t>
            </a:r>
          </a:p>
          <a:p>
            <a:pPr marL="0" lvl="0" indent="0"/>
            <a:endParaRPr lang="es-MX" sz="1800" dirty="0">
              <a:latin typeface="Calibri" panose="020F0502020204030204" pitchFamily="34" charset="0"/>
            </a:endParaRPr>
          </a:p>
          <a:p>
            <a:pPr marL="0" lvl="0" indent="0">
              <a:tabLst>
                <a:tab pos="0" algn="l"/>
              </a:tabLst>
            </a:pPr>
            <a:r>
              <a:rPr lang="es-ES_tradnl" sz="1800" dirty="0">
                <a:latin typeface="Calibri" panose="020F0502020204030204" pitchFamily="34" charset="0"/>
              </a:rPr>
              <a:t>Enviar al SAT formato XML </a:t>
            </a:r>
            <a:r>
              <a:rPr lang="es-ES_tradnl" sz="1800" dirty="0" smtClean="0">
                <a:latin typeface="Calibri" panose="020F0502020204030204" pitchFamily="34" charset="0"/>
              </a:rPr>
              <a:t>y </a:t>
            </a:r>
            <a:r>
              <a:rPr lang="es-ES_tradnl" sz="1800" dirty="0">
                <a:latin typeface="Calibri" panose="020F0502020204030204" pitchFamily="34" charset="0"/>
              </a:rPr>
              <a:t>posteriormente cuando haya modificaciones al catalogo de cuentas.</a:t>
            </a:r>
            <a:endParaRPr lang="es-MX" sz="1800" dirty="0">
              <a:latin typeface="Calibri" panose="020F0502020204030204" pitchFamily="34" charset="0"/>
            </a:endParaRPr>
          </a:p>
          <a:p>
            <a:pPr marL="0" indent="0"/>
            <a:endParaRPr lang="es-ES" sz="1800" dirty="0">
              <a:latin typeface="Calibri" panose="020F0502020204030204" pitchFamily="34" charset="0"/>
            </a:endParaRPr>
          </a:p>
        </p:txBody>
      </p:sp>
    </p:spTree>
    <p:extLst>
      <p:ext uri="{BB962C8B-B14F-4D97-AF65-F5344CB8AC3E}">
        <p14:creationId xmlns:p14="http://schemas.microsoft.com/office/powerpoint/2010/main" val="3973127382"/>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149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XML DE LA BALANZA DE COMPROBACIÓN</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29679541"/>
              </p:ext>
            </p:extLst>
          </p:nvPr>
        </p:nvGraphicFramePr>
        <p:xfrm>
          <a:off x="457200" y="1981200"/>
          <a:ext cx="3765925" cy="3308130"/>
        </p:xfrm>
        <a:graphic>
          <a:graphicData uri="http://schemas.openxmlformats.org/drawingml/2006/table">
            <a:tbl>
              <a:tblPr firstRow="1" firstCol="1" lastCol="1" bandRow="1">
                <a:tableStyleId>{69012ECD-51FC-41F1-AA8D-1B2483CD663E}</a:tableStyleId>
              </a:tblPr>
              <a:tblGrid>
                <a:gridCol w="2578735"/>
                <a:gridCol w="1187190"/>
              </a:tblGrid>
              <a:tr h="533400">
                <a:tc>
                  <a:txBody>
                    <a:bodyPr/>
                    <a:lstStyle/>
                    <a:p>
                      <a:pPr algn="ctr">
                        <a:spcAft>
                          <a:spcPts val="0"/>
                        </a:spcAft>
                      </a:pPr>
                      <a:r>
                        <a:rPr lang="es-ES_tradnl" sz="1400" dirty="0" smtClean="0">
                          <a:effectLst/>
                          <a:latin typeface="+mj-lt"/>
                        </a:rPr>
                        <a:t>Campo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Requerido</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Versión</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RFC</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a:effectLst/>
                          <a:latin typeface="+mj-lt"/>
                        </a:rPr>
                        <a:t>Total de cuentas</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Mes</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Año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Número de cuenta</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a:effectLst/>
                          <a:latin typeface="+mj-lt"/>
                        </a:rPr>
                        <a:t>Saldo inicial</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a:effectLst/>
                          <a:latin typeface="+mj-lt"/>
                        </a:rPr>
                        <a:t>Debe</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a:effectLst/>
                          <a:latin typeface="+mj-lt"/>
                        </a:rPr>
                        <a:t>Haber</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277473">
                <a:tc>
                  <a:txBody>
                    <a:bodyPr/>
                    <a:lstStyle/>
                    <a:p>
                      <a:pPr>
                        <a:spcAft>
                          <a:spcPts val="0"/>
                        </a:spcAft>
                      </a:pPr>
                      <a:r>
                        <a:rPr lang="es-ES_tradnl" sz="1400" dirty="0">
                          <a:effectLst/>
                          <a:latin typeface="+mj-lt"/>
                        </a:rPr>
                        <a:t>Saldo final</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bl>
          </a:graphicData>
        </a:graphic>
      </p:graphicFrame>
      <p:sp>
        <p:nvSpPr>
          <p:cNvPr id="11" name="Marcador de contenido 2"/>
          <p:cNvSpPr txBox="1">
            <a:spLocks/>
          </p:cNvSpPr>
          <p:nvPr/>
        </p:nvSpPr>
        <p:spPr bwMode="auto">
          <a:xfrm>
            <a:off x="4495800" y="1601688"/>
            <a:ext cx="41148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615950" algn="l" rtl="0" eaLnBrk="0" fontAlgn="base" hangingPunct="0">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indent="0"/>
            <a:endParaRPr lang="es-ES" sz="1800" dirty="0" smtClean="0">
              <a:latin typeface="Calibri" panose="020F0502020204030204" pitchFamily="34" charset="0"/>
            </a:endParaRPr>
          </a:p>
          <a:p>
            <a:pPr marL="0" indent="0"/>
            <a:r>
              <a:rPr lang="es-ES" sz="1800" b="1" dirty="0" smtClean="0">
                <a:latin typeface="Calibri" panose="020F0502020204030204" pitchFamily="34" charset="0"/>
              </a:rPr>
              <a:t>Objetivos:</a:t>
            </a:r>
            <a:endParaRPr lang="es-ES" sz="1800" b="1" dirty="0">
              <a:latin typeface="Calibri" panose="020F0502020204030204" pitchFamily="34" charset="0"/>
            </a:endParaRPr>
          </a:p>
          <a:p>
            <a:pPr marL="0" indent="0"/>
            <a:r>
              <a:rPr lang="es-ES" sz="1800" dirty="0" smtClean="0">
                <a:latin typeface="Calibri" panose="020F0502020204030204" pitchFamily="34" charset="0"/>
              </a:rPr>
              <a:t>Obtener información de saldos iniciales, movimientos del mes (debe – haber) y saldos finales.</a:t>
            </a:r>
          </a:p>
          <a:p>
            <a:pPr marL="0" indent="0"/>
            <a:endParaRPr lang="es-ES" sz="1800" dirty="0">
              <a:latin typeface="Calibri" panose="020F0502020204030204" pitchFamily="34" charset="0"/>
            </a:endParaRPr>
          </a:p>
          <a:p>
            <a:pPr marL="0" indent="0"/>
            <a:r>
              <a:rPr lang="es-ES" sz="1800" dirty="0" smtClean="0">
                <a:latin typeface="Calibri" panose="020F0502020204030204" pitchFamily="34" charset="0"/>
              </a:rPr>
              <a:t>Enviar al SAT en formato XML la balanza correspondiente al mes de julio en enero 2015 y posteriormente de manera mensual conforme a calendario a partir de enero de 2015 de forma mensual.</a:t>
            </a:r>
            <a:endParaRPr lang="es-ES" sz="1800" dirty="0">
              <a:latin typeface="Calibri" panose="020F0502020204030204" pitchFamily="34" charset="0"/>
            </a:endParaRPr>
          </a:p>
        </p:txBody>
      </p:sp>
    </p:spTree>
    <p:extLst>
      <p:ext uri="{BB962C8B-B14F-4D97-AF65-F5344CB8AC3E}">
        <p14:creationId xmlns:p14="http://schemas.microsoft.com/office/powerpoint/2010/main" val="36859137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15</a:t>
            </a:fld>
            <a:endParaRPr lang="es-MX" dirty="0"/>
          </a:p>
        </p:txBody>
      </p:sp>
      <p:sp>
        <p:nvSpPr>
          <p:cNvPr id="9" name="Rectangle 2"/>
          <p:cNvSpPr>
            <a:spLocks noChangeArrowheads="1"/>
          </p:cNvSpPr>
          <p:nvPr/>
        </p:nvSpPr>
        <p:spPr bwMode="auto">
          <a:xfrm>
            <a:off x="107504" y="376685"/>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2406028341"/>
              </p:ext>
            </p:extLst>
          </p:nvPr>
        </p:nvGraphicFramePr>
        <p:xfrm>
          <a:off x="179510" y="1456779"/>
          <a:ext cx="8280921" cy="460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002579422"/>
              </p:ext>
            </p:extLst>
          </p:nvPr>
        </p:nvGraphicFramePr>
        <p:xfrm>
          <a:off x="2843808" y="1036559"/>
          <a:ext cx="5256584" cy="5360770"/>
        </p:xfrm>
        <a:graphic>
          <a:graphicData uri="http://schemas.openxmlformats.org/drawingml/2006/table">
            <a:tbl>
              <a:tblPr firstRow="1" bandRow="1">
                <a:tableStyleId>{5C22544A-7EE6-4342-B048-85BDC9FD1C3A}</a:tableStyleId>
              </a:tblPr>
              <a:tblGrid>
                <a:gridCol w="2628292"/>
                <a:gridCol w="2628292"/>
              </a:tblGrid>
              <a:tr h="400127">
                <a:tc rowSpan="2">
                  <a:txBody>
                    <a:bodyPr/>
                    <a:lstStyle/>
                    <a:p>
                      <a:pPr indent="182880" algn="ctr">
                        <a:lnSpc>
                          <a:spcPts val="1080"/>
                        </a:lnSpc>
                        <a:spcBef>
                          <a:spcPts val="200"/>
                        </a:spcBef>
                        <a:spcAft>
                          <a:spcPts val="200"/>
                        </a:spcAft>
                      </a:pPr>
                      <a:r>
                        <a:rPr lang="es-ES" sz="1600" dirty="0">
                          <a:effectLst/>
                          <a:latin typeface="Calibri" pitchFamily="34" charset="0"/>
                          <a:ea typeface="Times New Roman"/>
                        </a:rPr>
                        <a:t>Descripción</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Porcentaje IEPS</a:t>
                      </a:r>
                      <a:endParaRPr lang="es-MX" sz="1600" dirty="0">
                        <a:effectLst/>
                        <a:latin typeface="Calibri" pitchFamily="34" charset="0"/>
                        <a:ea typeface="Times New Roman"/>
                      </a:endParaRPr>
                    </a:p>
                  </a:txBody>
                  <a:tcPr marL="44450" marR="44450" marT="0" marB="0" anchor="ctr"/>
                </a:tc>
              </a:tr>
              <a:tr h="400127">
                <a:tc vMerge="1">
                  <a:txBody>
                    <a:bodyPr/>
                    <a:lstStyle/>
                    <a:p>
                      <a:endParaRPr lang="es-MX"/>
                    </a:p>
                  </a:txBody>
                  <a:tcP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r>
              <a:tr h="677460">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Alimentos no básicos de alta densidad calórica </a:t>
                      </a:r>
                      <a:r>
                        <a:rPr lang="es-ES" sz="1600" dirty="0" smtClean="0">
                          <a:effectLst/>
                          <a:latin typeface="Calibri" pitchFamily="34" charset="0"/>
                          <a:ea typeface="Times New Roman"/>
                        </a:rPr>
                        <a:t>(dulces</a:t>
                      </a:r>
                      <a:r>
                        <a:rPr lang="es-ES" sz="1600" dirty="0">
                          <a:effectLst/>
                          <a:latin typeface="Calibri" pitchFamily="34" charset="0"/>
                          <a:ea typeface="Times New Roman"/>
                        </a:rPr>
                        <a:t>, chocolates, botanas, galletas, pastelillos, pan dulce, paletas, helados) </a:t>
                      </a:r>
                      <a:r>
                        <a:rPr lang="es-ES" sz="1600" dirty="0" smtClean="0">
                          <a:effectLst/>
                          <a:latin typeface="Calibri" pitchFamily="34" charset="0"/>
                          <a:ea typeface="Times New Roman"/>
                        </a:rPr>
                        <a:t>(comercializador</a:t>
                      </a: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1.0</a:t>
                      </a:r>
                      <a:endParaRPr lang="es-MX" sz="1600" dirty="0">
                        <a:effectLst/>
                        <a:latin typeface="Calibri" pitchFamily="34" charset="0"/>
                        <a:ea typeface="Times New Roman"/>
                      </a:endParaRPr>
                    </a:p>
                  </a:txBody>
                  <a:tcPr marL="44450" marR="44450" marT="0" marB="0" anchor="ctr"/>
                </a:tc>
              </a:tr>
              <a:tr h="400127">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Alimentos no básicos de alta densidad </a:t>
                      </a:r>
                      <a:r>
                        <a:rPr lang="es-ES" sz="1600" dirty="0" smtClean="0">
                          <a:effectLst/>
                          <a:latin typeface="Calibri" pitchFamily="34" charset="0"/>
                          <a:ea typeface="Times New Roman"/>
                        </a:rPr>
                        <a:t>calórica</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a:effectLst/>
                          <a:latin typeface="Calibri" pitchFamily="34" charset="0"/>
                          <a:ea typeface="Times New Roman"/>
                        </a:rPr>
                        <a:t>3.0</a:t>
                      </a:r>
                      <a:endParaRPr lang="es-MX" sz="1600">
                        <a:effectLst/>
                        <a:latin typeface="Calibri" pitchFamily="34" charset="0"/>
                        <a:ea typeface="Times New Roman"/>
                      </a:endParaRPr>
                    </a:p>
                  </a:txBody>
                  <a:tcPr marL="44450" marR="44450" marT="0" marB="0" anchor="ctr"/>
                </a:tc>
              </a:tr>
              <a:tr h="413530">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Bebidas alcohólicas (no incluye cerveza) </a:t>
                      </a:r>
                      <a:r>
                        <a:rPr lang="es-ES" sz="1600" dirty="0" smtClean="0">
                          <a:effectLst/>
                          <a:latin typeface="Calibri" pitchFamily="34" charset="0"/>
                          <a:ea typeface="Times New Roman"/>
                        </a:rPr>
                        <a:t>(comercializador</a:t>
                      </a: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10.0</a:t>
                      </a:r>
                      <a:endParaRPr lang="es-MX" sz="1600" dirty="0">
                        <a:effectLst/>
                        <a:latin typeface="Calibri" pitchFamily="34" charset="0"/>
                        <a:ea typeface="Times New Roman"/>
                      </a:endParaRPr>
                    </a:p>
                  </a:txBody>
                  <a:tcPr marL="44450" marR="44450" marT="0" marB="0" anchor="ctr"/>
                </a:tc>
              </a:tr>
              <a:tr h="400127">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Bebidas </a:t>
                      </a:r>
                      <a:r>
                        <a:rPr lang="es-ES" sz="1600" dirty="0" smtClean="0">
                          <a:effectLst/>
                          <a:latin typeface="Calibri" pitchFamily="34" charset="0"/>
                          <a:ea typeface="Times New Roman"/>
                        </a:rPr>
                        <a:t>alcohólicas</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21.0</a:t>
                      </a:r>
                      <a:endParaRPr lang="es-MX" sz="1600" dirty="0">
                        <a:effectLst/>
                        <a:latin typeface="Calibri" pitchFamily="34" charset="0"/>
                        <a:ea typeface="Times New Roman"/>
                      </a:endParaRPr>
                    </a:p>
                  </a:txBody>
                  <a:tcPr marL="44450" marR="44450" marT="0" marB="0" anchor="ctr"/>
                </a:tc>
              </a:tr>
              <a:tr h="400127">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Bebidas </a:t>
                      </a:r>
                      <a:r>
                        <a:rPr lang="es-ES" sz="1600" dirty="0" err="1">
                          <a:effectLst/>
                          <a:latin typeface="Calibri" pitchFamily="34" charset="0"/>
                          <a:ea typeface="Times New Roman"/>
                        </a:rPr>
                        <a:t>saborizadas</a:t>
                      </a:r>
                      <a:r>
                        <a:rPr lang="es-ES" sz="1600" dirty="0">
                          <a:effectLst/>
                          <a:latin typeface="Calibri" pitchFamily="34" charset="0"/>
                          <a:ea typeface="Times New Roman"/>
                        </a:rPr>
                        <a:t> </a:t>
                      </a:r>
                      <a:r>
                        <a:rPr lang="es-ES" sz="1600" dirty="0" smtClean="0">
                          <a:effectLst/>
                          <a:latin typeface="Calibri" pitchFamily="34" charset="0"/>
                          <a:ea typeface="Times New Roman"/>
                        </a:rPr>
                        <a:t>(fabricante</a:t>
                      </a: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4.0</a:t>
                      </a:r>
                      <a:endParaRPr lang="es-MX" sz="1600" dirty="0">
                        <a:effectLst/>
                        <a:latin typeface="Calibri" pitchFamily="34" charset="0"/>
                        <a:ea typeface="Times New Roman"/>
                      </a:endParaRPr>
                    </a:p>
                  </a:txBody>
                  <a:tcPr marL="44450" marR="44450" marT="0" marB="0" anchor="ctr"/>
                </a:tc>
              </a:tr>
              <a:tr h="400127">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Cerveza </a:t>
                      </a:r>
                      <a:r>
                        <a:rPr lang="es-ES" sz="1600" dirty="0" smtClean="0">
                          <a:effectLst/>
                          <a:latin typeface="Calibri" pitchFamily="34" charset="0"/>
                          <a:ea typeface="Times New Roman"/>
                        </a:rPr>
                        <a:t>(fabricante</a:t>
                      </a: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10.0</a:t>
                      </a:r>
                      <a:endParaRPr lang="es-MX" sz="1600" dirty="0">
                        <a:effectLst/>
                        <a:latin typeface="Calibri" pitchFamily="34" charset="0"/>
                        <a:ea typeface="Times New Roman"/>
                      </a:endParaRPr>
                    </a:p>
                  </a:txBody>
                  <a:tcPr marL="44450" marR="44450" marT="0" marB="0" anchor="ctr"/>
                </a:tc>
              </a:tr>
              <a:tr h="400127">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Plaguicidas </a:t>
                      </a:r>
                      <a:r>
                        <a:rPr lang="es-ES" sz="1600" dirty="0" smtClean="0">
                          <a:effectLst/>
                          <a:latin typeface="Calibri" pitchFamily="34" charset="0"/>
                          <a:ea typeface="Times New Roman"/>
                        </a:rPr>
                        <a:t>(fabricante </a:t>
                      </a:r>
                      <a:r>
                        <a:rPr lang="es-ES" sz="1600" dirty="0">
                          <a:effectLst/>
                          <a:latin typeface="Calibri" pitchFamily="34" charset="0"/>
                          <a:ea typeface="Times New Roman"/>
                        </a:rPr>
                        <a:t>o comercializador)</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1.0</a:t>
                      </a:r>
                      <a:endParaRPr lang="es-MX" sz="1600" dirty="0">
                        <a:effectLst/>
                        <a:latin typeface="Calibri" pitchFamily="34" charset="0"/>
                        <a:ea typeface="Times New Roman"/>
                      </a:endParaRPr>
                    </a:p>
                  </a:txBody>
                  <a:tcPr marL="44450" marR="44450" marT="0" marB="0" anchor="ctr"/>
                </a:tc>
              </a:tr>
              <a:tr h="413530">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Puros y otros tabacos hechos enteramente a mano </a:t>
                      </a:r>
                      <a:r>
                        <a:rPr lang="es-ES" sz="1600" dirty="0" smtClean="0">
                          <a:effectLst/>
                          <a:latin typeface="Calibri" pitchFamily="34" charset="0"/>
                          <a:ea typeface="Times New Roman"/>
                        </a:rPr>
                        <a:t>(fabricante</a:t>
                      </a:r>
                      <a:r>
                        <a:rPr lang="es-ES" sz="1600" dirty="0">
                          <a:effectLst/>
                          <a:latin typeface="Calibri" pitchFamily="34" charset="0"/>
                          <a:ea typeface="Times New Roman"/>
                        </a:rPr>
                        <a:t>) </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23.0</a:t>
                      </a:r>
                      <a:endParaRPr lang="es-MX" sz="1600" dirty="0">
                        <a:effectLst/>
                        <a:latin typeface="Calibri" pitchFamily="34" charset="0"/>
                        <a:ea typeface="Times New Roman"/>
                      </a:endParaRPr>
                    </a:p>
                  </a:txBody>
                  <a:tcPr marL="44450" marR="44450" marT="0" marB="0" anchor="ctr"/>
                </a:tc>
              </a:tr>
              <a:tr h="1023181">
                <a:tc>
                  <a:txBody>
                    <a:bodyPr/>
                    <a:lstStyle/>
                    <a:p>
                      <a:pPr indent="182880" algn="just">
                        <a:lnSpc>
                          <a:spcPts val="1080"/>
                        </a:lnSpc>
                        <a:spcBef>
                          <a:spcPts val="200"/>
                        </a:spcBef>
                        <a:spcAft>
                          <a:spcPts val="200"/>
                        </a:spcAft>
                      </a:pPr>
                      <a:r>
                        <a:rPr lang="es-ES" sz="1600" dirty="0">
                          <a:effectLst/>
                          <a:latin typeface="Calibri" pitchFamily="34" charset="0"/>
                          <a:ea typeface="Times New Roman"/>
                        </a:rPr>
                        <a:t>Tabacos en general </a:t>
                      </a:r>
                      <a:r>
                        <a:rPr lang="es-ES" sz="1600" dirty="0" smtClean="0">
                          <a:effectLst/>
                          <a:latin typeface="Calibri" pitchFamily="34" charset="0"/>
                          <a:ea typeface="Times New Roman"/>
                        </a:rPr>
                        <a:t>(fabricante</a:t>
                      </a:r>
                      <a:r>
                        <a:rPr lang="es-ES" sz="1600" dirty="0">
                          <a:effectLst/>
                          <a:latin typeface="Calibri" pitchFamily="34" charset="0"/>
                          <a:ea typeface="Times New Roman"/>
                        </a:rPr>
                        <a:t>)</a:t>
                      </a:r>
                      <a:endParaRPr lang="es-MX" sz="1600" dirty="0">
                        <a:effectLst/>
                        <a:latin typeface="Calibri" pitchFamily="34" charset="0"/>
                        <a:ea typeface="Times New Roman"/>
                      </a:endParaRPr>
                    </a:p>
                  </a:txBody>
                  <a:tcPr marL="44450" marR="44450" marT="0" marB="0" anchor="ctr"/>
                </a:tc>
                <a:tc>
                  <a:txBody>
                    <a:bodyPr/>
                    <a:lstStyle/>
                    <a:p>
                      <a:pPr indent="182880" algn="ctr">
                        <a:lnSpc>
                          <a:spcPts val="1080"/>
                        </a:lnSpc>
                        <a:spcBef>
                          <a:spcPts val="200"/>
                        </a:spcBef>
                        <a:spcAft>
                          <a:spcPts val="200"/>
                        </a:spcAft>
                      </a:pPr>
                      <a:r>
                        <a:rPr lang="es-ES" sz="1600" dirty="0">
                          <a:effectLst/>
                          <a:latin typeface="Calibri" pitchFamily="34" charset="0"/>
                          <a:ea typeface="Times New Roman"/>
                        </a:rPr>
                        <a:t>120.0</a:t>
                      </a:r>
                      <a:endParaRPr lang="es-MX" sz="1600" dirty="0">
                        <a:effectLst/>
                        <a:latin typeface="Calibri" pitchFamily="34" charset="0"/>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205757867"/>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XML DE LA PÓLIZA ELECTRÓNICA</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41952852"/>
              </p:ext>
            </p:extLst>
          </p:nvPr>
        </p:nvGraphicFramePr>
        <p:xfrm>
          <a:off x="555625" y="1676400"/>
          <a:ext cx="4179571" cy="4140549"/>
        </p:xfrm>
        <a:graphic>
          <a:graphicData uri="http://schemas.openxmlformats.org/drawingml/2006/table">
            <a:tbl>
              <a:tblPr firstRow="1" firstCol="1" lastCol="1" bandRow="1">
                <a:tableStyleId>{69012ECD-51FC-41F1-AA8D-1B2483CD663E}</a:tableStyleId>
              </a:tblPr>
              <a:tblGrid>
                <a:gridCol w="3031173"/>
                <a:gridCol w="1148398"/>
              </a:tblGrid>
              <a:tr h="533400">
                <a:tc>
                  <a:txBody>
                    <a:bodyPr/>
                    <a:lstStyle/>
                    <a:p>
                      <a:pPr algn="ctr">
                        <a:spcAft>
                          <a:spcPts val="0"/>
                        </a:spcAft>
                      </a:pPr>
                      <a:r>
                        <a:rPr lang="es-ES_tradnl" sz="1600" dirty="0" smtClean="0">
                          <a:solidFill>
                            <a:schemeClr val="bg1"/>
                          </a:solidFill>
                          <a:effectLst/>
                          <a:latin typeface="Calibri" panose="020F0502020204030204" pitchFamily="34" charset="0"/>
                          <a:ea typeface="+mn-ea"/>
                          <a:cs typeface="+mn-cs"/>
                        </a:rPr>
                        <a:t>Póliza</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bg1"/>
                          </a:solidFill>
                          <a:effectLst/>
                          <a:latin typeface="Calibri" panose="020F0502020204030204" pitchFamily="34" charset="0"/>
                        </a:rPr>
                        <a:t>Requerido</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ES_tradnl" sz="1600" dirty="0">
                          <a:solidFill>
                            <a:schemeClr val="tx1"/>
                          </a:solidFill>
                          <a:effectLst/>
                          <a:latin typeface="Calibri" panose="020F0502020204030204" pitchFamily="34" charset="0"/>
                        </a:rPr>
                        <a:t>Versión</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tx1"/>
                          </a:solidFill>
                          <a:effectLst/>
                          <a:latin typeface="Calibri" panose="020F0502020204030204" pitchFamily="34" charset="0"/>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ES_tradnl" sz="1600" dirty="0">
                          <a:solidFill>
                            <a:schemeClr val="tx1"/>
                          </a:solidFill>
                          <a:effectLst/>
                          <a:latin typeface="Calibri" panose="020F0502020204030204" pitchFamily="34" charset="0"/>
                        </a:rPr>
                        <a:t>RFC</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a:solidFill>
                            <a:schemeClr val="tx1"/>
                          </a:solidFill>
                          <a:effectLst/>
                          <a:latin typeface="Calibri" panose="020F0502020204030204" pitchFamily="34" charset="0"/>
                        </a:rPr>
                        <a:t>Si</a:t>
                      </a:r>
                      <a:endParaRPr lang="es-MX" sz="160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Mes</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Año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Tipo (ingresos, egresos,</a:t>
                      </a:r>
                      <a:r>
                        <a:rPr lang="es-MX" sz="1600" baseline="0" dirty="0" smtClean="0">
                          <a:solidFill>
                            <a:schemeClr val="tx1"/>
                          </a:solidFill>
                          <a:effectLst/>
                          <a:latin typeface="Calibri" panose="020F0502020204030204" pitchFamily="34" charset="0"/>
                          <a:ea typeface="MS Mincho"/>
                          <a:cs typeface="Times New Roman"/>
                        </a:rPr>
                        <a:t> diario)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Número</a:t>
                      </a:r>
                      <a:r>
                        <a:rPr lang="es-MX" sz="1600" baseline="0" dirty="0" smtClean="0">
                          <a:solidFill>
                            <a:schemeClr val="tx1"/>
                          </a:solidFill>
                          <a:effectLst/>
                          <a:latin typeface="Calibri" panose="020F0502020204030204" pitchFamily="34" charset="0"/>
                          <a:ea typeface="MS Mincho"/>
                          <a:cs typeface="Times New Roman"/>
                        </a:rPr>
                        <a:t> de póliza</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Fecha</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Concepto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Número de cuenta</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Debe</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Haber</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Moneda</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Tipo de Cambio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Opcional</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2329817"/>
              </p:ext>
            </p:extLst>
          </p:nvPr>
        </p:nvGraphicFramePr>
        <p:xfrm>
          <a:off x="4871662" y="1676400"/>
          <a:ext cx="3690361" cy="2475711"/>
        </p:xfrm>
        <a:graphic>
          <a:graphicData uri="http://schemas.openxmlformats.org/drawingml/2006/table">
            <a:tbl>
              <a:tblPr firstRow="1" firstCol="1" lastCol="1" bandRow="1">
                <a:tableStyleId>{69012ECD-51FC-41F1-AA8D-1B2483CD663E}</a:tableStyleId>
              </a:tblPr>
              <a:tblGrid>
                <a:gridCol w="2541963"/>
                <a:gridCol w="1148398"/>
              </a:tblGrid>
              <a:tr h="533400">
                <a:tc>
                  <a:txBody>
                    <a:bodyPr/>
                    <a:lstStyle/>
                    <a:p>
                      <a:pPr algn="ctr">
                        <a:spcAft>
                          <a:spcPts val="0"/>
                        </a:spcAft>
                      </a:pPr>
                      <a:r>
                        <a:rPr lang="es-ES_tradnl" sz="1600" dirty="0" smtClean="0">
                          <a:solidFill>
                            <a:schemeClr val="bg1"/>
                          </a:solidFill>
                          <a:effectLst/>
                          <a:latin typeface="Calibri" panose="020F0502020204030204" pitchFamily="34" charset="0"/>
                          <a:ea typeface="+mn-ea"/>
                          <a:cs typeface="+mn-cs"/>
                        </a:rPr>
                        <a:t>Póliza Cheque</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bg1"/>
                          </a:solidFill>
                          <a:effectLst/>
                          <a:latin typeface="Calibri" panose="020F0502020204030204" pitchFamily="34" charset="0"/>
                        </a:rPr>
                        <a:t>Requerido</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Número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tx1"/>
                          </a:solidFill>
                          <a:effectLst/>
                          <a:latin typeface="Calibri" panose="020F0502020204030204" pitchFamily="34" charset="0"/>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Banco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tx1"/>
                          </a:solidFill>
                          <a:effectLst/>
                          <a:latin typeface="Calibri" panose="020F0502020204030204" pitchFamily="34" charset="0"/>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Cuenta Origen</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Fecha</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Monto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Beneficiario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RFC</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b="1" kern="12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26352443"/>
              </p:ext>
            </p:extLst>
          </p:nvPr>
        </p:nvGraphicFramePr>
        <p:xfrm>
          <a:off x="4876800" y="4419600"/>
          <a:ext cx="3680144" cy="1365819"/>
        </p:xfrm>
        <a:graphic>
          <a:graphicData uri="http://schemas.openxmlformats.org/drawingml/2006/table">
            <a:tbl>
              <a:tblPr firstRow="1" firstCol="1" lastCol="1" bandRow="1">
                <a:tableStyleId>{69012ECD-51FC-41F1-AA8D-1B2483CD663E}</a:tableStyleId>
              </a:tblPr>
              <a:tblGrid>
                <a:gridCol w="2531746"/>
                <a:gridCol w="1148398"/>
              </a:tblGrid>
              <a:tr h="533400">
                <a:tc>
                  <a:txBody>
                    <a:bodyPr/>
                    <a:lstStyle/>
                    <a:p>
                      <a:pPr algn="ctr">
                        <a:spcAft>
                          <a:spcPts val="0"/>
                        </a:spcAft>
                      </a:pPr>
                      <a:r>
                        <a:rPr lang="es-ES_tradnl" sz="1600" baseline="0" dirty="0" smtClean="0">
                          <a:solidFill>
                            <a:schemeClr val="bg1"/>
                          </a:solidFill>
                          <a:effectLst/>
                          <a:latin typeface="Calibri" panose="020F0502020204030204" pitchFamily="34" charset="0"/>
                          <a:ea typeface="+mn-ea"/>
                          <a:cs typeface="+mn-cs"/>
                        </a:rPr>
                        <a:t>Comprobantes</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ES_tradnl" sz="1600" dirty="0">
                          <a:solidFill>
                            <a:schemeClr val="bg1"/>
                          </a:solidFill>
                          <a:effectLst/>
                          <a:latin typeface="Calibri" panose="020F0502020204030204" pitchFamily="34" charset="0"/>
                        </a:rPr>
                        <a:t>Requerido</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bg1"/>
                          </a:solidFill>
                          <a:effectLst/>
                          <a:latin typeface="Calibri" panose="020F0502020204030204" pitchFamily="34" charset="0"/>
                          <a:ea typeface="MS Mincho"/>
                          <a:cs typeface="Times New Roman"/>
                        </a:rPr>
                        <a:t>UUID_CFDI</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solidFill>
                      <a:schemeClr val="accent4">
                        <a:lumMod val="75000"/>
                      </a:schemeClr>
                    </a:solidFill>
                  </a:tcPr>
                </a:tc>
                <a:tc>
                  <a:txBody>
                    <a:bodyPr/>
                    <a:lstStyle/>
                    <a:p>
                      <a:pPr algn="ctr">
                        <a:spcAft>
                          <a:spcPts val="0"/>
                        </a:spcAft>
                      </a:pPr>
                      <a:r>
                        <a:rPr lang="es-ES_tradnl" sz="1600" dirty="0">
                          <a:solidFill>
                            <a:schemeClr val="bg1"/>
                          </a:solidFill>
                          <a:effectLst/>
                          <a:latin typeface="Calibri" panose="020F0502020204030204" pitchFamily="34" charset="0"/>
                        </a:rPr>
                        <a:t>Si</a:t>
                      </a:r>
                      <a:endParaRPr lang="es-MX" sz="1600" dirty="0">
                        <a:solidFill>
                          <a:schemeClr val="bg1"/>
                        </a:solidFill>
                        <a:effectLst/>
                        <a:latin typeface="Calibri" panose="020F0502020204030204" pitchFamily="34" charset="0"/>
                        <a:ea typeface="MS Mincho"/>
                        <a:cs typeface="Times New Roman"/>
                      </a:endParaRPr>
                    </a:p>
                  </a:txBody>
                  <a:tcPr marL="68580" marR="68580" marT="0" marB="0" anchor="ctr">
                    <a:solidFill>
                      <a:schemeClr val="accent4">
                        <a:lumMod val="75000"/>
                      </a:schemeClr>
                    </a:solidFill>
                  </a:tcP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Monto</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r h="277473">
                <a:tc>
                  <a:txBody>
                    <a:bodyPr/>
                    <a:lstStyle/>
                    <a:p>
                      <a:pPr>
                        <a:spcAft>
                          <a:spcPts val="0"/>
                        </a:spcAft>
                      </a:pPr>
                      <a:r>
                        <a:rPr lang="es-MX" sz="1600" dirty="0" smtClean="0">
                          <a:solidFill>
                            <a:schemeClr val="tx1"/>
                          </a:solidFill>
                          <a:effectLst/>
                          <a:latin typeface="Calibri" panose="020F0502020204030204" pitchFamily="34" charset="0"/>
                          <a:ea typeface="MS Mincho"/>
                          <a:cs typeface="Times New Roman"/>
                        </a:rPr>
                        <a:t>RFC</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c>
                  <a:txBody>
                    <a:bodyPr/>
                    <a:lstStyle/>
                    <a:p>
                      <a:pPr algn="ctr">
                        <a:spcAft>
                          <a:spcPts val="0"/>
                        </a:spcAft>
                      </a:pPr>
                      <a:r>
                        <a:rPr lang="es-MX" sz="1600" dirty="0" smtClean="0">
                          <a:solidFill>
                            <a:schemeClr val="tx1"/>
                          </a:solidFill>
                          <a:effectLst/>
                          <a:latin typeface="Calibri" panose="020F0502020204030204" pitchFamily="34" charset="0"/>
                          <a:ea typeface="MS Mincho"/>
                          <a:cs typeface="Times New Roman"/>
                        </a:rPr>
                        <a:t>Si</a:t>
                      </a:r>
                      <a:endParaRPr lang="es-MX" sz="1600" dirty="0">
                        <a:solidFill>
                          <a:schemeClr val="tx1"/>
                        </a:solidFill>
                        <a:effectLst/>
                        <a:latin typeface="Calibri" panose="020F0502020204030204" pitchFamily="34" charset="0"/>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066216"/>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XML DE LA PÓLIZA ELECTRÓNICA</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15" name="Marcador de contenido 2"/>
          <p:cNvSpPr txBox="1">
            <a:spLocks/>
          </p:cNvSpPr>
          <p:nvPr/>
        </p:nvSpPr>
        <p:spPr bwMode="auto">
          <a:xfrm>
            <a:off x="4495800" y="1601688"/>
            <a:ext cx="41148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615950" algn="l" rtl="0" eaLnBrk="0" fontAlgn="base" hangingPunct="0">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indent="0"/>
            <a:endParaRPr lang="es-ES" sz="1800" dirty="0" smtClean="0">
              <a:latin typeface="Calibri" panose="020F0502020204030204" pitchFamily="34" charset="0"/>
            </a:endParaRPr>
          </a:p>
          <a:p>
            <a:pPr marL="0" indent="0"/>
            <a:r>
              <a:rPr lang="es-ES" sz="1800" b="1" dirty="0" smtClean="0">
                <a:latin typeface="Calibri" panose="020F0502020204030204" pitchFamily="34" charset="0"/>
              </a:rPr>
              <a:t>Objetivos:</a:t>
            </a:r>
            <a:endParaRPr lang="es-ES" sz="1800" b="1" dirty="0">
              <a:latin typeface="Calibri" panose="020F0502020204030204" pitchFamily="34" charset="0"/>
            </a:endParaRPr>
          </a:p>
          <a:p>
            <a:pPr marL="0" indent="0"/>
            <a:r>
              <a:rPr lang="es-ES" sz="1800" dirty="0" smtClean="0">
                <a:latin typeface="Calibri" panose="020F0502020204030204" pitchFamily="34" charset="0"/>
              </a:rPr>
              <a:t>Elaborar pólizas dentro del mes siguiente después de que sucedan los actos, actividades u operaciones.</a:t>
            </a:r>
          </a:p>
          <a:p>
            <a:pPr marL="0" indent="0"/>
            <a:endParaRPr lang="es-ES" sz="1800" dirty="0">
              <a:latin typeface="Calibri" panose="020F0502020204030204" pitchFamily="34" charset="0"/>
            </a:endParaRPr>
          </a:p>
          <a:p>
            <a:pPr marL="0" indent="0"/>
            <a:r>
              <a:rPr lang="es-ES" sz="1800" dirty="0" smtClean="0">
                <a:latin typeface="Calibri" panose="020F0502020204030204" pitchFamily="34" charset="0"/>
              </a:rPr>
              <a:t>Detectar errores contables.</a:t>
            </a:r>
          </a:p>
          <a:p>
            <a:pPr marL="0" indent="0"/>
            <a:endParaRPr lang="es-ES" sz="1800" dirty="0">
              <a:latin typeface="Calibri" panose="020F0502020204030204" pitchFamily="34" charset="0"/>
            </a:endParaRPr>
          </a:p>
          <a:p>
            <a:pPr marL="0" indent="0"/>
            <a:r>
              <a:rPr lang="es-ES" sz="1800" dirty="0" smtClean="0">
                <a:latin typeface="Calibri" panose="020F0502020204030204" pitchFamily="34" charset="0"/>
              </a:rPr>
              <a:t>Cumplir con las disposiciones que señala el reglamento del CFF</a:t>
            </a:r>
          </a:p>
        </p:txBody>
      </p:sp>
      <p:graphicFrame>
        <p:nvGraphicFramePr>
          <p:cNvPr id="16" name="Table 15"/>
          <p:cNvGraphicFramePr>
            <a:graphicFrameLocks noGrp="1"/>
          </p:cNvGraphicFramePr>
          <p:nvPr>
            <p:extLst>
              <p:ext uri="{D42A27DB-BD31-4B8C-83A1-F6EECF244321}">
                <p14:modId xmlns:p14="http://schemas.microsoft.com/office/powerpoint/2010/main" val="1938267702"/>
              </p:ext>
            </p:extLst>
          </p:nvPr>
        </p:nvGraphicFramePr>
        <p:xfrm>
          <a:off x="457200" y="1905000"/>
          <a:ext cx="3810129" cy="2895600"/>
        </p:xfrm>
        <a:graphic>
          <a:graphicData uri="http://schemas.openxmlformats.org/drawingml/2006/table">
            <a:tbl>
              <a:tblPr firstRow="1" firstCol="1" lastCol="1" bandRow="1">
                <a:tableStyleId>{69012ECD-51FC-41F1-AA8D-1B2483CD663E}</a:tableStyleId>
              </a:tblPr>
              <a:tblGrid>
                <a:gridCol w="2462848"/>
                <a:gridCol w="1347281"/>
              </a:tblGrid>
              <a:tr h="439021">
                <a:tc>
                  <a:txBody>
                    <a:bodyPr/>
                    <a:lstStyle/>
                    <a:p>
                      <a:pPr algn="ctr">
                        <a:spcAft>
                          <a:spcPts val="0"/>
                        </a:spcAft>
                      </a:pPr>
                      <a:r>
                        <a:rPr lang="es-ES_tradnl" sz="1400" dirty="0">
                          <a:effectLst/>
                          <a:latin typeface="+mj-lt"/>
                        </a:rPr>
                        <a:t>Transferencia (opcional)</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Requerido</a:t>
                      </a:r>
                      <a:endParaRPr lang="es-MX" sz="1400" dirty="0">
                        <a:solidFill>
                          <a:srgbClr val="365F91"/>
                        </a:solidFill>
                        <a:effectLst/>
                        <a:latin typeface="+mj-lt"/>
                        <a:ea typeface="MS Mincho"/>
                        <a:cs typeface="Times New Roman"/>
                      </a:endParaRPr>
                    </a:p>
                  </a:txBody>
                  <a:tcPr marL="68580" marR="68580" marT="0" marB="0" anchor="ctr"/>
                </a:tc>
              </a:tr>
              <a:tr h="322979">
                <a:tc>
                  <a:txBody>
                    <a:bodyPr/>
                    <a:lstStyle/>
                    <a:p>
                      <a:pPr>
                        <a:spcAft>
                          <a:spcPts val="0"/>
                        </a:spcAft>
                      </a:pPr>
                      <a:r>
                        <a:rPr lang="es-ES_tradnl" sz="1400" dirty="0">
                          <a:effectLst/>
                          <a:latin typeface="+mj-lt"/>
                        </a:rPr>
                        <a:t>Cuenta origen</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dirty="0">
                          <a:effectLst/>
                          <a:latin typeface="+mj-lt"/>
                        </a:rPr>
                        <a:t>Banco Origen</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dirty="0">
                          <a:effectLst/>
                          <a:latin typeface="+mj-lt"/>
                        </a:rPr>
                        <a:t>Monto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dirty="0">
                          <a:effectLst/>
                          <a:latin typeface="+mj-lt"/>
                        </a:rPr>
                        <a:t>Cuenta destino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dirty="0">
                          <a:effectLst/>
                          <a:latin typeface="+mj-lt"/>
                        </a:rPr>
                        <a:t>Banco destino</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dirty="0">
                          <a:effectLst/>
                          <a:latin typeface="+mj-lt"/>
                        </a:rPr>
                        <a:t>Fecha</a:t>
                      </a:r>
                      <a:endParaRPr lang="es-MX" sz="1400" dirty="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a:effectLst/>
                          <a:latin typeface="+mj-lt"/>
                        </a:rPr>
                        <a:t>Beneficiario</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r h="304800">
                <a:tc>
                  <a:txBody>
                    <a:bodyPr/>
                    <a:lstStyle/>
                    <a:p>
                      <a:pPr>
                        <a:spcAft>
                          <a:spcPts val="0"/>
                        </a:spcAft>
                      </a:pPr>
                      <a:r>
                        <a:rPr lang="es-ES_tradnl" sz="1400">
                          <a:effectLst/>
                          <a:latin typeface="+mj-lt"/>
                        </a:rPr>
                        <a:t>RFC</a:t>
                      </a:r>
                      <a:endParaRPr lang="es-MX" sz="1400">
                        <a:solidFill>
                          <a:srgbClr val="365F91"/>
                        </a:solidFill>
                        <a:effectLst/>
                        <a:latin typeface="+mj-lt"/>
                        <a:ea typeface="MS Mincho"/>
                        <a:cs typeface="Times New Roman"/>
                      </a:endParaRPr>
                    </a:p>
                  </a:txBody>
                  <a:tcPr marL="68580" marR="68580" marT="0" marB="0" anchor="ctr"/>
                </a:tc>
                <a:tc>
                  <a:txBody>
                    <a:bodyPr/>
                    <a:lstStyle/>
                    <a:p>
                      <a:pPr algn="ctr">
                        <a:spcAft>
                          <a:spcPts val="0"/>
                        </a:spcAft>
                      </a:pPr>
                      <a:r>
                        <a:rPr lang="es-ES_tradnl" sz="1400" dirty="0">
                          <a:effectLst/>
                          <a:latin typeface="+mj-lt"/>
                        </a:rPr>
                        <a:t>Si</a:t>
                      </a:r>
                      <a:endParaRPr lang="es-MX" sz="1400" dirty="0">
                        <a:solidFill>
                          <a:srgbClr val="365F91"/>
                        </a:solidFill>
                        <a:effectLst/>
                        <a:latin typeface="+mj-lt"/>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40446070"/>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ASPECTOS A CONSIDERA EN LAS PÓLIZAS ELECTRÓNICAS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pSp>
        <p:nvGrpSpPr>
          <p:cNvPr id="34" name="Group 33"/>
          <p:cNvGrpSpPr/>
          <p:nvPr/>
        </p:nvGrpSpPr>
        <p:grpSpPr>
          <a:xfrm>
            <a:off x="642233" y="1766037"/>
            <a:ext cx="2556416" cy="2253090"/>
            <a:chOff x="567074" y="4825787"/>
            <a:chExt cx="1530000" cy="1872091"/>
          </a:xfrm>
        </p:grpSpPr>
        <p:sp>
          <p:nvSpPr>
            <p:cNvPr id="35" name="AutoShape 3"/>
            <p:cNvSpPr>
              <a:spLocks noChangeArrowheads="1"/>
            </p:cNvSpPr>
            <p:nvPr/>
          </p:nvSpPr>
          <p:spPr bwMode="auto">
            <a:xfrm rot="16200000" flipH="1">
              <a:off x="1035199" y="4357663"/>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lumMod val="50000"/>
              </a:schemeClr>
            </a:solidFill>
            <a:ln w="12700">
              <a:solidFill>
                <a:schemeClr val="accent4">
                  <a:lumMod val="50000"/>
                </a:schemeClr>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Datos generales</a:t>
              </a:r>
              <a:endParaRPr lang="es-MX" sz="1600" b="1" i="1" dirty="0">
                <a:solidFill>
                  <a:schemeClr val="bg1"/>
                </a:solidFill>
                <a:cs typeface="Arial" pitchFamily="34" charset="0"/>
              </a:endParaRPr>
            </a:p>
          </p:txBody>
        </p:sp>
        <p:sp>
          <p:nvSpPr>
            <p:cNvPr id="36" name="Freeform 4"/>
            <p:cNvSpPr>
              <a:spLocks/>
            </p:cNvSpPr>
            <p:nvPr/>
          </p:nvSpPr>
          <p:spPr bwMode="auto">
            <a:xfrm>
              <a:off x="567074" y="5258599"/>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4">
                  <a:lumMod val="50000"/>
                </a:schemeClr>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37" name="Rectangle 11"/>
            <p:cNvSpPr>
              <a:spLocks noChangeArrowheads="1"/>
            </p:cNvSpPr>
            <p:nvPr/>
          </p:nvSpPr>
          <p:spPr bwMode="auto">
            <a:xfrm>
              <a:off x="656068" y="5544598"/>
              <a:ext cx="1313729" cy="980243"/>
            </a:xfrm>
            <a:prstGeom prst="rect">
              <a:avLst/>
            </a:prstGeom>
            <a:noFill/>
            <a:ln w="12700">
              <a:noFill/>
              <a:miter lim="800000"/>
              <a:headEnd/>
              <a:tailEnd/>
            </a:ln>
            <a:effectLst/>
          </p:spPr>
          <p:txBody>
            <a:bodyPr lIns="0" tIns="0" rIns="0" bIns="0">
              <a:noAutofit/>
            </a:bodyPr>
            <a:lstStyle/>
            <a:p>
              <a:pPr marL="184150" indent="-184150" defTabSz="995363">
                <a:spcAft>
                  <a:spcPts val="400"/>
                </a:spcAft>
                <a:buFont typeface="Arial" panose="020B0604020202020204" pitchFamily="34" charset="0"/>
                <a:buChar char="•"/>
              </a:pPr>
              <a:r>
                <a:rPr lang="es-MX" sz="1600" kern="0" dirty="0" smtClean="0">
                  <a:solidFill>
                    <a:srgbClr val="000000"/>
                  </a:solidFill>
                  <a:cs typeface="Arial" pitchFamily="34" charset="0"/>
                </a:rPr>
                <a:t>Número de orden o trámite</a:t>
              </a:r>
            </a:p>
          </p:txBody>
        </p:sp>
      </p:grpSp>
      <p:grpSp>
        <p:nvGrpSpPr>
          <p:cNvPr id="38" name="Group 37"/>
          <p:cNvGrpSpPr/>
          <p:nvPr/>
        </p:nvGrpSpPr>
        <p:grpSpPr>
          <a:xfrm>
            <a:off x="3266494" y="1766038"/>
            <a:ext cx="2556416" cy="2253090"/>
            <a:chOff x="2162789" y="4825788"/>
            <a:chExt cx="1530000" cy="1872091"/>
          </a:xfrm>
        </p:grpSpPr>
        <p:sp>
          <p:nvSpPr>
            <p:cNvPr id="39" name="AutoShape 3"/>
            <p:cNvSpPr>
              <a:spLocks noChangeArrowheads="1"/>
            </p:cNvSpPr>
            <p:nvPr/>
          </p:nvSpPr>
          <p:spPr bwMode="auto">
            <a:xfrm rot="16200000" flipH="1">
              <a:off x="2630914" y="435766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lumMod val="75000"/>
              </a:schemeClr>
            </a:solidFill>
            <a:ln w="12700">
              <a:solidFill>
                <a:schemeClr val="accent4">
                  <a:lumMod val="75000"/>
                </a:schemeClr>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Detalle póliza</a:t>
              </a:r>
              <a:endParaRPr lang="es-MX" sz="1600" b="1" i="1" dirty="0">
                <a:solidFill>
                  <a:schemeClr val="bg1"/>
                </a:solidFill>
                <a:cs typeface="Arial" pitchFamily="34" charset="0"/>
              </a:endParaRPr>
            </a:p>
          </p:txBody>
        </p:sp>
        <p:sp>
          <p:nvSpPr>
            <p:cNvPr id="40" name="Freeform 4"/>
            <p:cNvSpPr>
              <a:spLocks/>
            </p:cNvSpPr>
            <p:nvPr/>
          </p:nvSpPr>
          <p:spPr bwMode="auto">
            <a:xfrm>
              <a:off x="2162789" y="525860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4">
                  <a:lumMod val="75000"/>
                </a:schemeClr>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41" name="Rectangle 40"/>
            <p:cNvSpPr>
              <a:spLocks noChangeArrowheads="1"/>
            </p:cNvSpPr>
            <p:nvPr/>
          </p:nvSpPr>
          <p:spPr bwMode="auto">
            <a:xfrm>
              <a:off x="2251783" y="554459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Número único  de identificación</a:t>
              </a:r>
              <a:endParaRPr lang="es-MX" sz="1600" kern="0" dirty="0">
                <a:solidFill>
                  <a:srgbClr val="000000"/>
                </a:solidFill>
                <a:cs typeface="Arial" pitchFamily="34" charset="0"/>
              </a:endParaRPr>
            </a:p>
          </p:txBody>
        </p:sp>
      </p:grpSp>
      <p:grpSp>
        <p:nvGrpSpPr>
          <p:cNvPr id="42" name="Group 41"/>
          <p:cNvGrpSpPr/>
          <p:nvPr/>
        </p:nvGrpSpPr>
        <p:grpSpPr>
          <a:xfrm>
            <a:off x="5901784" y="1766039"/>
            <a:ext cx="2556416" cy="2253090"/>
            <a:chOff x="3758505" y="4825789"/>
            <a:chExt cx="1530000" cy="1872091"/>
          </a:xfrm>
        </p:grpSpPr>
        <p:sp>
          <p:nvSpPr>
            <p:cNvPr id="43" name="AutoShape 3"/>
            <p:cNvSpPr>
              <a:spLocks noChangeArrowheads="1"/>
            </p:cNvSpPr>
            <p:nvPr/>
          </p:nvSpPr>
          <p:spPr bwMode="auto">
            <a:xfrm rot="16200000" flipH="1">
              <a:off x="4226630" y="4357665"/>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solidFill>
            <a:ln w="12700">
              <a:solidFill>
                <a:schemeClr val="accent4"/>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Transacción / Métodos de pago </a:t>
              </a:r>
              <a:endParaRPr lang="es-MX" sz="1600" b="1" i="1" dirty="0">
                <a:solidFill>
                  <a:schemeClr val="bg1"/>
                </a:solidFill>
                <a:cs typeface="Arial" pitchFamily="34" charset="0"/>
              </a:endParaRPr>
            </a:p>
          </p:txBody>
        </p:sp>
        <p:sp>
          <p:nvSpPr>
            <p:cNvPr id="44" name="Freeform 4"/>
            <p:cNvSpPr>
              <a:spLocks/>
            </p:cNvSpPr>
            <p:nvPr/>
          </p:nvSpPr>
          <p:spPr bwMode="auto">
            <a:xfrm>
              <a:off x="3758505" y="5258601"/>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4"/>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45" name="Rectangle 11"/>
            <p:cNvSpPr>
              <a:spLocks noChangeArrowheads="1"/>
            </p:cNvSpPr>
            <p:nvPr/>
          </p:nvSpPr>
          <p:spPr bwMode="auto">
            <a:xfrm>
              <a:off x="3847499" y="5544600"/>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Afectación contable</a:t>
              </a:r>
            </a:p>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Concepto de la transacción</a:t>
              </a:r>
            </a:p>
          </p:txBody>
        </p:sp>
      </p:grpSp>
      <p:grpSp>
        <p:nvGrpSpPr>
          <p:cNvPr id="46" name="Group 45"/>
          <p:cNvGrpSpPr/>
          <p:nvPr/>
        </p:nvGrpSpPr>
        <p:grpSpPr>
          <a:xfrm>
            <a:off x="642233" y="4128238"/>
            <a:ext cx="2556416" cy="2253090"/>
            <a:chOff x="5354219" y="4825788"/>
            <a:chExt cx="1530000" cy="1872091"/>
          </a:xfrm>
        </p:grpSpPr>
        <p:sp>
          <p:nvSpPr>
            <p:cNvPr id="47" name="AutoShape 3"/>
            <p:cNvSpPr>
              <a:spLocks noChangeArrowheads="1"/>
            </p:cNvSpPr>
            <p:nvPr/>
          </p:nvSpPr>
          <p:spPr bwMode="auto">
            <a:xfrm rot="16200000" flipH="1">
              <a:off x="5822344" y="435766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lumMod val="75000"/>
              </a:schemeClr>
            </a:solidFill>
            <a:ln w="12700">
              <a:solidFill>
                <a:srgbClr val="EB8C00"/>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Comprobante nacional y extranjero</a:t>
              </a:r>
              <a:endParaRPr lang="es-MX" sz="1600" b="1" i="1" dirty="0">
                <a:solidFill>
                  <a:schemeClr val="bg1"/>
                </a:solidFill>
                <a:cs typeface="Arial" pitchFamily="34" charset="0"/>
              </a:endParaRPr>
            </a:p>
          </p:txBody>
        </p:sp>
        <p:sp>
          <p:nvSpPr>
            <p:cNvPr id="48" name="Freeform 4"/>
            <p:cNvSpPr>
              <a:spLocks/>
            </p:cNvSpPr>
            <p:nvPr/>
          </p:nvSpPr>
          <p:spPr bwMode="auto">
            <a:xfrm>
              <a:off x="5354219" y="525860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2">
                  <a:lumMod val="75000"/>
                </a:schemeClr>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49" name="Rectangle 11"/>
            <p:cNvSpPr>
              <a:spLocks noChangeArrowheads="1"/>
            </p:cNvSpPr>
            <p:nvPr/>
          </p:nvSpPr>
          <p:spPr bwMode="auto">
            <a:xfrm>
              <a:off x="5443213" y="554459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CFDI - CFD - CBB</a:t>
              </a:r>
            </a:p>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Comprobantes extranjeros</a:t>
              </a:r>
            </a:p>
            <a:p>
              <a:pPr marL="231775" lvl="1"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Pasivo y pagos</a:t>
              </a:r>
              <a:endParaRPr lang="es-MX" sz="1600" kern="0" dirty="0">
                <a:solidFill>
                  <a:srgbClr val="000000"/>
                </a:solidFill>
                <a:cs typeface="Arial" pitchFamily="34" charset="0"/>
              </a:endParaRPr>
            </a:p>
          </p:txBody>
        </p:sp>
      </p:grpSp>
      <p:grpSp>
        <p:nvGrpSpPr>
          <p:cNvPr id="50" name="Group 49"/>
          <p:cNvGrpSpPr/>
          <p:nvPr/>
        </p:nvGrpSpPr>
        <p:grpSpPr>
          <a:xfrm>
            <a:off x="3267417" y="4128238"/>
            <a:ext cx="2556416" cy="2253090"/>
            <a:chOff x="8545650" y="4825790"/>
            <a:chExt cx="1530000" cy="1872091"/>
          </a:xfrm>
        </p:grpSpPr>
        <p:sp>
          <p:nvSpPr>
            <p:cNvPr id="51"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5"/>
            </a:solidFill>
            <a:ln w="12700">
              <a:solidFill>
                <a:schemeClr val="accent5"/>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Cheque / Transferencia</a:t>
              </a:r>
              <a:endParaRPr lang="es-MX" sz="1600" b="1" i="1" dirty="0">
                <a:solidFill>
                  <a:schemeClr val="bg1"/>
                </a:solidFill>
                <a:cs typeface="Arial" pitchFamily="34" charset="0"/>
              </a:endParaRPr>
            </a:p>
          </p:txBody>
        </p:sp>
        <p:sp>
          <p:nvSpPr>
            <p:cNvPr id="52" name="Freeform 4"/>
            <p:cNvSpPr>
              <a:spLocks/>
            </p:cNvSpPr>
            <p:nvPr/>
          </p:nvSpPr>
          <p:spPr bwMode="auto">
            <a:xfrm>
              <a:off x="8545650" y="5258602"/>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5"/>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53" name="Rectangle 11"/>
            <p:cNvSpPr>
              <a:spLocks noChangeArrowheads="1"/>
            </p:cNvSpPr>
            <p:nvPr/>
          </p:nvSpPr>
          <p:spPr bwMode="auto">
            <a:xfrm>
              <a:off x="8634644" y="5383043"/>
              <a:ext cx="1313729" cy="980243"/>
            </a:xfrm>
            <a:prstGeom prst="rect">
              <a:avLst/>
            </a:prstGeom>
            <a:noFill/>
            <a:ln w="12700">
              <a:noFill/>
              <a:miter lim="800000"/>
              <a:headEnd/>
              <a:tailEnd/>
            </a:ln>
            <a:effectLst/>
          </p:spPr>
          <p:txBody>
            <a:bodyPr lIns="0" tIns="0" rIns="0" bIns="0">
              <a:noAutofit/>
            </a:bodyPr>
            <a:lstStyle/>
            <a:p>
              <a:pPr marL="231775" lvl="2"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Pagos </a:t>
              </a:r>
            </a:p>
            <a:p>
              <a:pPr marL="231775" lvl="2"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Cobros</a:t>
              </a:r>
            </a:p>
            <a:p>
              <a:pPr marL="231775" lvl="2"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Sueldos </a:t>
              </a:r>
              <a:r>
                <a:rPr lang="es-MX" sz="1600" kern="0" dirty="0">
                  <a:solidFill>
                    <a:srgbClr val="000000"/>
                  </a:solidFill>
                  <a:cs typeface="Arial" pitchFamily="34" charset="0"/>
                </a:rPr>
                <a:t> </a:t>
              </a:r>
              <a:r>
                <a:rPr lang="es-MX" sz="1600" kern="0" dirty="0" smtClean="0">
                  <a:solidFill>
                    <a:srgbClr val="000000"/>
                  </a:solidFill>
                  <a:cs typeface="Arial" pitchFamily="34" charset="0"/>
                </a:rPr>
                <a:t>                                    y salarios</a:t>
              </a:r>
            </a:p>
            <a:p>
              <a:pPr marL="231775" lvl="2" indent="-231775" defTabSz="995363" eaLnBrk="0" hangingPunct="0">
                <a:spcAft>
                  <a:spcPts val="400"/>
                </a:spcAft>
                <a:buSzPct val="100000"/>
                <a:buFont typeface="Arial" pitchFamily="34" charset="0"/>
                <a:buChar char="•"/>
                <a:defRPr/>
              </a:pPr>
              <a:r>
                <a:rPr lang="es-MX" sz="1600" kern="0" dirty="0" smtClean="0">
                  <a:solidFill>
                    <a:srgbClr val="000000"/>
                  </a:solidFill>
                  <a:cs typeface="Arial" pitchFamily="34" charset="0"/>
                </a:rPr>
                <a:t>Pólizas                         complejas</a:t>
              </a:r>
              <a:endParaRPr lang="es-MX" sz="1600" kern="0" dirty="0">
                <a:solidFill>
                  <a:srgbClr val="000000"/>
                </a:solidFill>
                <a:cs typeface="Arial" pitchFamily="34" charset="0"/>
              </a:endParaRPr>
            </a:p>
          </p:txBody>
        </p:sp>
      </p:grpSp>
      <p:grpSp>
        <p:nvGrpSpPr>
          <p:cNvPr id="54" name="Group 53"/>
          <p:cNvGrpSpPr/>
          <p:nvPr/>
        </p:nvGrpSpPr>
        <p:grpSpPr>
          <a:xfrm>
            <a:off x="5900033" y="4128237"/>
            <a:ext cx="2556416" cy="2253090"/>
            <a:chOff x="567074" y="4825787"/>
            <a:chExt cx="1530000" cy="1872091"/>
          </a:xfrm>
        </p:grpSpPr>
        <p:sp>
          <p:nvSpPr>
            <p:cNvPr id="55" name="AutoShape 3"/>
            <p:cNvSpPr>
              <a:spLocks noChangeArrowheads="1"/>
            </p:cNvSpPr>
            <p:nvPr/>
          </p:nvSpPr>
          <p:spPr bwMode="auto">
            <a:xfrm rot="16200000" flipH="1">
              <a:off x="1035199" y="4357663"/>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lumMod val="50000"/>
              </a:schemeClr>
            </a:solidFill>
            <a:ln w="12700">
              <a:solidFill>
                <a:schemeClr val="accent4">
                  <a:lumMod val="50000"/>
                </a:schemeClr>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r>
                <a:rPr lang="es-MX" sz="1600" b="1" dirty="0" smtClean="0">
                  <a:solidFill>
                    <a:schemeClr val="bg1"/>
                  </a:solidFill>
                  <a:cs typeface="Arial" pitchFamily="34" charset="0"/>
                </a:rPr>
                <a:t> Tecnológicos </a:t>
              </a:r>
              <a:endParaRPr lang="es-MX" sz="1600" b="1" dirty="0">
                <a:solidFill>
                  <a:schemeClr val="bg1"/>
                </a:solidFill>
                <a:cs typeface="Arial" pitchFamily="34" charset="0"/>
              </a:endParaRPr>
            </a:p>
          </p:txBody>
        </p:sp>
        <p:sp>
          <p:nvSpPr>
            <p:cNvPr id="56" name="Freeform 4"/>
            <p:cNvSpPr>
              <a:spLocks/>
            </p:cNvSpPr>
            <p:nvPr/>
          </p:nvSpPr>
          <p:spPr bwMode="auto">
            <a:xfrm>
              <a:off x="567074" y="5258599"/>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4">
                  <a:lumMod val="50000"/>
                </a:schemeClr>
              </a:solidFill>
              <a:round/>
              <a:headEnd/>
              <a:tailEnd/>
            </a:ln>
          </p:spPr>
          <p:txBody>
            <a:bodyPr lIns="52153" tIns="52153" rIns="52153" bIns="52153">
              <a:noAutofit/>
            </a:bodyPr>
            <a:lstStyle/>
            <a:p>
              <a:pPr defTabSz="1042988">
                <a:spcAft>
                  <a:spcPts val="400"/>
                </a:spcAft>
                <a:buClrTx/>
                <a:buSzTx/>
                <a:buFontTx/>
                <a:buNone/>
              </a:pPr>
              <a:endParaRPr lang="es-MX" sz="1600" dirty="0">
                <a:solidFill>
                  <a:schemeClr val="bg1"/>
                </a:solidFill>
                <a:cs typeface="Arial" pitchFamily="34" charset="0"/>
              </a:endParaRPr>
            </a:p>
          </p:txBody>
        </p:sp>
        <p:sp>
          <p:nvSpPr>
            <p:cNvPr id="57" name="Rectangle 11"/>
            <p:cNvSpPr>
              <a:spLocks noChangeArrowheads="1"/>
            </p:cNvSpPr>
            <p:nvPr/>
          </p:nvSpPr>
          <p:spPr bwMode="auto">
            <a:xfrm>
              <a:off x="656068" y="5544598"/>
              <a:ext cx="1313729" cy="980243"/>
            </a:xfrm>
            <a:prstGeom prst="rect">
              <a:avLst/>
            </a:prstGeom>
            <a:noFill/>
            <a:ln w="12700">
              <a:noFill/>
              <a:miter lim="800000"/>
              <a:headEnd/>
              <a:tailEnd/>
            </a:ln>
            <a:effectLst/>
          </p:spPr>
          <p:txBody>
            <a:bodyPr lIns="0" tIns="0" rIns="0" bIns="0">
              <a:noAutofit/>
            </a:bodyPr>
            <a:lstStyle/>
            <a:p>
              <a:pPr marL="285750" indent="-285750" defTabSz="995363">
                <a:spcAft>
                  <a:spcPts val="400"/>
                </a:spcAft>
                <a:buFont typeface="Arial" panose="020B0604020202020204" pitchFamily="34" charset="0"/>
                <a:buChar char="•"/>
              </a:pPr>
              <a:r>
                <a:rPr lang="es-MX" sz="1600" kern="0" dirty="0" smtClean="0">
                  <a:solidFill>
                    <a:srgbClr val="000000"/>
                  </a:solidFill>
                  <a:cs typeface="Arial" pitchFamily="34" charset="0"/>
                </a:rPr>
                <a:t>Integración tecnológica</a:t>
              </a:r>
            </a:p>
            <a:p>
              <a:pPr marL="285750" indent="-285750" defTabSz="995363">
                <a:spcAft>
                  <a:spcPts val="400"/>
                </a:spcAft>
                <a:buFont typeface="Arial" panose="020B0604020202020204" pitchFamily="34" charset="0"/>
                <a:buChar char="•"/>
              </a:pPr>
              <a:r>
                <a:rPr lang="es-MX" sz="1600" kern="0" dirty="0" smtClean="0">
                  <a:solidFill>
                    <a:srgbClr val="000000"/>
                  </a:solidFill>
                  <a:cs typeface="Arial" pitchFamily="34" charset="0"/>
                </a:rPr>
                <a:t>Sistemas satélites </a:t>
              </a:r>
            </a:p>
          </p:txBody>
        </p:sp>
      </p:grpSp>
      <p:grpSp>
        <p:nvGrpSpPr>
          <p:cNvPr id="58" name="Group 57"/>
          <p:cNvGrpSpPr/>
          <p:nvPr/>
        </p:nvGrpSpPr>
        <p:grpSpPr>
          <a:xfrm>
            <a:off x="2487675" y="5665646"/>
            <a:ext cx="612775" cy="612775"/>
            <a:chOff x="4298355" y="2265179"/>
            <a:chExt cx="612775" cy="612775"/>
          </a:xfrm>
        </p:grpSpPr>
        <p:sp>
          <p:nvSpPr>
            <p:cNvPr id="59" name="Oval 58"/>
            <p:cNvSpPr/>
            <p:nvPr/>
          </p:nvSpPr>
          <p:spPr bwMode="ltGray">
            <a:xfrm>
              <a:off x="4298355"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grpSp>
          <p:nvGrpSpPr>
            <p:cNvPr id="60" name="Group 175"/>
            <p:cNvGrpSpPr>
              <a:grpSpLocks/>
            </p:cNvGrpSpPr>
            <p:nvPr/>
          </p:nvGrpSpPr>
          <p:grpSpPr bwMode="auto">
            <a:xfrm>
              <a:off x="4358810" y="2433090"/>
              <a:ext cx="490422" cy="336183"/>
              <a:chOff x="2601" y="4040"/>
              <a:chExt cx="1155" cy="792"/>
            </a:xfrm>
          </p:grpSpPr>
          <p:sp>
            <p:nvSpPr>
              <p:cNvPr id="61" name="Freeform 176"/>
              <p:cNvSpPr>
                <a:spLocks/>
              </p:cNvSpPr>
              <p:nvPr/>
            </p:nvSpPr>
            <p:spPr bwMode="auto">
              <a:xfrm>
                <a:off x="2601" y="4040"/>
                <a:ext cx="1155" cy="792"/>
              </a:xfrm>
              <a:custGeom>
                <a:avLst/>
                <a:gdLst>
                  <a:gd name="T0" fmla="*/ 63 w 16169"/>
                  <a:gd name="T1" fmla="*/ 2 h 11090"/>
                  <a:gd name="T2" fmla="*/ 78 w 16169"/>
                  <a:gd name="T3" fmla="*/ 0 h 11090"/>
                  <a:gd name="T4" fmla="*/ 78 w 16169"/>
                  <a:gd name="T5" fmla="*/ 0 h 11090"/>
                  <a:gd name="T6" fmla="*/ 79 w 16169"/>
                  <a:gd name="T7" fmla="*/ 1 h 11090"/>
                  <a:gd name="T8" fmla="*/ 79 w 16169"/>
                  <a:gd name="T9" fmla="*/ 1 h 11090"/>
                  <a:gd name="T10" fmla="*/ 79 w 16169"/>
                  <a:gd name="T11" fmla="*/ 2 h 11090"/>
                  <a:gd name="T12" fmla="*/ 80 w 16169"/>
                  <a:gd name="T13" fmla="*/ 2 h 11090"/>
                  <a:gd name="T14" fmla="*/ 80 w 16169"/>
                  <a:gd name="T15" fmla="*/ 2 h 11090"/>
                  <a:gd name="T16" fmla="*/ 80 w 16169"/>
                  <a:gd name="T17" fmla="*/ 2 h 11090"/>
                  <a:gd name="T18" fmla="*/ 80 w 16169"/>
                  <a:gd name="T19" fmla="*/ 2 h 11090"/>
                  <a:gd name="T20" fmla="*/ 80 w 16169"/>
                  <a:gd name="T21" fmla="*/ 2 h 11090"/>
                  <a:gd name="T22" fmla="*/ 80 w 16169"/>
                  <a:gd name="T23" fmla="*/ 3 h 11090"/>
                  <a:gd name="T24" fmla="*/ 80 w 16169"/>
                  <a:gd name="T25" fmla="*/ 3 h 11090"/>
                  <a:gd name="T26" fmla="*/ 81 w 16169"/>
                  <a:gd name="T27" fmla="*/ 3 h 11090"/>
                  <a:gd name="T28" fmla="*/ 81 w 16169"/>
                  <a:gd name="T29" fmla="*/ 3 h 11090"/>
                  <a:gd name="T30" fmla="*/ 81 w 16169"/>
                  <a:gd name="T31" fmla="*/ 3 h 11090"/>
                  <a:gd name="T32" fmla="*/ 81 w 16169"/>
                  <a:gd name="T33" fmla="*/ 3 h 11090"/>
                  <a:gd name="T34" fmla="*/ 82 w 16169"/>
                  <a:gd name="T35" fmla="*/ 3 h 11090"/>
                  <a:gd name="T36" fmla="*/ 82 w 16169"/>
                  <a:gd name="T37" fmla="*/ 3 h 11090"/>
                  <a:gd name="T38" fmla="*/ 82 w 16169"/>
                  <a:gd name="T39" fmla="*/ 3 h 11090"/>
                  <a:gd name="T40" fmla="*/ 82 w 16169"/>
                  <a:gd name="T41" fmla="*/ 3 h 11090"/>
                  <a:gd name="T42" fmla="*/ 80 w 16169"/>
                  <a:gd name="T43" fmla="*/ 45 h 11090"/>
                  <a:gd name="T44" fmla="*/ 0 w 16169"/>
                  <a:gd name="T45" fmla="*/ 9 h 11090"/>
                  <a:gd name="T46" fmla="*/ 0 w 16169"/>
                  <a:gd name="T47" fmla="*/ 9 h 11090"/>
                  <a:gd name="T48" fmla="*/ 1 w 16169"/>
                  <a:gd name="T49" fmla="*/ 9 h 11090"/>
                  <a:gd name="T50" fmla="*/ 1 w 16169"/>
                  <a:gd name="T51" fmla="*/ 9 h 11090"/>
                  <a:gd name="T52" fmla="*/ 2 w 16169"/>
                  <a:gd name="T53" fmla="*/ 9 h 11090"/>
                  <a:gd name="T54" fmla="*/ 2 w 16169"/>
                  <a:gd name="T55" fmla="*/ 9 h 11090"/>
                  <a:gd name="T56" fmla="*/ 2 w 16169"/>
                  <a:gd name="T57" fmla="*/ 9 h 11090"/>
                  <a:gd name="T58" fmla="*/ 2 w 16169"/>
                  <a:gd name="T59" fmla="*/ 9 h 11090"/>
                  <a:gd name="T60" fmla="*/ 3 w 16169"/>
                  <a:gd name="T61" fmla="*/ 8 h 11090"/>
                  <a:gd name="T62" fmla="*/ 3 w 16169"/>
                  <a:gd name="T63" fmla="*/ 8 h 11090"/>
                  <a:gd name="T64" fmla="*/ 3 w 16169"/>
                  <a:gd name="T65" fmla="*/ 8 h 11090"/>
                  <a:gd name="T66" fmla="*/ 3 w 16169"/>
                  <a:gd name="T67" fmla="*/ 8 h 11090"/>
                  <a:gd name="T68" fmla="*/ 3 w 16169"/>
                  <a:gd name="T69" fmla="*/ 7 h 11090"/>
                  <a:gd name="T70" fmla="*/ 3 w 16169"/>
                  <a:gd name="T71" fmla="*/ 7 h 11090"/>
                  <a:gd name="T72" fmla="*/ 3 w 16169"/>
                  <a:gd name="T73" fmla="*/ 7 h 11090"/>
                  <a:gd name="T74" fmla="*/ 3 w 16169"/>
                  <a:gd name="T75" fmla="*/ 6 h 11090"/>
                  <a:gd name="T76" fmla="*/ 3 w 16169"/>
                  <a:gd name="T77" fmla="*/ 6 h 11090"/>
                  <a:gd name="T78" fmla="*/ 19 w 16169"/>
                  <a:gd name="T79" fmla="*/ 3 h 11090"/>
                  <a:gd name="T80" fmla="*/ 62 w 16169"/>
                  <a:gd name="T81" fmla="*/ 1 h 110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69"/>
                  <a:gd name="T124" fmla="*/ 0 h 11090"/>
                  <a:gd name="T125" fmla="*/ 16169 w 16169"/>
                  <a:gd name="T126" fmla="*/ 11090 h 110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69" h="11090">
                    <a:moveTo>
                      <a:pt x="12101" y="186"/>
                    </a:moveTo>
                    <a:lnTo>
                      <a:pt x="12407" y="337"/>
                    </a:lnTo>
                    <a:lnTo>
                      <a:pt x="15304" y="0"/>
                    </a:lnTo>
                    <a:lnTo>
                      <a:pt x="15307" y="5"/>
                    </a:lnTo>
                    <a:lnTo>
                      <a:pt x="15319" y="19"/>
                    </a:lnTo>
                    <a:lnTo>
                      <a:pt x="15339" y="44"/>
                    </a:lnTo>
                    <a:lnTo>
                      <a:pt x="15365" y="77"/>
                    </a:lnTo>
                    <a:lnTo>
                      <a:pt x="15399" y="121"/>
                    </a:lnTo>
                    <a:lnTo>
                      <a:pt x="15442" y="172"/>
                    </a:lnTo>
                    <a:lnTo>
                      <a:pt x="15491" y="235"/>
                    </a:lnTo>
                    <a:lnTo>
                      <a:pt x="15547" y="306"/>
                    </a:lnTo>
                    <a:lnTo>
                      <a:pt x="15555" y="325"/>
                    </a:lnTo>
                    <a:lnTo>
                      <a:pt x="15564" y="343"/>
                    </a:lnTo>
                    <a:lnTo>
                      <a:pt x="15575" y="360"/>
                    </a:lnTo>
                    <a:lnTo>
                      <a:pt x="15586" y="377"/>
                    </a:lnTo>
                    <a:lnTo>
                      <a:pt x="15597" y="394"/>
                    </a:lnTo>
                    <a:lnTo>
                      <a:pt x="15610" y="410"/>
                    </a:lnTo>
                    <a:lnTo>
                      <a:pt x="15623" y="425"/>
                    </a:lnTo>
                    <a:lnTo>
                      <a:pt x="15638" y="439"/>
                    </a:lnTo>
                    <a:lnTo>
                      <a:pt x="15654" y="452"/>
                    </a:lnTo>
                    <a:lnTo>
                      <a:pt x="15670" y="465"/>
                    </a:lnTo>
                    <a:lnTo>
                      <a:pt x="15688" y="479"/>
                    </a:lnTo>
                    <a:lnTo>
                      <a:pt x="15706" y="491"/>
                    </a:lnTo>
                    <a:lnTo>
                      <a:pt x="15725" y="502"/>
                    </a:lnTo>
                    <a:lnTo>
                      <a:pt x="15747" y="513"/>
                    </a:lnTo>
                    <a:lnTo>
                      <a:pt x="15768" y="523"/>
                    </a:lnTo>
                    <a:lnTo>
                      <a:pt x="15791" y="533"/>
                    </a:lnTo>
                    <a:lnTo>
                      <a:pt x="15807" y="548"/>
                    </a:lnTo>
                    <a:lnTo>
                      <a:pt x="15824" y="563"/>
                    </a:lnTo>
                    <a:lnTo>
                      <a:pt x="15842" y="575"/>
                    </a:lnTo>
                    <a:lnTo>
                      <a:pt x="15861" y="587"/>
                    </a:lnTo>
                    <a:lnTo>
                      <a:pt x="15881" y="598"/>
                    </a:lnTo>
                    <a:lnTo>
                      <a:pt x="15902" y="607"/>
                    </a:lnTo>
                    <a:lnTo>
                      <a:pt x="15924" y="616"/>
                    </a:lnTo>
                    <a:lnTo>
                      <a:pt x="15947" y="624"/>
                    </a:lnTo>
                    <a:lnTo>
                      <a:pt x="15971" y="630"/>
                    </a:lnTo>
                    <a:lnTo>
                      <a:pt x="15997" y="636"/>
                    </a:lnTo>
                    <a:lnTo>
                      <a:pt x="16022" y="641"/>
                    </a:lnTo>
                    <a:lnTo>
                      <a:pt x="16049" y="645"/>
                    </a:lnTo>
                    <a:lnTo>
                      <a:pt x="16078" y="648"/>
                    </a:lnTo>
                    <a:lnTo>
                      <a:pt x="16107" y="651"/>
                    </a:lnTo>
                    <a:lnTo>
                      <a:pt x="16137" y="652"/>
                    </a:lnTo>
                    <a:lnTo>
                      <a:pt x="16169" y="653"/>
                    </a:lnTo>
                    <a:lnTo>
                      <a:pt x="15728" y="8755"/>
                    </a:lnTo>
                    <a:lnTo>
                      <a:pt x="3203" y="11090"/>
                    </a:lnTo>
                    <a:lnTo>
                      <a:pt x="0" y="1869"/>
                    </a:lnTo>
                    <a:lnTo>
                      <a:pt x="45" y="1863"/>
                    </a:lnTo>
                    <a:lnTo>
                      <a:pt x="88" y="1856"/>
                    </a:lnTo>
                    <a:lnTo>
                      <a:pt x="129" y="1848"/>
                    </a:lnTo>
                    <a:lnTo>
                      <a:pt x="168" y="1839"/>
                    </a:lnTo>
                    <a:lnTo>
                      <a:pt x="206" y="1830"/>
                    </a:lnTo>
                    <a:lnTo>
                      <a:pt x="241" y="1819"/>
                    </a:lnTo>
                    <a:lnTo>
                      <a:pt x="276" y="1808"/>
                    </a:lnTo>
                    <a:lnTo>
                      <a:pt x="308" y="1795"/>
                    </a:lnTo>
                    <a:lnTo>
                      <a:pt x="338" y="1783"/>
                    </a:lnTo>
                    <a:lnTo>
                      <a:pt x="367" y="1769"/>
                    </a:lnTo>
                    <a:lnTo>
                      <a:pt x="394" y="1755"/>
                    </a:lnTo>
                    <a:lnTo>
                      <a:pt x="419" y="1740"/>
                    </a:lnTo>
                    <a:lnTo>
                      <a:pt x="443" y="1725"/>
                    </a:lnTo>
                    <a:lnTo>
                      <a:pt x="465" y="1707"/>
                    </a:lnTo>
                    <a:lnTo>
                      <a:pt x="484" y="1690"/>
                    </a:lnTo>
                    <a:lnTo>
                      <a:pt x="503" y="1672"/>
                    </a:lnTo>
                    <a:lnTo>
                      <a:pt x="521" y="1647"/>
                    </a:lnTo>
                    <a:lnTo>
                      <a:pt x="538" y="1622"/>
                    </a:lnTo>
                    <a:lnTo>
                      <a:pt x="553" y="1595"/>
                    </a:lnTo>
                    <a:lnTo>
                      <a:pt x="568" y="1568"/>
                    </a:lnTo>
                    <a:lnTo>
                      <a:pt x="581" y="1542"/>
                    </a:lnTo>
                    <a:lnTo>
                      <a:pt x="593" y="1514"/>
                    </a:lnTo>
                    <a:lnTo>
                      <a:pt x="605" y="1486"/>
                    </a:lnTo>
                    <a:lnTo>
                      <a:pt x="615" y="1458"/>
                    </a:lnTo>
                    <a:lnTo>
                      <a:pt x="624" y="1429"/>
                    </a:lnTo>
                    <a:lnTo>
                      <a:pt x="632" y="1401"/>
                    </a:lnTo>
                    <a:lnTo>
                      <a:pt x="638" y="1371"/>
                    </a:lnTo>
                    <a:lnTo>
                      <a:pt x="643" y="1341"/>
                    </a:lnTo>
                    <a:lnTo>
                      <a:pt x="648" y="1311"/>
                    </a:lnTo>
                    <a:lnTo>
                      <a:pt x="651" y="1280"/>
                    </a:lnTo>
                    <a:lnTo>
                      <a:pt x="652" y="1248"/>
                    </a:lnTo>
                    <a:lnTo>
                      <a:pt x="653" y="1217"/>
                    </a:lnTo>
                    <a:lnTo>
                      <a:pt x="653" y="958"/>
                    </a:lnTo>
                    <a:lnTo>
                      <a:pt x="3737" y="533"/>
                    </a:lnTo>
                    <a:lnTo>
                      <a:pt x="4421" y="1051"/>
                    </a:lnTo>
                    <a:lnTo>
                      <a:pt x="12101" y="186"/>
                    </a:lnTo>
                    <a:close/>
                  </a:path>
                </a:pathLst>
              </a:custGeom>
              <a:solidFill>
                <a:schemeClr val="bg1"/>
              </a:solidFill>
              <a:ln w="3175">
                <a:noFill/>
                <a:prstDash val="solid"/>
                <a:round/>
                <a:headEnd/>
                <a:tailEnd/>
              </a:ln>
            </p:spPr>
            <p:txBody>
              <a:bodyPr/>
              <a:lstStyle/>
              <a:p>
                <a:endParaRPr lang="en-GB" sz="2000"/>
              </a:p>
            </p:txBody>
          </p:sp>
          <p:sp>
            <p:nvSpPr>
              <p:cNvPr id="62" name="Freeform 177"/>
              <p:cNvSpPr>
                <a:spLocks/>
              </p:cNvSpPr>
              <p:nvPr/>
            </p:nvSpPr>
            <p:spPr bwMode="auto">
              <a:xfrm>
                <a:off x="2890" y="4066"/>
                <a:ext cx="832" cy="709"/>
              </a:xfrm>
              <a:custGeom>
                <a:avLst/>
                <a:gdLst>
                  <a:gd name="T0" fmla="*/ 59 w 11660"/>
                  <a:gd name="T1" fmla="*/ 3 h 9921"/>
                  <a:gd name="T2" fmla="*/ 59 w 11660"/>
                  <a:gd name="T3" fmla="*/ 3 h 9921"/>
                  <a:gd name="T4" fmla="*/ 59 w 11660"/>
                  <a:gd name="T5" fmla="*/ 3 h 9921"/>
                  <a:gd name="T6" fmla="*/ 58 w 11660"/>
                  <a:gd name="T7" fmla="*/ 3 h 9921"/>
                  <a:gd name="T8" fmla="*/ 58 w 11660"/>
                  <a:gd name="T9" fmla="*/ 2 h 9921"/>
                  <a:gd name="T10" fmla="*/ 58 w 11660"/>
                  <a:gd name="T11" fmla="*/ 2 h 9921"/>
                  <a:gd name="T12" fmla="*/ 58 w 11660"/>
                  <a:gd name="T13" fmla="*/ 2 h 9921"/>
                  <a:gd name="T14" fmla="*/ 57 w 11660"/>
                  <a:gd name="T15" fmla="*/ 2 h 9921"/>
                  <a:gd name="T16" fmla="*/ 57 w 11660"/>
                  <a:gd name="T17" fmla="*/ 2 h 9921"/>
                  <a:gd name="T18" fmla="*/ 57 w 11660"/>
                  <a:gd name="T19" fmla="*/ 2 h 9921"/>
                  <a:gd name="T20" fmla="*/ 57 w 11660"/>
                  <a:gd name="T21" fmla="*/ 1 h 9921"/>
                  <a:gd name="T22" fmla="*/ 57 w 11660"/>
                  <a:gd name="T23" fmla="*/ 1 h 9921"/>
                  <a:gd name="T24" fmla="*/ 56 w 11660"/>
                  <a:gd name="T25" fmla="*/ 1 h 9921"/>
                  <a:gd name="T26" fmla="*/ 56 w 11660"/>
                  <a:gd name="T27" fmla="*/ 1 h 9921"/>
                  <a:gd name="T28" fmla="*/ 56 w 11660"/>
                  <a:gd name="T29" fmla="*/ 0 h 9921"/>
                  <a:gd name="T30" fmla="*/ 56 w 11660"/>
                  <a:gd name="T31" fmla="*/ 0 h 9921"/>
                  <a:gd name="T32" fmla="*/ 26 w 11660"/>
                  <a:gd name="T33" fmla="*/ 4 h 9921"/>
                  <a:gd name="T34" fmla="*/ 26 w 11660"/>
                  <a:gd name="T35" fmla="*/ 4 h 9921"/>
                  <a:gd name="T36" fmla="*/ 26 w 11660"/>
                  <a:gd name="T37" fmla="*/ 4 h 9921"/>
                  <a:gd name="T38" fmla="*/ 25 w 11660"/>
                  <a:gd name="T39" fmla="*/ 4 h 9921"/>
                  <a:gd name="T40" fmla="*/ 25 w 11660"/>
                  <a:gd name="T41" fmla="*/ 5 h 9921"/>
                  <a:gd name="T42" fmla="*/ 25 w 11660"/>
                  <a:gd name="T43" fmla="*/ 5 h 9921"/>
                  <a:gd name="T44" fmla="*/ 25 w 11660"/>
                  <a:gd name="T45" fmla="*/ 5 h 9921"/>
                  <a:gd name="T46" fmla="*/ 25 w 11660"/>
                  <a:gd name="T47" fmla="*/ 5 h 9921"/>
                  <a:gd name="T48" fmla="*/ 25 w 11660"/>
                  <a:gd name="T49" fmla="*/ 6 h 9921"/>
                  <a:gd name="T50" fmla="*/ 24 w 11660"/>
                  <a:gd name="T51" fmla="*/ 7 h 9921"/>
                  <a:gd name="T52" fmla="*/ 24 w 11660"/>
                  <a:gd name="T53" fmla="*/ 7 h 9921"/>
                  <a:gd name="T54" fmla="*/ 24 w 11660"/>
                  <a:gd name="T55" fmla="*/ 7 h 9921"/>
                  <a:gd name="T56" fmla="*/ 24 w 11660"/>
                  <a:gd name="T57" fmla="*/ 8 h 9921"/>
                  <a:gd name="T58" fmla="*/ 24 w 11660"/>
                  <a:gd name="T59" fmla="*/ 8 h 9921"/>
                  <a:gd name="T60" fmla="*/ 23 w 11660"/>
                  <a:gd name="T61" fmla="*/ 8 h 9921"/>
                  <a:gd name="T62" fmla="*/ 23 w 11660"/>
                  <a:gd name="T63" fmla="*/ 8 h 9921"/>
                  <a:gd name="T64" fmla="*/ 23 w 11660"/>
                  <a:gd name="T65" fmla="*/ 8 h 9921"/>
                  <a:gd name="T66" fmla="*/ 23 w 11660"/>
                  <a:gd name="T67" fmla="*/ 9 h 9921"/>
                  <a:gd name="T68" fmla="*/ 23 w 11660"/>
                  <a:gd name="T69" fmla="*/ 9 h 9921"/>
                  <a:gd name="T70" fmla="*/ 23 w 11660"/>
                  <a:gd name="T71" fmla="*/ 9 h 9921"/>
                  <a:gd name="T72" fmla="*/ 23 w 11660"/>
                  <a:gd name="T73" fmla="*/ 9 h 9921"/>
                  <a:gd name="T74" fmla="*/ 22 w 11660"/>
                  <a:gd name="T75" fmla="*/ 9 h 9921"/>
                  <a:gd name="T76" fmla="*/ 22 w 11660"/>
                  <a:gd name="T77" fmla="*/ 9 h 9921"/>
                  <a:gd name="T78" fmla="*/ 22 w 11660"/>
                  <a:gd name="T79" fmla="*/ 9 h 9921"/>
                  <a:gd name="T80" fmla="*/ 5 w 11660"/>
                  <a:gd name="T81" fmla="*/ 12 h 9921"/>
                  <a:gd name="T82" fmla="*/ 4 w 11660"/>
                  <a:gd name="T83" fmla="*/ 12 h 9921"/>
                  <a:gd name="T84" fmla="*/ 4 w 11660"/>
                  <a:gd name="T85" fmla="*/ 13 h 9921"/>
                  <a:gd name="T86" fmla="*/ 3 w 11660"/>
                  <a:gd name="T87" fmla="*/ 13 h 9921"/>
                  <a:gd name="T88" fmla="*/ 3 w 11660"/>
                  <a:gd name="T89" fmla="*/ 13 h 9921"/>
                  <a:gd name="T90" fmla="*/ 3 w 11660"/>
                  <a:gd name="T91" fmla="*/ 13 h 9921"/>
                  <a:gd name="T92" fmla="*/ 3 w 11660"/>
                  <a:gd name="T93" fmla="*/ 13 h 9921"/>
                  <a:gd name="T94" fmla="*/ 3 w 11660"/>
                  <a:gd name="T95" fmla="*/ 14 h 9921"/>
                  <a:gd name="T96" fmla="*/ 2 w 11660"/>
                  <a:gd name="T97" fmla="*/ 14 h 9921"/>
                  <a:gd name="T98" fmla="*/ 2 w 11660"/>
                  <a:gd name="T99" fmla="*/ 14 h 9921"/>
                  <a:gd name="T100" fmla="*/ 2 w 11660"/>
                  <a:gd name="T101" fmla="*/ 14 h 9921"/>
                  <a:gd name="T102" fmla="*/ 2 w 11660"/>
                  <a:gd name="T103" fmla="*/ 14 h 9921"/>
                  <a:gd name="T104" fmla="*/ 2 w 11660"/>
                  <a:gd name="T105" fmla="*/ 14 h 9921"/>
                  <a:gd name="T106" fmla="*/ 2 w 11660"/>
                  <a:gd name="T107" fmla="*/ 14 h 9921"/>
                  <a:gd name="T108" fmla="*/ 0 w 11660"/>
                  <a:gd name="T109" fmla="*/ 51 h 9921"/>
                  <a:gd name="T110" fmla="*/ 59 w 11660"/>
                  <a:gd name="T111" fmla="*/ 3 h 99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60"/>
                  <a:gd name="T169" fmla="*/ 0 h 9921"/>
                  <a:gd name="T170" fmla="*/ 11660 w 11660"/>
                  <a:gd name="T171" fmla="*/ 9921 h 99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chemeClr val="accent1"/>
              </a:solidFill>
              <a:ln w="3175">
                <a:noFill/>
                <a:prstDash val="solid"/>
                <a:round/>
                <a:headEnd/>
                <a:tailEnd/>
              </a:ln>
            </p:spPr>
            <p:txBody>
              <a:bodyPr/>
              <a:lstStyle/>
              <a:p>
                <a:endParaRPr lang="en-GB" sz="2000"/>
              </a:p>
            </p:txBody>
          </p:sp>
        </p:grpSp>
      </p:grpSp>
      <p:grpSp>
        <p:nvGrpSpPr>
          <p:cNvPr id="63" name="Group 62"/>
          <p:cNvGrpSpPr/>
          <p:nvPr/>
        </p:nvGrpSpPr>
        <p:grpSpPr>
          <a:xfrm>
            <a:off x="2487675" y="3310612"/>
            <a:ext cx="612775" cy="612775"/>
            <a:chOff x="2860543" y="2995095"/>
            <a:chExt cx="612775" cy="612775"/>
          </a:xfrm>
        </p:grpSpPr>
        <p:sp>
          <p:nvSpPr>
            <p:cNvPr id="64" name="Oval 63"/>
            <p:cNvSpPr/>
            <p:nvPr/>
          </p:nvSpPr>
          <p:spPr bwMode="ltGray">
            <a:xfrm>
              <a:off x="2860543" y="2995095"/>
              <a:ext cx="612775" cy="612775"/>
            </a:xfrm>
            <a:prstGeom prst="ellipse">
              <a:avLst/>
            </a:prstGeom>
            <a:solidFill>
              <a:schemeClr val="accent5">
                <a:lumMod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grpSp>
          <p:nvGrpSpPr>
            <p:cNvPr id="65" name="Group 225"/>
            <p:cNvGrpSpPr>
              <a:grpSpLocks/>
            </p:cNvGrpSpPr>
            <p:nvPr/>
          </p:nvGrpSpPr>
          <p:grpSpPr bwMode="auto">
            <a:xfrm rot="-3202682">
              <a:off x="3024961" y="3110596"/>
              <a:ext cx="283145" cy="383500"/>
              <a:chOff x="476" y="2704"/>
              <a:chExt cx="771" cy="1225"/>
            </a:xfrm>
          </p:grpSpPr>
          <p:sp>
            <p:nvSpPr>
              <p:cNvPr id="66" name="AutoShape 226"/>
              <p:cNvSpPr>
                <a:spLocks noChangeArrowheads="1"/>
              </p:cNvSpPr>
              <p:nvPr/>
            </p:nvSpPr>
            <p:spPr bwMode="auto">
              <a:xfrm>
                <a:off x="476" y="2795"/>
                <a:ext cx="771" cy="1134"/>
              </a:xfrm>
              <a:prstGeom prst="roundRect">
                <a:avLst>
                  <a:gd name="adj" fmla="val 16667"/>
                </a:avLst>
              </a:prstGeom>
              <a:solidFill>
                <a:schemeClr val="accent5">
                  <a:lumMod val="40000"/>
                  <a:lumOff val="60000"/>
                </a:schemeClr>
              </a:solidFill>
              <a:ln w="38100">
                <a:noFill/>
                <a:round/>
                <a:headEnd/>
                <a:tailEnd/>
              </a:ln>
            </p:spPr>
            <p:txBody>
              <a:bodyPr wrap="none" anchor="ctr"/>
              <a:lstStyle/>
              <a:p>
                <a:endParaRPr lang="en-US" sz="2000"/>
              </a:p>
            </p:txBody>
          </p:sp>
          <p:sp>
            <p:nvSpPr>
              <p:cNvPr id="67" name="AutoShape 227"/>
              <p:cNvSpPr>
                <a:spLocks noChangeArrowheads="1"/>
              </p:cNvSpPr>
              <p:nvPr/>
            </p:nvSpPr>
            <p:spPr bwMode="auto">
              <a:xfrm>
                <a:off x="680" y="2704"/>
                <a:ext cx="363" cy="182"/>
              </a:xfrm>
              <a:prstGeom prst="roundRect">
                <a:avLst>
                  <a:gd name="adj" fmla="val 16667"/>
                </a:avLst>
              </a:prstGeom>
              <a:solidFill>
                <a:schemeClr val="bg1"/>
              </a:solidFill>
              <a:ln w="38100">
                <a:noFill/>
                <a:round/>
                <a:headEnd/>
                <a:tailEnd/>
              </a:ln>
            </p:spPr>
            <p:txBody>
              <a:bodyPr wrap="none" anchor="ctr"/>
              <a:lstStyle/>
              <a:p>
                <a:endParaRPr lang="en-US" sz="2000"/>
              </a:p>
            </p:txBody>
          </p:sp>
        </p:grpSp>
      </p:grpSp>
      <p:grpSp>
        <p:nvGrpSpPr>
          <p:cNvPr id="68" name="Group 67"/>
          <p:cNvGrpSpPr/>
          <p:nvPr/>
        </p:nvGrpSpPr>
        <p:grpSpPr>
          <a:xfrm>
            <a:off x="5106180" y="3308484"/>
            <a:ext cx="612000" cy="612000"/>
            <a:chOff x="8742468" y="3474401"/>
            <a:chExt cx="612000" cy="612000"/>
          </a:xfrm>
        </p:grpSpPr>
        <p:sp>
          <p:nvSpPr>
            <p:cNvPr id="69" name="Oval 68"/>
            <p:cNvSpPr/>
            <p:nvPr/>
          </p:nvSpPr>
          <p:spPr bwMode="ltGray">
            <a:xfrm>
              <a:off x="8742468" y="3474401"/>
              <a:ext cx="612000" cy="612000"/>
            </a:xfrm>
            <a:prstGeom prst="ellipse">
              <a:avLst/>
            </a:prstGeom>
            <a:solidFill>
              <a:schemeClr val="accent4">
                <a:lumMod val="75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sp>
          <p:nvSpPr>
            <p:cNvPr id="70" name="Freeform 4847"/>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grpSp>
      <p:grpSp>
        <p:nvGrpSpPr>
          <p:cNvPr id="71" name="Group 70"/>
          <p:cNvGrpSpPr/>
          <p:nvPr/>
        </p:nvGrpSpPr>
        <p:grpSpPr>
          <a:xfrm>
            <a:off x="7744516" y="5673587"/>
            <a:ext cx="612000" cy="612000"/>
            <a:chOff x="2342233" y="3474401"/>
            <a:chExt cx="612000" cy="612000"/>
          </a:xfrm>
        </p:grpSpPr>
        <p:sp>
          <p:nvSpPr>
            <p:cNvPr id="72" name="Oval 71"/>
            <p:cNvSpPr/>
            <p:nvPr/>
          </p:nvSpPr>
          <p:spPr bwMode="ltGray">
            <a:xfrm>
              <a:off x="2342233" y="3474401"/>
              <a:ext cx="612000" cy="612000"/>
            </a:xfrm>
            <a:prstGeom prst="ellipse">
              <a:avLst/>
            </a:prstGeom>
            <a:solidFill>
              <a:schemeClr val="accent4">
                <a:lumMod val="50000"/>
              </a:schemeClr>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sp>
          <p:nvSpPr>
            <p:cNvPr id="73" name="Freeform 4811"/>
            <p:cNvSpPr>
              <a:spLocks noEditPoints="1"/>
            </p:cNvSpPr>
            <p:nvPr/>
          </p:nvSpPr>
          <p:spPr bwMode="auto">
            <a:xfrm>
              <a:off x="2455792" y="3538350"/>
              <a:ext cx="384882" cy="492747"/>
            </a:xfrm>
            <a:custGeom>
              <a:avLst/>
              <a:gdLst>
                <a:gd name="T0" fmla="*/ 108 w 314"/>
                <a:gd name="T1" fmla="*/ 262 h 402"/>
                <a:gd name="T2" fmla="*/ 96 w 314"/>
                <a:gd name="T3" fmla="*/ 242 h 402"/>
                <a:gd name="T4" fmla="*/ 102 w 314"/>
                <a:gd name="T5" fmla="*/ 228 h 402"/>
                <a:gd name="T6" fmla="*/ 160 w 314"/>
                <a:gd name="T7" fmla="*/ 222 h 402"/>
                <a:gd name="T8" fmla="*/ 130 w 314"/>
                <a:gd name="T9" fmla="*/ 276 h 402"/>
                <a:gd name="T10" fmla="*/ 116 w 314"/>
                <a:gd name="T11" fmla="*/ 282 h 402"/>
                <a:gd name="T12" fmla="*/ 110 w 314"/>
                <a:gd name="T13" fmla="*/ 298 h 402"/>
                <a:gd name="T14" fmla="*/ 122 w 314"/>
                <a:gd name="T15" fmla="*/ 316 h 402"/>
                <a:gd name="T16" fmla="*/ 146 w 314"/>
                <a:gd name="T17" fmla="*/ 318 h 402"/>
                <a:gd name="T18" fmla="*/ 160 w 314"/>
                <a:gd name="T19" fmla="*/ 286 h 402"/>
                <a:gd name="T20" fmla="*/ 300 w 314"/>
                <a:gd name="T21" fmla="*/ 134 h 402"/>
                <a:gd name="T22" fmla="*/ 296 w 314"/>
                <a:gd name="T23" fmla="*/ 162 h 402"/>
                <a:gd name="T24" fmla="*/ 302 w 314"/>
                <a:gd name="T25" fmla="*/ 180 h 402"/>
                <a:gd name="T26" fmla="*/ 246 w 314"/>
                <a:gd name="T27" fmla="*/ 402 h 402"/>
                <a:gd name="T28" fmla="*/ 218 w 314"/>
                <a:gd name="T29" fmla="*/ 400 h 402"/>
                <a:gd name="T30" fmla="*/ 184 w 314"/>
                <a:gd name="T31" fmla="*/ 382 h 402"/>
                <a:gd name="T32" fmla="*/ 164 w 314"/>
                <a:gd name="T33" fmla="*/ 346 h 402"/>
                <a:gd name="T34" fmla="*/ 164 w 314"/>
                <a:gd name="T35" fmla="*/ 320 h 402"/>
                <a:gd name="T36" fmla="*/ 178 w 314"/>
                <a:gd name="T37" fmla="*/ 290 h 402"/>
                <a:gd name="T38" fmla="*/ 6 w 314"/>
                <a:gd name="T39" fmla="*/ 154 h 402"/>
                <a:gd name="T40" fmla="*/ 2 w 314"/>
                <a:gd name="T41" fmla="*/ 150 h 402"/>
                <a:gd name="T42" fmla="*/ 0 w 314"/>
                <a:gd name="T43" fmla="*/ 142 h 402"/>
                <a:gd name="T44" fmla="*/ 38 w 314"/>
                <a:gd name="T45" fmla="*/ 38 h 402"/>
                <a:gd name="T46" fmla="*/ 50 w 314"/>
                <a:gd name="T47" fmla="*/ 6 h 402"/>
                <a:gd name="T48" fmla="*/ 56 w 314"/>
                <a:gd name="T49" fmla="*/ 0 h 402"/>
                <a:gd name="T50" fmla="*/ 306 w 314"/>
                <a:gd name="T51" fmla="*/ 88 h 402"/>
                <a:gd name="T52" fmla="*/ 312 w 314"/>
                <a:gd name="T53" fmla="*/ 94 h 402"/>
                <a:gd name="T54" fmla="*/ 312 w 314"/>
                <a:gd name="T55" fmla="*/ 102 h 402"/>
                <a:gd name="T56" fmla="*/ 300 w 314"/>
                <a:gd name="T57" fmla="*/ 134 h 402"/>
                <a:gd name="T58" fmla="*/ 300 w 314"/>
                <a:gd name="T59" fmla="*/ 134 h 402"/>
                <a:gd name="T60" fmla="*/ 290 w 314"/>
                <a:gd name="T61" fmla="*/ 104 h 402"/>
                <a:gd name="T62" fmla="*/ 232 w 314"/>
                <a:gd name="T63" fmla="*/ 208 h 402"/>
                <a:gd name="T64" fmla="*/ 246 w 314"/>
                <a:gd name="T65" fmla="*/ 220 h 402"/>
                <a:gd name="T66" fmla="*/ 54 w 314"/>
                <a:gd name="T67" fmla="*/ 54 h 402"/>
                <a:gd name="T68" fmla="*/ 180 w 314"/>
                <a:gd name="T69" fmla="*/ 196 h 402"/>
                <a:gd name="T70" fmla="*/ 196 w 314"/>
                <a:gd name="T71" fmla="*/ 180 h 402"/>
                <a:gd name="T72" fmla="*/ 216 w 314"/>
                <a:gd name="T73" fmla="*/ 182 h 402"/>
                <a:gd name="T74" fmla="*/ 232 w 314"/>
                <a:gd name="T75" fmla="*/ 208 h 402"/>
                <a:gd name="T76" fmla="*/ 246 w 314"/>
                <a:gd name="T77" fmla="*/ 242 h 402"/>
                <a:gd name="T78" fmla="*/ 232 w 314"/>
                <a:gd name="T79" fmla="*/ 262 h 402"/>
                <a:gd name="T80" fmla="*/ 254 w 314"/>
                <a:gd name="T81" fmla="*/ 164 h 402"/>
                <a:gd name="T82" fmla="*/ 260 w 314"/>
                <a:gd name="T83" fmla="*/ 152 h 402"/>
                <a:gd name="T84" fmla="*/ 254 w 314"/>
                <a:gd name="T85" fmla="*/ 140 h 402"/>
                <a:gd name="T86" fmla="*/ 244 w 314"/>
                <a:gd name="T87" fmla="*/ 136 h 402"/>
                <a:gd name="T88" fmla="*/ 232 w 314"/>
                <a:gd name="T89" fmla="*/ 140 h 402"/>
                <a:gd name="T90" fmla="*/ 228 w 314"/>
                <a:gd name="T91" fmla="*/ 152 h 402"/>
                <a:gd name="T92" fmla="*/ 232 w 314"/>
                <a:gd name="T93" fmla="*/ 164 h 402"/>
                <a:gd name="T94" fmla="*/ 244 w 314"/>
                <a:gd name="T95" fmla="*/ 168 h 402"/>
                <a:gd name="T96" fmla="*/ 254 w 314"/>
                <a:gd name="T97" fmla="*/ 164 h 402"/>
                <a:gd name="T98" fmla="*/ 98 w 314"/>
                <a:gd name="T99" fmla="*/ 84 h 402"/>
                <a:gd name="T100" fmla="*/ 108 w 314"/>
                <a:gd name="T101" fmla="*/ 102 h 402"/>
                <a:gd name="T102" fmla="*/ 112 w 314"/>
                <a:gd name="T103" fmla="*/ 9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4" h="402">
                  <a:moveTo>
                    <a:pt x="116" y="262"/>
                  </a:moveTo>
                  <a:lnTo>
                    <a:pt x="116" y="262"/>
                  </a:lnTo>
                  <a:lnTo>
                    <a:pt x="108" y="262"/>
                  </a:lnTo>
                  <a:lnTo>
                    <a:pt x="102" y="256"/>
                  </a:lnTo>
                  <a:lnTo>
                    <a:pt x="98" y="250"/>
                  </a:lnTo>
                  <a:lnTo>
                    <a:pt x="96" y="242"/>
                  </a:lnTo>
                  <a:lnTo>
                    <a:pt x="96" y="242"/>
                  </a:lnTo>
                  <a:lnTo>
                    <a:pt x="98" y="234"/>
                  </a:lnTo>
                  <a:lnTo>
                    <a:pt x="102" y="228"/>
                  </a:lnTo>
                  <a:lnTo>
                    <a:pt x="108" y="222"/>
                  </a:lnTo>
                  <a:lnTo>
                    <a:pt x="116" y="222"/>
                  </a:lnTo>
                  <a:lnTo>
                    <a:pt x="160" y="222"/>
                  </a:lnTo>
                  <a:lnTo>
                    <a:pt x="160" y="262"/>
                  </a:lnTo>
                  <a:lnTo>
                    <a:pt x="116" y="262"/>
                  </a:lnTo>
                  <a:close/>
                  <a:moveTo>
                    <a:pt x="130" y="276"/>
                  </a:moveTo>
                  <a:lnTo>
                    <a:pt x="130" y="276"/>
                  </a:lnTo>
                  <a:lnTo>
                    <a:pt x="122" y="278"/>
                  </a:lnTo>
                  <a:lnTo>
                    <a:pt x="116" y="282"/>
                  </a:lnTo>
                  <a:lnTo>
                    <a:pt x="112" y="290"/>
                  </a:lnTo>
                  <a:lnTo>
                    <a:pt x="110" y="298"/>
                  </a:lnTo>
                  <a:lnTo>
                    <a:pt x="110" y="298"/>
                  </a:lnTo>
                  <a:lnTo>
                    <a:pt x="112" y="306"/>
                  </a:lnTo>
                  <a:lnTo>
                    <a:pt x="116" y="312"/>
                  </a:lnTo>
                  <a:lnTo>
                    <a:pt x="122" y="316"/>
                  </a:lnTo>
                  <a:lnTo>
                    <a:pt x="130" y="318"/>
                  </a:lnTo>
                  <a:lnTo>
                    <a:pt x="146" y="318"/>
                  </a:lnTo>
                  <a:lnTo>
                    <a:pt x="146" y="318"/>
                  </a:lnTo>
                  <a:lnTo>
                    <a:pt x="150" y="308"/>
                  </a:lnTo>
                  <a:lnTo>
                    <a:pt x="154" y="296"/>
                  </a:lnTo>
                  <a:lnTo>
                    <a:pt x="160" y="286"/>
                  </a:lnTo>
                  <a:lnTo>
                    <a:pt x="166" y="276"/>
                  </a:lnTo>
                  <a:lnTo>
                    <a:pt x="130" y="276"/>
                  </a:lnTo>
                  <a:close/>
                  <a:moveTo>
                    <a:pt x="300" y="134"/>
                  </a:moveTo>
                  <a:lnTo>
                    <a:pt x="292" y="158"/>
                  </a:lnTo>
                  <a:lnTo>
                    <a:pt x="292" y="158"/>
                  </a:lnTo>
                  <a:lnTo>
                    <a:pt x="296" y="162"/>
                  </a:lnTo>
                  <a:lnTo>
                    <a:pt x="300" y="168"/>
                  </a:lnTo>
                  <a:lnTo>
                    <a:pt x="302" y="174"/>
                  </a:lnTo>
                  <a:lnTo>
                    <a:pt x="302" y="180"/>
                  </a:lnTo>
                  <a:lnTo>
                    <a:pt x="302" y="382"/>
                  </a:lnTo>
                  <a:lnTo>
                    <a:pt x="302" y="402"/>
                  </a:lnTo>
                  <a:lnTo>
                    <a:pt x="246" y="402"/>
                  </a:lnTo>
                  <a:lnTo>
                    <a:pt x="232" y="402"/>
                  </a:lnTo>
                  <a:lnTo>
                    <a:pt x="232" y="402"/>
                  </a:lnTo>
                  <a:lnTo>
                    <a:pt x="218" y="400"/>
                  </a:lnTo>
                  <a:lnTo>
                    <a:pt x="206" y="396"/>
                  </a:lnTo>
                  <a:lnTo>
                    <a:pt x="194" y="390"/>
                  </a:lnTo>
                  <a:lnTo>
                    <a:pt x="184" y="382"/>
                  </a:lnTo>
                  <a:lnTo>
                    <a:pt x="174" y="372"/>
                  </a:lnTo>
                  <a:lnTo>
                    <a:pt x="168" y="360"/>
                  </a:lnTo>
                  <a:lnTo>
                    <a:pt x="164" y="346"/>
                  </a:lnTo>
                  <a:lnTo>
                    <a:pt x="164" y="332"/>
                  </a:lnTo>
                  <a:lnTo>
                    <a:pt x="164" y="332"/>
                  </a:lnTo>
                  <a:lnTo>
                    <a:pt x="164" y="320"/>
                  </a:lnTo>
                  <a:lnTo>
                    <a:pt x="166" y="310"/>
                  </a:lnTo>
                  <a:lnTo>
                    <a:pt x="172" y="300"/>
                  </a:lnTo>
                  <a:lnTo>
                    <a:pt x="178" y="290"/>
                  </a:lnTo>
                  <a:lnTo>
                    <a:pt x="176" y="290"/>
                  </a:lnTo>
                  <a:lnTo>
                    <a:pt x="176" y="216"/>
                  </a:lnTo>
                  <a:lnTo>
                    <a:pt x="6" y="154"/>
                  </a:lnTo>
                  <a:lnTo>
                    <a:pt x="6" y="154"/>
                  </a:lnTo>
                  <a:lnTo>
                    <a:pt x="4" y="152"/>
                  </a:lnTo>
                  <a:lnTo>
                    <a:pt x="2" y="150"/>
                  </a:lnTo>
                  <a:lnTo>
                    <a:pt x="2" y="150"/>
                  </a:lnTo>
                  <a:lnTo>
                    <a:pt x="0" y="146"/>
                  </a:lnTo>
                  <a:lnTo>
                    <a:pt x="0" y="142"/>
                  </a:lnTo>
                  <a:lnTo>
                    <a:pt x="38" y="38"/>
                  </a:lnTo>
                  <a:lnTo>
                    <a:pt x="38" y="38"/>
                  </a:lnTo>
                  <a:lnTo>
                    <a:pt x="38" y="38"/>
                  </a:lnTo>
                  <a:lnTo>
                    <a:pt x="38" y="38"/>
                  </a:lnTo>
                  <a:lnTo>
                    <a:pt x="38" y="38"/>
                  </a:lnTo>
                  <a:lnTo>
                    <a:pt x="50" y="6"/>
                  </a:lnTo>
                  <a:lnTo>
                    <a:pt x="50" y="6"/>
                  </a:lnTo>
                  <a:lnTo>
                    <a:pt x="52" y="2"/>
                  </a:lnTo>
                  <a:lnTo>
                    <a:pt x="56" y="0"/>
                  </a:lnTo>
                  <a:lnTo>
                    <a:pt x="58" y="0"/>
                  </a:lnTo>
                  <a:lnTo>
                    <a:pt x="62" y="0"/>
                  </a:lnTo>
                  <a:lnTo>
                    <a:pt x="306" y="88"/>
                  </a:lnTo>
                  <a:lnTo>
                    <a:pt x="306" y="88"/>
                  </a:lnTo>
                  <a:lnTo>
                    <a:pt x="310" y="90"/>
                  </a:lnTo>
                  <a:lnTo>
                    <a:pt x="312" y="94"/>
                  </a:lnTo>
                  <a:lnTo>
                    <a:pt x="312" y="94"/>
                  </a:lnTo>
                  <a:lnTo>
                    <a:pt x="314" y="98"/>
                  </a:lnTo>
                  <a:lnTo>
                    <a:pt x="312" y="102"/>
                  </a:lnTo>
                  <a:lnTo>
                    <a:pt x="300" y="134"/>
                  </a:lnTo>
                  <a:lnTo>
                    <a:pt x="300" y="134"/>
                  </a:lnTo>
                  <a:lnTo>
                    <a:pt x="300" y="134"/>
                  </a:lnTo>
                  <a:lnTo>
                    <a:pt x="300" y="134"/>
                  </a:lnTo>
                  <a:lnTo>
                    <a:pt x="300" y="134"/>
                  </a:lnTo>
                  <a:lnTo>
                    <a:pt x="300" y="134"/>
                  </a:lnTo>
                  <a:close/>
                  <a:moveTo>
                    <a:pt x="60" y="36"/>
                  </a:moveTo>
                  <a:lnTo>
                    <a:pt x="286" y="118"/>
                  </a:lnTo>
                  <a:lnTo>
                    <a:pt x="290" y="104"/>
                  </a:lnTo>
                  <a:lnTo>
                    <a:pt x="66" y="22"/>
                  </a:lnTo>
                  <a:lnTo>
                    <a:pt x="60" y="36"/>
                  </a:lnTo>
                  <a:close/>
                  <a:moveTo>
                    <a:pt x="232" y="208"/>
                  </a:moveTo>
                  <a:lnTo>
                    <a:pt x="232" y="216"/>
                  </a:lnTo>
                  <a:lnTo>
                    <a:pt x="246" y="220"/>
                  </a:lnTo>
                  <a:lnTo>
                    <a:pt x="246" y="220"/>
                  </a:lnTo>
                  <a:lnTo>
                    <a:pt x="248" y="220"/>
                  </a:lnTo>
                  <a:lnTo>
                    <a:pt x="278" y="136"/>
                  </a:lnTo>
                  <a:lnTo>
                    <a:pt x="54" y="54"/>
                  </a:lnTo>
                  <a:lnTo>
                    <a:pt x="24" y="138"/>
                  </a:lnTo>
                  <a:lnTo>
                    <a:pt x="180" y="196"/>
                  </a:lnTo>
                  <a:lnTo>
                    <a:pt x="180" y="196"/>
                  </a:lnTo>
                  <a:lnTo>
                    <a:pt x="184" y="190"/>
                  </a:lnTo>
                  <a:lnTo>
                    <a:pt x="190" y="184"/>
                  </a:lnTo>
                  <a:lnTo>
                    <a:pt x="196" y="180"/>
                  </a:lnTo>
                  <a:lnTo>
                    <a:pt x="204" y="180"/>
                  </a:lnTo>
                  <a:lnTo>
                    <a:pt x="204" y="180"/>
                  </a:lnTo>
                  <a:lnTo>
                    <a:pt x="216" y="182"/>
                  </a:lnTo>
                  <a:lnTo>
                    <a:pt x="224" y="188"/>
                  </a:lnTo>
                  <a:lnTo>
                    <a:pt x="230" y="196"/>
                  </a:lnTo>
                  <a:lnTo>
                    <a:pt x="232" y="208"/>
                  </a:lnTo>
                  <a:lnTo>
                    <a:pt x="232" y="208"/>
                  </a:lnTo>
                  <a:close/>
                  <a:moveTo>
                    <a:pt x="246" y="264"/>
                  </a:moveTo>
                  <a:lnTo>
                    <a:pt x="246" y="242"/>
                  </a:lnTo>
                  <a:lnTo>
                    <a:pt x="232" y="236"/>
                  </a:lnTo>
                  <a:lnTo>
                    <a:pt x="232" y="262"/>
                  </a:lnTo>
                  <a:lnTo>
                    <a:pt x="232" y="262"/>
                  </a:lnTo>
                  <a:lnTo>
                    <a:pt x="246" y="264"/>
                  </a:lnTo>
                  <a:lnTo>
                    <a:pt x="246" y="264"/>
                  </a:lnTo>
                  <a:close/>
                  <a:moveTo>
                    <a:pt x="254" y="164"/>
                  </a:moveTo>
                  <a:lnTo>
                    <a:pt x="254" y="164"/>
                  </a:lnTo>
                  <a:lnTo>
                    <a:pt x="258" y="158"/>
                  </a:lnTo>
                  <a:lnTo>
                    <a:pt x="260" y="152"/>
                  </a:lnTo>
                  <a:lnTo>
                    <a:pt x="260" y="152"/>
                  </a:lnTo>
                  <a:lnTo>
                    <a:pt x="258" y="146"/>
                  </a:lnTo>
                  <a:lnTo>
                    <a:pt x="254" y="140"/>
                  </a:lnTo>
                  <a:lnTo>
                    <a:pt x="254" y="140"/>
                  </a:lnTo>
                  <a:lnTo>
                    <a:pt x="250" y="138"/>
                  </a:lnTo>
                  <a:lnTo>
                    <a:pt x="244" y="136"/>
                  </a:lnTo>
                  <a:lnTo>
                    <a:pt x="238" y="138"/>
                  </a:lnTo>
                  <a:lnTo>
                    <a:pt x="232" y="140"/>
                  </a:lnTo>
                  <a:lnTo>
                    <a:pt x="232" y="140"/>
                  </a:lnTo>
                  <a:lnTo>
                    <a:pt x="228" y="146"/>
                  </a:lnTo>
                  <a:lnTo>
                    <a:pt x="228" y="152"/>
                  </a:lnTo>
                  <a:lnTo>
                    <a:pt x="228" y="152"/>
                  </a:lnTo>
                  <a:lnTo>
                    <a:pt x="228" y="158"/>
                  </a:lnTo>
                  <a:lnTo>
                    <a:pt x="232" y="164"/>
                  </a:lnTo>
                  <a:lnTo>
                    <a:pt x="232" y="164"/>
                  </a:lnTo>
                  <a:lnTo>
                    <a:pt x="238" y="166"/>
                  </a:lnTo>
                  <a:lnTo>
                    <a:pt x="244" y="168"/>
                  </a:lnTo>
                  <a:lnTo>
                    <a:pt x="244" y="168"/>
                  </a:lnTo>
                  <a:lnTo>
                    <a:pt x="250" y="166"/>
                  </a:lnTo>
                  <a:lnTo>
                    <a:pt x="254" y="164"/>
                  </a:lnTo>
                  <a:lnTo>
                    <a:pt x="254" y="164"/>
                  </a:lnTo>
                  <a:close/>
                  <a:moveTo>
                    <a:pt x="58" y="84"/>
                  </a:moveTo>
                  <a:lnTo>
                    <a:pt x="94" y="98"/>
                  </a:lnTo>
                  <a:lnTo>
                    <a:pt x="98" y="84"/>
                  </a:lnTo>
                  <a:lnTo>
                    <a:pt x="62" y="72"/>
                  </a:lnTo>
                  <a:lnTo>
                    <a:pt x="58" y="84"/>
                  </a:lnTo>
                  <a:close/>
                  <a:moveTo>
                    <a:pt x="108" y="102"/>
                  </a:moveTo>
                  <a:lnTo>
                    <a:pt x="158" y="120"/>
                  </a:lnTo>
                  <a:lnTo>
                    <a:pt x="162" y="108"/>
                  </a:lnTo>
                  <a:lnTo>
                    <a:pt x="112" y="90"/>
                  </a:lnTo>
                  <a:lnTo>
                    <a:pt x="108" y="10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sz="2000"/>
            </a:p>
          </p:txBody>
        </p:sp>
      </p:grpSp>
      <p:grpSp>
        <p:nvGrpSpPr>
          <p:cNvPr id="74" name="Group 73"/>
          <p:cNvGrpSpPr/>
          <p:nvPr/>
        </p:nvGrpSpPr>
        <p:grpSpPr>
          <a:xfrm>
            <a:off x="7744516" y="3308484"/>
            <a:ext cx="612000" cy="612000"/>
            <a:chOff x="3216946" y="4690710"/>
            <a:chExt cx="612000" cy="612000"/>
          </a:xfrm>
        </p:grpSpPr>
        <p:sp>
          <p:nvSpPr>
            <p:cNvPr id="75" name="Oval 74"/>
            <p:cNvSpPr/>
            <p:nvPr/>
          </p:nvSpPr>
          <p:spPr bwMode="ltGray">
            <a:xfrm>
              <a:off x="3216946" y="4690710"/>
              <a:ext cx="612000" cy="612000"/>
            </a:xfrm>
            <a:prstGeom prst="ellipse">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sp>
          <p:nvSpPr>
            <p:cNvPr id="76" name="Freeform 4902"/>
            <p:cNvSpPr>
              <a:spLocks noEditPoints="1"/>
            </p:cNvSpPr>
            <p:nvPr/>
          </p:nvSpPr>
          <p:spPr bwMode="auto">
            <a:xfrm>
              <a:off x="3356096" y="4817408"/>
              <a:ext cx="317659" cy="373432"/>
            </a:xfrm>
            <a:custGeom>
              <a:avLst/>
              <a:gdLst>
                <a:gd name="T0" fmla="*/ 196 w 262"/>
                <a:gd name="T1" fmla="*/ 16 h 308"/>
                <a:gd name="T2" fmla="*/ 48 w 262"/>
                <a:gd name="T3" fmla="*/ 0 h 308"/>
                <a:gd name="T4" fmla="*/ 42 w 262"/>
                <a:gd name="T5" fmla="*/ 2 h 308"/>
                <a:gd name="T6" fmla="*/ 34 w 262"/>
                <a:gd name="T7" fmla="*/ 10 h 308"/>
                <a:gd name="T8" fmla="*/ 32 w 262"/>
                <a:gd name="T9" fmla="*/ 62 h 308"/>
                <a:gd name="T10" fmla="*/ 42 w 262"/>
                <a:gd name="T11" fmla="*/ 64 h 308"/>
                <a:gd name="T12" fmla="*/ 176 w 262"/>
                <a:gd name="T13" fmla="*/ 196 h 308"/>
                <a:gd name="T14" fmla="*/ 118 w 262"/>
                <a:gd name="T15" fmla="*/ 254 h 308"/>
                <a:gd name="T16" fmla="*/ 32 w 262"/>
                <a:gd name="T17" fmla="*/ 292 h 308"/>
                <a:gd name="T18" fmla="*/ 34 w 262"/>
                <a:gd name="T19" fmla="*/ 300 h 308"/>
                <a:gd name="T20" fmla="*/ 42 w 262"/>
                <a:gd name="T21" fmla="*/ 308 h 308"/>
                <a:gd name="T22" fmla="*/ 246 w 262"/>
                <a:gd name="T23" fmla="*/ 308 h 308"/>
                <a:gd name="T24" fmla="*/ 252 w 262"/>
                <a:gd name="T25" fmla="*/ 308 h 308"/>
                <a:gd name="T26" fmla="*/ 262 w 262"/>
                <a:gd name="T27" fmla="*/ 300 h 308"/>
                <a:gd name="T28" fmla="*/ 262 w 262"/>
                <a:gd name="T29" fmla="*/ 82 h 308"/>
                <a:gd name="T30" fmla="*/ 178 w 262"/>
                <a:gd name="T31" fmla="*/ 84 h 308"/>
                <a:gd name="T32" fmla="*/ 196 w 262"/>
                <a:gd name="T33" fmla="*/ 42 h 308"/>
                <a:gd name="T34" fmla="*/ 220 w 262"/>
                <a:gd name="T35" fmla="*/ 66 h 308"/>
                <a:gd name="T36" fmla="*/ 178 w 262"/>
                <a:gd name="T37" fmla="*/ 84 h 308"/>
                <a:gd name="T38" fmla="*/ 124 w 262"/>
                <a:gd name="T39" fmla="*/ 214 h 308"/>
                <a:gd name="T40" fmla="*/ 116 w 262"/>
                <a:gd name="T41" fmla="*/ 226 h 308"/>
                <a:gd name="T42" fmla="*/ 4 w 262"/>
                <a:gd name="T43" fmla="*/ 114 h 308"/>
                <a:gd name="T44" fmla="*/ 0 w 262"/>
                <a:gd name="T45" fmla="*/ 110 h 308"/>
                <a:gd name="T46" fmla="*/ 14 w 262"/>
                <a:gd name="T47" fmla="*/ 104 h 308"/>
                <a:gd name="T48" fmla="*/ 36 w 262"/>
                <a:gd name="T49" fmla="*/ 82 h 308"/>
                <a:gd name="T50" fmla="*/ 32 w 262"/>
                <a:gd name="T51" fmla="*/ 78 h 308"/>
                <a:gd name="T52" fmla="*/ 26 w 262"/>
                <a:gd name="T53" fmla="*/ 92 h 308"/>
                <a:gd name="T54" fmla="*/ 136 w 262"/>
                <a:gd name="T55" fmla="*/ 202 h 308"/>
                <a:gd name="T56" fmla="*/ 148 w 262"/>
                <a:gd name="T57" fmla="*/ 194 h 308"/>
                <a:gd name="T58" fmla="*/ 36 w 262"/>
                <a:gd name="T59" fmla="*/ 82 h 308"/>
                <a:gd name="T60" fmla="*/ 172 w 262"/>
                <a:gd name="T61" fmla="*/ 228 h 308"/>
                <a:gd name="T62" fmla="*/ 158 w 262"/>
                <a:gd name="T63" fmla="*/ 236 h 308"/>
                <a:gd name="T64" fmla="*/ 152 w 262"/>
                <a:gd name="T65" fmla="*/ 244 h 308"/>
                <a:gd name="T66" fmla="*/ 182 w 262"/>
                <a:gd name="T67"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308">
                  <a:moveTo>
                    <a:pt x="246" y="66"/>
                  </a:moveTo>
                  <a:lnTo>
                    <a:pt x="196" y="16"/>
                  </a:lnTo>
                  <a:lnTo>
                    <a:pt x="180" y="0"/>
                  </a:lnTo>
                  <a:lnTo>
                    <a:pt x="48" y="0"/>
                  </a:lnTo>
                  <a:lnTo>
                    <a:pt x="48" y="0"/>
                  </a:lnTo>
                  <a:lnTo>
                    <a:pt x="42" y="2"/>
                  </a:lnTo>
                  <a:lnTo>
                    <a:pt x="38" y="4"/>
                  </a:lnTo>
                  <a:lnTo>
                    <a:pt x="34" y="10"/>
                  </a:lnTo>
                  <a:lnTo>
                    <a:pt x="32" y="16"/>
                  </a:lnTo>
                  <a:lnTo>
                    <a:pt x="32" y="62"/>
                  </a:lnTo>
                  <a:lnTo>
                    <a:pt x="32" y="62"/>
                  </a:lnTo>
                  <a:lnTo>
                    <a:pt x="42" y="64"/>
                  </a:lnTo>
                  <a:lnTo>
                    <a:pt x="50" y="70"/>
                  </a:lnTo>
                  <a:lnTo>
                    <a:pt x="176" y="196"/>
                  </a:lnTo>
                  <a:lnTo>
                    <a:pt x="198" y="276"/>
                  </a:lnTo>
                  <a:lnTo>
                    <a:pt x="118" y="254"/>
                  </a:lnTo>
                  <a:lnTo>
                    <a:pt x="32" y="168"/>
                  </a:lnTo>
                  <a:lnTo>
                    <a:pt x="32" y="292"/>
                  </a:lnTo>
                  <a:lnTo>
                    <a:pt x="32" y="292"/>
                  </a:lnTo>
                  <a:lnTo>
                    <a:pt x="34" y="300"/>
                  </a:lnTo>
                  <a:lnTo>
                    <a:pt x="38" y="304"/>
                  </a:lnTo>
                  <a:lnTo>
                    <a:pt x="42" y="308"/>
                  </a:lnTo>
                  <a:lnTo>
                    <a:pt x="48" y="308"/>
                  </a:lnTo>
                  <a:lnTo>
                    <a:pt x="246" y="308"/>
                  </a:lnTo>
                  <a:lnTo>
                    <a:pt x="246" y="308"/>
                  </a:lnTo>
                  <a:lnTo>
                    <a:pt x="252" y="308"/>
                  </a:lnTo>
                  <a:lnTo>
                    <a:pt x="258" y="304"/>
                  </a:lnTo>
                  <a:lnTo>
                    <a:pt x="262" y="300"/>
                  </a:lnTo>
                  <a:lnTo>
                    <a:pt x="262" y="292"/>
                  </a:lnTo>
                  <a:lnTo>
                    <a:pt x="262" y="82"/>
                  </a:lnTo>
                  <a:lnTo>
                    <a:pt x="246" y="66"/>
                  </a:lnTo>
                  <a:close/>
                  <a:moveTo>
                    <a:pt x="178" y="84"/>
                  </a:moveTo>
                  <a:lnTo>
                    <a:pt x="178" y="24"/>
                  </a:lnTo>
                  <a:lnTo>
                    <a:pt x="196" y="42"/>
                  </a:lnTo>
                  <a:lnTo>
                    <a:pt x="196" y="66"/>
                  </a:lnTo>
                  <a:lnTo>
                    <a:pt x="220" y="66"/>
                  </a:lnTo>
                  <a:lnTo>
                    <a:pt x="238" y="84"/>
                  </a:lnTo>
                  <a:lnTo>
                    <a:pt x="178" y="84"/>
                  </a:lnTo>
                  <a:close/>
                  <a:moveTo>
                    <a:pt x="36" y="126"/>
                  </a:moveTo>
                  <a:lnTo>
                    <a:pt x="124" y="214"/>
                  </a:lnTo>
                  <a:lnTo>
                    <a:pt x="124" y="214"/>
                  </a:lnTo>
                  <a:lnTo>
                    <a:pt x="116" y="226"/>
                  </a:lnTo>
                  <a:lnTo>
                    <a:pt x="22" y="132"/>
                  </a:lnTo>
                  <a:lnTo>
                    <a:pt x="4" y="114"/>
                  </a:lnTo>
                  <a:lnTo>
                    <a:pt x="0" y="110"/>
                  </a:lnTo>
                  <a:lnTo>
                    <a:pt x="0" y="110"/>
                  </a:lnTo>
                  <a:lnTo>
                    <a:pt x="8" y="98"/>
                  </a:lnTo>
                  <a:lnTo>
                    <a:pt x="14" y="104"/>
                  </a:lnTo>
                  <a:lnTo>
                    <a:pt x="36" y="126"/>
                  </a:lnTo>
                  <a:close/>
                  <a:moveTo>
                    <a:pt x="36" y="82"/>
                  </a:moveTo>
                  <a:lnTo>
                    <a:pt x="32" y="78"/>
                  </a:lnTo>
                  <a:lnTo>
                    <a:pt x="32" y="78"/>
                  </a:lnTo>
                  <a:lnTo>
                    <a:pt x="20" y="86"/>
                  </a:lnTo>
                  <a:lnTo>
                    <a:pt x="26" y="92"/>
                  </a:lnTo>
                  <a:lnTo>
                    <a:pt x="48" y="114"/>
                  </a:lnTo>
                  <a:lnTo>
                    <a:pt x="136" y="202"/>
                  </a:lnTo>
                  <a:lnTo>
                    <a:pt x="136" y="202"/>
                  </a:lnTo>
                  <a:lnTo>
                    <a:pt x="148" y="194"/>
                  </a:lnTo>
                  <a:lnTo>
                    <a:pt x="54" y="100"/>
                  </a:lnTo>
                  <a:lnTo>
                    <a:pt x="36" y="82"/>
                  </a:lnTo>
                  <a:close/>
                  <a:moveTo>
                    <a:pt x="172" y="228"/>
                  </a:moveTo>
                  <a:lnTo>
                    <a:pt x="172" y="228"/>
                  </a:lnTo>
                  <a:lnTo>
                    <a:pt x="166" y="230"/>
                  </a:lnTo>
                  <a:lnTo>
                    <a:pt x="158" y="236"/>
                  </a:lnTo>
                  <a:lnTo>
                    <a:pt x="158" y="236"/>
                  </a:lnTo>
                  <a:lnTo>
                    <a:pt x="152" y="244"/>
                  </a:lnTo>
                  <a:lnTo>
                    <a:pt x="150" y="250"/>
                  </a:lnTo>
                  <a:lnTo>
                    <a:pt x="182" y="260"/>
                  </a:lnTo>
                  <a:lnTo>
                    <a:pt x="172" y="2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grpSp>
      <p:grpSp>
        <p:nvGrpSpPr>
          <p:cNvPr id="77" name="Group 76"/>
          <p:cNvGrpSpPr/>
          <p:nvPr/>
        </p:nvGrpSpPr>
        <p:grpSpPr>
          <a:xfrm>
            <a:off x="5105384" y="5672637"/>
            <a:ext cx="612000" cy="612000"/>
            <a:chOff x="8742468" y="3474401"/>
            <a:chExt cx="612000" cy="612000"/>
          </a:xfrm>
        </p:grpSpPr>
        <p:sp>
          <p:nvSpPr>
            <p:cNvPr id="78" name="Oval 77"/>
            <p:cNvSpPr/>
            <p:nvPr/>
          </p:nvSpPr>
          <p:spPr bwMode="ltGray">
            <a:xfrm>
              <a:off x="8742468" y="3474401"/>
              <a:ext cx="612000" cy="612000"/>
            </a:xfrm>
            <a:prstGeom prst="ellipse">
              <a:avLst/>
            </a:prstGeom>
            <a:solidFill>
              <a:schemeClr val="accent4">
                <a:lumMod val="75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endParaRPr>
            </a:p>
          </p:txBody>
        </p:sp>
        <p:sp>
          <p:nvSpPr>
            <p:cNvPr id="79" name="Freeform 4847"/>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grpSp>
    </p:spTree>
    <p:extLst>
      <p:ext uri="{BB962C8B-B14F-4D97-AF65-F5344CB8AC3E}">
        <p14:creationId xmlns:p14="http://schemas.microsoft.com/office/powerpoint/2010/main" val="317476594"/>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REQUERIMIENTO DE PÓLIZAS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81" name="Content Placeholder 22"/>
          <p:cNvGraphicFramePr>
            <a:graphicFrameLocks/>
          </p:cNvGraphicFramePr>
          <p:nvPr>
            <p:extLst>
              <p:ext uri="{D42A27DB-BD31-4B8C-83A1-F6EECF244321}">
                <p14:modId xmlns:p14="http://schemas.microsoft.com/office/powerpoint/2010/main" val="3092211305"/>
              </p:ext>
            </p:extLst>
          </p:nvPr>
        </p:nvGraphicFramePr>
        <p:xfrm>
          <a:off x="392237" y="1772816"/>
          <a:ext cx="80772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4167093"/>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MULTAS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80" name="Content Placeholder 2"/>
          <p:cNvSpPr txBox="1">
            <a:spLocks/>
          </p:cNvSpPr>
          <p:nvPr/>
        </p:nvSpPr>
        <p:spPr>
          <a:xfrm>
            <a:off x="467544" y="1457672"/>
            <a:ext cx="8077200" cy="50676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r>
              <a:rPr lang="es-MX" sz="1500" b="1" i="1" dirty="0" smtClean="0">
                <a:solidFill>
                  <a:schemeClr val="bg2">
                    <a:lumMod val="75000"/>
                  </a:schemeClr>
                </a:solidFill>
                <a:latin typeface="Calibri" panose="020F0502020204030204" pitchFamily="34" charset="0"/>
              </a:rPr>
              <a:t>Artículo 81 del CFF</a:t>
            </a:r>
            <a:r>
              <a:rPr lang="es-MX" sz="1500" b="1" dirty="0" smtClean="0">
                <a:latin typeface="Calibri" panose="020F0502020204030204" pitchFamily="34" charset="0"/>
              </a:rPr>
              <a:t>… </a:t>
            </a:r>
            <a:r>
              <a:rPr lang="es-MX" sz="1500" dirty="0" smtClean="0">
                <a:latin typeface="Calibri" panose="020F0502020204030204" pitchFamily="34" charset="0"/>
              </a:rPr>
              <a:t>Son infracciones relacionadas con la obligación de pago de las contribuciones; de presentación de declaraciones, solicitudes, documentación, avisos, información o expedición de constancias, y del ingreso de información a través de la página de Internet del SAT:</a:t>
            </a:r>
          </a:p>
          <a:p>
            <a:pPr algn="just"/>
            <a:r>
              <a:rPr lang="es-MX" sz="1500" b="1" dirty="0" smtClean="0">
                <a:latin typeface="Calibri" panose="020F0502020204030204" pitchFamily="34" charset="0"/>
              </a:rPr>
              <a:t>…</a:t>
            </a:r>
          </a:p>
          <a:p>
            <a:pPr algn="just"/>
            <a:r>
              <a:rPr lang="es-MX" sz="1500" b="1" dirty="0" smtClean="0">
                <a:solidFill>
                  <a:schemeClr val="bg2">
                    <a:lumMod val="75000"/>
                  </a:schemeClr>
                </a:solidFill>
                <a:latin typeface="Calibri" panose="020F0502020204030204" pitchFamily="34" charset="0"/>
              </a:rPr>
              <a:t>Fracción XLI. </a:t>
            </a:r>
            <a:r>
              <a:rPr lang="es-MX" sz="1500" dirty="0" smtClean="0">
                <a:latin typeface="Calibri" panose="020F0502020204030204" pitchFamily="34" charset="0"/>
              </a:rPr>
              <a:t>No ingresar la información contable a través de la página de Internet del Servicio de Administración Tributaria estando obligado a ello; ingresarla fuera de los plazos establecidos en las disposiciones fiscales, o bien, no ingresarla de conformidad con las reglas de carácter general previstas en el artículo 28, fracción IV del Código, así como ingresarla con alteraciones que impidan su lectura.</a:t>
            </a:r>
          </a:p>
          <a:p>
            <a:pPr algn="just"/>
            <a:r>
              <a:rPr lang="es-MX" sz="1500" b="1" i="1" dirty="0" smtClean="0">
                <a:solidFill>
                  <a:schemeClr val="bg2">
                    <a:lumMod val="75000"/>
                  </a:schemeClr>
                </a:solidFill>
                <a:latin typeface="Calibri" panose="020F0502020204030204" pitchFamily="34" charset="0"/>
              </a:rPr>
              <a:t>Artículo 82 del CFF </a:t>
            </a:r>
            <a:r>
              <a:rPr lang="es-MX" sz="1500" b="1" i="1" dirty="0" smtClean="0">
                <a:latin typeface="Calibri" panose="020F0502020204030204" pitchFamily="34" charset="0"/>
              </a:rPr>
              <a:t>…</a:t>
            </a:r>
            <a:r>
              <a:rPr lang="es-MX" sz="1500" i="1" dirty="0" smtClean="0">
                <a:latin typeface="Calibri" panose="020F0502020204030204" pitchFamily="34" charset="0"/>
              </a:rPr>
              <a:t> </a:t>
            </a:r>
            <a:r>
              <a:rPr lang="es-MX" sz="1500" dirty="0" smtClean="0">
                <a:latin typeface="Calibri" panose="020F0502020204030204" pitchFamily="34" charset="0"/>
              </a:rPr>
              <a:t>A quien cometa las infracciones … a que se refiere el artículo 81 de este Código, se impondrán las siguientes multas: </a:t>
            </a:r>
          </a:p>
          <a:p>
            <a:pPr algn="just"/>
            <a:r>
              <a:rPr lang="es-MX" sz="1500" b="1" dirty="0" smtClean="0">
                <a:latin typeface="Calibri" panose="020F0502020204030204" pitchFamily="34" charset="0"/>
              </a:rPr>
              <a:t>…</a:t>
            </a:r>
          </a:p>
          <a:p>
            <a:pPr algn="just"/>
            <a:r>
              <a:rPr lang="es-MX" sz="1500" b="1" dirty="0" smtClean="0">
                <a:solidFill>
                  <a:schemeClr val="bg2">
                    <a:lumMod val="75000"/>
                  </a:schemeClr>
                </a:solidFill>
                <a:latin typeface="Calibri" panose="020F0502020204030204" pitchFamily="34" charset="0"/>
              </a:rPr>
              <a:t>Fracción XXXVIII. </a:t>
            </a:r>
            <a:r>
              <a:rPr lang="es-MX" sz="1500" dirty="0" smtClean="0">
                <a:latin typeface="Calibri" panose="020F0502020204030204" pitchFamily="34" charset="0"/>
              </a:rPr>
              <a:t>Respecto de las señaladas en la fracción XLI de </a:t>
            </a:r>
            <a:r>
              <a:rPr lang="es-MX" sz="1500" i="1" dirty="0" smtClean="0">
                <a:latin typeface="Calibri" panose="020F0502020204030204" pitchFamily="34" charset="0"/>
              </a:rPr>
              <a:t>$5,000.00 a $15,000.00</a:t>
            </a:r>
            <a:r>
              <a:rPr lang="es-MX" sz="1500" dirty="0" smtClean="0">
                <a:latin typeface="Calibri" panose="020F0502020204030204" pitchFamily="34" charset="0"/>
              </a:rPr>
              <a:t>, por no ingresar la información contable a través de la página de Internet del SAT… dentro de los plazos establecidos en las disposiciones fiscales estando obligado a ello; ingresarla a través de archivos con alteraciones que impidan su lectura; no ingresarla de conformidad con las reglas de carácter general emitidas para tal efecto, o no cumplir con los requerimientos de información o de documentación formulados por las autoridades fiscales en esta materia.</a:t>
            </a:r>
          </a:p>
          <a:p>
            <a:endParaRPr lang="es-MX" sz="1500" dirty="0">
              <a:latin typeface="Calibri" panose="020F0502020204030204" pitchFamily="34" charset="0"/>
            </a:endParaRPr>
          </a:p>
        </p:txBody>
      </p:sp>
    </p:spTree>
    <p:extLst>
      <p:ext uri="{BB962C8B-B14F-4D97-AF65-F5344CB8AC3E}">
        <p14:creationId xmlns:p14="http://schemas.microsoft.com/office/powerpoint/2010/main" val="1250238564"/>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CONTABILIDAD ELECTRÓNICA – OTRAS CONSECUENCIAS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Content Placeholder 8"/>
          <p:cNvSpPr txBox="1">
            <a:spLocks/>
          </p:cNvSpPr>
          <p:nvPr/>
        </p:nvSpPr>
        <p:spPr>
          <a:xfrm>
            <a:off x="533400" y="1447801"/>
            <a:ext cx="7772400" cy="4724400"/>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s-MX" sz="2000" dirty="0" smtClean="0">
                <a:latin typeface="Calibri" panose="020F0502020204030204" pitchFamily="34" charset="0"/>
              </a:rPr>
              <a:t>Consecuencias de no elaborar la contabilidad conforme a las disposiciones fiscales aplicables</a:t>
            </a:r>
          </a:p>
          <a:p>
            <a:endParaRPr lang="es-MX" sz="2000" dirty="0" smtClean="0">
              <a:latin typeface="Calibri" panose="020F0502020204030204" pitchFamily="34" charset="0"/>
            </a:endParaRPr>
          </a:p>
          <a:p>
            <a:pPr marL="11430" indent="-285750">
              <a:buFont typeface="Arial" panose="020B0604020202020204" pitchFamily="34" charset="0"/>
              <a:buChar char="•"/>
            </a:pPr>
            <a:r>
              <a:rPr lang="es-MX" sz="2000" dirty="0" smtClean="0">
                <a:latin typeface="Calibri" panose="020F0502020204030204" pitchFamily="34" charset="0"/>
              </a:rPr>
              <a:t>Presunción de ingresos.</a:t>
            </a:r>
          </a:p>
          <a:p>
            <a:pPr marL="11430" indent="-285750">
              <a:buFont typeface="Arial" panose="020B0604020202020204" pitchFamily="34" charset="0"/>
              <a:buChar char="•"/>
            </a:pPr>
            <a:endParaRPr lang="es-MX" sz="2000" dirty="0" smtClean="0">
              <a:latin typeface="Calibri" panose="020F0502020204030204" pitchFamily="34" charset="0"/>
            </a:endParaRPr>
          </a:p>
          <a:p>
            <a:pPr marL="11430" indent="-285750">
              <a:buFont typeface="Arial" panose="020B0604020202020204" pitchFamily="34" charset="0"/>
              <a:buChar char="•"/>
            </a:pPr>
            <a:r>
              <a:rPr lang="es-MX" sz="2000" dirty="0" smtClean="0">
                <a:latin typeface="Calibri" panose="020F0502020204030204" pitchFamily="34" charset="0"/>
              </a:rPr>
              <a:t>Posible consideración las erogaciones realizadas como no deducibles.</a:t>
            </a:r>
          </a:p>
          <a:p>
            <a:pPr marL="11430" indent="-285750">
              <a:buFont typeface="Arial" panose="020B0604020202020204" pitchFamily="34" charset="0"/>
              <a:buChar char="•"/>
            </a:pPr>
            <a:endParaRPr lang="es-MX" sz="2000" dirty="0" smtClean="0">
              <a:latin typeface="Calibri" panose="020F0502020204030204" pitchFamily="34" charset="0"/>
            </a:endParaRPr>
          </a:p>
          <a:p>
            <a:pPr marL="11430" indent="-285750">
              <a:buFont typeface="Arial" panose="020B0604020202020204" pitchFamily="34" charset="0"/>
              <a:buChar char="•"/>
            </a:pPr>
            <a:r>
              <a:rPr lang="es-MX" sz="2000" dirty="0" smtClean="0">
                <a:latin typeface="Calibri" panose="020F0502020204030204" pitchFamily="34" charset="0"/>
              </a:rPr>
              <a:t>Posible no </a:t>
            </a:r>
            <a:r>
              <a:rPr lang="es-MX" sz="2000" dirty="0" err="1" smtClean="0">
                <a:latin typeface="Calibri" panose="020F0502020204030204" pitchFamily="34" charset="0"/>
              </a:rPr>
              <a:t>acreditamiento</a:t>
            </a:r>
            <a:r>
              <a:rPr lang="es-MX" sz="2000" dirty="0" smtClean="0">
                <a:latin typeface="Calibri" panose="020F0502020204030204" pitchFamily="34" charset="0"/>
              </a:rPr>
              <a:t> del IVA.</a:t>
            </a:r>
          </a:p>
          <a:p>
            <a:pPr marL="11430" indent="-285750">
              <a:buFont typeface="Arial" panose="020B0604020202020204" pitchFamily="34" charset="0"/>
              <a:buChar char="•"/>
            </a:pPr>
            <a:endParaRPr lang="es-MX" sz="2000" dirty="0" smtClean="0">
              <a:latin typeface="Calibri" panose="020F0502020204030204" pitchFamily="34" charset="0"/>
            </a:endParaRPr>
          </a:p>
          <a:p>
            <a:pPr marL="11430" indent="-285750">
              <a:buFont typeface="Arial" panose="020B0604020202020204" pitchFamily="34" charset="0"/>
              <a:buChar char="•"/>
            </a:pPr>
            <a:r>
              <a:rPr lang="es-MX" sz="2000" dirty="0" smtClean="0">
                <a:latin typeface="Calibri" panose="020F0502020204030204" pitchFamily="34" charset="0"/>
              </a:rPr>
              <a:t>Intervención de cuentas bancarias del contribuyente</a:t>
            </a:r>
          </a:p>
          <a:p>
            <a:pPr marL="265113" indent="-265113">
              <a:buFont typeface="Arial" panose="020B0604020202020204" pitchFamily="34" charset="0"/>
              <a:buChar char="•"/>
            </a:pPr>
            <a:endParaRPr lang="es-MX" sz="2000" dirty="0" smtClean="0">
              <a:latin typeface="Calibri" panose="020F0502020204030204" pitchFamily="34" charset="0"/>
            </a:endParaRPr>
          </a:p>
          <a:p>
            <a:pPr marL="265113" indent="-265113">
              <a:buFont typeface="Arial" panose="020B0604020202020204" pitchFamily="34" charset="0"/>
              <a:buChar char="•"/>
            </a:pPr>
            <a:r>
              <a:rPr lang="es-MX" sz="2000" dirty="0" smtClean="0">
                <a:latin typeface="Calibri" panose="020F0502020204030204" pitchFamily="34" charset="0"/>
              </a:rPr>
              <a:t>Multa por cada operación no identificada en contabilidad en los términos del CFF.</a:t>
            </a: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smtClean="0">
              <a:latin typeface="Calibri" panose="020F0502020204030204" pitchFamily="34" charset="0"/>
            </a:endParaRPr>
          </a:p>
          <a:p>
            <a:endParaRPr lang="es-MX" sz="2000" dirty="0">
              <a:latin typeface="Calibri" panose="020F0502020204030204" pitchFamily="34" charset="0"/>
            </a:endParaRPr>
          </a:p>
        </p:txBody>
      </p:sp>
    </p:spTree>
    <p:extLst>
      <p:ext uri="{BB962C8B-B14F-4D97-AF65-F5344CB8AC3E}">
        <p14:creationId xmlns:p14="http://schemas.microsoft.com/office/powerpoint/2010/main" val="105443422"/>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68219"/>
            <a:ext cx="8036122" cy="462507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A partir del 1º. de enero del 2014 nace la obligación para que los contribuyentes presenten </a:t>
            </a:r>
            <a:r>
              <a:rPr lang="es-MX" sz="1800" b="1" i="1" dirty="0" smtClean="0">
                <a:latin typeface="Calibri" pitchFamily="34" charset="0"/>
                <a:cs typeface="Calibri" pitchFamily="34" charset="0"/>
              </a:rPr>
              <a:t>“información de las operaciones que la Autoridad considera como relevantes, la cual se debe de presentar mediante la forma oficial que al efecto apruebe dicha Autoridad fiscal”.</a:t>
            </a:r>
          </a:p>
          <a:p>
            <a:pPr algn="just"/>
            <a:endParaRPr lang="es-MX" sz="1800" dirty="0" smtClean="0">
              <a:latin typeface="Calibri" pitchFamily="34" charset="0"/>
              <a:cs typeface="Calibri" pitchFamily="34" charset="0"/>
            </a:endParaRPr>
          </a:p>
          <a:p>
            <a:pPr algn="just"/>
            <a:r>
              <a:rPr lang="es-MX" sz="1800" dirty="0" smtClean="0">
                <a:latin typeface="Calibri" pitchFamily="34" charset="0"/>
                <a:cs typeface="Calibri" pitchFamily="34" charset="0"/>
              </a:rPr>
              <a:t>La forma oficial que señala la Autoridad es la </a:t>
            </a:r>
            <a:r>
              <a:rPr lang="es-MX" sz="1800" b="1" dirty="0" smtClean="0">
                <a:latin typeface="Calibri" pitchFamily="34" charset="0"/>
                <a:cs typeface="Calibri" pitchFamily="34" charset="0"/>
              </a:rPr>
              <a:t>“76” (aplicativo en el Portal del SAT), </a:t>
            </a:r>
            <a:r>
              <a:rPr lang="es-MX" sz="1800" dirty="0" smtClean="0">
                <a:latin typeface="Calibri" pitchFamily="34" charset="0"/>
                <a:cs typeface="Calibri" pitchFamily="34" charset="0"/>
              </a:rPr>
              <a:t>la cual se debe de presentar dentro de los treinta días siguientes a aquel en el que se celebraron dichas operaciones.</a:t>
            </a:r>
          </a:p>
          <a:p>
            <a:pPr algn="just"/>
            <a:endParaRPr lang="es-MX" sz="1800" dirty="0">
              <a:latin typeface="Calibri" pitchFamily="34" charset="0"/>
              <a:cs typeface="Calibri" pitchFamily="34" charset="0"/>
            </a:endParaRPr>
          </a:p>
          <a:p>
            <a:pPr algn="just"/>
            <a:r>
              <a:rPr lang="es-MX" sz="1800" dirty="0" smtClean="0">
                <a:latin typeface="Calibri" pitchFamily="34" charset="0"/>
                <a:cs typeface="Calibri" pitchFamily="34" charset="0"/>
              </a:rPr>
              <a:t>De acuerdo a la </a:t>
            </a:r>
            <a:r>
              <a:rPr lang="es-MX" sz="1800" b="1" dirty="0" smtClean="0">
                <a:latin typeface="Calibri" pitchFamily="34" charset="0"/>
                <a:cs typeface="Calibri" pitchFamily="34" charset="0"/>
              </a:rPr>
              <a:t>regla 2.8.1.17 </a:t>
            </a:r>
            <a:r>
              <a:rPr lang="es-MX" sz="1800" dirty="0" smtClean="0">
                <a:latin typeface="Calibri" pitchFamily="34" charset="0"/>
                <a:cs typeface="Calibri" pitchFamily="34" charset="0"/>
              </a:rPr>
              <a:t>de la RM para el ejercicio 2016, dice:</a:t>
            </a:r>
          </a:p>
          <a:p>
            <a:pPr algn="just"/>
            <a:endParaRPr lang="es-MX" sz="1800" dirty="0" smtClean="0">
              <a:latin typeface="Calibri" pitchFamily="34" charset="0"/>
              <a:cs typeface="Calibri" pitchFamily="34" charset="0"/>
            </a:endParaRPr>
          </a:p>
          <a:p>
            <a:pPr algn="just"/>
            <a:r>
              <a:rPr lang="es-MX" sz="1800" dirty="0" smtClean="0">
                <a:latin typeface="Calibri" pitchFamily="34" charset="0"/>
                <a:cs typeface="Calibri" pitchFamily="34" charset="0"/>
              </a:rPr>
              <a:t>“ Para cumplir con la obligación a que se refiere el articulo 31-A del CFF, los contribuyentes podrán presentar la forma oficial 76 “Información de Operaciones Relevantes  (articulo 31-A del Código Fiscal de la Federación)”, manifestando las operaciones que se hubieran celebrado en el trimestre de que se trate conforme a lo siguiente:</a:t>
            </a:r>
          </a:p>
          <a:p>
            <a:pPr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b="1"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DECLARACION DE INFORMACION DE OPERACIONES RELEVANTES</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ES" sz="2400" b="1" dirty="0">
                <a:solidFill>
                  <a:schemeClr val="accent2">
                    <a:lumMod val="75000"/>
                  </a:schemeClr>
                </a:solidFill>
                <a:latin typeface="Calibri" pitchFamily="34" charset="0"/>
                <a:cs typeface="Arial" pitchFamily="34" charset="0"/>
              </a:rPr>
              <a:t>Art. </a:t>
            </a:r>
            <a:r>
              <a:rPr lang="es-ES" sz="2400" b="1" dirty="0" smtClean="0">
                <a:solidFill>
                  <a:schemeClr val="accent2">
                    <a:lumMod val="75000"/>
                  </a:schemeClr>
                </a:solidFill>
                <a:latin typeface="Calibri" pitchFamily="34" charset="0"/>
                <a:cs typeface="Arial" pitchFamily="34" charset="0"/>
              </a:rPr>
              <a:t>31 A CFF</a:t>
            </a:r>
            <a:endParaRPr lang="es-MX" sz="2000" b="1" dirty="0">
              <a:solidFill>
                <a:schemeClr val="accent2">
                  <a:lumMod val="75000"/>
                </a:scheme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156</a:t>
            </a:fld>
            <a:endParaRPr lang="es-MX" dirty="0"/>
          </a:p>
        </p:txBody>
      </p:sp>
    </p:spTree>
    <p:extLst>
      <p:ext uri="{BB962C8B-B14F-4D97-AF65-F5344CB8AC3E}">
        <p14:creationId xmlns:p14="http://schemas.microsoft.com/office/powerpoint/2010/main" val="1660147659"/>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8" name="Rectangle 3"/>
          <p:cNvSpPr>
            <a:spLocks noChangeArrowheads="1"/>
          </p:cNvSpPr>
          <p:nvPr/>
        </p:nvSpPr>
        <p:spPr bwMode="auto">
          <a:xfrm>
            <a:off x="553939" y="3573016"/>
            <a:ext cx="8036122" cy="2608853"/>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800" dirty="0" smtClean="0">
              <a:latin typeface="Calibri" pitchFamily="34" charset="0"/>
              <a:cs typeface="Calibri" pitchFamily="34" charset="0"/>
            </a:endParaRPr>
          </a:p>
          <a:p>
            <a:pPr algn="just"/>
            <a:r>
              <a:rPr lang="es-MX" sz="1800" dirty="0" smtClean="0">
                <a:latin typeface="Calibri" pitchFamily="34" charset="0"/>
                <a:cs typeface="Calibri" pitchFamily="34" charset="0"/>
              </a:rPr>
              <a:t>Para tales efectos, se deberá utilizar el aplicativo contenido en el Portal del SAT.</a:t>
            </a:r>
          </a:p>
          <a:p>
            <a:pPr algn="just"/>
            <a:r>
              <a:rPr lang="es-MX" sz="1800" dirty="0" smtClean="0">
                <a:latin typeface="Calibri" pitchFamily="34" charset="0"/>
                <a:cs typeface="Calibri" pitchFamily="34" charset="0"/>
              </a:rPr>
              <a:t>No se deberá presentar la forma oficial a que se refiere la presente regla, cuando el contribuyente no hubiere realizado en el periodo de que se trate las operaciones que en la misma se describen.</a:t>
            </a:r>
          </a:p>
          <a:p>
            <a:pPr algn="just"/>
            <a:r>
              <a:rPr lang="es-MX" sz="1800" dirty="0" smtClean="0">
                <a:latin typeface="Calibri" pitchFamily="34" charset="0"/>
                <a:cs typeface="Calibri" pitchFamily="34" charset="0"/>
              </a:rPr>
              <a:t>Los contribuyentes distintos de aquellos que componen el sistema financiero en términos de los establecido en el articulo 7, tercer párrafo de la Ley del ISR; quedaran relevados de declarar las operaciones cuyo monto acumulado en el ejercicio de que se trate sea inferior a $ 60,000,000.00 (Sesenta millones de pesos 00/100 M.N.)”.</a:t>
            </a:r>
          </a:p>
          <a:p>
            <a:pPr algn="just"/>
            <a:endParaRPr lang="es-MX" sz="1800" dirty="0" smtClean="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b="1"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a:solidFill>
                  <a:schemeClr val="accent2">
                    <a:lumMod val="75000"/>
                  </a:schemeClr>
                </a:solidFill>
                <a:latin typeface="Calibri" pitchFamily="34" charset="0"/>
                <a:cs typeface="Arial" pitchFamily="34" charset="0"/>
              </a:rPr>
              <a:t>DECLARACION DE INFORMACION DE OPERACIONES RELEVANTES</a:t>
            </a:r>
          </a:p>
          <a:p>
            <a:pPr algn="r" defTabSz="820738" eaLnBrk="0" hangingPunct="0"/>
            <a:r>
              <a:rPr lang="es-ES" sz="2400" b="1" dirty="0" smtClean="0">
                <a:solidFill>
                  <a:schemeClr val="accent2">
                    <a:lumMod val="75000"/>
                  </a:schemeClr>
                </a:solidFill>
                <a:latin typeface="Calibri" pitchFamily="34" charset="0"/>
                <a:cs typeface="Arial" pitchFamily="34" charset="0"/>
              </a:rPr>
              <a:t>Art</a:t>
            </a:r>
            <a:r>
              <a:rPr lang="es-ES" sz="2400" b="1" dirty="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31 A CFF</a:t>
            </a:r>
            <a:endParaRPr lang="es-MX" sz="2000" b="1" dirty="0">
              <a:solidFill>
                <a:schemeClr val="accent2">
                  <a:lumMod val="75000"/>
                </a:schemeClr>
              </a:solidFill>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157</a:t>
            </a:fld>
            <a:endParaRPr lang="es-MX"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343" t="52798" r="39161" b="29478"/>
          <a:stretch/>
        </p:blipFill>
        <p:spPr bwMode="auto">
          <a:xfrm>
            <a:off x="1079612" y="1449581"/>
            <a:ext cx="6984776" cy="222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016049"/>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76672"/>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ANEXO 1 </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MX" sz="2400" b="1" dirty="0" smtClean="0">
                <a:solidFill>
                  <a:schemeClr val="accent2">
                    <a:lumMod val="75000"/>
                  </a:schemeClr>
                </a:solidFill>
                <a:latin typeface="Calibri" pitchFamily="34" charset="0"/>
                <a:cs typeface="Arial" pitchFamily="34" charset="0"/>
              </a:rPr>
              <a:t>FORMA OFICIAL 76</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158</a:t>
            </a:fld>
            <a:endParaRPr lang="es-MX"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511" t="19357" r="1329" b="6203"/>
          <a:stretch/>
        </p:blipFill>
        <p:spPr bwMode="auto">
          <a:xfrm>
            <a:off x="248930" y="1316962"/>
            <a:ext cx="8497068" cy="544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Tree>
    <p:extLst>
      <p:ext uri="{BB962C8B-B14F-4D97-AF65-F5344CB8AC3E}">
        <p14:creationId xmlns:p14="http://schemas.microsoft.com/office/powerpoint/2010/main" val="1252677949"/>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76672"/>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ANEXO 2 </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MX" sz="2400" b="1" dirty="0" smtClean="0">
                <a:solidFill>
                  <a:schemeClr val="accent2">
                    <a:lumMod val="75000"/>
                  </a:schemeClr>
                </a:solidFill>
                <a:latin typeface="Calibri" pitchFamily="34" charset="0"/>
                <a:cs typeface="Arial" pitchFamily="34" charset="0"/>
              </a:rPr>
              <a:t>FORMA OFICIAL 76</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159</a:t>
            </a:fld>
            <a:endParaRPr lang="es-MX" dirty="0"/>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81" t="14774" r="1627" b="28545"/>
          <a:stretch/>
        </p:blipFill>
        <p:spPr bwMode="auto">
          <a:xfrm>
            <a:off x="251519" y="1412776"/>
            <a:ext cx="849694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1759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16</a:t>
            </a:fld>
            <a:endParaRPr lang="es-MX" dirty="0"/>
          </a:p>
        </p:txBody>
      </p:sp>
      <p:sp>
        <p:nvSpPr>
          <p:cNvPr id="9" name="Rectangle 2"/>
          <p:cNvSpPr>
            <a:spLocks noChangeArrowheads="1"/>
          </p:cNvSpPr>
          <p:nvPr/>
        </p:nvSpPr>
        <p:spPr bwMode="auto">
          <a:xfrm>
            <a:off x="107504" y="836712"/>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18953743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redondeado"/>
          <p:cNvSpPr/>
          <p:nvPr/>
        </p:nvSpPr>
        <p:spPr>
          <a:xfrm>
            <a:off x="668367" y="5805264"/>
            <a:ext cx="7344816" cy="957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prstClr val="white"/>
                </a:solidFill>
                <a:latin typeface="Calibri" pitchFamily="34" charset="0"/>
                <a:cs typeface="Calibri" pitchFamily="34" charset="0"/>
              </a:rPr>
              <a:t>S</a:t>
            </a:r>
            <a:r>
              <a:rPr lang="es-MX" dirty="0" smtClean="0">
                <a:solidFill>
                  <a:prstClr val="white"/>
                </a:solidFill>
                <a:latin typeface="Calibri" pitchFamily="34" charset="0"/>
                <a:cs typeface="Calibri" pitchFamily="34" charset="0"/>
              </a:rPr>
              <a:t>e </a:t>
            </a:r>
            <a:r>
              <a:rPr lang="es-MX" dirty="0">
                <a:solidFill>
                  <a:prstClr val="white"/>
                </a:solidFill>
                <a:latin typeface="Calibri" pitchFamily="34" charset="0"/>
                <a:cs typeface="Calibri" pitchFamily="34" charset="0"/>
              </a:rPr>
              <a:t>entiende por actividades realizadas con el público en general, aquéllas por las que se emitan comprobantes </a:t>
            </a:r>
            <a:r>
              <a:rPr lang="es-MX" dirty="0" smtClean="0">
                <a:solidFill>
                  <a:prstClr val="white"/>
                </a:solidFill>
                <a:latin typeface="Calibri" pitchFamily="34" charset="0"/>
                <a:cs typeface="Calibri" pitchFamily="34" charset="0"/>
              </a:rPr>
              <a:t> que </a:t>
            </a:r>
            <a:r>
              <a:rPr lang="es-MX" b="1" dirty="0" smtClean="0">
                <a:solidFill>
                  <a:prstClr val="white"/>
                </a:solidFill>
                <a:latin typeface="Calibri" pitchFamily="34" charset="0"/>
                <a:cs typeface="Calibri" pitchFamily="34" charset="0"/>
              </a:rPr>
              <a:t>NO</a:t>
            </a:r>
            <a:r>
              <a:rPr lang="es-MX" dirty="0" smtClean="0">
                <a:solidFill>
                  <a:prstClr val="white"/>
                </a:solidFill>
                <a:latin typeface="Calibri" pitchFamily="34" charset="0"/>
                <a:cs typeface="Calibri" pitchFamily="34" charset="0"/>
              </a:rPr>
              <a:t> traslade </a:t>
            </a:r>
            <a:r>
              <a:rPr lang="es-MX" dirty="0">
                <a:solidFill>
                  <a:prstClr val="white"/>
                </a:solidFill>
                <a:latin typeface="Calibri" pitchFamily="34" charset="0"/>
                <a:cs typeface="Calibri" pitchFamily="34" charset="0"/>
              </a:rPr>
              <a:t>en forma expresa y por </a:t>
            </a:r>
            <a:r>
              <a:rPr lang="es-MX" dirty="0" smtClean="0">
                <a:solidFill>
                  <a:prstClr val="white"/>
                </a:solidFill>
                <a:latin typeface="Calibri" pitchFamily="34" charset="0"/>
                <a:cs typeface="Calibri" pitchFamily="34" charset="0"/>
              </a:rPr>
              <a:t>separado.</a:t>
            </a:r>
            <a:endParaRPr lang="es-MX"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502150557"/>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76672"/>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ANEXO 3</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MX" sz="2400" b="1" dirty="0" smtClean="0">
                <a:solidFill>
                  <a:schemeClr val="accent2">
                    <a:lumMod val="75000"/>
                  </a:schemeClr>
                </a:solidFill>
                <a:latin typeface="Calibri" pitchFamily="34" charset="0"/>
                <a:cs typeface="Arial" pitchFamily="34" charset="0"/>
              </a:rPr>
              <a:t>FORMA OFICIAL 76</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160</a:t>
            </a:fld>
            <a:endParaRPr lang="es-MX" dirty="0"/>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55" t="20523" r="1505" b="30597"/>
          <a:stretch/>
        </p:blipFill>
        <p:spPr bwMode="auto">
          <a:xfrm>
            <a:off x="251520" y="1700808"/>
            <a:ext cx="8496943" cy="357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245123"/>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76672"/>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ANEXO 4</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MX" sz="2400" b="1" dirty="0" smtClean="0">
                <a:solidFill>
                  <a:schemeClr val="accent2">
                    <a:lumMod val="75000"/>
                  </a:schemeClr>
                </a:solidFill>
                <a:latin typeface="Calibri" pitchFamily="34" charset="0"/>
                <a:cs typeface="Arial" pitchFamily="34" charset="0"/>
              </a:rPr>
              <a:t>FORMA OFICIAL 76</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161</a:t>
            </a:fld>
            <a:endParaRPr lang="es-MX" dirty="0"/>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64" t="32009" r="2030" b="28545"/>
          <a:stretch/>
        </p:blipFill>
        <p:spPr bwMode="auto">
          <a:xfrm>
            <a:off x="251520" y="1955518"/>
            <a:ext cx="8640960" cy="288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653230"/>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76672"/>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ANEXO 5</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MX" sz="2400" b="1" dirty="0" smtClean="0">
                <a:solidFill>
                  <a:schemeClr val="accent2">
                    <a:lumMod val="75000"/>
                  </a:schemeClr>
                </a:solidFill>
                <a:latin typeface="Calibri" pitchFamily="34" charset="0"/>
                <a:cs typeface="Arial" pitchFamily="34" charset="0"/>
              </a:rPr>
              <a:t>FORMA OFICIAL 76</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162</a:t>
            </a:fld>
            <a:endParaRPr lang="es-MX"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89" t="20709" r="2659" b="6250"/>
          <a:stretch/>
        </p:blipFill>
        <p:spPr bwMode="auto">
          <a:xfrm>
            <a:off x="251520" y="2016022"/>
            <a:ext cx="8750803" cy="474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931" t="50700" r="1960" b="27845"/>
          <a:stretch/>
        </p:blipFill>
        <p:spPr bwMode="auto">
          <a:xfrm>
            <a:off x="251521" y="778693"/>
            <a:ext cx="8784976" cy="124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49365"/>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68219"/>
            <a:ext cx="8036122" cy="361696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La relación de las operaciones relevantes solo fueron publicadas en la forma de Excel en el mes de Octubre del 2014, al día de hoy se encuentran dentro del Aplicativo en la pagina del SAT las 36 operaciones relevantes en 5 apartados.</a:t>
            </a:r>
          </a:p>
          <a:p>
            <a:pPr algn="just"/>
            <a:endParaRPr lang="es-MX" sz="1800" dirty="0">
              <a:latin typeface="Calibri" pitchFamily="34" charset="0"/>
              <a:cs typeface="Calibri" pitchFamily="34" charset="0"/>
            </a:endParaRPr>
          </a:p>
          <a:p>
            <a:pPr marL="342900" indent="-342900">
              <a:buFont typeface="+mj-lt"/>
              <a:buAutoNum type="arabicPeriod"/>
            </a:pPr>
            <a:r>
              <a:rPr lang="es-MX" sz="1800" dirty="0">
                <a:latin typeface="Calibri" pitchFamily="34" charset="0"/>
                <a:cs typeface="Calibri" pitchFamily="34" charset="0"/>
              </a:rPr>
              <a:t>Operaciones Financieras establecidas en los artículos 20 y 21 de la Ley del ISR.</a:t>
            </a:r>
          </a:p>
          <a:p>
            <a:pPr marL="342900" indent="-342900">
              <a:buFont typeface="+mj-lt"/>
              <a:buAutoNum type="arabicPeriod"/>
            </a:pPr>
            <a:r>
              <a:rPr lang="es-MX" sz="1800" dirty="0">
                <a:latin typeface="Calibri" pitchFamily="34" charset="0"/>
                <a:cs typeface="Calibri" pitchFamily="34" charset="0"/>
              </a:rPr>
              <a:t>Operaciones de precios de transferencia</a:t>
            </a:r>
          </a:p>
          <a:p>
            <a:pPr marL="342900" indent="-342900">
              <a:buFont typeface="+mj-lt"/>
              <a:buAutoNum type="arabicPeriod"/>
            </a:pPr>
            <a:r>
              <a:rPr lang="es-MX" sz="1800" dirty="0">
                <a:latin typeface="Calibri" pitchFamily="34" charset="0"/>
                <a:cs typeface="Calibri" pitchFamily="34" charset="0"/>
              </a:rPr>
              <a:t>Participación en el capital y Residencia Fiscal</a:t>
            </a:r>
          </a:p>
          <a:p>
            <a:pPr marL="342900" indent="-342900">
              <a:buFont typeface="+mj-lt"/>
              <a:buAutoNum type="arabicPeriod"/>
            </a:pPr>
            <a:r>
              <a:rPr lang="es-MX" sz="1800" dirty="0">
                <a:latin typeface="Calibri" pitchFamily="34" charset="0"/>
                <a:cs typeface="Calibri" pitchFamily="34" charset="0"/>
              </a:rPr>
              <a:t>Reorganización y Reestructuras</a:t>
            </a:r>
          </a:p>
          <a:p>
            <a:pPr marL="342900" indent="-342900">
              <a:buFont typeface="+mj-lt"/>
              <a:buAutoNum type="arabicPeriod"/>
            </a:pPr>
            <a:r>
              <a:rPr lang="es-MX" sz="1800" dirty="0">
                <a:latin typeface="Calibri" pitchFamily="34" charset="0"/>
                <a:cs typeface="Calibri" pitchFamily="34" charset="0"/>
              </a:rPr>
              <a:t>Otras operaciones relevantes.</a:t>
            </a: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000" b="1" dirty="0">
                <a:solidFill>
                  <a:schemeClr val="accent2">
                    <a:lumMod val="75000"/>
                  </a:schemeClr>
                </a:solidFill>
                <a:latin typeface="Calibri" pitchFamily="34" charset="0"/>
                <a:cs typeface="Arial" pitchFamily="34" charset="0"/>
              </a:rPr>
              <a:t>DECLARACION DE INFORMACION DE OPERACIONES RELEVANTES</a:t>
            </a:r>
          </a:p>
          <a:p>
            <a:pPr algn="r" defTabSz="820738" eaLnBrk="0" hangingPunct="0"/>
            <a:r>
              <a:rPr lang="es-ES" sz="2000" b="1" dirty="0">
                <a:solidFill>
                  <a:schemeClr val="accent2">
                    <a:lumMod val="75000"/>
                  </a:schemeClr>
                </a:solidFill>
                <a:latin typeface="Calibri" pitchFamily="34" charset="0"/>
                <a:cs typeface="Arial" pitchFamily="34" charset="0"/>
              </a:rPr>
              <a:t>Art. 31 A CFF</a:t>
            </a:r>
            <a:endParaRPr lang="es-MX" sz="2000" b="1" dirty="0">
              <a:solidFill>
                <a:schemeClr val="accent2">
                  <a:lumMod val="75000"/>
                </a:scheme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163</a:t>
            </a:fld>
            <a:endParaRPr lang="es-MX" dirty="0"/>
          </a:p>
        </p:txBody>
      </p:sp>
    </p:spTree>
    <p:extLst>
      <p:ext uri="{BB962C8B-B14F-4D97-AF65-F5344CB8AC3E}">
        <p14:creationId xmlns:p14="http://schemas.microsoft.com/office/powerpoint/2010/main" val="133053738"/>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68219"/>
            <a:ext cx="8036122" cy="4815623"/>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Como parte de la reforma que entro en vigor el 1º. de enero del 2014, se incorporó el articulo 32 H al CFF, el cual contempla la obligatoriedad de presentar a mas tardar el </a:t>
            </a:r>
            <a:r>
              <a:rPr lang="es-MX" sz="1800" b="1" dirty="0" smtClean="0">
                <a:latin typeface="Calibri" pitchFamily="34" charset="0"/>
                <a:cs typeface="Calibri" pitchFamily="34" charset="0"/>
              </a:rPr>
              <a:t>30 de junio del año inmediato posterior a la terminación del ejercicio que se trate</a:t>
            </a:r>
            <a:r>
              <a:rPr lang="es-MX" sz="1800" dirty="0" smtClean="0">
                <a:latin typeface="Calibri" pitchFamily="34" charset="0"/>
                <a:cs typeface="Calibri" pitchFamily="34" charset="0"/>
              </a:rPr>
              <a:t>, la información sobre la situación fiscal de cada contribuyente, siempre y cuando:</a:t>
            </a:r>
          </a:p>
          <a:p>
            <a:pPr algn="just"/>
            <a:endParaRPr lang="es-MX" sz="1800" dirty="0">
              <a:latin typeface="Calibri" pitchFamily="34" charset="0"/>
              <a:cs typeface="Calibri" pitchFamily="34" charset="0"/>
            </a:endParaRPr>
          </a:p>
          <a:p>
            <a:pPr marL="400050" indent="-400050" algn="just">
              <a:buFont typeface="+mj-lt"/>
              <a:buAutoNum type="romanUcPeriod"/>
            </a:pPr>
            <a:r>
              <a:rPr lang="es-MX" sz="1800" dirty="0">
                <a:latin typeface="Calibri" pitchFamily="34" charset="0"/>
                <a:cs typeface="Calibri" pitchFamily="34" charset="0"/>
              </a:rPr>
              <a:t>Todas las personas morales que tributen en el régimen general, y que en el ejercicio fiscal inmediato anterior hayan declarado ingresos acumulables en sus declaraciones normales iguales o superiores a $644,599,005 </a:t>
            </a:r>
            <a:r>
              <a:rPr lang="es-MX" sz="1800" dirty="0" smtClean="0">
                <a:latin typeface="Calibri" pitchFamily="34" charset="0"/>
                <a:cs typeface="Calibri" pitchFamily="34" charset="0"/>
              </a:rPr>
              <a:t>pesos, así como los </a:t>
            </a:r>
            <a:r>
              <a:rPr lang="es-MX" sz="1800" dirty="0">
                <a:latin typeface="Calibri" pitchFamily="34" charset="0"/>
                <a:cs typeface="Calibri" pitchFamily="34" charset="0"/>
              </a:rPr>
              <a:t>contribuyentes que al cierre del ejercicio de que se trate </a:t>
            </a:r>
            <a:r>
              <a:rPr lang="es-MX" sz="1800" dirty="0" smtClean="0">
                <a:latin typeface="Calibri" pitchFamily="34" charset="0"/>
                <a:cs typeface="Calibri" pitchFamily="34" charset="0"/>
              </a:rPr>
              <a:t>tengan acciones </a:t>
            </a:r>
            <a:r>
              <a:rPr lang="es-MX" sz="1800" dirty="0">
                <a:latin typeface="Calibri" pitchFamily="34" charset="0"/>
                <a:cs typeface="Calibri" pitchFamily="34" charset="0"/>
              </a:rPr>
              <a:t>colocadas entre el gran público inversionista o en la bolsa de valores.</a:t>
            </a:r>
          </a:p>
          <a:p>
            <a:pPr marL="342900" indent="-342900">
              <a:buFontTx/>
              <a:buAutoNum type="romanUcPeriod"/>
            </a:pPr>
            <a:endParaRPr lang="es-MX" sz="1800" dirty="0">
              <a:latin typeface="Calibri" pitchFamily="34" charset="0"/>
              <a:cs typeface="Calibri" pitchFamily="34" charset="0"/>
            </a:endParaRPr>
          </a:p>
          <a:p>
            <a:pPr marL="342900" indent="-342900" algn="just">
              <a:buFontTx/>
              <a:buAutoNum type="romanUcPeriod"/>
            </a:pPr>
            <a:r>
              <a:rPr lang="es-MX" sz="1800" dirty="0">
                <a:latin typeface="Calibri" pitchFamily="34" charset="0"/>
                <a:cs typeface="Calibri" pitchFamily="34" charset="0"/>
              </a:rPr>
              <a:t>Las sociedades mercantiles que pertenezcan al “nuevo” Régimen Opcional para Grupos de Sociedades, contemplado en la Ley del Impuesto Sobre la Renta (LISR).</a:t>
            </a: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DECLARACION INFORMATIVA SOBRE LA SITUACION FISCAL (DISIF)</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ES" sz="2400" b="1" dirty="0">
                <a:solidFill>
                  <a:schemeClr val="accent2">
                    <a:lumMod val="75000"/>
                  </a:schemeClr>
                </a:solidFill>
                <a:latin typeface="Calibri" pitchFamily="34" charset="0"/>
                <a:cs typeface="Arial" pitchFamily="34" charset="0"/>
              </a:rPr>
              <a:t>Art. </a:t>
            </a:r>
            <a:r>
              <a:rPr lang="es-ES" sz="2400" b="1" dirty="0" smtClean="0">
                <a:solidFill>
                  <a:schemeClr val="accent2">
                    <a:lumMod val="75000"/>
                  </a:schemeClr>
                </a:solidFill>
                <a:latin typeface="Calibri" pitchFamily="34" charset="0"/>
                <a:cs typeface="Arial" pitchFamily="34" charset="0"/>
              </a:rPr>
              <a:t>32 H CFF</a:t>
            </a:r>
            <a:endParaRPr lang="es-MX" sz="2000" b="1" dirty="0">
              <a:solidFill>
                <a:schemeClr val="accent2">
                  <a:lumMod val="75000"/>
                </a:scheme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164</a:t>
            </a:fld>
            <a:endParaRPr lang="es-MX" dirty="0"/>
          </a:p>
        </p:txBody>
      </p:sp>
    </p:spTree>
    <p:extLst>
      <p:ext uri="{BB962C8B-B14F-4D97-AF65-F5344CB8AC3E}">
        <p14:creationId xmlns:p14="http://schemas.microsoft.com/office/powerpoint/2010/main" val="3010053049"/>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68219"/>
            <a:ext cx="8036122" cy="462507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III.   Las </a:t>
            </a:r>
            <a:r>
              <a:rPr lang="es-MX" sz="1800" dirty="0">
                <a:latin typeface="Calibri" pitchFamily="34" charset="0"/>
                <a:cs typeface="Calibri" pitchFamily="34" charset="0"/>
              </a:rPr>
              <a:t>entidades paraestatales de la administración pública federal.</a:t>
            </a:r>
          </a:p>
          <a:p>
            <a:pPr marL="400050" indent="-400050" algn="just">
              <a:buFont typeface="+mj-lt"/>
              <a:buAutoNum type="romanUcPeriod"/>
            </a:pPr>
            <a:endParaRPr lang="es-MX" sz="1800" dirty="0">
              <a:latin typeface="Calibri" pitchFamily="34" charset="0"/>
              <a:cs typeface="Calibri" pitchFamily="34" charset="0"/>
            </a:endParaRPr>
          </a:p>
          <a:p>
            <a:pPr marL="355600" indent="-355600" algn="just"/>
            <a:r>
              <a:rPr lang="es-MX" sz="1800" dirty="0" smtClean="0">
                <a:latin typeface="Calibri" pitchFamily="34" charset="0"/>
                <a:cs typeface="Calibri" pitchFamily="34" charset="0"/>
              </a:rPr>
              <a:t>IV.  Las </a:t>
            </a:r>
            <a:r>
              <a:rPr lang="es-MX" sz="1800" dirty="0">
                <a:latin typeface="Calibri" pitchFamily="34" charset="0"/>
                <a:cs typeface="Calibri" pitchFamily="34" charset="0"/>
              </a:rPr>
              <a:t>personas morales residentes en el extranjero que tengan en </a:t>
            </a:r>
            <a:r>
              <a:rPr lang="es-MX" sz="1800" dirty="0" smtClean="0">
                <a:latin typeface="Calibri" pitchFamily="34" charset="0"/>
                <a:cs typeface="Calibri" pitchFamily="34" charset="0"/>
              </a:rPr>
              <a:t>México, un </a:t>
            </a:r>
            <a:r>
              <a:rPr lang="es-MX" sz="1800" dirty="0">
                <a:latin typeface="Calibri" pitchFamily="34" charset="0"/>
                <a:cs typeface="Calibri" pitchFamily="34" charset="0"/>
              </a:rPr>
              <a:t>establecimiento permanente (EP), únicamente por las actividades relacionadas con dicho establecimiento permanente.</a:t>
            </a:r>
          </a:p>
          <a:p>
            <a:pPr marL="400050" indent="-400050" algn="just">
              <a:buFont typeface="+mj-lt"/>
              <a:buAutoNum type="romanUcPeriod"/>
            </a:pPr>
            <a:endParaRPr lang="es-MX" sz="1800" dirty="0">
              <a:latin typeface="Calibri" pitchFamily="34" charset="0"/>
              <a:cs typeface="Calibri" pitchFamily="34" charset="0"/>
            </a:endParaRPr>
          </a:p>
          <a:p>
            <a:pPr marL="400050" indent="-400050" algn="just">
              <a:buAutoNum type="romanUcPeriod" startAt="5"/>
            </a:pPr>
            <a:r>
              <a:rPr lang="es-MX" sz="1800" dirty="0" smtClean="0">
                <a:latin typeface="Calibri" pitchFamily="34" charset="0"/>
                <a:cs typeface="Calibri" pitchFamily="34" charset="0"/>
              </a:rPr>
              <a:t>Cualquier </a:t>
            </a:r>
            <a:r>
              <a:rPr lang="es-MX" sz="1800" dirty="0">
                <a:latin typeface="Calibri" pitchFamily="34" charset="0"/>
                <a:cs typeface="Calibri" pitchFamily="34" charset="0"/>
              </a:rPr>
              <a:t>persona moral residente en México, respecto de las operaciones llevadas a cabo con residentes en el </a:t>
            </a:r>
            <a:r>
              <a:rPr lang="es-MX" sz="1800" dirty="0" smtClean="0">
                <a:latin typeface="Calibri" pitchFamily="34" charset="0"/>
                <a:cs typeface="Calibri" pitchFamily="34" charset="0"/>
              </a:rPr>
              <a:t>extranjero.</a:t>
            </a:r>
          </a:p>
          <a:p>
            <a:pPr marL="400050" indent="-400050" algn="just">
              <a:buAutoNum type="romanUcPeriod" startAt="5"/>
            </a:pPr>
            <a:endParaRPr lang="es-MX" sz="1800" dirty="0">
              <a:latin typeface="Calibri" pitchFamily="34" charset="0"/>
              <a:cs typeface="Calibri" pitchFamily="34" charset="0"/>
            </a:endParaRPr>
          </a:p>
          <a:p>
            <a:pPr algn="just"/>
            <a:r>
              <a:rPr lang="es-MX" sz="1800" dirty="0" smtClean="0">
                <a:latin typeface="Calibri" pitchFamily="34" charset="0"/>
                <a:cs typeface="Calibri" pitchFamily="34" charset="0"/>
              </a:rPr>
              <a:t>La RM para el ejercicio 2016 en su </a:t>
            </a:r>
            <a:r>
              <a:rPr lang="es-MX" sz="1800" b="1" dirty="0" smtClean="0">
                <a:latin typeface="Calibri" pitchFamily="34" charset="0"/>
                <a:cs typeface="Calibri" pitchFamily="34" charset="0"/>
              </a:rPr>
              <a:t>regla 2.20.4</a:t>
            </a:r>
            <a:r>
              <a:rPr lang="es-MX" sz="1800" dirty="0" smtClean="0">
                <a:latin typeface="Calibri" pitchFamily="34" charset="0"/>
                <a:cs typeface="Calibri" pitchFamily="34" charset="0"/>
              </a:rPr>
              <a:t>, releva de la obligación de presentar DISIF, a los contribuyentes que únicamente se encuentren ubicados en la fracción V del citado articulo, y que el importe total de las operaciones llevadas a cabo con residentes en el extranjero sea inferior a </a:t>
            </a:r>
            <a:r>
              <a:rPr lang="es-MX" sz="1800" b="1" dirty="0" smtClean="0">
                <a:latin typeface="Calibri" pitchFamily="34" charset="0"/>
                <a:cs typeface="Calibri" pitchFamily="34" charset="0"/>
              </a:rPr>
              <a:t>$ 30,000,000.00 (Treinta millones de pesos 00/100 M.N.)</a:t>
            </a:r>
          </a:p>
          <a:p>
            <a:pPr marL="273050" indent="-273050" algn="just"/>
            <a:endParaRPr lang="es-MX" sz="1800" dirty="0">
              <a:latin typeface="Calibri" pitchFamily="34" charset="0"/>
              <a:cs typeface="Calibri" pitchFamily="34" charset="0"/>
            </a:endParaRPr>
          </a:p>
          <a:p>
            <a:pPr marL="273050" indent="-273050"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b="1"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DECLARACION INFORMATIVA SOBRE LA SITUACION FISCAL </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ES" sz="2400" b="1" dirty="0">
                <a:solidFill>
                  <a:schemeClr val="accent2">
                    <a:lumMod val="75000"/>
                  </a:schemeClr>
                </a:solidFill>
                <a:latin typeface="Calibri" pitchFamily="34" charset="0"/>
                <a:cs typeface="Arial" pitchFamily="34" charset="0"/>
              </a:rPr>
              <a:t>Art. </a:t>
            </a:r>
            <a:r>
              <a:rPr lang="es-ES" sz="2400" b="1" dirty="0" smtClean="0">
                <a:solidFill>
                  <a:schemeClr val="accent2">
                    <a:lumMod val="75000"/>
                  </a:schemeClr>
                </a:solidFill>
                <a:latin typeface="Calibri" pitchFamily="34" charset="0"/>
                <a:cs typeface="Arial" pitchFamily="34" charset="0"/>
              </a:rPr>
              <a:t>32 H CFF</a:t>
            </a:r>
            <a:endParaRPr lang="es-MX" sz="2000" b="1" dirty="0">
              <a:solidFill>
                <a:schemeClr val="accent2">
                  <a:lumMod val="75000"/>
                </a:scheme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165</a:t>
            </a:fld>
            <a:endParaRPr lang="es-MX" dirty="0"/>
          </a:p>
        </p:txBody>
      </p:sp>
    </p:spTree>
    <p:extLst>
      <p:ext uri="{BB962C8B-B14F-4D97-AF65-F5344CB8AC3E}">
        <p14:creationId xmlns:p14="http://schemas.microsoft.com/office/powerpoint/2010/main" val="3185292438"/>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8" name="Rectangle 3"/>
          <p:cNvSpPr>
            <a:spLocks noChangeArrowheads="1"/>
          </p:cNvSpPr>
          <p:nvPr/>
        </p:nvSpPr>
        <p:spPr bwMode="auto">
          <a:xfrm>
            <a:off x="428129" y="1468218"/>
            <a:ext cx="8036122" cy="4815623"/>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Así mismo en la </a:t>
            </a:r>
            <a:r>
              <a:rPr lang="es-MX" sz="1800" b="1" dirty="0" smtClean="0">
                <a:latin typeface="Calibri" pitchFamily="34" charset="0"/>
                <a:cs typeface="Calibri" pitchFamily="34" charset="0"/>
              </a:rPr>
              <a:t>regla 2.20.5</a:t>
            </a:r>
            <a:r>
              <a:rPr lang="es-MX" sz="1800" dirty="0" smtClean="0">
                <a:latin typeface="Calibri" pitchFamily="34" charset="0"/>
                <a:cs typeface="Calibri" pitchFamily="34" charset="0"/>
              </a:rPr>
              <a:t>, contempla que los contribuyentes ubicados en la fracción V del citado articulo obligados a la presentación de la DISIF, tendrán por cumplida la obligación cuando presenten en forma completa los siguientes apartados de la DISIF:</a:t>
            </a:r>
          </a:p>
          <a:p>
            <a:pPr algn="just"/>
            <a:endParaRPr lang="es-MX" sz="1800" dirty="0">
              <a:latin typeface="Calibri" pitchFamily="34" charset="0"/>
              <a:cs typeface="Calibri" pitchFamily="34" charset="0"/>
            </a:endParaRPr>
          </a:p>
          <a:p>
            <a:pPr marL="342900" indent="-342900" algn="just">
              <a:buFont typeface="+mj-lt"/>
              <a:buAutoNum type="alphaLcParenR"/>
            </a:pPr>
            <a:r>
              <a:rPr lang="es-MX" sz="1800" dirty="0" smtClean="0">
                <a:latin typeface="Calibri" pitchFamily="34" charset="0"/>
                <a:cs typeface="Calibri" pitchFamily="34" charset="0"/>
              </a:rPr>
              <a:t>Operaciones financieras derivadas contratadas con residentes del extranjero.</a:t>
            </a:r>
          </a:p>
          <a:p>
            <a:pPr marL="342900" indent="-342900" algn="just">
              <a:buFont typeface="+mj-lt"/>
              <a:buAutoNum type="alphaLcParenR"/>
            </a:pPr>
            <a:r>
              <a:rPr lang="es-MX" sz="1800" dirty="0" smtClean="0">
                <a:latin typeface="Calibri" pitchFamily="34" charset="0"/>
                <a:cs typeface="Calibri" pitchFamily="34" charset="0"/>
              </a:rPr>
              <a:t>Inversiones permanentes en subsidiarias, asociadas y afiliadas residentes en el extranjero.</a:t>
            </a:r>
          </a:p>
          <a:p>
            <a:pPr marL="342900" indent="-342900" algn="just">
              <a:buFont typeface="+mj-lt"/>
              <a:buAutoNum type="alphaLcParenR"/>
            </a:pPr>
            <a:r>
              <a:rPr lang="es-MX" sz="1800" dirty="0" smtClean="0">
                <a:latin typeface="Calibri" pitchFamily="34" charset="0"/>
                <a:cs typeface="Calibri" pitchFamily="34" charset="0"/>
              </a:rPr>
              <a:t>Socios o accionistas que tuvieron acciones o partes sociales.</a:t>
            </a:r>
          </a:p>
          <a:p>
            <a:pPr marL="342900" indent="-342900" algn="just">
              <a:buFont typeface="+mj-lt"/>
              <a:buAutoNum type="alphaLcParenR"/>
            </a:pPr>
            <a:r>
              <a:rPr lang="es-MX" sz="1800" dirty="0" smtClean="0">
                <a:latin typeface="Calibri" pitchFamily="34" charset="0"/>
                <a:cs typeface="Calibri" pitchFamily="34" charset="0"/>
              </a:rPr>
              <a:t>Información sobre sus operaciones con partes relacionadas.</a:t>
            </a:r>
          </a:p>
          <a:p>
            <a:pPr marL="342900" indent="-342900" algn="just">
              <a:buFont typeface="+mj-lt"/>
              <a:buAutoNum type="alphaLcParenR"/>
            </a:pPr>
            <a:r>
              <a:rPr lang="es-MX" sz="1800" dirty="0" smtClean="0">
                <a:latin typeface="Calibri" pitchFamily="34" charset="0"/>
                <a:cs typeface="Calibri" pitchFamily="34" charset="0"/>
              </a:rPr>
              <a:t>Operaciones llevadas a cabo con residentes en el extranjero.</a:t>
            </a:r>
            <a:endParaRPr lang="es-MX" sz="1800" dirty="0">
              <a:latin typeface="Calibri" pitchFamily="34" charset="0"/>
              <a:cs typeface="Calibri" pitchFamily="34" charset="0"/>
            </a:endParaRPr>
          </a:p>
          <a:p>
            <a:pPr marL="273050" indent="-273050" algn="just"/>
            <a:endParaRPr lang="es-MX" sz="1800" dirty="0" smtClean="0">
              <a:latin typeface="Calibri" pitchFamily="34" charset="0"/>
              <a:cs typeface="Calibri" pitchFamily="34" charset="0"/>
            </a:endParaRPr>
          </a:p>
          <a:p>
            <a:pPr marL="273050" indent="-273050" algn="just"/>
            <a:r>
              <a:rPr lang="es-MX" sz="1800" dirty="0" smtClean="0">
                <a:latin typeface="Calibri" pitchFamily="34" charset="0"/>
                <a:cs typeface="Calibri" pitchFamily="34" charset="0"/>
              </a:rPr>
              <a:t>Cabe mencionar lo establecido en el art. 32 A del CFF donde menciona:</a:t>
            </a:r>
          </a:p>
          <a:p>
            <a:pPr marL="273050" indent="-273050" algn="just"/>
            <a:endParaRPr lang="es-MX" sz="1800" dirty="0" smtClean="0">
              <a:latin typeface="Calibri" pitchFamily="34" charset="0"/>
              <a:cs typeface="Calibri" pitchFamily="34" charset="0"/>
            </a:endParaRPr>
          </a:p>
          <a:p>
            <a:pPr marL="88900" indent="-88900" algn="just"/>
            <a:r>
              <a:rPr lang="es-MX" sz="1800" dirty="0" smtClean="0">
                <a:latin typeface="Calibri" pitchFamily="34" charset="0"/>
                <a:cs typeface="Calibri" pitchFamily="34" charset="0"/>
              </a:rPr>
              <a:t>“</a:t>
            </a:r>
            <a:r>
              <a:rPr lang="es-MX" sz="1800" i="1" dirty="0" smtClean="0">
                <a:latin typeface="Calibri" pitchFamily="34" charset="0"/>
                <a:cs typeface="Calibri" pitchFamily="34" charset="0"/>
              </a:rPr>
              <a:t>Los contribuyentes que ejerzan la opción a que se refiere este articulo (dictamen para efectos fiscales), tendrán por cumplida la obligación de presentar la declaración informativa sobre si situación fiscal a que se refiere el articulo 32 H de este Código</a:t>
            </a:r>
            <a:r>
              <a:rPr lang="es-MX" sz="1800" dirty="0" smtClean="0">
                <a:latin typeface="Calibri" pitchFamily="34" charset="0"/>
                <a:cs typeface="Calibri" pitchFamily="34" charset="0"/>
              </a:rPr>
              <a:t>”.</a:t>
            </a:r>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b="1"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DECLARACION INFORMATIVA SOBRE LA SITUACION FISCAL </a:t>
            </a:r>
            <a:endParaRPr lang="es-MX" sz="2400" b="1" dirty="0">
              <a:solidFill>
                <a:schemeClr val="accent2">
                  <a:lumMod val="75000"/>
                </a:schemeClr>
              </a:solidFill>
              <a:latin typeface="Calibri" pitchFamily="34" charset="0"/>
              <a:cs typeface="Arial" pitchFamily="34" charset="0"/>
            </a:endParaRPr>
          </a:p>
          <a:p>
            <a:pPr algn="r" defTabSz="820738" eaLnBrk="0" hangingPunct="0"/>
            <a:r>
              <a:rPr lang="es-ES" sz="2400" b="1" dirty="0">
                <a:solidFill>
                  <a:schemeClr val="accent2">
                    <a:lumMod val="75000"/>
                  </a:schemeClr>
                </a:solidFill>
                <a:latin typeface="Calibri" pitchFamily="34" charset="0"/>
                <a:cs typeface="Arial" pitchFamily="34" charset="0"/>
              </a:rPr>
              <a:t>Art. </a:t>
            </a:r>
            <a:r>
              <a:rPr lang="es-ES" sz="2400" b="1" dirty="0" smtClean="0">
                <a:solidFill>
                  <a:schemeClr val="accent2">
                    <a:lumMod val="75000"/>
                  </a:schemeClr>
                </a:solidFill>
                <a:latin typeface="Calibri" pitchFamily="34" charset="0"/>
                <a:cs typeface="Arial" pitchFamily="34" charset="0"/>
              </a:rPr>
              <a:t>32 H CFF</a:t>
            </a:r>
            <a:endParaRPr lang="es-MX" sz="2000" b="1" dirty="0">
              <a:solidFill>
                <a:schemeClr val="accent2">
                  <a:lumMod val="75000"/>
                </a:schemeClr>
              </a:solidFill>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166</a:t>
            </a:fld>
            <a:endParaRPr lang="es-MX" dirty="0"/>
          </a:p>
        </p:txBody>
      </p:sp>
    </p:spTree>
    <p:extLst>
      <p:ext uri="{BB962C8B-B14F-4D97-AF65-F5344CB8AC3E}">
        <p14:creationId xmlns:p14="http://schemas.microsoft.com/office/powerpoint/2010/main" val="42224474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17</a:t>
            </a:fld>
            <a:endParaRPr lang="es-MX" dirty="0"/>
          </a:p>
        </p:txBody>
      </p:sp>
      <p:sp>
        <p:nvSpPr>
          <p:cNvPr id="9" name="Rectangle 2"/>
          <p:cNvSpPr>
            <a:spLocks noChangeArrowheads="1"/>
          </p:cNvSpPr>
          <p:nvPr/>
        </p:nvSpPr>
        <p:spPr bwMode="auto">
          <a:xfrm>
            <a:off x="107504" y="836712"/>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1872212285"/>
              </p:ext>
            </p:extLst>
          </p:nvPr>
        </p:nvGraphicFramePr>
        <p:xfrm>
          <a:off x="755576" y="1597248"/>
          <a:ext cx="763284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6235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18</a:t>
            </a:fld>
            <a:endParaRPr lang="es-MX" dirty="0"/>
          </a:p>
        </p:txBody>
      </p:sp>
      <p:sp>
        <p:nvSpPr>
          <p:cNvPr id="9" name="Rectangle 2"/>
          <p:cNvSpPr>
            <a:spLocks noChangeArrowheads="1"/>
          </p:cNvSpPr>
          <p:nvPr/>
        </p:nvSpPr>
        <p:spPr bwMode="auto">
          <a:xfrm>
            <a:off x="107504" y="548681"/>
            <a:ext cx="8928992" cy="504056"/>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2476929643"/>
              </p:ext>
            </p:extLst>
          </p:nvPr>
        </p:nvGraphicFramePr>
        <p:xfrm>
          <a:off x="395536" y="980728"/>
          <a:ext cx="8280919"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3195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19</a:t>
            </a:fld>
            <a:endParaRPr lang="es-MX" dirty="0"/>
          </a:p>
        </p:txBody>
      </p:sp>
      <p:sp>
        <p:nvSpPr>
          <p:cNvPr id="9" name="Rectangle 2"/>
          <p:cNvSpPr>
            <a:spLocks noChangeArrowheads="1"/>
          </p:cNvSpPr>
          <p:nvPr/>
        </p:nvSpPr>
        <p:spPr bwMode="auto">
          <a:xfrm>
            <a:off x="107504" y="548680"/>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887750347"/>
              </p:ext>
            </p:extLst>
          </p:nvPr>
        </p:nvGraphicFramePr>
        <p:xfrm>
          <a:off x="395535" y="1340768"/>
          <a:ext cx="835292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005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REFORMA FISCAL 2016</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2</a:t>
            </a:fld>
            <a:endParaRPr lang="es-MX" dirty="0"/>
          </a:p>
        </p:txBody>
      </p:sp>
    </p:spTree>
    <p:extLst>
      <p:ext uri="{BB962C8B-B14F-4D97-AF65-F5344CB8AC3E}">
        <p14:creationId xmlns:p14="http://schemas.microsoft.com/office/powerpoint/2010/main" val="9806971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20</a:t>
            </a:fld>
            <a:endParaRPr lang="es-MX" dirty="0"/>
          </a:p>
        </p:txBody>
      </p:sp>
      <p:sp>
        <p:nvSpPr>
          <p:cNvPr id="9" name="Rectangle 2"/>
          <p:cNvSpPr>
            <a:spLocks noChangeArrowheads="1"/>
          </p:cNvSpPr>
          <p:nvPr/>
        </p:nvSpPr>
        <p:spPr bwMode="auto">
          <a:xfrm>
            <a:off x="107504" y="548680"/>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RIF</a:t>
            </a:r>
          </a:p>
          <a:p>
            <a:pPr algn="r" defTabSz="820738" eaLnBrk="0" hangingPunct="0"/>
            <a:r>
              <a:rPr lang="es-ES" sz="2400" b="1" dirty="0" smtClean="0">
                <a:solidFill>
                  <a:srgbClr val="297FD5">
                    <a:lumMod val="75000"/>
                  </a:srgbClr>
                </a:solidFill>
                <a:latin typeface="Calibri" pitchFamily="34" charset="0"/>
                <a:cs typeface="Arial" pitchFamily="34" charset="0"/>
              </a:rPr>
              <a:t>Art</a:t>
            </a:r>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23 LIF </a:t>
            </a:r>
            <a:endParaRPr lang="es-MX" sz="2400" b="1" dirty="0">
              <a:solidFill>
                <a:srgbClr val="297FD5">
                  <a:lumMod val="75000"/>
                </a:srgbClr>
              </a:solidFill>
              <a:latin typeface="Calibri"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422478812"/>
              </p:ext>
            </p:extLst>
          </p:nvPr>
        </p:nvGraphicFramePr>
        <p:xfrm>
          <a:off x="1115616" y="1397000"/>
          <a:ext cx="70567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946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1A8302E-B79A-4505-8B52-46B95F036AF3}" type="slidenum">
              <a:rPr lang="es-MX" smtClean="0"/>
              <a:pPr/>
              <a:t>21</a:t>
            </a:fld>
            <a:endParaRPr lang="es-MX"/>
          </a:p>
        </p:txBody>
      </p:sp>
      <p:pic>
        <p:nvPicPr>
          <p:cNvPr id="10" name="Picture 11"/>
          <p:cNvPicPr>
            <a:picLocks noChangeAspect="1" noChangeArrowheads="1"/>
          </p:cNvPicPr>
          <p:nvPr/>
        </p:nvPicPr>
        <p:blipFill>
          <a:blip r:embed="rId3" cstate="print"/>
          <a:srcRect/>
          <a:stretch>
            <a:fillRect/>
          </a:stretch>
        </p:blipFill>
        <p:spPr bwMode="auto">
          <a:xfrm>
            <a:off x="8072462" y="5286388"/>
            <a:ext cx="815435" cy="1354878"/>
          </a:xfrm>
          <a:prstGeom prst="rect">
            <a:avLst/>
          </a:prstGeom>
          <a:noFill/>
          <a:ln w="9525">
            <a:noFill/>
            <a:miter lim="800000"/>
            <a:headEnd/>
            <a:tailEnd/>
          </a:ln>
        </p:spPr>
      </p:pic>
      <p:sp>
        <p:nvSpPr>
          <p:cNvPr id="11"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rgbClr val="297FD5">
                  <a:lumMod val="75000"/>
                </a:srgbClr>
              </a:solidFill>
              <a:cs typeface="Arial" pitchFamily="34" charset="0"/>
            </a:endParaRPr>
          </a:p>
          <a:p>
            <a:pPr marL="576263" indent="-576263">
              <a:buFontTx/>
              <a:buAutoNum type="romanUcPeriod"/>
            </a:pPr>
            <a:endParaRPr lang="es-MX" sz="3000" b="1" dirty="0">
              <a:solidFill>
                <a:srgbClr val="297FD5">
                  <a:lumMod val="75000"/>
                </a:srgbClr>
              </a:solidFill>
              <a:cs typeface="Arial" pitchFamily="34" charset="0"/>
            </a:endParaRPr>
          </a:p>
          <a:p>
            <a:pPr marL="576263" indent="-576263">
              <a:buFontTx/>
              <a:buAutoNum type="romanUcPeriod"/>
            </a:pPr>
            <a:endParaRPr lang="es-MX" sz="3000" b="1" dirty="0">
              <a:solidFill>
                <a:srgbClr val="297FD5">
                  <a:lumMod val="75000"/>
                </a:srgbClr>
              </a:solidFill>
              <a:cs typeface="Arial" pitchFamily="34" charset="0"/>
            </a:endParaRPr>
          </a:p>
          <a:p>
            <a:r>
              <a:rPr lang="es-MX" sz="3600" b="1" dirty="0" smtClean="0">
                <a:solidFill>
                  <a:srgbClr val="297FD5">
                    <a:lumMod val="75000"/>
                  </a:srgbClr>
                </a:solidFill>
                <a:latin typeface="Calibri" pitchFamily="34" charset="0"/>
                <a:cs typeface="Calibri" pitchFamily="34" charset="0"/>
              </a:rPr>
              <a:t>LEY DEL IMPUESTO SOBRE LA RENTA</a:t>
            </a:r>
          </a:p>
        </p:txBody>
      </p:sp>
    </p:spTree>
    <p:extLst>
      <p:ext uri="{BB962C8B-B14F-4D97-AF65-F5344CB8AC3E}">
        <p14:creationId xmlns:p14="http://schemas.microsoft.com/office/powerpoint/2010/main" val="3050368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22</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683568" y="764704"/>
            <a:ext cx="8352928"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  </a:t>
            </a:r>
          </a:p>
          <a:p>
            <a:pPr defTabSz="820738" eaLnBrk="0" hangingPunct="0"/>
            <a:r>
              <a:rPr lang="es-MX" sz="2400" b="1" dirty="0" smtClean="0">
                <a:solidFill>
                  <a:srgbClr val="297FD5">
                    <a:lumMod val="75000"/>
                  </a:srgbClr>
                </a:solidFill>
                <a:latin typeface="Calibri" pitchFamily="34" charset="0"/>
                <a:cs typeface="Arial" pitchFamily="34" charset="0"/>
              </a:rPr>
              <a:t>    </a:t>
            </a:r>
          </a:p>
          <a:p>
            <a:pPr defTabSz="820738" eaLnBrk="0" hangingPunct="0"/>
            <a:r>
              <a:rPr lang="es-MX" sz="2400" b="1" dirty="0" smtClean="0">
                <a:solidFill>
                  <a:srgbClr val="297FD5">
                    <a:lumMod val="75000"/>
                  </a:srgbClr>
                </a:solidFill>
                <a:latin typeface="Calibri" pitchFamily="34" charset="0"/>
                <a:cs typeface="Arial" pitchFamily="34" charset="0"/>
              </a:rPr>
              <a:t>    </a:t>
            </a:r>
            <a:r>
              <a:rPr lang="es-MX" sz="2200" b="1" dirty="0" smtClean="0">
                <a:solidFill>
                  <a:schemeClr val="accent2"/>
                </a:solidFill>
                <a:latin typeface="Calibri" pitchFamily="34" charset="0"/>
                <a:cs typeface="Arial" pitchFamily="34" charset="0"/>
              </a:rPr>
              <a:t>REQUISITOS </a:t>
            </a:r>
            <a:r>
              <a:rPr lang="es-MX" sz="2200" b="1" dirty="0" smtClean="0">
                <a:solidFill>
                  <a:schemeClr val="accent2"/>
                </a:solidFill>
                <a:latin typeface="Calibri" pitchFamily="34" charset="0"/>
                <a:cs typeface="Arial" pitchFamily="34" charset="0"/>
              </a:rPr>
              <a:t>DE LAS DEDUCCIONES</a:t>
            </a:r>
          </a:p>
          <a:p>
            <a:pPr defTabSz="820738" eaLnBrk="0" hangingPunct="0"/>
            <a:r>
              <a:rPr lang="es-MX" sz="2200" b="1" dirty="0" smtClean="0">
                <a:solidFill>
                  <a:schemeClr val="accent2"/>
                </a:solidFill>
                <a:latin typeface="Calibri" pitchFamily="34" charset="0"/>
                <a:cs typeface="Arial" pitchFamily="34" charset="0"/>
              </a:rPr>
              <a:t>						</a:t>
            </a:r>
            <a:r>
              <a:rPr lang="es-ES" sz="2200" b="1" dirty="0" smtClean="0">
                <a:solidFill>
                  <a:schemeClr val="accent2"/>
                </a:solidFill>
                <a:latin typeface="Calibri" pitchFamily="34" charset="0"/>
                <a:cs typeface="Arial" pitchFamily="34" charset="0"/>
              </a:rPr>
              <a:t>Art. 27 </a:t>
            </a:r>
            <a:r>
              <a:rPr lang="es-ES" sz="2200" b="1" dirty="0" err="1" smtClean="0">
                <a:solidFill>
                  <a:schemeClr val="accent2"/>
                </a:solidFill>
                <a:latin typeface="Calibri" pitchFamily="34" charset="0"/>
                <a:cs typeface="Arial" pitchFamily="34" charset="0"/>
              </a:rPr>
              <a:t>fr.</a:t>
            </a:r>
            <a:r>
              <a:rPr lang="es-ES" sz="2200" b="1" dirty="0" smtClean="0">
                <a:solidFill>
                  <a:schemeClr val="accent2"/>
                </a:solidFill>
                <a:latin typeface="Calibri" pitchFamily="34" charset="0"/>
                <a:cs typeface="Arial" pitchFamily="34" charset="0"/>
              </a:rPr>
              <a:t> VII, XI</a:t>
            </a:r>
            <a:endParaRPr lang="es-MX" sz="2200" b="1" dirty="0">
              <a:solidFill>
                <a:schemeClr val="accent2"/>
              </a:solidFill>
              <a:latin typeface="Calibri" pitchFamily="34" charset="0"/>
              <a:cs typeface="Arial" pitchFamily="34" charset="0"/>
            </a:endParaRPr>
          </a:p>
        </p:txBody>
      </p:sp>
      <p:sp>
        <p:nvSpPr>
          <p:cNvPr id="8" name="7 CuadroTexto"/>
          <p:cNvSpPr txBox="1"/>
          <p:nvPr/>
        </p:nvSpPr>
        <p:spPr>
          <a:xfrm>
            <a:off x="539552" y="1988840"/>
            <a:ext cx="5976664" cy="430887"/>
          </a:xfrm>
          <a:prstGeom prst="rect">
            <a:avLst/>
          </a:prstGeom>
          <a:noFill/>
        </p:spPr>
        <p:txBody>
          <a:bodyPr wrap="square" rtlCol="0">
            <a:spAutoFit/>
          </a:bodyPr>
          <a:lstStyle/>
          <a:p>
            <a:r>
              <a:rPr lang="es-MX" sz="2200" b="1" dirty="0">
                <a:solidFill>
                  <a:srgbClr val="297FD5">
                    <a:lumMod val="75000"/>
                  </a:srgbClr>
                </a:solidFill>
                <a:latin typeface="Calibri" pitchFamily="34" charset="0"/>
                <a:cs typeface="Calibri" pitchFamily="34" charset="0"/>
              </a:rPr>
              <a:t> </a:t>
            </a:r>
            <a:r>
              <a:rPr lang="es-MX" sz="2200" b="1" dirty="0" smtClean="0">
                <a:solidFill>
                  <a:srgbClr val="297FD5">
                    <a:lumMod val="75000"/>
                  </a:srgbClr>
                </a:solidFill>
                <a:latin typeface="Calibri" pitchFamily="34" charset="0"/>
                <a:cs typeface="Calibri" pitchFamily="34" charset="0"/>
              </a:rPr>
              <a:t>     </a:t>
            </a:r>
            <a:r>
              <a:rPr lang="es-MX" sz="2200" b="1" dirty="0" smtClean="0">
                <a:solidFill>
                  <a:schemeClr val="accent2"/>
                </a:solidFill>
                <a:latin typeface="Calibri" pitchFamily="34" charset="0"/>
                <a:cs typeface="Calibri" pitchFamily="34" charset="0"/>
              </a:rPr>
              <a:t>INTERESES </a:t>
            </a:r>
            <a:endParaRPr lang="es-MX" dirty="0">
              <a:solidFill>
                <a:schemeClr val="accent2"/>
              </a:solidFill>
            </a:endParaRPr>
          </a:p>
        </p:txBody>
      </p:sp>
      <p:sp>
        <p:nvSpPr>
          <p:cNvPr id="5" name="4 Rectángulo"/>
          <p:cNvSpPr/>
          <p:nvPr/>
        </p:nvSpPr>
        <p:spPr>
          <a:xfrm>
            <a:off x="889718" y="2204283"/>
            <a:ext cx="7940627" cy="4247317"/>
          </a:xfrm>
          <a:prstGeom prst="rect">
            <a:avLst/>
          </a:prstGeom>
        </p:spPr>
        <p:txBody>
          <a:bodyPr wrap="square">
            <a:spAutoFit/>
          </a:bodyPr>
          <a:lstStyle/>
          <a:p>
            <a:endParaRPr lang="es-MX" b="1" dirty="0" smtClean="0">
              <a:solidFill>
                <a:srgbClr val="297FD5">
                  <a:lumMod val="75000"/>
                </a:srgbClr>
              </a:solidFill>
              <a:latin typeface="Calibri" pitchFamily="34" charset="0"/>
              <a:cs typeface="Calibri" pitchFamily="34" charset="0"/>
            </a:endParaRPr>
          </a:p>
          <a:p>
            <a:r>
              <a:rPr lang="es-MX" dirty="0" smtClean="0">
                <a:latin typeface="Calibri" pitchFamily="34" charset="0"/>
                <a:cs typeface="Calibri" pitchFamily="34" charset="0"/>
              </a:rPr>
              <a:t>Se aclara que el limite para la deducción de los intereses de los capitales tomados en préstamo </a:t>
            </a:r>
            <a:r>
              <a:rPr lang="es-MX" dirty="0" smtClean="0">
                <a:solidFill>
                  <a:schemeClr val="accent2"/>
                </a:solidFill>
                <a:latin typeface="Calibri" pitchFamily="34" charset="0"/>
                <a:cs typeface="Calibri" pitchFamily="34" charset="0"/>
              </a:rPr>
              <a:t>no aplica</a:t>
            </a:r>
            <a:r>
              <a:rPr lang="es-MX" dirty="0" smtClean="0">
                <a:latin typeface="Calibri" pitchFamily="34" charset="0"/>
                <a:cs typeface="Calibri" pitchFamily="34" charset="0"/>
              </a:rPr>
              <a:t> para las SOFOM.</a:t>
            </a:r>
          </a:p>
          <a:p>
            <a:endParaRPr lang="es-MX" b="1" dirty="0">
              <a:solidFill>
                <a:srgbClr val="297FD5">
                  <a:lumMod val="75000"/>
                </a:srgbClr>
              </a:solidFill>
              <a:latin typeface="Calibri" pitchFamily="34" charset="0"/>
              <a:cs typeface="Calibri" pitchFamily="34" charset="0"/>
            </a:endParaRPr>
          </a:p>
          <a:p>
            <a:endParaRPr lang="es-MX" b="1" dirty="0" smtClean="0">
              <a:solidFill>
                <a:srgbClr val="297FD5">
                  <a:lumMod val="75000"/>
                </a:srgbClr>
              </a:solidFill>
              <a:latin typeface="Calibri" pitchFamily="34" charset="0"/>
              <a:cs typeface="Calibri" pitchFamily="34" charset="0"/>
            </a:endParaRPr>
          </a:p>
          <a:p>
            <a:r>
              <a:rPr lang="es-MX" b="1" dirty="0" smtClean="0">
                <a:solidFill>
                  <a:schemeClr val="accent2"/>
                </a:solidFill>
                <a:latin typeface="Calibri" pitchFamily="34" charset="0"/>
                <a:cs typeface="Calibri" pitchFamily="34" charset="0"/>
              </a:rPr>
              <a:t>PREVISIÓN SOCIAL</a:t>
            </a:r>
          </a:p>
          <a:p>
            <a:endParaRPr lang="es-MX" b="1" dirty="0">
              <a:solidFill>
                <a:srgbClr val="297FD5">
                  <a:lumMod val="75000"/>
                </a:srgbClr>
              </a:solidFill>
              <a:latin typeface="Calibri" pitchFamily="34" charset="0"/>
              <a:cs typeface="Calibri" pitchFamily="34" charset="0"/>
            </a:endParaRPr>
          </a:p>
          <a:p>
            <a:r>
              <a:rPr lang="es-MX" dirty="0" smtClean="0">
                <a:latin typeface="Calibri" pitchFamily="34" charset="0"/>
                <a:cs typeface="Calibri" pitchFamily="34" charset="0"/>
              </a:rPr>
              <a:t>Se elimina el requisito de deducibilidad para el personal no sindicalizado, que consistía en toparlo al </a:t>
            </a:r>
            <a:r>
              <a:rPr lang="es-MX" dirty="0" smtClean="0">
                <a:solidFill>
                  <a:schemeClr val="accent2"/>
                </a:solidFill>
                <a:latin typeface="Calibri" pitchFamily="34" charset="0"/>
                <a:cs typeface="Calibri" pitchFamily="34" charset="0"/>
              </a:rPr>
              <a:t>promedio de los sindicalizados</a:t>
            </a:r>
            <a:r>
              <a:rPr lang="es-MX" dirty="0" smtClean="0">
                <a:latin typeface="Calibri" pitchFamily="34" charset="0"/>
                <a:cs typeface="Calibri" pitchFamily="34" charset="0"/>
              </a:rPr>
              <a:t>. Esto se deriva principalmente de las jurisprudencias que este requisito iba en contra del principio de equidad. </a:t>
            </a:r>
          </a:p>
          <a:p>
            <a:endParaRPr lang="es-MX" dirty="0">
              <a:latin typeface="Calibri" pitchFamily="34" charset="0"/>
              <a:cs typeface="Calibri" pitchFamily="34" charset="0"/>
            </a:endParaRPr>
          </a:p>
          <a:p>
            <a:r>
              <a:rPr lang="es-MX" dirty="0" smtClean="0">
                <a:latin typeface="Calibri" pitchFamily="34" charset="0"/>
                <a:cs typeface="Calibri" pitchFamily="34" charset="0"/>
              </a:rPr>
              <a:t>Asimismo se elimina el límite de la deducción de previsión social de trabajadores no sindicalizados de 10 VSM.</a:t>
            </a:r>
          </a:p>
          <a:p>
            <a:endParaRPr lang="es-MX" b="1" dirty="0">
              <a:solidFill>
                <a:srgbClr val="297FD5">
                  <a:lumMod val="75000"/>
                </a:srgbClr>
              </a:solidFill>
              <a:latin typeface="Calibri" pitchFamily="34" charset="0"/>
              <a:cs typeface="Calibri" pitchFamily="34" charset="0"/>
            </a:endParaRPr>
          </a:p>
        </p:txBody>
      </p:sp>
    </p:spTree>
    <p:extLst>
      <p:ext uri="{BB962C8B-B14F-4D97-AF65-F5344CB8AC3E}">
        <p14:creationId xmlns:p14="http://schemas.microsoft.com/office/powerpoint/2010/main" val="85794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23</a:t>
            </a:fld>
            <a:endParaRPr lang="es-MX"/>
          </a:p>
        </p:txBody>
      </p:sp>
      <p:pic>
        <p:nvPicPr>
          <p:cNvPr id="3" name="Picture 11"/>
          <p:cNvPicPr>
            <a:picLocks noChangeAspect="1" noChangeArrowheads="1"/>
          </p:cNvPicPr>
          <p:nvPr/>
        </p:nvPicPr>
        <p:blipFill>
          <a:blip r:embed="rId3" cstate="print"/>
          <a:srcRect/>
          <a:stretch>
            <a:fillRect/>
          </a:stretch>
        </p:blipFill>
        <p:spPr bwMode="auto">
          <a:xfrm>
            <a:off x="8470746" y="5609456"/>
            <a:ext cx="673254" cy="1118638"/>
          </a:xfrm>
          <a:prstGeom prst="rect">
            <a:avLst/>
          </a:prstGeom>
          <a:noFill/>
          <a:ln w="9525">
            <a:noFill/>
            <a:miter lim="800000"/>
            <a:headEnd/>
            <a:tailEnd/>
          </a:ln>
        </p:spPr>
      </p:pic>
      <p:sp>
        <p:nvSpPr>
          <p:cNvPr id="6" name="Rectangle 2"/>
          <p:cNvSpPr>
            <a:spLocks noChangeArrowheads="1"/>
          </p:cNvSpPr>
          <p:nvPr/>
        </p:nvSpPr>
        <p:spPr bwMode="auto">
          <a:xfrm>
            <a:off x="107504" y="616861"/>
            <a:ext cx="8928992" cy="649350"/>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    </a:t>
            </a:r>
          </a:p>
          <a:p>
            <a:pPr defTabSz="820738" eaLnBrk="0" hangingPunct="0"/>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endParaRPr lang="es-MX" sz="2400" b="1" dirty="0" smtClean="0">
              <a:solidFill>
                <a:schemeClr val="accent2"/>
              </a:solidFill>
              <a:latin typeface="Calibri" pitchFamily="34" charset="0"/>
              <a:cs typeface="Arial" pitchFamily="34" charset="0"/>
            </a:endParaRPr>
          </a:p>
          <a:p>
            <a:pPr defTabSz="820738" eaLnBrk="0" hangingPunct="0"/>
            <a:r>
              <a:rPr lang="es-MX" sz="2200" b="1" dirty="0" smtClean="0">
                <a:solidFill>
                  <a:schemeClr val="accent2"/>
                </a:solidFill>
                <a:latin typeface="Calibri" pitchFamily="34" charset="0"/>
                <a:cs typeface="Arial" pitchFamily="34" charset="0"/>
              </a:rPr>
              <a:t>CAPITALIZACION </a:t>
            </a:r>
            <a:r>
              <a:rPr lang="es-MX" sz="2200" b="1" dirty="0" smtClean="0">
                <a:solidFill>
                  <a:schemeClr val="accent2"/>
                </a:solidFill>
                <a:latin typeface="Calibri" pitchFamily="34" charset="0"/>
                <a:cs typeface="Arial" pitchFamily="34" charset="0"/>
              </a:rPr>
              <a:t>DELGADA</a:t>
            </a:r>
          </a:p>
          <a:p>
            <a:pPr defTabSz="820738" eaLnBrk="0" hangingPunct="0"/>
            <a:r>
              <a:rPr lang="es-MX" sz="2400" b="1" dirty="0" smtClean="0">
                <a:solidFill>
                  <a:schemeClr val="accent2"/>
                </a:solidFill>
                <a:latin typeface="Calibri" pitchFamily="34" charset="0"/>
                <a:cs typeface="Arial" pitchFamily="34" charset="0"/>
              </a:rPr>
              <a:t>							       </a:t>
            </a:r>
            <a:r>
              <a:rPr lang="es-ES" sz="2400" b="1" dirty="0" smtClean="0">
                <a:solidFill>
                  <a:schemeClr val="accent2"/>
                </a:solidFill>
                <a:latin typeface="Calibri" pitchFamily="34" charset="0"/>
                <a:cs typeface="Arial" pitchFamily="34" charset="0"/>
              </a:rPr>
              <a:t>Art. 28, </a:t>
            </a:r>
            <a:r>
              <a:rPr lang="es-ES" sz="2400" b="1" dirty="0" err="1" smtClean="0">
                <a:solidFill>
                  <a:schemeClr val="accent2"/>
                </a:solidFill>
                <a:latin typeface="Calibri" pitchFamily="34" charset="0"/>
                <a:cs typeface="Arial" pitchFamily="34" charset="0"/>
              </a:rPr>
              <a:t>fr.</a:t>
            </a:r>
            <a:r>
              <a:rPr lang="es-ES" sz="2400" b="1" dirty="0" smtClean="0">
                <a:solidFill>
                  <a:schemeClr val="accent2"/>
                </a:solidFill>
                <a:latin typeface="Calibri" pitchFamily="34" charset="0"/>
                <a:cs typeface="Arial" pitchFamily="34" charset="0"/>
              </a:rPr>
              <a:t> XXVII</a:t>
            </a:r>
            <a:endParaRPr lang="es-MX" sz="2400" b="1" dirty="0">
              <a:solidFill>
                <a:schemeClr val="accent2"/>
              </a:solidFill>
              <a:latin typeface="Calibri" pitchFamily="34" charset="0"/>
              <a:cs typeface="Arial" pitchFamily="34" charset="0"/>
            </a:endParaRPr>
          </a:p>
        </p:txBody>
      </p:sp>
      <p:sp>
        <p:nvSpPr>
          <p:cNvPr id="9" name="8 CuadroTexto"/>
          <p:cNvSpPr txBox="1"/>
          <p:nvPr/>
        </p:nvSpPr>
        <p:spPr>
          <a:xfrm>
            <a:off x="272446" y="1765843"/>
            <a:ext cx="8198300" cy="3539430"/>
          </a:xfrm>
          <a:prstGeom prst="rect">
            <a:avLst/>
          </a:prstGeom>
          <a:noFill/>
        </p:spPr>
        <p:txBody>
          <a:bodyPr wrap="square" rtlCol="0">
            <a:spAutoFit/>
          </a:bodyPr>
          <a:lstStyle/>
          <a:p>
            <a:pPr algn="just"/>
            <a:r>
              <a:rPr lang="es-MX" sz="2000" dirty="0" smtClean="0">
                <a:latin typeface="Calibri" pitchFamily="34" charset="0"/>
                <a:cs typeface="Calibri" pitchFamily="34" charset="0"/>
              </a:rPr>
              <a:t>Se establece que para apoyar la llamada “Reforma Energética” </a:t>
            </a:r>
            <a:r>
              <a:rPr lang="es-MX" sz="2000" dirty="0" smtClean="0">
                <a:solidFill>
                  <a:schemeClr val="accent2"/>
                </a:solidFill>
                <a:latin typeface="Calibri" pitchFamily="34" charset="0"/>
                <a:cs typeface="Calibri" pitchFamily="34" charset="0"/>
              </a:rPr>
              <a:t>no le aplica la limitante a la deducción de intereses cuando excedan sus deudas el triple del capital contable</a:t>
            </a:r>
            <a:r>
              <a:rPr lang="es-MX" sz="2000" dirty="0" smtClean="0">
                <a:latin typeface="Calibri" pitchFamily="34" charset="0"/>
                <a:cs typeface="Calibri" pitchFamily="34" charset="0"/>
              </a:rPr>
              <a:t>. Según disposiciones transitorias, estará vigente desde 2014. En caso de aplicarlo en 2014 y se origine un saldo a favor, solo dará derecho a compensación.</a:t>
            </a:r>
          </a:p>
          <a:p>
            <a:pPr algn="just"/>
            <a:endParaRPr lang="es-MX" sz="2200" b="1" dirty="0" smtClean="0">
              <a:solidFill>
                <a:srgbClr val="297FD5">
                  <a:lumMod val="75000"/>
                </a:srgbClr>
              </a:solidFill>
              <a:latin typeface="Calibri" pitchFamily="34" charset="0"/>
              <a:cs typeface="Calibri" pitchFamily="34" charset="0"/>
            </a:endParaRPr>
          </a:p>
          <a:p>
            <a:pPr algn="just"/>
            <a:r>
              <a:rPr lang="es-MX" sz="2000" b="1" dirty="0" smtClean="0">
                <a:solidFill>
                  <a:schemeClr val="accent2"/>
                </a:solidFill>
                <a:latin typeface="Calibri" pitchFamily="34" charset="0"/>
                <a:cs typeface="Arial" pitchFamily="34" charset="0"/>
              </a:rPr>
              <a:t>INVERSION EN AUTOMÓVILES Art. 36 Fr. II</a:t>
            </a:r>
          </a:p>
          <a:p>
            <a:pPr algn="just"/>
            <a:endParaRPr lang="es-MX" sz="2000" b="1" dirty="0">
              <a:solidFill>
                <a:srgbClr val="297FD5">
                  <a:lumMod val="75000"/>
                </a:srgbClr>
              </a:solidFill>
              <a:latin typeface="Calibri" pitchFamily="34" charset="0"/>
              <a:cs typeface="Arial" pitchFamily="34" charset="0"/>
            </a:endParaRPr>
          </a:p>
          <a:p>
            <a:pPr algn="just"/>
            <a:r>
              <a:rPr lang="es-MX" sz="2000" dirty="0" smtClean="0">
                <a:latin typeface="Calibri" pitchFamily="34" charset="0"/>
                <a:cs typeface="Arial" pitchFamily="34" charset="0"/>
              </a:rPr>
              <a:t>Se aumenta el monto de </a:t>
            </a:r>
            <a:r>
              <a:rPr lang="es-MX" sz="2000" dirty="0" smtClean="0">
                <a:solidFill>
                  <a:schemeClr val="accent2"/>
                </a:solidFill>
                <a:latin typeface="Calibri" pitchFamily="34" charset="0"/>
                <a:cs typeface="Arial" pitchFamily="34" charset="0"/>
              </a:rPr>
              <a:t>$130,000 a $175,000</a:t>
            </a:r>
            <a:r>
              <a:rPr lang="es-MX" sz="2000" dirty="0" smtClean="0">
                <a:latin typeface="Calibri" pitchFamily="34" charset="0"/>
                <a:cs typeface="Arial" pitchFamily="34" charset="0"/>
              </a:rPr>
              <a:t> el monto máximo para la deducción de automóviles.</a:t>
            </a:r>
            <a:endParaRPr lang="es-MX" sz="2000" dirty="0">
              <a:latin typeface="Calibri" pitchFamily="34" charset="0"/>
              <a:cs typeface="Arial" pitchFamily="34" charset="0"/>
            </a:endParaRPr>
          </a:p>
          <a:p>
            <a:pPr algn="just"/>
            <a:endParaRPr lang="es-MX" sz="2200" b="1" dirty="0" smtClean="0">
              <a:solidFill>
                <a:srgbClr val="297FD5">
                  <a:lumMod val="75000"/>
                </a:srgbClr>
              </a:solidFill>
              <a:latin typeface="Calibri" pitchFamily="34" charset="0"/>
              <a:cs typeface="Calibri" pitchFamily="34" charset="0"/>
            </a:endParaRPr>
          </a:p>
        </p:txBody>
      </p:sp>
      <p:cxnSp>
        <p:nvCxnSpPr>
          <p:cNvPr id="10" name="2 Conector recto de flecha"/>
          <p:cNvCxnSpPr/>
          <p:nvPr/>
        </p:nvCxnSpPr>
        <p:spPr>
          <a:xfrm flipV="1">
            <a:off x="4572000" y="7317432"/>
            <a:ext cx="30243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39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24</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293069" y="5650150"/>
            <a:ext cx="743427" cy="1235234"/>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solidFill>
                <a:latin typeface="Calibri" pitchFamily="34" charset="0"/>
                <a:cs typeface="Arial" pitchFamily="34" charset="0"/>
              </a:rPr>
              <a:t>AUTOTRANSPORTE</a:t>
            </a:r>
          </a:p>
          <a:p>
            <a:pPr defTabSz="820738" eaLnBrk="0" hangingPunct="0"/>
            <a:r>
              <a:rPr lang="es-MX" sz="2400" b="1" dirty="0">
                <a:solidFill>
                  <a:schemeClr val="accent2"/>
                </a:solidFill>
                <a:latin typeface="Calibri" pitchFamily="34" charset="0"/>
                <a:cs typeface="Arial" pitchFamily="34" charset="0"/>
              </a:rPr>
              <a:t> </a:t>
            </a:r>
            <a:r>
              <a:rPr lang="es-MX" sz="2400" b="1" dirty="0" smtClean="0">
                <a:solidFill>
                  <a:schemeClr val="accent2"/>
                </a:solidFill>
                <a:latin typeface="Calibri" pitchFamily="34" charset="0"/>
                <a:cs typeface="Arial" pitchFamily="34" charset="0"/>
              </a:rPr>
              <a:t>                                                                            			Art. 72</a:t>
            </a:r>
          </a:p>
        </p:txBody>
      </p:sp>
      <p:sp>
        <p:nvSpPr>
          <p:cNvPr id="7" name="6 CuadroTexto"/>
          <p:cNvSpPr txBox="1"/>
          <p:nvPr/>
        </p:nvSpPr>
        <p:spPr>
          <a:xfrm>
            <a:off x="0" y="1142984"/>
            <a:ext cx="7929618" cy="430887"/>
          </a:xfrm>
          <a:prstGeom prst="rect">
            <a:avLst/>
          </a:prstGeom>
          <a:noFill/>
        </p:spPr>
        <p:txBody>
          <a:bodyPr wrap="square" rtlCol="0">
            <a:spAutoFit/>
          </a:bodyPr>
          <a:lstStyle/>
          <a:p>
            <a:endParaRPr lang="es-MX" sz="2200" b="1" dirty="0" smtClean="0">
              <a:solidFill>
                <a:srgbClr val="297FD5">
                  <a:lumMod val="75000"/>
                </a:srgbClr>
              </a:solidFill>
              <a:latin typeface="Calibri" pitchFamily="34" charset="0"/>
              <a:cs typeface="Calibri" pitchFamily="34" charset="0"/>
            </a:endParaRPr>
          </a:p>
        </p:txBody>
      </p:sp>
      <p:sp>
        <p:nvSpPr>
          <p:cNvPr id="9" name="8 CuadroTexto"/>
          <p:cNvSpPr txBox="1"/>
          <p:nvPr/>
        </p:nvSpPr>
        <p:spPr>
          <a:xfrm>
            <a:off x="214282" y="1643050"/>
            <a:ext cx="8390166" cy="3139321"/>
          </a:xfrm>
          <a:prstGeom prst="rect">
            <a:avLst/>
          </a:prstGeom>
          <a:noFill/>
        </p:spPr>
        <p:txBody>
          <a:bodyPr wrap="square" rtlCol="0">
            <a:spAutoFit/>
          </a:bodyPr>
          <a:lstStyle/>
          <a:p>
            <a:pPr algn="just"/>
            <a:r>
              <a:rPr lang="es-MX" dirty="0" smtClean="0">
                <a:latin typeface="Calibri" pitchFamily="34" charset="0"/>
                <a:cs typeface="Calibri" pitchFamily="34" charset="0"/>
              </a:rPr>
              <a:t>Se incorpora de la Resolución Miscelánea la disposición que señala que los contribuyentes dedicados </a:t>
            </a:r>
            <a:r>
              <a:rPr lang="es-MX" dirty="0" smtClean="0">
                <a:solidFill>
                  <a:schemeClr val="accent2"/>
                </a:solidFill>
                <a:latin typeface="Calibri" pitchFamily="34" charset="0"/>
                <a:cs typeface="Calibri" pitchFamily="34" charset="0"/>
              </a:rPr>
              <a:t>exclusivamente al autotransporte de carga o pasajeros podrán tributar en el régimen de los COORDINADOS (Capítulo VII)</a:t>
            </a:r>
            <a:r>
              <a:rPr lang="es-MX" dirty="0" smtClean="0">
                <a:latin typeface="Calibri" pitchFamily="34" charset="0"/>
                <a:cs typeface="Calibri" pitchFamily="34" charset="0"/>
              </a:rPr>
              <a:t>. Se considera ingresos exclusivamente de autotransporte cuando ellos representen al menos el 90% del total de los ingresos. No se pueden considerar como Coordinados cuando presten servicios preponderantemente a una parte relacionada.</a:t>
            </a:r>
          </a:p>
          <a:p>
            <a:pPr algn="just"/>
            <a:endParaRPr lang="es-MX" dirty="0">
              <a:latin typeface="Calibri" pitchFamily="34" charset="0"/>
              <a:cs typeface="Calibri" pitchFamily="34" charset="0"/>
            </a:endParaRPr>
          </a:p>
          <a:p>
            <a:pPr algn="just"/>
            <a:r>
              <a:rPr lang="es-MX" dirty="0" smtClean="0">
                <a:latin typeface="Calibri" pitchFamily="34" charset="0"/>
                <a:cs typeface="Calibri" pitchFamily="34" charset="0"/>
              </a:rPr>
              <a:t>La fracción XIV del artículo </a:t>
            </a:r>
            <a:r>
              <a:rPr lang="es-MX" dirty="0" smtClean="0">
                <a:latin typeface="Calibri" pitchFamily="34" charset="0"/>
                <a:cs typeface="Calibri" pitchFamily="34" charset="0"/>
              </a:rPr>
              <a:t>2 </a:t>
            </a:r>
            <a:r>
              <a:rPr lang="es-MX" dirty="0" smtClean="0">
                <a:latin typeface="Calibri" pitchFamily="34" charset="0"/>
                <a:cs typeface="Calibri" pitchFamily="34" charset="0"/>
              </a:rPr>
              <a:t>transitorio para el 2016 señala que estos contribuyentes podrán tributar en el capítulo señalado desde el 1 de enero de 2014, cuando </a:t>
            </a:r>
            <a:r>
              <a:rPr lang="es-MX" dirty="0" smtClean="0">
                <a:latin typeface="Calibri" pitchFamily="34" charset="0"/>
                <a:cs typeface="Calibri" pitchFamily="34" charset="0"/>
              </a:rPr>
              <a:t>cambió </a:t>
            </a:r>
            <a:r>
              <a:rPr lang="es-MX" dirty="0" smtClean="0">
                <a:latin typeface="Calibri" pitchFamily="34" charset="0"/>
                <a:cs typeface="Calibri" pitchFamily="34" charset="0"/>
              </a:rPr>
              <a:t>la Ley, siempre que presenten un</a:t>
            </a:r>
            <a:r>
              <a:rPr lang="es-MX" dirty="0" smtClean="0">
                <a:solidFill>
                  <a:schemeClr val="accent2"/>
                </a:solidFill>
                <a:latin typeface="Calibri" pitchFamily="34" charset="0"/>
                <a:cs typeface="Calibri" pitchFamily="34" charset="0"/>
              </a:rPr>
              <a:t> aviso a más tardar el 31 de marzo de 2016</a:t>
            </a:r>
            <a:r>
              <a:rPr lang="es-MX" dirty="0" smtClean="0">
                <a:latin typeface="Calibri" pitchFamily="34" charset="0"/>
                <a:cs typeface="Calibri" pitchFamily="34" charset="0"/>
              </a:rPr>
              <a:t>. En caso de generar saldos a favor, estos no darán origen a devoluciones.</a:t>
            </a:r>
          </a:p>
        </p:txBody>
      </p:sp>
    </p:spTree>
    <p:extLst>
      <p:ext uri="{BB962C8B-B14F-4D97-AF65-F5344CB8AC3E}">
        <p14:creationId xmlns:p14="http://schemas.microsoft.com/office/powerpoint/2010/main" val="355088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25</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293069" y="5650150"/>
            <a:ext cx="743427" cy="1235234"/>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a:p>
            <a:pPr defTabSz="820738" eaLnBrk="0" hangingPunct="0"/>
            <a:r>
              <a:rPr lang="es-MX" sz="2400" b="1" dirty="0" smtClean="0">
                <a:solidFill>
                  <a:schemeClr val="accent2"/>
                </a:solidFill>
                <a:latin typeface="Calibri" pitchFamily="34" charset="0"/>
                <a:cs typeface="Arial" pitchFamily="34" charset="0"/>
              </a:rPr>
              <a:t>Declaraciones Informativas Partes Relacionadas             Art. 76-A             </a:t>
            </a:r>
            <a:r>
              <a:rPr lang="es-MX" sz="2400" b="1" dirty="0" smtClean="0">
                <a:solidFill>
                  <a:srgbClr val="297FD5">
                    <a:lumMod val="75000"/>
                  </a:srgbClr>
                </a:solidFill>
                <a:latin typeface="Calibri" pitchFamily="34" charset="0"/>
                <a:cs typeface="Arial" pitchFamily="34" charset="0"/>
              </a:rPr>
              <a:t>			</a:t>
            </a:r>
          </a:p>
        </p:txBody>
      </p:sp>
      <p:sp>
        <p:nvSpPr>
          <p:cNvPr id="4" name="3 Rectángulo"/>
          <p:cNvSpPr/>
          <p:nvPr/>
        </p:nvSpPr>
        <p:spPr>
          <a:xfrm>
            <a:off x="755576" y="1340768"/>
            <a:ext cx="7272808" cy="5509200"/>
          </a:xfrm>
          <a:prstGeom prst="rect">
            <a:avLst/>
          </a:prstGeom>
        </p:spPr>
        <p:txBody>
          <a:bodyPr wrap="square">
            <a:spAutoFit/>
          </a:bodyPr>
          <a:lstStyle/>
          <a:p>
            <a:r>
              <a:rPr lang="es-MX" sz="2200" b="1" dirty="0" smtClean="0">
                <a:solidFill>
                  <a:schemeClr val="accent2"/>
                </a:solidFill>
                <a:latin typeface="Calibri" pitchFamily="34" charset="0"/>
                <a:cs typeface="Calibri" pitchFamily="34" charset="0"/>
              </a:rPr>
              <a:t>SE INCORPORA ESTE ARTICULO PARA ESTABLECER NUEVAS DECLARACIONES A QUIENES:</a:t>
            </a:r>
          </a:p>
          <a:p>
            <a:endParaRPr lang="es-MX" sz="2200" b="1" dirty="0">
              <a:solidFill>
                <a:srgbClr val="ACCBF9">
                  <a:lumMod val="50000"/>
                </a:srgbClr>
              </a:solidFill>
              <a:latin typeface="Calibri" pitchFamily="34" charset="0"/>
              <a:cs typeface="Calibri" pitchFamily="34" charset="0"/>
            </a:endParaRPr>
          </a:p>
          <a:p>
            <a:pPr marL="457200" indent="-457200">
              <a:buFontTx/>
              <a:buAutoNum type="alphaLcParenR"/>
            </a:pPr>
            <a:r>
              <a:rPr lang="es-MX" sz="2200" dirty="0" smtClean="0">
                <a:latin typeface="Calibri" pitchFamily="34" charset="0"/>
                <a:cs typeface="Calibri" pitchFamily="34" charset="0"/>
              </a:rPr>
              <a:t>PM con ingresos superiores a 644,599,005</a:t>
            </a:r>
          </a:p>
          <a:p>
            <a:pPr marL="457200" indent="-457200">
              <a:buFontTx/>
              <a:buAutoNum type="alphaLcParenR"/>
            </a:pPr>
            <a:r>
              <a:rPr lang="es-MX" sz="2200" dirty="0" smtClean="0">
                <a:latin typeface="Calibri" pitchFamily="34" charset="0"/>
                <a:cs typeface="Calibri" pitchFamily="34" charset="0"/>
              </a:rPr>
              <a:t>PM que consolidan fiscalmente.</a:t>
            </a:r>
          </a:p>
          <a:p>
            <a:pPr marL="457200" indent="-457200">
              <a:buFontTx/>
              <a:buAutoNum type="alphaLcParenR"/>
            </a:pPr>
            <a:r>
              <a:rPr lang="es-MX" sz="2200" dirty="0" smtClean="0">
                <a:latin typeface="Calibri" pitchFamily="34" charset="0"/>
                <a:cs typeface="Calibri" pitchFamily="34" charset="0"/>
              </a:rPr>
              <a:t>Entidades paraestatales de la </a:t>
            </a:r>
            <a:r>
              <a:rPr lang="es-MX" sz="2200" dirty="0" err="1" smtClean="0">
                <a:latin typeface="Calibri" pitchFamily="34" charset="0"/>
                <a:cs typeface="Calibri" pitchFamily="34" charset="0"/>
              </a:rPr>
              <a:t>Adm</a:t>
            </a:r>
            <a:r>
              <a:rPr lang="es-MX" sz="2200" dirty="0" smtClean="0">
                <a:latin typeface="Calibri" pitchFamily="34" charset="0"/>
                <a:cs typeface="Calibri" pitchFamily="34" charset="0"/>
              </a:rPr>
              <a:t>. Pública Federal</a:t>
            </a:r>
          </a:p>
          <a:p>
            <a:pPr marL="457200" indent="-457200">
              <a:buFontTx/>
              <a:buAutoNum type="alphaLcParenR"/>
            </a:pPr>
            <a:r>
              <a:rPr lang="es-MX" sz="2200" dirty="0" smtClean="0">
                <a:latin typeface="Calibri" pitchFamily="34" charset="0"/>
                <a:cs typeface="Calibri" pitchFamily="34" charset="0"/>
              </a:rPr>
              <a:t>PM residentes en el extranjero con EP en México.</a:t>
            </a:r>
          </a:p>
          <a:p>
            <a:pPr marL="457200" indent="-457200">
              <a:buFontTx/>
              <a:buAutoNum type="alphaLcParenR"/>
            </a:pPr>
            <a:endParaRPr lang="es-MX" sz="2200" b="1" dirty="0">
              <a:solidFill>
                <a:srgbClr val="ACCBF9">
                  <a:lumMod val="50000"/>
                </a:srgbClr>
              </a:solidFill>
              <a:latin typeface="Calibri" pitchFamily="34" charset="0"/>
              <a:cs typeface="Calibri" pitchFamily="34" charset="0"/>
            </a:endParaRPr>
          </a:p>
          <a:p>
            <a:r>
              <a:rPr lang="es-MX" sz="2200" b="1" dirty="0" smtClean="0">
                <a:solidFill>
                  <a:schemeClr val="accent2"/>
                </a:solidFill>
                <a:latin typeface="Calibri" pitchFamily="34" charset="0"/>
                <a:cs typeface="Calibri" pitchFamily="34" charset="0"/>
              </a:rPr>
              <a:t>DECLARACIONES A PRESENTAR:</a:t>
            </a:r>
          </a:p>
          <a:p>
            <a:endParaRPr lang="es-MX" sz="2200" b="1" dirty="0">
              <a:solidFill>
                <a:srgbClr val="ACCBF9">
                  <a:lumMod val="50000"/>
                </a:srgbClr>
              </a:solidFill>
              <a:latin typeface="Calibri" pitchFamily="34" charset="0"/>
              <a:cs typeface="Calibri" pitchFamily="34" charset="0"/>
            </a:endParaRPr>
          </a:p>
          <a:p>
            <a:pPr marL="457200" indent="-457200">
              <a:buFontTx/>
              <a:buAutoNum type="arabicPeriod"/>
            </a:pPr>
            <a:r>
              <a:rPr lang="es-MX" sz="2200" dirty="0" smtClean="0">
                <a:latin typeface="Calibri" pitchFamily="34" charset="0"/>
                <a:cs typeface="Calibri" pitchFamily="34" charset="0"/>
              </a:rPr>
              <a:t>Declaración maestra del grupo empresarial (estructura).</a:t>
            </a:r>
          </a:p>
          <a:p>
            <a:pPr marL="457200" indent="-457200">
              <a:buFontTx/>
              <a:buAutoNum type="arabicPeriod"/>
            </a:pPr>
            <a:r>
              <a:rPr lang="es-MX" sz="2200" dirty="0" smtClean="0">
                <a:latin typeface="Calibri" pitchFamily="34" charset="0"/>
                <a:cs typeface="Calibri" pitchFamily="34" charset="0"/>
              </a:rPr>
              <a:t>Declaración informativa local de PR.</a:t>
            </a:r>
          </a:p>
          <a:p>
            <a:pPr marL="457200" indent="-457200">
              <a:buFontTx/>
              <a:buAutoNum type="arabicPeriod"/>
            </a:pPr>
            <a:r>
              <a:rPr lang="es-MX" sz="2200" dirty="0" smtClean="0">
                <a:latin typeface="Calibri" pitchFamily="34" charset="0"/>
                <a:cs typeface="Calibri" pitchFamily="34" charset="0"/>
              </a:rPr>
              <a:t>Declaración informativa país por país.</a:t>
            </a:r>
          </a:p>
          <a:p>
            <a:pPr marL="457200" indent="-457200">
              <a:buFontTx/>
              <a:buAutoNum type="arabicPeriod"/>
            </a:pPr>
            <a:endParaRPr lang="es-MX" sz="2200" dirty="0">
              <a:latin typeface="Calibri" pitchFamily="34" charset="0"/>
              <a:cs typeface="Calibri" pitchFamily="34" charset="0"/>
            </a:endParaRPr>
          </a:p>
          <a:p>
            <a:r>
              <a:rPr lang="es-MX" sz="2200" dirty="0" smtClean="0">
                <a:latin typeface="Calibri" pitchFamily="34" charset="0"/>
                <a:cs typeface="Calibri" pitchFamily="34" charset="0"/>
              </a:rPr>
              <a:t>Las declaraciones informativas </a:t>
            </a:r>
            <a:r>
              <a:rPr lang="es-MX" sz="2200" dirty="0" smtClean="0">
                <a:latin typeface="Calibri" pitchFamily="34" charset="0"/>
                <a:cs typeface="Calibri" pitchFamily="34" charset="0"/>
              </a:rPr>
              <a:t>se </a:t>
            </a:r>
            <a:r>
              <a:rPr lang="es-MX" sz="2200" dirty="0" smtClean="0">
                <a:latin typeface="Calibri" pitchFamily="34" charset="0"/>
                <a:cs typeface="Calibri" pitchFamily="34" charset="0"/>
              </a:rPr>
              <a:t>presentarán </a:t>
            </a:r>
            <a:r>
              <a:rPr lang="es-MX" sz="2200" dirty="0" smtClean="0">
                <a:latin typeface="Calibri" pitchFamily="34" charset="0"/>
                <a:cs typeface="Calibri" pitchFamily="34" charset="0"/>
              </a:rPr>
              <a:t>el 31/dic/2016</a:t>
            </a:r>
          </a:p>
          <a:p>
            <a:pPr marL="457200" indent="-457200">
              <a:buFontTx/>
              <a:buAutoNum type="alphaLcParenR"/>
            </a:pPr>
            <a:endParaRPr lang="es-MX" sz="2200" b="1" dirty="0">
              <a:solidFill>
                <a:srgbClr val="ACCBF9">
                  <a:lumMod val="50000"/>
                </a:srgbClr>
              </a:solidFill>
              <a:latin typeface="Calibri" pitchFamily="34" charset="0"/>
              <a:cs typeface="Calibri" pitchFamily="34" charset="0"/>
            </a:endParaRPr>
          </a:p>
        </p:txBody>
      </p:sp>
    </p:spTree>
    <p:extLst>
      <p:ext uri="{BB962C8B-B14F-4D97-AF65-F5344CB8AC3E}">
        <p14:creationId xmlns:p14="http://schemas.microsoft.com/office/powerpoint/2010/main" val="1530565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26</a:t>
            </a:fld>
            <a:endParaRPr lang="es-MX"/>
          </a:p>
        </p:txBody>
      </p:sp>
      <p:sp>
        <p:nvSpPr>
          <p:cNvPr id="3"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solidFill>
                <a:latin typeface="Calibri" pitchFamily="34" charset="0"/>
                <a:cs typeface="Arial" pitchFamily="34" charset="0"/>
              </a:rPr>
              <a:t>ENAJENACION DE CASA HABITACION			Art. 93, </a:t>
            </a:r>
            <a:r>
              <a:rPr lang="es-MX" sz="2400" b="1" dirty="0" err="1" smtClean="0">
                <a:solidFill>
                  <a:schemeClr val="accent2"/>
                </a:solidFill>
                <a:latin typeface="Calibri" pitchFamily="34" charset="0"/>
                <a:cs typeface="Arial" pitchFamily="34" charset="0"/>
              </a:rPr>
              <a:t>fr</a:t>
            </a:r>
            <a:r>
              <a:rPr lang="es-MX" sz="2400" b="1" dirty="0" smtClean="0">
                <a:solidFill>
                  <a:schemeClr val="accent2"/>
                </a:solidFill>
                <a:latin typeface="Calibri" pitchFamily="34" charset="0"/>
                <a:cs typeface="Arial" pitchFamily="34" charset="0"/>
              </a:rPr>
              <a:t> XIX</a:t>
            </a: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5" name="4 CuadroTexto"/>
          <p:cNvSpPr txBox="1"/>
          <p:nvPr/>
        </p:nvSpPr>
        <p:spPr>
          <a:xfrm>
            <a:off x="323528" y="1772816"/>
            <a:ext cx="8213281" cy="1323439"/>
          </a:xfrm>
          <a:prstGeom prst="rect">
            <a:avLst/>
          </a:prstGeom>
          <a:noFill/>
        </p:spPr>
        <p:txBody>
          <a:bodyPr wrap="square" rtlCol="0">
            <a:spAutoFit/>
          </a:bodyPr>
          <a:lstStyle/>
          <a:p>
            <a:pPr algn="just"/>
            <a:r>
              <a:rPr lang="es-MX" sz="2000" dirty="0" smtClean="0">
                <a:latin typeface="Calibri" pitchFamily="34" charset="0"/>
                <a:cs typeface="Calibri" pitchFamily="34" charset="0"/>
              </a:rPr>
              <a:t>Se disminuye de </a:t>
            </a:r>
            <a:r>
              <a:rPr lang="es-MX" sz="2000" b="1" dirty="0" smtClean="0">
                <a:solidFill>
                  <a:schemeClr val="accent2"/>
                </a:solidFill>
                <a:latin typeface="Calibri" pitchFamily="34" charset="0"/>
                <a:cs typeface="Calibri" pitchFamily="34" charset="0"/>
              </a:rPr>
              <a:t>cinco a tres años</a:t>
            </a:r>
            <a:r>
              <a:rPr lang="es-MX" sz="2000" dirty="0" smtClean="0">
                <a:latin typeface="Calibri" pitchFamily="34" charset="0"/>
                <a:cs typeface="Calibri" pitchFamily="34" charset="0"/>
              </a:rPr>
              <a:t> el período para tener derecho a tomar la exención en la enajenación de casa habitación y siempre que no exceda de 700 mil UDIS.</a:t>
            </a:r>
          </a:p>
          <a:p>
            <a:pPr algn="just"/>
            <a:endParaRPr lang="es-MX" sz="2000" b="1" dirty="0" smtClean="0">
              <a:solidFill>
                <a:srgbClr val="297FD5">
                  <a:lumMod val="75000"/>
                </a:srgbClr>
              </a:solidFill>
              <a:latin typeface="Calibri" pitchFamily="34" charset="0"/>
              <a:cs typeface="Calibri" pitchFamily="34" charset="0"/>
            </a:endParaRPr>
          </a:p>
        </p:txBody>
      </p:sp>
      <p:sp>
        <p:nvSpPr>
          <p:cNvPr id="6" name="5 Rectángulo"/>
          <p:cNvSpPr/>
          <p:nvPr/>
        </p:nvSpPr>
        <p:spPr>
          <a:xfrm>
            <a:off x="323527" y="3105835"/>
            <a:ext cx="8156651" cy="3816429"/>
          </a:xfrm>
          <a:prstGeom prst="rect">
            <a:avLst/>
          </a:prstGeom>
          <a:ln>
            <a:noFill/>
          </a:ln>
        </p:spPr>
        <p:txBody>
          <a:bodyPr wrap="square">
            <a:spAutoFit/>
          </a:bodyPr>
          <a:lstStyle/>
          <a:p>
            <a:pPr defTabSz="820738" eaLnBrk="0" hangingPunct="0"/>
            <a:r>
              <a:rPr lang="es-MX" sz="2400" b="1" dirty="0">
                <a:solidFill>
                  <a:schemeClr val="accent2"/>
                </a:solidFill>
                <a:latin typeface="Calibri" pitchFamily="34" charset="0"/>
                <a:cs typeface="Arial" pitchFamily="34" charset="0"/>
              </a:rPr>
              <a:t>REGIMEN DE INCORPORACION FISCAL		             Art. 111</a:t>
            </a:r>
          </a:p>
          <a:p>
            <a:pPr defTabSz="820738" eaLnBrk="0" hangingPunct="0"/>
            <a:endParaRPr lang="es-MX" b="1" dirty="0">
              <a:solidFill>
                <a:srgbClr val="297FD5">
                  <a:lumMod val="75000"/>
                </a:srgbClr>
              </a:solidFill>
              <a:latin typeface="Calibri" pitchFamily="34" charset="0"/>
              <a:cs typeface="Arial" pitchFamily="34" charset="0"/>
            </a:endParaRPr>
          </a:p>
          <a:p>
            <a:pPr defTabSz="820738" eaLnBrk="0" hangingPunct="0"/>
            <a:r>
              <a:rPr lang="es-MX" sz="2000" dirty="0" smtClean="0">
                <a:latin typeface="Calibri" pitchFamily="34" charset="0"/>
                <a:cs typeface="Arial" pitchFamily="34" charset="0"/>
              </a:rPr>
              <a:t>Los contribuyentes que tributen en este régimen en </a:t>
            </a:r>
            <a:r>
              <a:rPr lang="es-MX" sz="2000" dirty="0" smtClean="0">
                <a:latin typeface="Calibri" pitchFamily="34" charset="0"/>
                <a:cs typeface="Arial" pitchFamily="34" charset="0"/>
              </a:rPr>
              <a:t>tratándose de</a:t>
            </a:r>
            <a:r>
              <a:rPr lang="es-MX" sz="2000" b="1" dirty="0" smtClean="0">
                <a:latin typeface="Calibri" pitchFamily="34" charset="0"/>
                <a:cs typeface="Arial" pitchFamily="34" charset="0"/>
              </a:rPr>
              <a:t> </a:t>
            </a:r>
            <a:r>
              <a:rPr lang="es-MX" sz="2000" b="1" dirty="0" smtClean="0">
                <a:solidFill>
                  <a:schemeClr val="accent2"/>
                </a:solidFill>
                <a:latin typeface="Calibri" pitchFamily="34" charset="0"/>
                <a:cs typeface="Arial" pitchFamily="34" charset="0"/>
              </a:rPr>
              <a:t>Copropiedades</a:t>
            </a:r>
            <a:r>
              <a:rPr lang="es-MX" sz="2000" b="1" dirty="0" smtClean="0">
                <a:latin typeface="Calibri" pitchFamily="34" charset="0"/>
                <a:cs typeface="Arial" pitchFamily="34" charset="0"/>
              </a:rPr>
              <a:t> </a:t>
            </a:r>
            <a:r>
              <a:rPr lang="es-MX" sz="2000" dirty="0" smtClean="0">
                <a:latin typeface="Calibri" pitchFamily="34" charset="0"/>
                <a:cs typeface="Arial" pitchFamily="34" charset="0"/>
              </a:rPr>
              <a:t>, podrán nombrar un representante común para que cumpla con las obligaciones.</a:t>
            </a:r>
          </a:p>
          <a:p>
            <a:pPr defTabSz="820738" eaLnBrk="0" hangingPunct="0"/>
            <a:endParaRPr lang="es-MX" sz="2000" dirty="0">
              <a:latin typeface="Calibri" pitchFamily="34" charset="0"/>
              <a:cs typeface="Arial" pitchFamily="34" charset="0"/>
            </a:endParaRPr>
          </a:p>
          <a:p>
            <a:pPr defTabSz="820738" eaLnBrk="0" hangingPunct="0"/>
            <a:r>
              <a:rPr lang="es-MX" sz="2000" dirty="0" smtClean="0">
                <a:latin typeface="Calibri" panose="020F0502020204030204" pitchFamily="34" charset="0"/>
                <a:cs typeface="Calibri" panose="020F0502020204030204" pitchFamily="34" charset="0"/>
              </a:rPr>
              <a:t>Se modifica este artículo para señalar  </a:t>
            </a:r>
            <a:r>
              <a:rPr lang="es-MX" sz="2000" dirty="0">
                <a:latin typeface="Calibri" panose="020F0502020204030204" pitchFamily="34" charset="0"/>
                <a:cs typeface="Calibri" panose="020F0502020204030204" pitchFamily="34" charset="0"/>
              </a:rPr>
              <a:t>que los contribuyentes que obtengan ingresos por salarios e intereses  y </a:t>
            </a:r>
            <a:r>
              <a:rPr lang="es-MX" sz="2000" b="1" dirty="0" smtClean="0">
                <a:solidFill>
                  <a:schemeClr val="accent2"/>
                </a:solidFill>
                <a:latin typeface="Calibri" panose="020F0502020204030204" pitchFamily="34" charset="0"/>
                <a:cs typeface="Calibri" panose="020F0502020204030204" pitchFamily="34" charset="0"/>
              </a:rPr>
              <a:t>arrendamiento. </a:t>
            </a:r>
          </a:p>
          <a:p>
            <a:pPr defTabSz="820738" eaLnBrk="0" hangingPunct="0"/>
            <a:endParaRPr lang="es-MX" sz="2000" dirty="0">
              <a:latin typeface="Calibri" panose="020F0502020204030204" pitchFamily="34" charset="0"/>
              <a:cs typeface="Calibri" panose="020F0502020204030204" pitchFamily="34" charset="0"/>
            </a:endParaRPr>
          </a:p>
          <a:p>
            <a:pPr defTabSz="820738" eaLnBrk="0" hangingPunct="0"/>
            <a:r>
              <a:rPr lang="es-MX" sz="2000" dirty="0" smtClean="0">
                <a:latin typeface="Calibri" panose="020F0502020204030204" pitchFamily="34" charset="0"/>
                <a:cs typeface="Calibri" panose="020F0502020204030204" pitchFamily="34" charset="0"/>
              </a:rPr>
              <a:t>Se incorpora la regla 3.13.2 de la RM para incorporar a socios de PM no lucrativas y de socios de clubes deportivos para que  puedan tributar como </a:t>
            </a:r>
            <a:r>
              <a:rPr lang="es-MX" sz="2000" dirty="0" err="1" smtClean="0">
                <a:latin typeface="Calibri" panose="020F0502020204030204" pitchFamily="34" charset="0"/>
                <a:cs typeface="Calibri" panose="020F0502020204030204" pitchFamily="34" charset="0"/>
              </a:rPr>
              <a:t>RIF´s</a:t>
            </a:r>
            <a:r>
              <a:rPr lang="es-MX" sz="2000" dirty="0" smtClean="0">
                <a:latin typeface="Calibri" panose="020F0502020204030204" pitchFamily="34" charset="0"/>
                <a:cs typeface="Calibri" panose="020F0502020204030204" pitchFamily="34" charset="0"/>
              </a:rPr>
              <a:t>.</a:t>
            </a:r>
            <a:endParaRPr lang="es-MX" sz="2000"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1151858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27</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5 Rectángulo"/>
          <p:cNvSpPr/>
          <p:nvPr/>
        </p:nvSpPr>
        <p:spPr>
          <a:xfrm>
            <a:off x="376548" y="525853"/>
            <a:ext cx="8156651" cy="1107996"/>
          </a:xfrm>
          <a:prstGeom prst="rect">
            <a:avLst/>
          </a:prstGeom>
          <a:ln>
            <a:noFill/>
          </a:ln>
        </p:spPr>
        <p:txBody>
          <a:bodyPr wrap="square">
            <a:spAutoFit/>
          </a:bodyPr>
          <a:lstStyle/>
          <a:p>
            <a:pPr defTabSz="820738" eaLnBrk="0" hangingPunct="0"/>
            <a:r>
              <a:rPr lang="es-MX" sz="2400" b="1" dirty="0" smtClean="0">
                <a:solidFill>
                  <a:schemeClr val="accent2"/>
                </a:solidFill>
                <a:latin typeface="Calibri" pitchFamily="34" charset="0"/>
                <a:cs typeface="Arial" pitchFamily="34" charset="0"/>
              </a:rPr>
              <a:t>REGIMEN DE INCORPORACION FISCAL</a:t>
            </a:r>
            <a:r>
              <a:rPr lang="es-MX" sz="2400" b="1" dirty="0">
                <a:solidFill>
                  <a:schemeClr val="accent2"/>
                </a:solidFill>
                <a:latin typeface="Calibri" pitchFamily="34" charset="0"/>
                <a:cs typeface="Arial" pitchFamily="34" charset="0"/>
              </a:rPr>
              <a:t>			</a:t>
            </a:r>
            <a:r>
              <a:rPr lang="es-MX" sz="2400" b="1" dirty="0" smtClean="0">
                <a:solidFill>
                  <a:schemeClr val="accent2"/>
                </a:solidFill>
                <a:latin typeface="Calibri" pitchFamily="34" charset="0"/>
                <a:cs typeface="Arial" pitchFamily="34" charset="0"/>
              </a:rPr>
              <a:t>             </a:t>
            </a:r>
          </a:p>
          <a:p>
            <a:pPr algn="r" defTabSz="820738" eaLnBrk="0" hangingPunct="0"/>
            <a:r>
              <a:rPr lang="es-MX" sz="2400" b="1" dirty="0" smtClean="0">
                <a:solidFill>
                  <a:schemeClr val="accent2"/>
                </a:solidFill>
                <a:latin typeface="Calibri" pitchFamily="34" charset="0"/>
                <a:cs typeface="Arial" pitchFamily="34" charset="0"/>
              </a:rPr>
              <a:t>Art</a:t>
            </a:r>
            <a:r>
              <a:rPr lang="es-MX" sz="2400" b="1" dirty="0">
                <a:solidFill>
                  <a:schemeClr val="accent2"/>
                </a:solidFill>
                <a:latin typeface="Calibri" pitchFamily="34" charset="0"/>
                <a:cs typeface="Arial" pitchFamily="34" charset="0"/>
              </a:rPr>
              <a:t>. </a:t>
            </a:r>
            <a:r>
              <a:rPr lang="es-MX" sz="2400" b="1" dirty="0" smtClean="0">
                <a:solidFill>
                  <a:schemeClr val="accent2"/>
                </a:solidFill>
                <a:latin typeface="Calibri" pitchFamily="34" charset="0"/>
                <a:cs typeface="Arial" pitchFamily="34" charset="0"/>
              </a:rPr>
              <a:t>111</a:t>
            </a:r>
          </a:p>
          <a:p>
            <a:pPr defTabSz="820738" eaLnBrk="0" hangingPunct="0"/>
            <a:endParaRPr lang="es-MX"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5355312"/>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VINCULACION</a:t>
            </a:r>
            <a:endParaRPr lang="es-MX" b="1" dirty="0">
              <a:solidFill>
                <a:schemeClr val="accent2"/>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Para efectos de la fracción I, se considera que </a:t>
            </a:r>
            <a:r>
              <a:rPr lang="es-MX" dirty="0" smtClean="0">
                <a:solidFill>
                  <a:schemeClr val="accent2"/>
                </a:solidFill>
                <a:latin typeface="Calibri" panose="020F0502020204030204" pitchFamily="34" charset="0"/>
                <a:cs typeface="Calibri" panose="020F0502020204030204" pitchFamily="34" charset="0"/>
              </a:rPr>
              <a:t>no hay vinculación</a:t>
            </a:r>
            <a:r>
              <a:rPr lang="es-MX" dirty="0" smtClean="0">
                <a:latin typeface="Calibri" panose="020F0502020204030204" pitchFamily="34" charset="0"/>
                <a:cs typeface="Calibri" panose="020F0502020204030204" pitchFamily="34" charset="0"/>
              </a:rPr>
              <a:t> entre cónyuges o personas con quienes se tenga relación comercial o influencia de negocio que derive en algún beneficio económico.</a:t>
            </a:r>
          </a:p>
          <a:p>
            <a:endParaRPr lang="es-MX" dirty="0">
              <a:solidFill>
                <a:srgbClr val="ACCBF9">
                  <a:lumMod val="50000"/>
                </a:srgbClr>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PTU</a:t>
            </a:r>
          </a:p>
          <a:p>
            <a:endParaRPr lang="es-MX" dirty="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Para determinar la PTU a pagar que señala la Ley Federal del Trabajo se multiplicará la suma  de las </a:t>
            </a:r>
            <a:r>
              <a:rPr lang="es-MX" dirty="0" smtClean="0">
                <a:solidFill>
                  <a:schemeClr val="accent2"/>
                </a:solidFill>
                <a:latin typeface="Calibri" panose="020F0502020204030204" pitchFamily="34" charset="0"/>
                <a:cs typeface="Calibri" panose="020F0502020204030204" pitchFamily="34" charset="0"/>
              </a:rPr>
              <a:t>utilidades fiscales de los 6 bimestres por el 10%</a:t>
            </a:r>
            <a:r>
              <a:rPr lang="es-MX" dirty="0" smtClean="0">
                <a:latin typeface="Calibri" panose="020F0502020204030204" pitchFamily="34" charset="0"/>
                <a:cs typeface="Calibri" panose="020F0502020204030204" pitchFamily="34" charset="0"/>
              </a:rPr>
              <a:t> y se pagará dentro de los </a:t>
            </a:r>
            <a:r>
              <a:rPr lang="es-MX" dirty="0" smtClean="0">
                <a:solidFill>
                  <a:schemeClr val="accent2"/>
                </a:solidFill>
                <a:latin typeface="Calibri" panose="020F0502020204030204" pitchFamily="34" charset="0"/>
                <a:cs typeface="Calibri" panose="020F0502020204030204" pitchFamily="34" charset="0"/>
              </a:rPr>
              <a:t>60 días</a:t>
            </a:r>
            <a:r>
              <a:rPr lang="es-MX" dirty="0" smtClean="0">
                <a:latin typeface="Calibri" panose="020F0502020204030204" pitchFamily="34" charset="0"/>
                <a:cs typeface="Calibri" panose="020F0502020204030204" pitchFamily="34" charset="0"/>
              </a:rPr>
              <a:t> a la fecha de presentación de la declaración de PF del </a:t>
            </a:r>
            <a:r>
              <a:rPr lang="es-MX" dirty="0" err="1" smtClean="0">
                <a:latin typeface="Calibri" panose="020F0502020204030204" pitchFamily="34" charset="0"/>
                <a:cs typeface="Calibri" panose="020F0502020204030204" pitchFamily="34" charset="0"/>
              </a:rPr>
              <a:t>RAEyP</a:t>
            </a:r>
            <a:r>
              <a:rPr lang="es-MX" dirty="0" smtClean="0">
                <a:latin typeface="Calibri" panose="020F0502020204030204" pitchFamily="34" charset="0"/>
                <a:cs typeface="Calibri" panose="020F0502020204030204" pitchFamily="34" charset="0"/>
              </a:rPr>
              <a:t>.</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ACTUALIZACION TARIFA</a:t>
            </a:r>
          </a:p>
          <a:p>
            <a:endParaRPr lang="es-MX" dirty="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Se precisa que la tarifa deberá actualizarse según lo dispuesto por el art. 152 de la LISR.</a:t>
            </a: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2801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28</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5 Rectángulo"/>
          <p:cNvSpPr/>
          <p:nvPr/>
        </p:nvSpPr>
        <p:spPr>
          <a:xfrm>
            <a:off x="376548" y="525853"/>
            <a:ext cx="8156651" cy="1107996"/>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REGIMEN DE INCORPORACION FISCAL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112</a:t>
            </a:r>
          </a:p>
          <a:p>
            <a:pPr defTabSz="820738" eaLnBrk="0" hangingPunct="0"/>
            <a:endParaRPr lang="es-MX"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5632311"/>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COMPROBANTES</a:t>
            </a:r>
            <a:endParaRPr lang="es-MX" b="1" dirty="0">
              <a:solidFill>
                <a:schemeClr val="accent2"/>
              </a:solidFill>
              <a:latin typeface="Calibri" panose="020F0502020204030204" pitchFamily="34" charset="0"/>
              <a:cs typeface="Calibri" panose="020F0502020204030204" pitchFamily="34" charset="0"/>
            </a:endParaRPr>
          </a:p>
          <a:p>
            <a:endParaRPr lang="es-MX" dirty="0" smtClean="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Se incorpora la regla 2.7.1.23  de la RM 2015 para señalar que cuando se celebren operaciones con el público en general, </a:t>
            </a:r>
            <a:r>
              <a:rPr lang="es-MX" dirty="0" smtClean="0">
                <a:solidFill>
                  <a:schemeClr val="accent2"/>
                </a:solidFill>
                <a:latin typeface="Calibri" panose="020F0502020204030204" pitchFamily="34" charset="0"/>
                <a:cs typeface="Calibri" panose="020F0502020204030204" pitchFamily="34" charset="0"/>
              </a:rPr>
              <a:t>podrán no expedirse comprobantes cuando el importe sea menor a </a:t>
            </a:r>
            <a:r>
              <a:rPr lang="es-MX" dirty="0" smtClean="0">
                <a:solidFill>
                  <a:schemeClr val="accent2"/>
                </a:solidFill>
                <a:latin typeface="Calibri" panose="020F0502020204030204" pitchFamily="34" charset="0"/>
                <a:cs typeface="Calibri" panose="020F0502020204030204" pitchFamily="34" charset="0"/>
              </a:rPr>
              <a:t>$250 </a:t>
            </a:r>
            <a:r>
              <a:rPr lang="es-MX" dirty="0" smtClean="0">
                <a:solidFill>
                  <a:schemeClr val="accent2"/>
                </a:solidFill>
                <a:latin typeface="Calibri" panose="020F0502020204030204" pitchFamily="34" charset="0"/>
                <a:cs typeface="Calibri" panose="020F0502020204030204" pitchFamily="34" charset="0"/>
              </a:rPr>
              <a:t>pesos</a:t>
            </a:r>
            <a:r>
              <a:rPr lang="es-MX" dirty="0" smtClean="0">
                <a:latin typeface="Calibri" panose="020F0502020204030204" pitchFamily="34" charset="0"/>
                <a:cs typeface="Calibri" panose="020F0502020204030204" pitchFamily="34" charset="0"/>
              </a:rPr>
              <a:t> y no sean solicitados por el adquirente. Antes eran </a:t>
            </a:r>
            <a:r>
              <a:rPr lang="es-MX" dirty="0" smtClean="0">
                <a:latin typeface="Calibri" panose="020F0502020204030204" pitchFamily="34" charset="0"/>
                <a:cs typeface="Calibri" panose="020F0502020204030204" pitchFamily="34" charset="0"/>
              </a:rPr>
              <a:t>$100 </a:t>
            </a:r>
            <a:r>
              <a:rPr lang="es-MX" dirty="0" smtClean="0">
                <a:latin typeface="Calibri" panose="020F0502020204030204" pitchFamily="34" charset="0"/>
                <a:cs typeface="Calibri" panose="020F0502020204030204" pitchFamily="34" charset="0"/>
              </a:rPr>
              <a:t>pesos.</a:t>
            </a:r>
          </a:p>
          <a:p>
            <a:endParaRPr lang="es-MX" dirty="0">
              <a:solidFill>
                <a:srgbClr val="ACCBF9">
                  <a:lumMod val="50000"/>
                </a:srgbClr>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PAGO EN EFECTIVO</a:t>
            </a:r>
          </a:p>
          <a:p>
            <a:endParaRPr lang="es-MX" dirty="0">
              <a:solidFill>
                <a:srgbClr val="ACCBF9">
                  <a:lumMod val="50000"/>
                </a:srgbClr>
              </a:solidFill>
              <a:latin typeface="Calibri" panose="020F0502020204030204" pitchFamily="34" charset="0"/>
              <a:cs typeface="Calibri" panose="020F0502020204030204" pitchFamily="34" charset="0"/>
            </a:endParaRPr>
          </a:p>
          <a:p>
            <a:r>
              <a:rPr lang="es-MX" dirty="0" smtClean="0">
                <a:solidFill>
                  <a:schemeClr val="accent2"/>
                </a:solidFill>
                <a:latin typeface="Calibri" panose="020F0502020204030204" pitchFamily="34" charset="0"/>
                <a:cs typeface="Calibri" panose="020F0502020204030204" pitchFamily="34" charset="0"/>
              </a:rPr>
              <a:t>Se incrementa de </a:t>
            </a:r>
            <a:r>
              <a:rPr lang="es-MX" dirty="0" smtClean="0">
                <a:solidFill>
                  <a:schemeClr val="accent2"/>
                </a:solidFill>
                <a:latin typeface="Calibri" panose="020F0502020204030204" pitchFamily="34" charset="0"/>
                <a:cs typeface="Calibri" panose="020F0502020204030204" pitchFamily="34" charset="0"/>
              </a:rPr>
              <a:t>$2,000 </a:t>
            </a:r>
            <a:r>
              <a:rPr lang="es-MX" dirty="0" smtClean="0">
                <a:solidFill>
                  <a:schemeClr val="accent2"/>
                </a:solidFill>
                <a:latin typeface="Calibri" panose="020F0502020204030204" pitchFamily="34" charset="0"/>
                <a:cs typeface="Calibri" panose="020F0502020204030204" pitchFamily="34" charset="0"/>
              </a:rPr>
              <a:t>a </a:t>
            </a:r>
            <a:r>
              <a:rPr lang="es-MX" dirty="0" smtClean="0">
                <a:solidFill>
                  <a:schemeClr val="accent2"/>
                </a:solidFill>
                <a:latin typeface="Calibri" panose="020F0502020204030204" pitchFamily="34" charset="0"/>
                <a:cs typeface="Calibri" panose="020F0502020204030204" pitchFamily="34" charset="0"/>
              </a:rPr>
              <a:t>$5,000</a:t>
            </a:r>
            <a:r>
              <a:rPr lang="es-MX" dirty="0" smtClean="0">
                <a:latin typeface="Calibri" panose="020F0502020204030204" pitchFamily="34" charset="0"/>
                <a:cs typeface="Calibri" panose="020F0502020204030204" pitchFamily="34" charset="0"/>
              </a:rPr>
              <a:t> </a:t>
            </a:r>
            <a:r>
              <a:rPr lang="es-MX" dirty="0" smtClean="0">
                <a:latin typeface="Calibri" panose="020F0502020204030204" pitchFamily="34" charset="0"/>
                <a:cs typeface="Calibri" panose="020F0502020204030204" pitchFamily="34" charset="0"/>
              </a:rPr>
              <a:t>el límite para realizar compras o inversiones a través de cheque, transferencia, tarjeta de crédito, </a:t>
            </a:r>
            <a:r>
              <a:rPr lang="es-MX" dirty="0" smtClean="0">
                <a:latin typeface="Calibri" panose="020F0502020204030204" pitchFamily="34" charset="0"/>
                <a:cs typeface="Calibri" panose="020F0502020204030204" pitchFamily="34" charset="0"/>
              </a:rPr>
              <a:t>débito </a:t>
            </a:r>
            <a:r>
              <a:rPr lang="es-MX" dirty="0" smtClean="0">
                <a:latin typeface="Calibri" panose="020F0502020204030204" pitchFamily="34" charset="0"/>
                <a:cs typeface="Calibri" panose="020F0502020204030204" pitchFamily="34" charset="0"/>
              </a:rPr>
              <a:t>o de servicios o de los monederos electrónicos autorizados. Importes menores podrán realizarse en efectivo. Esta disposición no aplica para adquisición de combustibles.</a:t>
            </a: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715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29</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5 Rectángulo"/>
          <p:cNvSpPr/>
          <p:nvPr/>
        </p:nvSpPr>
        <p:spPr>
          <a:xfrm>
            <a:off x="376548" y="525853"/>
            <a:ext cx="8156651" cy="1107996"/>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REGIMEN DE INCORPORACION FISCAL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113</a:t>
            </a:r>
          </a:p>
          <a:p>
            <a:pPr defTabSz="820738" eaLnBrk="0" hangingPunct="0"/>
            <a:endParaRPr lang="es-MX"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5170646"/>
          </a:xfrm>
          <a:prstGeom prst="rect">
            <a:avLst/>
          </a:prstGeom>
          <a:noFill/>
        </p:spPr>
        <p:txBody>
          <a:bodyPr wrap="square" rtlCol="0">
            <a:spAutoFit/>
          </a:bodyPr>
          <a:lstStyle/>
          <a:p>
            <a:r>
              <a:rPr lang="es-MX" b="1" dirty="0" smtClean="0">
                <a:solidFill>
                  <a:srgbClr val="0070C0"/>
                </a:solidFill>
                <a:latin typeface="Calibri" panose="020F0502020204030204" pitchFamily="34" charset="0"/>
                <a:cs typeface="Calibri" panose="020F0502020204030204" pitchFamily="34" charset="0"/>
              </a:rPr>
              <a:t>ADQUIRIR NEGOCIACION</a:t>
            </a:r>
            <a:endParaRPr lang="es-MX" b="1" dirty="0">
              <a:solidFill>
                <a:srgbClr val="0070C0"/>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a:solidFill>
                  <a:prstClr val="black"/>
                </a:solidFill>
                <a:latin typeface="Calibri" panose="020F0502020204030204" pitchFamily="34" charset="0"/>
                <a:cs typeface="Calibri" panose="020F0502020204030204" pitchFamily="34" charset="0"/>
              </a:rPr>
              <a:t>Los contribuyentes pueden adquirir una negociación y continuar tributando en el régimen de incorporación,  siempre </a:t>
            </a:r>
            <a:r>
              <a:rPr lang="es-MX" dirty="0" smtClean="0">
                <a:solidFill>
                  <a:prstClr val="black"/>
                </a:solidFill>
                <a:latin typeface="Calibri" panose="020F0502020204030204" pitchFamily="34" charset="0"/>
                <a:cs typeface="Calibri" panose="020F0502020204030204" pitchFamily="34" charset="0"/>
              </a:rPr>
              <a:t>que,  presenten </a:t>
            </a:r>
            <a:r>
              <a:rPr lang="es-MX" dirty="0">
                <a:solidFill>
                  <a:prstClr val="black"/>
                </a:solidFill>
                <a:latin typeface="Calibri" panose="020F0502020204030204" pitchFamily="34" charset="0"/>
                <a:cs typeface="Calibri" panose="020F0502020204030204" pitchFamily="34" charset="0"/>
              </a:rPr>
              <a:t>un aviso dentro de los 15 días siguientes a la operación indicando la fecha de la adquisición y los años que tributó el enajenante en ese régimen, </a:t>
            </a:r>
            <a:r>
              <a:rPr lang="es-MX" dirty="0" smtClean="0">
                <a:solidFill>
                  <a:prstClr val="black"/>
                </a:solidFill>
                <a:latin typeface="Calibri" panose="020F0502020204030204" pitchFamily="34" charset="0"/>
                <a:cs typeface="Calibri" panose="020F0502020204030204" pitchFamily="34" charset="0"/>
              </a:rPr>
              <a:t>y el </a:t>
            </a:r>
            <a:r>
              <a:rPr lang="es-MX" dirty="0">
                <a:solidFill>
                  <a:prstClr val="black"/>
                </a:solidFill>
                <a:latin typeface="Calibri" panose="020F0502020204030204" pitchFamily="34" charset="0"/>
                <a:cs typeface="Calibri" panose="020F0502020204030204" pitchFamily="34" charset="0"/>
              </a:rPr>
              <a:t>adquirente </a:t>
            </a:r>
            <a:r>
              <a:rPr lang="es-MX" dirty="0" smtClean="0">
                <a:solidFill>
                  <a:prstClr val="black"/>
                </a:solidFill>
                <a:latin typeface="Calibri" panose="020F0502020204030204" pitchFamily="34" charset="0"/>
                <a:cs typeface="Calibri" panose="020F0502020204030204" pitchFamily="34" charset="0"/>
              </a:rPr>
              <a:t>podrá </a:t>
            </a:r>
            <a:r>
              <a:rPr lang="es-MX" dirty="0">
                <a:solidFill>
                  <a:prstClr val="black"/>
                </a:solidFill>
                <a:latin typeface="Calibri" panose="020F0502020204030204" pitchFamily="34" charset="0"/>
                <a:cs typeface="Calibri" panose="020F0502020204030204" pitchFamily="34" charset="0"/>
              </a:rPr>
              <a:t>tributar en ese régimen por el tiempo de permanencia que le restaba al </a:t>
            </a:r>
            <a:r>
              <a:rPr lang="es-MX" dirty="0" smtClean="0">
                <a:solidFill>
                  <a:prstClr val="black"/>
                </a:solidFill>
                <a:latin typeface="Calibri" panose="020F0502020204030204" pitchFamily="34" charset="0"/>
                <a:cs typeface="Calibri" panose="020F0502020204030204" pitchFamily="34" charset="0"/>
              </a:rPr>
              <a:t>enajenante.</a:t>
            </a:r>
            <a:endParaRPr lang="es-MX" dirty="0">
              <a:solidFill>
                <a:prstClr val="black"/>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pPr defTabSz="820738" eaLnBrk="0" hangingPunct="0"/>
            <a:r>
              <a:rPr lang="es-MX" b="1" dirty="0">
                <a:solidFill>
                  <a:srgbClr val="297FD5">
                    <a:lumMod val="75000"/>
                  </a:srgbClr>
                </a:solidFill>
                <a:latin typeface="Calibri" pitchFamily="34" charset="0"/>
                <a:cs typeface="Arial" pitchFamily="34" charset="0"/>
              </a:rPr>
              <a:t>DEDUCCIONES</a:t>
            </a:r>
            <a:r>
              <a:rPr lang="es-MX" b="1" dirty="0" smtClean="0">
                <a:solidFill>
                  <a:srgbClr val="297FD5">
                    <a:lumMod val="75000"/>
                  </a:srgbClr>
                </a:solidFill>
                <a:latin typeface="Calibri" pitchFamily="34" charset="0"/>
                <a:cs typeface="Arial" pitchFamily="34" charset="0"/>
              </a:rPr>
              <a:t> </a:t>
            </a:r>
            <a:r>
              <a:rPr lang="es-MX" b="1" dirty="0" smtClean="0">
                <a:solidFill>
                  <a:srgbClr val="297FD5">
                    <a:lumMod val="75000"/>
                  </a:srgbClr>
                </a:solidFill>
                <a:latin typeface="Calibri" pitchFamily="34" charset="0"/>
                <a:cs typeface="Arial" pitchFamily="34" charset="0"/>
              </a:rPr>
              <a:t>PERSONALES	 </a:t>
            </a:r>
            <a:r>
              <a:rPr lang="es-MX" b="1" dirty="0">
                <a:solidFill>
                  <a:srgbClr val="297FD5">
                    <a:lumMod val="75000"/>
                  </a:srgbClr>
                </a:solidFill>
                <a:latin typeface="Calibri" pitchFamily="34" charset="0"/>
                <a:cs typeface="Arial" pitchFamily="34" charset="0"/>
              </a:rPr>
              <a:t>				    </a:t>
            </a:r>
            <a:r>
              <a:rPr lang="es-MX" b="1" dirty="0" smtClean="0">
                <a:solidFill>
                  <a:srgbClr val="297FD5">
                    <a:lumMod val="75000"/>
                  </a:srgbClr>
                </a:solidFill>
                <a:latin typeface="Calibri" pitchFamily="34" charset="0"/>
                <a:cs typeface="Arial" pitchFamily="34" charset="0"/>
              </a:rPr>
              <a:t>Art</a:t>
            </a:r>
            <a:r>
              <a:rPr lang="es-MX" b="1" dirty="0">
                <a:solidFill>
                  <a:srgbClr val="297FD5">
                    <a:lumMod val="75000"/>
                  </a:srgbClr>
                </a:solidFill>
                <a:latin typeface="Calibri" pitchFamily="34" charset="0"/>
                <a:cs typeface="Arial" pitchFamily="34" charset="0"/>
              </a:rPr>
              <a:t>. 151</a:t>
            </a:r>
          </a:p>
          <a:p>
            <a:pPr defTabSz="820738" eaLnBrk="0" hangingPunct="0"/>
            <a:endParaRPr lang="es-MX" b="1" dirty="0">
              <a:solidFill>
                <a:schemeClr val="accent2"/>
              </a:solidFill>
              <a:latin typeface="Calibri" pitchFamily="34" charset="0"/>
              <a:cs typeface="Arial" pitchFamily="34" charset="0"/>
            </a:endParaRPr>
          </a:p>
          <a:p>
            <a:pPr defTabSz="820738" eaLnBrk="0" hangingPunct="0"/>
            <a:r>
              <a:rPr lang="es-MX" dirty="0" smtClean="0">
                <a:solidFill>
                  <a:schemeClr val="accent2"/>
                </a:solidFill>
                <a:latin typeface="Calibri" pitchFamily="34" charset="0"/>
                <a:cs typeface="Arial" pitchFamily="34" charset="0"/>
              </a:rPr>
              <a:t>Se aumenta el límite de la deducciones de 4 a 5 SM</a:t>
            </a:r>
            <a:r>
              <a:rPr lang="es-MX" dirty="0" smtClean="0">
                <a:latin typeface="Calibri" pitchFamily="34" charset="0"/>
                <a:cs typeface="Arial" pitchFamily="34" charset="0"/>
              </a:rPr>
              <a:t> (133,298) y de 10 a 15% del ingreso del contribuyente lo que sea menor.</a:t>
            </a:r>
          </a:p>
          <a:p>
            <a:pPr defTabSz="820738" eaLnBrk="0" hangingPunct="0"/>
            <a:endParaRPr lang="es-MX" sz="1600" b="1" dirty="0" smtClean="0">
              <a:solidFill>
                <a:srgbClr val="297FD5">
                  <a:lumMod val="75000"/>
                </a:srgbClr>
              </a:solidFill>
              <a:latin typeface="Calibri" pitchFamily="34" charset="0"/>
              <a:cs typeface="Arial" pitchFamily="34" charset="0"/>
            </a:endParaRPr>
          </a:p>
          <a:p>
            <a:r>
              <a:rPr lang="es-MX" dirty="0" smtClean="0">
                <a:solidFill>
                  <a:prstClr val="black"/>
                </a:solidFill>
                <a:latin typeface="Calibri" panose="020F0502020204030204" pitchFamily="34" charset="0"/>
                <a:cs typeface="Calibri" panose="020F0502020204030204" pitchFamily="34" charset="0"/>
              </a:rPr>
              <a:t>Se </a:t>
            </a:r>
            <a:r>
              <a:rPr lang="es-MX" dirty="0">
                <a:solidFill>
                  <a:prstClr val="black"/>
                </a:solidFill>
                <a:latin typeface="Calibri" panose="020F0502020204030204" pitchFamily="34" charset="0"/>
                <a:cs typeface="Calibri" panose="020F0502020204030204" pitchFamily="34" charset="0"/>
              </a:rPr>
              <a:t>podrá deducir </a:t>
            </a:r>
            <a:r>
              <a:rPr lang="es-MX" dirty="0" smtClean="0">
                <a:solidFill>
                  <a:prstClr val="black"/>
                </a:solidFill>
                <a:latin typeface="Calibri" panose="020F0502020204030204" pitchFamily="34" charset="0"/>
                <a:cs typeface="Calibri" panose="020F0502020204030204" pitchFamily="34" charset="0"/>
              </a:rPr>
              <a:t>sin límite los </a:t>
            </a:r>
            <a:r>
              <a:rPr lang="es-MX" dirty="0">
                <a:solidFill>
                  <a:prstClr val="black"/>
                </a:solidFill>
                <a:latin typeface="Calibri" panose="020F0502020204030204" pitchFamily="34" charset="0"/>
                <a:cs typeface="Calibri" panose="020F0502020204030204" pitchFamily="34" charset="0"/>
              </a:rPr>
              <a:t>pagos efectuados por honorarios médicos, dentales o de enfermería, por análisis, estudios clínicos o prótesis, gastos hospitalarios, compra o alquiler de aparatos para el establecimiento o rehabilitación del paciente, derivados de </a:t>
            </a:r>
            <a:r>
              <a:rPr lang="es-MX" dirty="0" smtClean="0">
                <a:solidFill>
                  <a:prstClr val="black"/>
                </a:solidFill>
                <a:latin typeface="Calibri" panose="020F0502020204030204" pitchFamily="34" charset="0"/>
                <a:cs typeface="Calibri" panose="020F0502020204030204" pitchFamily="34" charset="0"/>
              </a:rPr>
              <a:t>incapacidades a que se refiere el artículo 477 de la LFT.</a:t>
            </a:r>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37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rgbClr val="297FD5">
                  <a:lumMod val="75000"/>
                </a:srgbClr>
              </a:solidFill>
              <a:cs typeface="Arial" pitchFamily="34" charset="0"/>
            </a:endParaRPr>
          </a:p>
          <a:p>
            <a:pPr marL="576263" indent="-576263">
              <a:buFontTx/>
              <a:buAutoNum type="romanUcPeriod"/>
            </a:pPr>
            <a:endParaRPr lang="es-MX" sz="3000" b="1" dirty="0">
              <a:solidFill>
                <a:srgbClr val="297FD5">
                  <a:lumMod val="75000"/>
                </a:srgbClr>
              </a:solidFill>
              <a:cs typeface="Arial" pitchFamily="34" charset="0"/>
            </a:endParaRPr>
          </a:p>
          <a:p>
            <a:pPr marL="576263" indent="-576263">
              <a:buFontTx/>
              <a:buAutoNum type="romanUcPeriod"/>
            </a:pPr>
            <a:endParaRPr lang="es-MX" sz="3000" b="1" dirty="0">
              <a:solidFill>
                <a:srgbClr val="297FD5">
                  <a:lumMod val="75000"/>
                </a:srgbClr>
              </a:solidFill>
              <a:cs typeface="Arial" pitchFamily="34" charset="0"/>
            </a:endParaRPr>
          </a:p>
          <a:p>
            <a:r>
              <a:rPr lang="es-MX" sz="3200" b="1" dirty="0" smtClean="0">
                <a:solidFill>
                  <a:srgbClr val="297FD5">
                    <a:lumMod val="75000"/>
                  </a:srgbClr>
                </a:solidFill>
                <a:latin typeface="Calibri" pitchFamily="34" charset="0"/>
                <a:cs typeface="Calibri" pitchFamily="34" charset="0"/>
              </a:rPr>
              <a:t>LEY DE INGRESOS DE LA FEDERACIÓN</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3</a:t>
            </a:fld>
            <a:endParaRPr lang="es-MX" dirty="0"/>
          </a:p>
        </p:txBody>
      </p:sp>
    </p:spTree>
    <p:extLst>
      <p:ext uri="{BB962C8B-B14F-4D97-AF65-F5344CB8AC3E}">
        <p14:creationId xmlns:p14="http://schemas.microsoft.com/office/powerpoint/2010/main" val="6147697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30</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TRANSITORIAS</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2</a:t>
            </a: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4247317"/>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TASA DE RETENCION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VI</a:t>
            </a:r>
            <a:endParaRPr lang="es-MX" b="1" dirty="0">
              <a:solidFill>
                <a:schemeClr val="accent2"/>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solidFill>
                  <a:prstClr val="black"/>
                </a:solidFill>
                <a:latin typeface="Calibri" panose="020F0502020204030204" pitchFamily="34" charset="0"/>
                <a:cs typeface="Calibri" panose="020F0502020204030204" pitchFamily="34" charset="0"/>
              </a:rPr>
              <a:t>Permanece la tasa de retención de </a:t>
            </a:r>
            <a:r>
              <a:rPr lang="es-MX" dirty="0" smtClean="0">
                <a:solidFill>
                  <a:srgbClr val="0070C0"/>
                </a:solidFill>
                <a:latin typeface="Calibri" panose="020F0502020204030204" pitchFamily="34" charset="0"/>
                <a:cs typeface="Calibri" panose="020F0502020204030204" pitchFamily="34" charset="0"/>
              </a:rPr>
              <a:t>4.9%</a:t>
            </a:r>
            <a:r>
              <a:rPr lang="es-MX" dirty="0" smtClean="0">
                <a:solidFill>
                  <a:prstClr val="black"/>
                </a:solidFill>
                <a:latin typeface="Calibri" panose="020F0502020204030204" pitchFamily="34" charset="0"/>
                <a:cs typeface="Calibri" panose="020F0502020204030204" pitchFamily="34" charset="0"/>
              </a:rPr>
              <a:t> para los intereses pagados a Bancos Extranjeros, siempre que los beneficiarios de los intereses sean países con los que México tenga tratado para evitar la doble tributación.</a:t>
            </a:r>
          </a:p>
          <a:p>
            <a:endParaRPr lang="es-MX" b="1" dirty="0" smtClean="0">
              <a:solidFill>
                <a:schemeClr val="accent2"/>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CUENTAS PARA EL RETIRO </a:t>
            </a:r>
            <a:r>
              <a:rPr lang="es-MX" b="1" dirty="0" err="1">
                <a:solidFill>
                  <a:schemeClr val="accent2"/>
                </a:solidFill>
                <a:latin typeface="Calibri" panose="020F0502020204030204" pitchFamily="34" charset="0"/>
                <a:cs typeface="Calibri" panose="020F0502020204030204" pitchFamily="34" charset="0"/>
              </a:rPr>
              <a:t>fr.</a:t>
            </a:r>
            <a:r>
              <a:rPr lang="es-MX" b="1" dirty="0">
                <a:solidFill>
                  <a:schemeClr val="accent2"/>
                </a:solidFill>
                <a:latin typeface="Calibri" panose="020F0502020204030204" pitchFamily="34" charset="0"/>
                <a:cs typeface="Calibri" panose="020F0502020204030204" pitchFamily="34" charset="0"/>
              </a:rPr>
              <a:t> VI</a:t>
            </a:r>
          </a:p>
          <a:p>
            <a:endParaRPr lang="es-MX" dirty="0" smtClean="0">
              <a:solidFill>
                <a:prstClr val="black"/>
              </a:solidFill>
            </a:endParaRPr>
          </a:p>
          <a:p>
            <a:endParaRPr lang="es-MX" dirty="0" smtClean="0">
              <a:solidFill>
                <a:prstClr val="black"/>
              </a:solidFill>
            </a:endParaRPr>
          </a:p>
          <a:p>
            <a:r>
              <a:rPr lang="es-MX" dirty="0" smtClean="0">
                <a:solidFill>
                  <a:prstClr val="black"/>
                </a:solidFill>
                <a:latin typeface="Calibri" panose="020F0502020204030204" pitchFamily="34" charset="0"/>
                <a:cs typeface="Calibri" panose="020F0502020204030204" pitchFamily="34" charset="0"/>
              </a:rPr>
              <a:t>Aquellos </a:t>
            </a:r>
            <a:r>
              <a:rPr lang="es-MX" dirty="0">
                <a:solidFill>
                  <a:prstClr val="black"/>
                </a:solidFill>
                <a:latin typeface="Calibri" panose="020F0502020204030204" pitchFamily="34" charset="0"/>
                <a:cs typeface="Calibri" panose="020F0502020204030204" pitchFamily="34" charset="0"/>
              </a:rPr>
              <a:t>contribuyentes que </a:t>
            </a:r>
            <a:r>
              <a:rPr lang="es-MX" dirty="0" smtClean="0">
                <a:solidFill>
                  <a:prstClr val="black"/>
                </a:solidFill>
                <a:latin typeface="Calibri" panose="020F0502020204030204" pitchFamily="34" charset="0"/>
                <a:cs typeface="Calibri" panose="020F0502020204030204" pitchFamily="34" charset="0"/>
              </a:rPr>
              <a:t>hubieran restado </a:t>
            </a:r>
            <a:r>
              <a:rPr lang="es-MX" dirty="0">
                <a:solidFill>
                  <a:prstClr val="black"/>
                </a:solidFill>
                <a:latin typeface="Calibri" panose="020F0502020204030204" pitchFamily="34" charset="0"/>
                <a:cs typeface="Calibri" panose="020F0502020204030204" pitchFamily="34" charset="0"/>
              </a:rPr>
              <a:t>el importe de </a:t>
            </a:r>
            <a:r>
              <a:rPr lang="es-MX" dirty="0" smtClean="0">
                <a:solidFill>
                  <a:prstClr val="black"/>
                </a:solidFill>
                <a:latin typeface="Calibri" panose="020F0502020204030204" pitchFamily="34" charset="0"/>
                <a:cs typeface="Calibri" panose="020F0502020204030204" pitchFamily="34" charset="0"/>
              </a:rPr>
              <a:t> depósitos en cuentas especiales para el retiro </a:t>
            </a:r>
            <a:r>
              <a:rPr lang="es-MX" dirty="0">
                <a:solidFill>
                  <a:prstClr val="black"/>
                </a:solidFill>
                <a:latin typeface="Calibri" panose="020F0502020204030204" pitchFamily="34" charset="0"/>
                <a:cs typeface="Calibri" panose="020F0502020204030204" pitchFamily="34" charset="0"/>
              </a:rPr>
              <a:t>durante 2014 o </a:t>
            </a:r>
            <a:r>
              <a:rPr lang="es-MX" dirty="0" smtClean="0">
                <a:solidFill>
                  <a:prstClr val="black"/>
                </a:solidFill>
                <a:latin typeface="Calibri" panose="020F0502020204030204" pitchFamily="34" charset="0"/>
                <a:cs typeface="Calibri" panose="020F0502020204030204" pitchFamily="34" charset="0"/>
              </a:rPr>
              <a:t>2015 y se hubieran considerado como deducibles en términos del artículo 151 último párrafo de la LISR, </a:t>
            </a:r>
            <a:r>
              <a:rPr lang="es-MX" dirty="0">
                <a:solidFill>
                  <a:srgbClr val="0070C0"/>
                </a:solidFill>
                <a:latin typeface="Calibri" panose="020F0502020204030204" pitchFamily="34" charset="0"/>
                <a:cs typeface="Calibri" panose="020F0502020204030204" pitchFamily="34" charset="0"/>
              </a:rPr>
              <a:t>deben considerar </a:t>
            </a:r>
            <a:r>
              <a:rPr lang="es-MX" dirty="0" smtClean="0">
                <a:solidFill>
                  <a:srgbClr val="0070C0"/>
                </a:solidFill>
                <a:latin typeface="Calibri" panose="020F0502020204030204" pitchFamily="34" charset="0"/>
                <a:cs typeface="Calibri" panose="020F0502020204030204" pitchFamily="34" charset="0"/>
              </a:rPr>
              <a:t>los retiros a las mismas </a:t>
            </a:r>
            <a:r>
              <a:rPr lang="es-MX" dirty="0">
                <a:solidFill>
                  <a:srgbClr val="0070C0"/>
                </a:solidFill>
                <a:latin typeface="Calibri" panose="020F0502020204030204" pitchFamily="34" charset="0"/>
                <a:cs typeface="Calibri" panose="020F0502020204030204" pitchFamily="34" charset="0"/>
              </a:rPr>
              <a:t>como ingreso acumulable </a:t>
            </a:r>
            <a:r>
              <a:rPr lang="es-MX" dirty="0">
                <a:solidFill>
                  <a:prstClr val="black"/>
                </a:solidFill>
                <a:latin typeface="Calibri" panose="020F0502020204030204" pitchFamily="34" charset="0"/>
                <a:cs typeface="Calibri" panose="020F0502020204030204" pitchFamily="34" charset="0"/>
              </a:rPr>
              <a:t>en </a:t>
            </a:r>
            <a:r>
              <a:rPr lang="es-MX" dirty="0" smtClean="0">
                <a:solidFill>
                  <a:prstClr val="black"/>
                </a:solidFill>
                <a:latin typeface="Calibri" panose="020F0502020204030204" pitchFamily="34" charset="0"/>
                <a:cs typeface="Calibri" panose="020F0502020204030204" pitchFamily="34" charset="0"/>
              </a:rPr>
              <a:t>el ejercicio en que ocurra este supuesto.</a:t>
            </a:r>
            <a:endParaRPr lang="es-MX" dirty="0">
              <a:solidFill>
                <a:prstClr val="black"/>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1558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31</a:t>
            </a:fld>
            <a:endParaRPr lang="es-MX"/>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TRANSITORIAS    		</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2 </a:t>
            </a: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4801314"/>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REPATRIACION DE CAPITALES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a:t>
            </a:r>
            <a:r>
              <a:rPr lang="es-MX" b="1" dirty="0" smtClean="0">
                <a:solidFill>
                  <a:schemeClr val="accent2"/>
                </a:solidFill>
                <a:latin typeface="Calibri" panose="020F0502020204030204" pitchFamily="34" charset="0"/>
                <a:cs typeface="Calibri" panose="020F0502020204030204" pitchFamily="34" charset="0"/>
              </a:rPr>
              <a:t>XIII</a:t>
            </a:r>
            <a:endParaRPr lang="es-MX" b="1" dirty="0">
              <a:solidFill>
                <a:schemeClr val="accent2"/>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solidFill>
                  <a:prstClr val="black"/>
                </a:solidFill>
                <a:latin typeface="Calibri" panose="020F0502020204030204" pitchFamily="34" charset="0"/>
                <a:cs typeface="Calibri" panose="020F0502020204030204" pitchFamily="34" charset="0"/>
              </a:rPr>
              <a:t>Las PF y PM que en el primer semestre de 2016 retornen, a través del sistema financiero, los recursos mantenidos en el extranjero hasta 2014  de inversiones directas e indirectas, podrán optar por pagar el ISR que les corresponda pagar conforme a los requisitos que se establecen en esta fracción.</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REQUISITOS:</a:t>
            </a:r>
          </a:p>
          <a:p>
            <a:endParaRPr lang="es-MX" dirty="0">
              <a:solidFill>
                <a:srgbClr val="ACCBF9">
                  <a:lumMod val="50000"/>
                </a:srgbClr>
              </a:solidFill>
              <a:latin typeface="Calibri" panose="020F0502020204030204" pitchFamily="34" charset="0"/>
              <a:cs typeface="Calibri" panose="020F0502020204030204" pitchFamily="34" charset="0"/>
            </a:endParaRPr>
          </a:p>
          <a:p>
            <a:pPr marL="342900" indent="-342900">
              <a:buFontTx/>
              <a:buAutoNum type="arabicPeriod"/>
            </a:pPr>
            <a:r>
              <a:rPr lang="es-MX" dirty="0" smtClean="0">
                <a:latin typeface="Calibri" panose="020F0502020204030204" pitchFamily="34" charset="0"/>
                <a:cs typeface="Calibri" panose="020F0502020204030204" pitchFamily="34" charset="0"/>
              </a:rPr>
              <a:t>Los ingresos por los que se podrá ejercer la opción, </a:t>
            </a:r>
            <a:r>
              <a:rPr lang="es-MX" dirty="0" smtClean="0">
                <a:solidFill>
                  <a:srgbClr val="0070C0"/>
                </a:solidFill>
                <a:latin typeface="Calibri" panose="020F0502020204030204" pitchFamily="34" charset="0"/>
                <a:cs typeface="Calibri" panose="020F0502020204030204" pitchFamily="34" charset="0"/>
              </a:rPr>
              <a:t>son los gravados en los términos de los Títulos II, IV y VI</a:t>
            </a:r>
            <a:r>
              <a:rPr lang="es-MX" dirty="0" smtClean="0">
                <a:latin typeface="Calibri" panose="020F0502020204030204" pitchFamily="34" charset="0"/>
                <a:cs typeface="Calibri" panose="020F0502020204030204" pitchFamily="34" charset="0"/>
              </a:rPr>
              <a:t>, a excepción de aquéllos que correspondan a conceptos que hayan sido deducidos por un residente en territorio nacional o un residente en el extranjero con EP en el país.</a:t>
            </a:r>
          </a:p>
          <a:p>
            <a:pPr marL="342900" indent="-342900">
              <a:buFontTx/>
              <a:buAutoNum type="arabicPeriod"/>
            </a:pPr>
            <a:r>
              <a:rPr lang="es-MX" dirty="0" smtClean="0">
                <a:solidFill>
                  <a:srgbClr val="0070C0"/>
                </a:solidFill>
                <a:latin typeface="Calibri" panose="020F0502020204030204" pitchFamily="34" charset="0"/>
                <a:cs typeface="Calibri" panose="020F0502020204030204" pitchFamily="34" charset="0"/>
              </a:rPr>
              <a:t>Se pague el ISR dentro de los 15 días</a:t>
            </a:r>
            <a:r>
              <a:rPr lang="es-MX" dirty="0" smtClean="0">
                <a:latin typeface="Calibri" panose="020F0502020204030204" pitchFamily="34" charset="0"/>
                <a:cs typeface="Calibri" panose="020F0502020204030204" pitchFamily="34" charset="0"/>
              </a:rPr>
              <a:t> siguientes al retorno de los recursos.</a:t>
            </a:r>
          </a:p>
          <a:p>
            <a:pPr marL="342900" indent="-342900">
              <a:buFontTx/>
              <a:buAutoNum type="arabicPeriod"/>
            </a:pPr>
            <a:r>
              <a:rPr lang="es-MX" dirty="0" smtClean="0">
                <a:latin typeface="Calibri" panose="020F0502020204030204" pitchFamily="34" charset="0"/>
                <a:cs typeface="Calibri" panose="020F0502020204030204" pitchFamily="34" charset="0"/>
              </a:rPr>
              <a:t>Cuando las inversiones mantenidas en el extranjero de las cuales derivan los ingresos por los cuales se debió pagar el ISR, </a:t>
            </a:r>
            <a:r>
              <a:rPr lang="es-MX" dirty="0" smtClean="0">
                <a:solidFill>
                  <a:srgbClr val="0070C0"/>
                </a:solidFill>
                <a:latin typeface="Calibri" panose="020F0502020204030204" pitchFamily="34" charset="0"/>
                <a:cs typeface="Calibri" panose="020F0502020204030204" pitchFamily="34" charset="0"/>
              </a:rPr>
              <a:t>se deberá comprobar dicho pago</a:t>
            </a:r>
            <a:r>
              <a:rPr lang="es-MX" dirty="0" smtClean="0">
                <a:latin typeface="Calibri" panose="020F0502020204030204" pitchFamily="34" charset="0"/>
                <a:cs typeface="Calibri" panose="020F0502020204030204" pitchFamily="34" charset="0"/>
              </a:rPr>
              <a:t>, de lo contrario se deberá pagar el impuesto en los términos del punto anterior.</a:t>
            </a:r>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137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32</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TRANSITORIAS		</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2</a:t>
            </a: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5078313"/>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REPATRIACION DE CAPITALES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a:t>
            </a:r>
            <a:r>
              <a:rPr lang="es-MX" b="1" dirty="0" smtClean="0">
                <a:solidFill>
                  <a:schemeClr val="accent2"/>
                </a:solidFill>
                <a:latin typeface="Calibri" panose="020F0502020204030204" pitchFamily="34" charset="0"/>
                <a:cs typeface="Calibri" panose="020F0502020204030204" pitchFamily="34" charset="0"/>
              </a:rPr>
              <a:t>XIII</a:t>
            </a:r>
            <a:endParaRPr lang="es-MX" b="1" dirty="0">
              <a:solidFill>
                <a:schemeClr val="accent2"/>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pPr marL="355600" indent="-355600"/>
            <a:r>
              <a:rPr lang="es-MX" dirty="0" smtClean="0">
                <a:latin typeface="Calibri" panose="020F0502020204030204" pitchFamily="34" charset="0"/>
                <a:cs typeface="Calibri" panose="020F0502020204030204" pitchFamily="34" charset="0"/>
              </a:rPr>
              <a:t>4.   Que los ingresos y las inversiones mantenidas en el extranjero </a:t>
            </a:r>
            <a:r>
              <a:rPr lang="es-MX" dirty="0" smtClean="0">
                <a:solidFill>
                  <a:srgbClr val="0070C0"/>
                </a:solidFill>
                <a:latin typeface="Calibri" panose="020F0502020204030204" pitchFamily="34" charset="0"/>
                <a:cs typeface="Calibri" panose="020F0502020204030204" pitchFamily="34" charset="0"/>
              </a:rPr>
              <a:t>retornen al país a más tardar 6 meses siguientes</a:t>
            </a:r>
            <a:r>
              <a:rPr lang="es-MX" dirty="0" smtClean="0">
                <a:latin typeface="Calibri" panose="020F0502020204030204" pitchFamily="34" charset="0"/>
                <a:cs typeface="Calibri" panose="020F0502020204030204" pitchFamily="34" charset="0"/>
              </a:rPr>
              <a:t> a la entrada en vigor de esta norma y dichos recursos se inviertan en los términos que señale el SAT mediante reglas de carácter general. Se entiende retornado, cuando se haya realizado el depósito.</a:t>
            </a:r>
          </a:p>
          <a:p>
            <a:pPr marL="355600" indent="-355600"/>
            <a:r>
              <a:rPr lang="es-MX" dirty="0" smtClean="0">
                <a:latin typeface="Calibri" panose="020F0502020204030204" pitchFamily="34" charset="0"/>
                <a:cs typeface="Calibri" panose="020F0502020204030204" pitchFamily="34" charset="0"/>
              </a:rPr>
              <a:t>5.   El </a:t>
            </a:r>
            <a:r>
              <a:rPr lang="es-MX" dirty="0" smtClean="0">
                <a:solidFill>
                  <a:srgbClr val="0070C0"/>
                </a:solidFill>
                <a:latin typeface="Calibri" panose="020F0502020204030204" pitchFamily="34" charset="0"/>
                <a:cs typeface="Calibri" panose="020F0502020204030204" pitchFamily="34" charset="0"/>
              </a:rPr>
              <a:t>retorno del dinero </a:t>
            </a:r>
            <a:r>
              <a:rPr lang="es-MX" dirty="0" smtClean="0">
                <a:solidFill>
                  <a:srgbClr val="0070C0"/>
                </a:solidFill>
                <a:latin typeface="Calibri" panose="020F0502020204030204" pitchFamily="34" charset="0"/>
                <a:cs typeface="Calibri" panose="020F0502020204030204" pitchFamily="34" charset="0"/>
              </a:rPr>
              <a:t>se realice a través de instituciones de crédito o casas de bolsa</a:t>
            </a:r>
            <a:r>
              <a:rPr lang="es-MX" dirty="0" smtClean="0">
                <a:latin typeface="Calibri" panose="020F0502020204030204" pitchFamily="34" charset="0"/>
                <a:cs typeface="Calibri" panose="020F0502020204030204" pitchFamily="34" charset="0"/>
              </a:rPr>
              <a:t> a nombre de la misma persona dueña de las inversiones.</a:t>
            </a:r>
          </a:p>
          <a:p>
            <a:pPr marL="355600" indent="-355600"/>
            <a:r>
              <a:rPr lang="es-MX" dirty="0" smtClean="0">
                <a:latin typeface="Calibri" panose="020F0502020204030204" pitchFamily="34" charset="0"/>
                <a:cs typeface="Calibri" panose="020F0502020204030204" pitchFamily="34" charset="0"/>
              </a:rPr>
              <a:t>6.   A </a:t>
            </a:r>
            <a:r>
              <a:rPr lang="es-MX" dirty="0">
                <a:latin typeface="Calibri" panose="020F0502020204030204" pitchFamily="34" charset="0"/>
                <a:cs typeface="Calibri" panose="020F0502020204030204" pitchFamily="34" charset="0"/>
              </a:rPr>
              <a:t>los contribuyentes no se les hubiere ejercido </a:t>
            </a:r>
            <a:r>
              <a:rPr lang="es-MX" dirty="0" smtClean="0">
                <a:latin typeface="Calibri" panose="020F0502020204030204" pitchFamily="34" charset="0"/>
                <a:cs typeface="Calibri" panose="020F0502020204030204" pitchFamily="34" charset="0"/>
              </a:rPr>
              <a:t>facultades de comprobación </a:t>
            </a:r>
            <a:r>
              <a:rPr lang="es-MX" dirty="0">
                <a:latin typeface="Calibri" panose="020F0502020204030204" pitchFamily="34" charset="0"/>
                <a:cs typeface="Calibri" panose="020F0502020204030204" pitchFamily="34" charset="0"/>
              </a:rPr>
              <a:t>sobre dichos ingresos, o que no hayan interpuesto medio de defensa o cualquier procedimiento jurisdiccional, excepto si se </a:t>
            </a:r>
            <a:r>
              <a:rPr lang="es-MX" dirty="0" smtClean="0">
                <a:latin typeface="Calibri" panose="020F0502020204030204" pitchFamily="34" charset="0"/>
                <a:cs typeface="Calibri" panose="020F0502020204030204" pitchFamily="34" charset="0"/>
              </a:rPr>
              <a:t>desisten</a:t>
            </a:r>
            <a:r>
              <a:rPr lang="es-MX" dirty="0">
                <a:latin typeface="Calibri" panose="020F0502020204030204" pitchFamily="34" charset="0"/>
                <a:cs typeface="Calibri" panose="020F0502020204030204" pitchFamily="34" charset="0"/>
              </a:rPr>
              <a:t> </a:t>
            </a:r>
            <a:r>
              <a:rPr lang="es-MX" dirty="0" smtClean="0">
                <a:latin typeface="Calibri" panose="020F0502020204030204" pitchFamily="34" charset="0"/>
                <a:cs typeface="Calibri" panose="020F0502020204030204" pitchFamily="34" charset="0"/>
              </a:rPr>
              <a:t>del medio de defensa.</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SE CONSIDERAN SE INVIERTEN LOS RECURSOS, CUANDO:</a:t>
            </a:r>
          </a:p>
          <a:p>
            <a:endParaRPr lang="es-MX" dirty="0">
              <a:solidFill>
                <a:srgbClr val="ACCBF9">
                  <a:lumMod val="50000"/>
                </a:srgbClr>
              </a:solidFill>
              <a:latin typeface="Calibri" panose="020F0502020204030204" pitchFamily="34" charset="0"/>
              <a:cs typeface="Calibri" panose="020F0502020204030204" pitchFamily="34" charset="0"/>
            </a:endParaRPr>
          </a:p>
          <a:p>
            <a:pPr marL="342900" indent="-342900">
              <a:buFontTx/>
              <a:buAutoNum type="arabicPeriod"/>
            </a:pPr>
            <a:r>
              <a:rPr lang="es-MX" dirty="0" smtClean="0">
                <a:latin typeface="Calibri" panose="020F0502020204030204" pitchFamily="34" charset="0"/>
                <a:cs typeface="Calibri" panose="020F0502020204030204" pitchFamily="34" charset="0"/>
              </a:rPr>
              <a:t>Adquieran </a:t>
            </a:r>
            <a:r>
              <a:rPr lang="es-MX" dirty="0" smtClean="0">
                <a:solidFill>
                  <a:srgbClr val="0070C0"/>
                </a:solidFill>
                <a:latin typeface="Calibri" panose="020F0502020204030204" pitchFamily="34" charset="0"/>
                <a:cs typeface="Calibri" panose="020F0502020204030204" pitchFamily="34" charset="0"/>
              </a:rPr>
              <a:t>activos fijos</a:t>
            </a:r>
            <a:r>
              <a:rPr lang="es-MX" dirty="0" smtClean="0">
                <a:latin typeface="Calibri" panose="020F0502020204030204" pitchFamily="34" charset="0"/>
                <a:cs typeface="Calibri" panose="020F0502020204030204" pitchFamily="34" charset="0"/>
              </a:rPr>
              <a:t>, sin que se puedan enajenar.</a:t>
            </a:r>
          </a:p>
          <a:p>
            <a:pPr marL="342900" indent="-342900">
              <a:buFontTx/>
              <a:buAutoNum type="arabicPeriod"/>
            </a:pPr>
            <a:r>
              <a:rPr lang="es-MX" dirty="0" smtClean="0">
                <a:latin typeface="Calibri" panose="020F0502020204030204" pitchFamily="34" charset="0"/>
                <a:cs typeface="Calibri" panose="020F0502020204030204" pitchFamily="34" charset="0"/>
              </a:rPr>
              <a:t>Inviertan en </a:t>
            </a:r>
            <a:r>
              <a:rPr lang="es-MX" dirty="0" smtClean="0">
                <a:solidFill>
                  <a:srgbClr val="0070C0"/>
                </a:solidFill>
                <a:latin typeface="Calibri" panose="020F0502020204030204" pitchFamily="34" charset="0"/>
                <a:cs typeface="Calibri" panose="020F0502020204030204" pitchFamily="34" charset="0"/>
              </a:rPr>
              <a:t>investigación y desarrollo</a:t>
            </a:r>
            <a:r>
              <a:rPr lang="es-MX" dirty="0" smtClean="0">
                <a:latin typeface="Calibri" panose="020F0502020204030204" pitchFamily="34" charset="0"/>
                <a:cs typeface="Calibri" panose="020F0502020204030204" pitchFamily="34" charset="0"/>
              </a:rPr>
              <a:t>.</a:t>
            </a:r>
          </a:p>
          <a:p>
            <a:pPr marL="342900" indent="-342900">
              <a:buFontTx/>
              <a:buAutoNum type="arabicPeriod"/>
            </a:pPr>
            <a:r>
              <a:rPr lang="es-MX" dirty="0" smtClean="0">
                <a:solidFill>
                  <a:srgbClr val="0070C0"/>
                </a:solidFill>
                <a:latin typeface="Calibri" panose="020F0502020204030204" pitchFamily="34" charset="0"/>
                <a:cs typeface="Calibri" panose="020F0502020204030204" pitchFamily="34" charset="0"/>
              </a:rPr>
              <a:t>En pago de pasivos</a:t>
            </a:r>
            <a:r>
              <a:rPr lang="es-MX" dirty="0" smtClean="0">
                <a:latin typeface="Calibri" panose="020F0502020204030204" pitchFamily="34" charset="0"/>
                <a:cs typeface="Calibri" panose="020F0502020204030204" pitchFamily="34" charset="0"/>
              </a:rPr>
              <a:t> contraídos antes de la entrada en vigor de esta reforma  y sean con partes independientes.</a:t>
            </a:r>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201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33</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TRANSITORIAS 	</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2</a:t>
            </a: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530072"/>
            <a:ext cx="8098644" cy="5355312"/>
          </a:xfrm>
          <a:prstGeom prst="rect">
            <a:avLst/>
          </a:prstGeom>
          <a:noFill/>
        </p:spPr>
        <p:txBody>
          <a:bodyPr wrap="square" rtlCol="0">
            <a:spAutoFit/>
          </a:bodyPr>
          <a:lstStyle/>
          <a:p>
            <a:r>
              <a:rPr lang="es-MX" dirty="0" smtClean="0">
                <a:latin typeface="Calibri" panose="020F0502020204030204" pitchFamily="34" charset="0"/>
                <a:cs typeface="Calibri" panose="020F0502020204030204" pitchFamily="34" charset="0"/>
              </a:rPr>
              <a:t>La PM deberá acreditar que la inversión incrementó el monto de sus inversiones totales en el país. Asimismo, la cantidad que resulte de sumar el monto de las inversiones en la PM y el monto retornado para su inversión, </a:t>
            </a:r>
            <a:r>
              <a:rPr lang="es-MX" dirty="0" smtClean="0">
                <a:solidFill>
                  <a:srgbClr val="0070C0"/>
                </a:solidFill>
                <a:latin typeface="Calibri" panose="020F0502020204030204" pitchFamily="34" charset="0"/>
                <a:cs typeface="Calibri" panose="020F0502020204030204" pitchFamily="34" charset="0"/>
              </a:rPr>
              <a:t>no deberá disminuirse por un período de tres años.</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Se </a:t>
            </a:r>
            <a:r>
              <a:rPr lang="es-MX" dirty="0">
                <a:latin typeface="Calibri" panose="020F0502020204030204" pitchFamily="34" charset="0"/>
                <a:cs typeface="Calibri" panose="020F0502020204030204" pitchFamily="34" charset="0"/>
              </a:rPr>
              <a:t>considera que las </a:t>
            </a:r>
            <a:r>
              <a:rPr lang="es-MX" dirty="0" smtClean="0">
                <a:latin typeface="Calibri" panose="020F0502020204030204" pitchFamily="34" charset="0"/>
                <a:cs typeface="Calibri" panose="020F0502020204030204" pitchFamily="34" charset="0"/>
              </a:rPr>
              <a:t>PF  </a:t>
            </a:r>
            <a:r>
              <a:rPr lang="es-MX" dirty="0">
                <a:latin typeface="Calibri" panose="020F0502020204030204" pitchFamily="34" charset="0"/>
                <a:cs typeface="Calibri" panose="020F0502020204030204" pitchFamily="34" charset="0"/>
              </a:rPr>
              <a:t>invierten recursos en el país, cuando la inversión se realice a través de instituciones del sistema financiero o en acciones emitidas por </a:t>
            </a:r>
            <a:r>
              <a:rPr lang="es-MX" dirty="0" smtClean="0">
                <a:latin typeface="Calibri" panose="020F0502020204030204" pitchFamily="34" charset="0"/>
                <a:cs typeface="Calibri" panose="020F0502020204030204" pitchFamily="34" charset="0"/>
              </a:rPr>
              <a:t>PM, </a:t>
            </a:r>
            <a:r>
              <a:rPr lang="es-MX" dirty="0">
                <a:latin typeface="Calibri" panose="020F0502020204030204" pitchFamily="34" charset="0"/>
                <a:cs typeface="Calibri" panose="020F0502020204030204" pitchFamily="34" charset="0"/>
              </a:rPr>
              <a:t>siempre que dicha inversión se mantenga por un período mínimo de tres años, contados a partir de la fecha de la </a:t>
            </a:r>
            <a:r>
              <a:rPr lang="es-MX" dirty="0" smtClean="0">
                <a:latin typeface="Calibri" panose="020F0502020204030204" pitchFamily="34" charset="0"/>
                <a:cs typeface="Calibri" panose="020F0502020204030204" pitchFamily="34" charset="0"/>
              </a:rPr>
              <a:t>misma</a:t>
            </a:r>
            <a:r>
              <a:rPr lang="es-MX" dirty="0">
                <a:latin typeface="Calibri" panose="020F0502020204030204" pitchFamily="34" charset="0"/>
                <a:cs typeface="Calibri" panose="020F0502020204030204" pitchFamily="34" charset="0"/>
              </a:rPr>
              <a:t> </a:t>
            </a:r>
            <a:r>
              <a:rPr lang="es-MX" dirty="0" smtClean="0">
                <a:latin typeface="Calibri" panose="020F0502020204030204" pitchFamily="34" charset="0"/>
                <a:cs typeface="Calibri" panose="020F0502020204030204" pitchFamily="34" charset="0"/>
              </a:rPr>
              <a:t>y el contribuyente acredite que esta inversión incrementó  el monto de sus inversiones financieras en el país. La cantidad que resulte de sumar el monto retornado al país, más las inversiones financieras  totales en el país, no deberá disminuirse en un período de tres años.</a:t>
            </a:r>
          </a:p>
          <a:p>
            <a:endParaRPr lang="es-MX" dirty="0">
              <a:latin typeface="Calibri" panose="020F0502020204030204" pitchFamily="34" charset="0"/>
              <a:cs typeface="Calibri" panose="020F0502020204030204" pitchFamily="34" charset="0"/>
            </a:endParaRPr>
          </a:p>
          <a:p>
            <a:r>
              <a:rPr lang="es-MX" dirty="0" smtClean="0">
                <a:solidFill>
                  <a:srgbClr val="0070C0"/>
                </a:solidFill>
                <a:latin typeface="Calibri" panose="020F0502020204030204" pitchFamily="34" charset="0"/>
                <a:cs typeface="Calibri" panose="020F0502020204030204" pitchFamily="34" charset="0"/>
              </a:rPr>
              <a:t>Estos montos retornados, se considerará base para la PTU</a:t>
            </a:r>
            <a:r>
              <a:rPr lang="es-MX" dirty="0" smtClean="0">
                <a:latin typeface="Calibri" panose="020F0502020204030204" pitchFamily="34" charset="0"/>
                <a:cs typeface="Calibri" panose="020F0502020204030204" pitchFamily="34" charset="0"/>
              </a:rPr>
              <a:t>. </a:t>
            </a:r>
            <a:r>
              <a:rPr lang="es-MX" dirty="0" smtClean="0">
                <a:solidFill>
                  <a:srgbClr val="0070C0"/>
                </a:solidFill>
                <a:latin typeface="Calibri" panose="020F0502020204030204" pitchFamily="34" charset="0"/>
                <a:cs typeface="Calibri" panose="020F0502020204030204" pitchFamily="34" charset="0"/>
              </a:rPr>
              <a:t>Y el monto retornado menos el ISR pagado incrementará el saldo de la CUFIN</a:t>
            </a:r>
            <a:r>
              <a:rPr lang="es-MX" dirty="0" smtClean="0">
                <a:latin typeface="Calibri" panose="020F0502020204030204" pitchFamily="34" charset="0"/>
                <a:cs typeface="Calibri" panose="020F0502020204030204" pitchFamily="34" charset="0"/>
              </a:rPr>
              <a:t>.</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Los recursos retornados no se considerarán para efectos de determinar discrepancia fiscal.</a:t>
            </a:r>
            <a:endParaRPr lang="es-MX" dirty="0">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298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34</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DE VIGENCIA TEMPORAL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3</a:t>
            </a:r>
            <a:endParaRPr lang="es-MX" sz="2400" b="1" dirty="0" smtClean="0">
              <a:solidFill>
                <a:srgbClr val="297FD5">
                  <a:lumMod val="75000"/>
                </a:srgbClr>
              </a:solidFill>
              <a:latin typeface="Calibri" pitchFamily="34" charset="0"/>
              <a:cs typeface="Arial" pitchFamily="34" charset="0"/>
            </a:endParaRP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4247317"/>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UTILIDADES REINVERTIDAS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I</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Se otorga un estímulo fiscal a los contribuyentes PF que se encuentren sujetos al pago del </a:t>
            </a:r>
            <a:r>
              <a:rPr lang="es-MX" dirty="0" smtClean="0">
                <a:solidFill>
                  <a:srgbClr val="0070C0"/>
                </a:solidFill>
                <a:latin typeface="Calibri" panose="020F0502020204030204" pitchFamily="34" charset="0"/>
                <a:cs typeface="Calibri" panose="020F0502020204030204" pitchFamily="34" charset="0"/>
              </a:rPr>
              <a:t>10% adicional</a:t>
            </a:r>
            <a:r>
              <a:rPr lang="es-MX" dirty="0" smtClean="0">
                <a:latin typeface="Calibri" panose="020F0502020204030204" pitchFamily="34" charset="0"/>
                <a:cs typeface="Calibri" panose="020F0502020204030204" pitchFamily="34" charset="0"/>
              </a:rPr>
              <a:t> sobre dividendos a que se refiere el artículo 140, derivado de utilidades generadas en 2014, 2015 y 2016, en tanto se reinviertan por la PM.</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El estímulo consiste en aplicar un crédito fiscal equivalente al monto que resulte de aplicar al dividendo, el porcentaje  que corresponda conforme a la tabla siguiente:</a:t>
            </a: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smtClean="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880072015"/>
              </p:ext>
            </p:extLst>
          </p:nvPr>
        </p:nvGraphicFramePr>
        <p:xfrm>
          <a:off x="1979712" y="3756895"/>
          <a:ext cx="5976664" cy="2552425"/>
        </p:xfrm>
        <a:graphic>
          <a:graphicData uri="http://schemas.openxmlformats.org/drawingml/2006/table">
            <a:tbl>
              <a:tblPr firstRow="1" bandRow="1">
                <a:tableStyleId>{5C22544A-7EE6-4342-B048-85BDC9FD1C3A}</a:tableStyleId>
              </a:tblPr>
              <a:tblGrid>
                <a:gridCol w="2988332"/>
                <a:gridCol w="2988332"/>
              </a:tblGrid>
              <a:tr h="1394221">
                <a:tc>
                  <a:txBody>
                    <a:bodyPr/>
                    <a:lstStyle/>
                    <a:p>
                      <a:pPr algn="ctr"/>
                      <a:r>
                        <a:rPr lang="es-MX" dirty="0" smtClean="0">
                          <a:latin typeface="Calibri" pitchFamily="34" charset="0"/>
                          <a:cs typeface="Calibri" pitchFamily="34" charset="0"/>
                        </a:rPr>
                        <a:t>Año de distribución del dividendo o utilidad</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Porcentaje al monto del dividendo o utilidad distribuido</a:t>
                      </a:r>
                      <a:endParaRPr lang="es-MX" dirty="0">
                        <a:latin typeface="Calibri" pitchFamily="34" charset="0"/>
                        <a:cs typeface="Calibri" pitchFamily="34" charset="0"/>
                      </a:endParaRPr>
                    </a:p>
                  </a:txBody>
                  <a:tcPr/>
                </a:tc>
              </a:tr>
              <a:tr h="386068">
                <a:tc>
                  <a:txBody>
                    <a:bodyPr/>
                    <a:lstStyle/>
                    <a:p>
                      <a:pPr algn="ctr"/>
                      <a:r>
                        <a:rPr lang="es-MX" dirty="0" smtClean="0">
                          <a:latin typeface="Calibri" pitchFamily="34" charset="0"/>
                          <a:cs typeface="Calibri" pitchFamily="34" charset="0"/>
                        </a:rPr>
                        <a:t>2017</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a:t>
                      </a:r>
                      <a:endParaRPr lang="es-MX" dirty="0">
                        <a:latin typeface="Calibri" pitchFamily="34" charset="0"/>
                        <a:cs typeface="Calibri" pitchFamily="34" charset="0"/>
                      </a:endParaRPr>
                    </a:p>
                  </a:txBody>
                  <a:tcPr/>
                </a:tc>
              </a:tr>
              <a:tr h="386068">
                <a:tc>
                  <a:txBody>
                    <a:bodyPr/>
                    <a:lstStyle/>
                    <a:p>
                      <a:pPr algn="ctr"/>
                      <a:r>
                        <a:rPr lang="es-MX" dirty="0" smtClean="0">
                          <a:latin typeface="Calibri" pitchFamily="34" charset="0"/>
                          <a:cs typeface="Calibri" pitchFamily="34" charset="0"/>
                        </a:rPr>
                        <a:t>2018</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2%</a:t>
                      </a:r>
                      <a:endParaRPr lang="es-MX" dirty="0">
                        <a:latin typeface="Calibri" pitchFamily="34" charset="0"/>
                        <a:cs typeface="Calibri" pitchFamily="34" charset="0"/>
                      </a:endParaRPr>
                    </a:p>
                  </a:txBody>
                  <a:tcPr/>
                </a:tc>
              </a:tr>
              <a:tr h="386068">
                <a:tc>
                  <a:txBody>
                    <a:bodyPr/>
                    <a:lstStyle/>
                    <a:p>
                      <a:pPr algn="ctr"/>
                      <a:r>
                        <a:rPr lang="es-MX" dirty="0" smtClean="0">
                          <a:latin typeface="Calibri" pitchFamily="34" charset="0"/>
                          <a:cs typeface="Calibri" pitchFamily="34" charset="0"/>
                        </a:rPr>
                        <a:t>2019 en adelante</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3%</a:t>
                      </a:r>
                      <a:endParaRPr lang="es-MX"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952102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35</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DE VIGENCIA TEMPORAL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3</a:t>
            </a:r>
            <a:endParaRPr lang="es-MX" sz="2400" b="1" dirty="0" smtClean="0">
              <a:solidFill>
                <a:srgbClr val="297FD5">
                  <a:lumMod val="75000"/>
                </a:srgbClr>
              </a:solidFill>
              <a:latin typeface="Calibri" pitchFamily="34" charset="0"/>
              <a:cs typeface="Arial" pitchFamily="34" charset="0"/>
            </a:endParaRP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4524315"/>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UTILIDADES REINVERTIDAS</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Este estímulo se podrá aplicar siempre que se identifique en la contabilidad y se </a:t>
            </a:r>
            <a:r>
              <a:rPr lang="es-MX" dirty="0" smtClean="0">
                <a:solidFill>
                  <a:srgbClr val="0070C0"/>
                </a:solidFill>
                <a:latin typeface="Calibri" panose="020F0502020204030204" pitchFamily="34" charset="0"/>
                <a:cs typeface="Calibri" panose="020F0502020204030204" pitchFamily="34" charset="0"/>
              </a:rPr>
              <a:t>agreguen en las notas a los EF</a:t>
            </a:r>
            <a:r>
              <a:rPr lang="es-MX" dirty="0" smtClean="0">
                <a:latin typeface="Calibri" panose="020F0502020204030204" pitchFamily="34" charset="0"/>
                <a:cs typeface="Calibri" panose="020F0502020204030204" pitchFamily="34" charset="0"/>
              </a:rPr>
              <a:t>.</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Las PM que no coticen  en bolsa y que apliquen dicho estímulo </a:t>
            </a:r>
            <a:r>
              <a:rPr lang="es-MX" dirty="0" smtClean="0">
                <a:solidFill>
                  <a:srgbClr val="0070C0"/>
                </a:solidFill>
                <a:latin typeface="Calibri" panose="020F0502020204030204" pitchFamily="34" charset="0"/>
                <a:cs typeface="Calibri" panose="020F0502020204030204" pitchFamily="34" charset="0"/>
              </a:rPr>
              <a:t>deberán optar por dictaminar los EF conforme al CFF.</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Dicho estímulo no se considerará ingreso acumulable.</a:t>
            </a:r>
          </a:p>
          <a:p>
            <a:endParaRPr lang="es-MX" dirty="0">
              <a:latin typeface="Calibri" panose="020F0502020204030204" pitchFamily="34" charset="0"/>
              <a:cs typeface="Calibri" panose="020F0502020204030204" pitchFamily="34" charset="0"/>
            </a:endParaRPr>
          </a:p>
          <a:p>
            <a:r>
              <a:rPr lang="es-MX" b="1" dirty="0" smtClean="0">
                <a:solidFill>
                  <a:schemeClr val="accent2"/>
                </a:solidFill>
                <a:latin typeface="Calibri" panose="020F0502020204030204" pitchFamily="34" charset="0"/>
                <a:cs typeface="Calibri" panose="020F0502020204030204" pitchFamily="34" charset="0"/>
              </a:rPr>
              <a:t>DEDUCCION INMEDIATA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a:t>
            </a:r>
            <a:r>
              <a:rPr lang="es-MX" b="1" dirty="0" smtClean="0">
                <a:solidFill>
                  <a:schemeClr val="accent2"/>
                </a:solidFill>
                <a:latin typeface="Calibri" panose="020F0502020204030204" pitchFamily="34" charset="0"/>
                <a:cs typeface="Calibri" panose="020F0502020204030204" pitchFamily="34" charset="0"/>
              </a:rPr>
              <a:t>II a IV</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Se otorga un estímulo fiscal a las PF que tributen en </a:t>
            </a:r>
            <a:r>
              <a:rPr lang="es-MX" dirty="0" err="1" smtClean="0">
                <a:latin typeface="Calibri" panose="020F0502020204030204" pitchFamily="34" charset="0"/>
                <a:cs typeface="Calibri" panose="020F0502020204030204" pitchFamily="34" charset="0"/>
              </a:rPr>
              <a:t>AEyP</a:t>
            </a:r>
            <a:r>
              <a:rPr lang="es-MX" dirty="0" smtClean="0">
                <a:latin typeface="Calibri" panose="020F0502020204030204" pitchFamily="34" charset="0"/>
                <a:cs typeface="Calibri" panose="020F0502020204030204" pitchFamily="34" charset="0"/>
              </a:rPr>
              <a:t> y a las PM del título II, consistente en aplicar deducción inmediata cuando los ingresos propios de su actividad empresarial sea menor a </a:t>
            </a:r>
            <a:r>
              <a:rPr lang="es-MX" dirty="0" smtClean="0">
                <a:solidFill>
                  <a:srgbClr val="0070C0"/>
                </a:solidFill>
                <a:latin typeface="Calibri" panose="020F0502020204030204" pitchFamily="34" charset="0"/>
                <a:cs typeface="Calibri" panose="020F0502020204030204" pitchFamily="34" charset="0"/>
              </a:rPr>
              <a:t>100 millones de pesos en el ejercicio inmediato anterior.</a:t>
            </a:r>
            <a:endParaRPr lang="es-MX"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039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36</a:t>
            </a:fld>
            <a:endParaRPr lang="es-MX"/>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DE VIGENCIA TEMPORAL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3</a:t>
            </a:r>
            <a:endParaRPr lang="es-MX" sz="2400" b="1" dirty="0" smtClean="0">
              <a:solidFill>
                <a:srgbClr val="297FD5">
                  <a:lumMod val="75000"/>
                </a:srgbClr>
              </a:solidFill>
              <a:latin typeface="Calibri" pitchFamily="34" charset="0"/>
              <a:cs typeface="Arial" pitchFamily="34" charset="0"/>
            </a:endParaRP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5355312"/>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DEDUCCION INMEDIATA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II a IV</a:t>
            </a:r>
          </a:p>
          <a:p>
            <a:endParaRPr lang="es-MX" dirty="0">
              <a:solidFill>
                <a:srgbClr val="ACCBF9">
                  <a:lumMod val="50000"/>
                </a:srgbClr>
              </a:solidFill>
              <a:latin typeface="Calibri" panose="020F0502020204030204" pitchFamily="34" charset="0"/>
              <a:cs typeface="Calibri" panose="020F0502020204030204" pitchFamily="34" charset="0"/>
            </a:endParaRPr>
          </a:p>
          <a:p>
            <a:pPr marL="400050" indent="-400050">
              <a:buFontTx/>
              <a:buAutoNum type="romanUcPeriod"/>
            </a:pPr>
            <a:r>
              <a:rPr lang="es-MX" dirty="0" smtClean="0">
                <a:latin typeface="Calibri" panose="020F0502020204030204" pitchFamily="34" charset="0"/>
                <a:cs typeface="Calibri" panose="020F0502020204030204" pitchFamily="34" charset="0"/>
              </a:rPr>
              <a:t>Los contribuyentes que inicien actividades, podrán aplicar la deducción, </a:t>
            </a:r>
            <a:r>
              <a:rPr lang="es-MX" dirty="0" smtClean="0">
                <a:solidFill>
                  <a:srgbClr val="0070C0"/>
                </a:solidFill>
                <a:latin typeface="Calibri" panose="020F0502020204030204" pitchFamily="34" charset="0"/>
                <a:cs typeface="Calibri" panose="020F0502020204030204" pitchFamily="34" charset="0"/>
              </a:rPr>
              <a:t>cuando estimen que sus ingresos no excederán del monto señalado</a:t>
            </a:r>
            <a:r>
              <a:rPr lang="es-MX" dirty="0" smtClean="0">
                <a:latin typeface="Calibri" panose="020F0502020204030204" pitchFamily="34" charset="0"/>
                <a:cs typeface="Calibri" panose="020F0502020204030204" pitchFamily="34" charset="0"/>
              </a:rPr>
              <a:t>. En caso de que se rebasen los ingresos deberán pagar el impuestos reversando el efecto.</a:t>
            </a:r>
          </a:p>
          <a:p>
            <a:pPr marL="400050" indent="-400050">
              <a:buFontTx/>
              <a:buAutoNum type="romanUcPeriod"/>
            </a:pPr>
            <a:r>
              <a:rPr lang="es-MX" dirty="0" smtClean="0">
                <a:latin typeface="Calibri" panose="020F0502020204030204" pitchFamily="34" charset="0"/>
                <a:cs typeface="Calibri" panose="020F0502020204030204" pitchFamily="34" charset="0"/>
              </a:rPr>
              <a:t>Quienes efectúen </a:t>
            </a:r>
            <a:r>
              <a:rPr lang="es-MX" dirty="0" smtClean="0">
                <a:solidFill>
                  <a:srgbClr val="0070C0"/>
                </a:solidFill>
                <a:latin typeface="Calibri" panose="020F0502020204030204" pitchFamily="34" charset="0"/>
                <a:cs typeface="Calibri" panose="020F0502020204030204" pitchFamily="34" charset="0"/>
              </a:rPr>
              <a:t>inversiones  en la construcción  y ampliación de infraestructura de transporte</a:t>
            </a:r>
            <a:r>
              <a:rPr lang="es-MX" dirty="0" smtClean="0">
                <a:latin typeface="Calibri" panose="020F0502020204030204" pitchFamily="34" charset="0"/>
                <a:cs typeface="Calibri" panose="020F0502020204030204" pitchFamily="34" charset="0"/>
              </a:rPr>
              <a:t>, tales como, carretera, caminos y puentes.</a:t>
            </a:r>
          </a:p>
          <a:p>
            <a:pPr marL="400050" indent="-400050">
              <a:buFontTx/>
              <a:buAutoNum type="romanUcPeriod"/>
            </a:pPr>
            <a:r>
              <a:rPr lang="es-MX" dirty="0" smtClean="0">
                <a:latin typeface="Calibri" panose="020F0502020204030204" pitchFamily="34" charset="0"/>
                <a:cs typeface="Calibri" panose="020F0502020204030204" pitchFamily="34" charset="0"/>
              </a:rPr>
              <a:t>Quienes realicen </a:t>
            </a:r>
            <a:r>
              <a:rPr lang="es-MX" dirty="0" smtClean="0">
                <a:solidFill>
                  <a:srgbClr val="0070C0"/>
                </a:solidFill>
                <a:latin typeface="Calibri" panose="020F0502020204030204" pitchFamily="34" charset="0"/>
                <a:cs typeface="Calibri" panose="020F0502020204030204" pitchFamily="34" charset="0"/>
              </a:rPr>
              <a:t>inversiones </a:t>
            </a:r>
            <a:r>
              <a:rPr lang="es-MX" dirty="0" smtClean="0">
                <a:latin typeface="Calibri" panose="020F0502020204030204" pitchFamily="34" charset="0"/>
                <a:cs typeface="Calibri" panose="020F0502020204030204" pitchFamily="34" charset="0"/>
              </a:rPr>
              <a:t>en las actividades previstas en el artículo 2, fracciones II, III, IV y V de la </a:t>
            </a:r>
            <a:r>
              <a:rPr lang="es-MX" dirty="0" smtClean="0">
                <a:solidFill>
                  <a:srgbClr val="0070C0"/>
                </a:solidFill>
                <a:latin typeface="Calibri" panose="020F0502020204030204" pitchFamily="34" charset="0"/>
                <a:cs typeface="Calibri" panose="020F0502020204030204" pitchFamily="34" charset="0"/>
              </a:rPr>
              <a:t>Ley de Hidrocarburos</a:t>
            </a:r>
            <a:r>
              <a:rPr lang="es-MX" dirty="0" smtClean="0">
                <a:latin typeface="Calibri" panose="020F0502020204030204" pitchFamily="34" charset="0"/>
                <a:cs typeface="Calibri" panose="020F0502020204030204" pitchFamily="34" charset="0"/>
              </a:rPr>
              <a:t> y en equipo para la generación, transporte, distribución y suministro de energía.</a:t>
            </a:r>
          </a:p>
          <a:p>
            <a:pPr marL="400050" indent="-400050">
              <a:buFontTx/>
              <a:buAutoNum type="romanUcPeriod"/>
            </a:pPr>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El estímulo consiste en efectuar la deducción inmediata de </a:t>
            </a:r>
            <a:r>
              <a:rPr lang="es-MX" dirty="0" smtClean="0">
                <a:solidFill>
                  <a:srgbClr val="0070C0"/>
                </a:solidFill>
                <a:latin typeface="Calibri" panose="020F0502020204030204" pitchFamily="34" charset="0"/>
                <a:cs typeface="Calibri" panose="020F0502020204030204" pitchFamily="34" charset="0"/>
              </a:rPr>
              <a:t>BIENES NUEVOS</a:t>
            </a:r>
            <a:r>
              <a:rPr lang="es-MX" dirty="0" smtClean="0">
                <a:latin typeface="Calibri" panose="020F0502020204030204" pitchFamily="34" charset="0"/>
                <a:cs typeface="Calibri" panose="020F0502020204030204" pitchFamily="34" charset="0"/>
              </a:rPr>
              <a:t> de activo fijo en lugar de aplicar la deducción que señala los artículos 34 y 35 de la LISR, deduciendo en el ejercicio el importe aplicando al MOI los porcentajes previstos. Consultar tablas.</a:t>
            </a:r>
          </a:p>
          <a:p>
            <a:endParaRPr lang="es-MX" dirty="0" smtClean="0">
              <a:latin typeface="Calibri" panose="020F0502020204030204" pitchFamily="34" charset="0"/>
              <a:cs typeface="Calibri" panose="020F0502020204030204" pitchFamily="34" charset="0"/>
            </a:endParaRPr>
          </a:p>
          <a:p>
            <a:r>
              <a:rPr lang="es-MX" dirty="0" smtClean="0">
                <a:solidFill>
                  <a:srgbClr val="0070C0"/>
                </a:solidFill>
                <a:latin typeface="Calibri" panose="020F0502020204030204" pitchFamily="34" charset="0"/>
                <a:cs typeface="Calibri" panose="020F0502020204030204" pitchFamily="34" charset="0"/>
              </a:rPr>
              <a:t>No aplica tratándose de mobiliario y equipo de oficina, automóviles, equipo de blindaje de automóviles o cualquier activo no identificable individualmente. </a:t>
            </a:r>
            <a:endParaRPr lang="es-MX" dirty="0">
              <a:solidFill>
                <a:srgbClr val="0070C0"/>
              </a:solidFill>
              <a:latin typeface="Calibri" panose="020F0502020204030204" pitchFamily="34" charset="0"/>
              <a:cs typeface="Calibri" panose="020F0502020204030204" pitchFamily="34" charset="0"/>
            </a:endParaRPr>
          </a:p>
          <a:p>
            <a:endParaRPr lang="es-MX" dirty="0">
              <a:solidFill>
                <a:srgbClr val="ACCBF9">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644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37</a:t>
            </a:fld>
            <a:endParaRPr lang="es-MX"/>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DE VIGENCIA TEMPORAL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3</a:t>
            </a:r>
            <a:endParaRPr lang="es-MX" sz="2400" b="1" dirty="0" smtClean="0">
              <a:solidFill>
                <a:srgbClr val="297FD5">
                  <a:lumMod val="75000"/>
                </a:srgbClr>
              </a:solidFill>
              <a:latin typeface="Calibri" pitchFamily="34" charset="0"/>
              <a:cs typeface="Arial" pitchFamily="34" charset="0"/>
            </a:endParaRP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4524315"/>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DEDUCCION INMEDIATA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II a IV</a:t>
            </a:r>
          </a:p>
          <a:p>
            <a:endParaRPr lang="es-MX" dirty="0" smtClean="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Para este estímulo se consideran </a:t>
            </a:r>
            <a:r>
              <a:rPr lang="es-MX" dirty="0" smtClean="0">
                <a:solidFill>
                  <a:srgbClr val="0070C0"/>
                </a:solidFill>
                <a:latin typeface="Calibri" panose="020F0502020204030204" pitchFamily="34" charset="0"/>
                <a:cs typeface="Calibri" panose="020F0502020204030204" pitchFamily="34" charset="0"/>
              </a:rPr>
              <a:t>bienes nuevos los que se utilicen por primera vez en México.</a:t>
            </a:r>
          </a:p>
          <a:p>
            <a:endParaRPr lang="es-MX" dirty="0">
              <a:latin typeface="Calibri" panose="020F0502020204030204" pitchFamily="34" charset="0"/>
              <a:cs typeface="Calibri" panose="020F0502020204030204" pitchFamily="34" charset="0"/>
            </a:endParaRPr>
          </a:p>
          <a:p>
            <a:r>
              <a:rPr lang="es-MX" dirty="0" smtClean="0">
                <a:solidFill>
                  <a:srgbClr val="0070C0"/>
                </a:solidFill>
                <a:latin typeface="Calibri" panose="020F0502020204030204" pitchFamily="34" charset="0"/>
                <a:cs typeface="Calibri" panose="020F0502020204030204" pitchFamily="34" charset="0"/>
              </a:rPr>
              <a:t>El monto aplicado bajo este estímulo no aplica para el C.U.</a:t>
            </a:r>
          </a:p>
          <a:p>
            <a:endParaRPr lang="es-MX" dirty="0">
              <a:latin typeface="Calibri" panose="020F0502020204030204" pitchFamily="34" charset="0"/>
              <a:cs typeface="Calibri" panose="020F0502020204030204" pitchFamily="34" charset="0"/>
            </a:endParaRPr>
          </a:p>
          <a:p>
            <a:r>
              <a:rPr lang="es-MX" dirty="0" smtClean="0">
                <a:solidFill>
                  <a:srgbClr val="0070C0"/>
                </a:solidFill>
                <a:latin typeface="Calibri" panose="020F0502020204030204" pitchFamily="34" charset="0"/>
                <a:cs typeface="Calibri" panose="020F0502020204030204" pitchFamily="34" charset="0"/>
              </a:rPr>
              <a:t>Tampoco se disminuye en tratándose de la determinación de la PTU.</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El monto deducido podrá restarse de la utilidad fiscal estimada </a:t>
            </a:r>
            <a:r>
              <a:rPr lang="es-MX" dirty="0" smtClean="0">
                <a:solidFill>
                  <a:srgbClr val="0070C0"/>
                </a:solidFill>
                <a:latin typeface="Calibri" panose="020F0502020204030204" pitchFamily="34" charset="0"/>
                <a:cs typeface="Calibri" panose="020F0502020204030204" pitchFamily="34" charset="0"/>
              </a:rPr>
              <a:t>en Pagos Provisionales</a:t>
            </a:r>
            <a:r>
              <a:rPr lang="es-MX" dirty="0" smtClean="0">
                <a:solidFill>
                  <a:srgbClr val="0070C0"/>
                </a:solidFill>
                <a:latin typeface="Calibri" panose="020F0502020204030204" pitchFamily="34" charset="0"/>
                <a:cs typeface="Calibri" panose="020F0502020204030204" pitchFamily="34" charset="0"/>
              </a:rPr>
              <a:t>. Se deberá disminuir de manera proporcional.</a:t>
            </a:r>
            <a:endParaRPr lang="es-MX" dirty="0" smtClean="0">
              <a:solidFill>
                <a:srgbClr val="0070C0"/>
              </a:solidFill>
              <a:latin typeface="Calibri" panose="020F0502020204030204" pitchFamily="34" charset="0"/>
              <a:cs typeface="Calibri" panose="020F0502020204030204" pitchFamily="34" charset="0"/>
            </a:endParaRP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Llevar registro específico de este tipo de inversiones.</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Aplica el estímulo </a:t>
            </a:r>
            <a:r>
              <a:rPr lang="es-MX" dirty="0" smtClean="0">
                <a:solidFill>
                  <a:srgbClr val="0070C0"/>
                </a:solidFill>
                <a:latin typeface="Calibri" panose="020F0502020204030204" pitchFamily="34" charset="0"/>
                <a:cs typeface="Calibri" panose="020F0502020204030204" pitchFamily="34" charset="0"/>
              </a:rPr>
              <a:t>incluso para 2015</a:t>
            </a:r>
            <a:r>
              <a:rPr lang="es-MX" dirty="0" smtClean="0">
                <a:latin typeface="Calibri" panose="020F0502020204030204" pitchFamily="34" charset="0"/>
                <a:cs typeface="Calibri" panose="020F0502020204030204" pitchFamily="34" charset="0"/>
              </a:rPr>
              <a:t>, siempre que se hubieren adquirido a partir del mes de septiembre del año referido.</a:t>
            </a:r>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903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38</a:t>
            </a:fld>
            <a:endParaRPr lang="es-MX"/>
          </a:p>
        </p:txBody>
      </p:sp>
      <p:sp>
        <p:nvSpPr>
          <p:cNvPr id="3" name="Rectangle 2"/>
          <p:cNvSpPr>
            <a:spLocks noChangeArrowheads="1"/>
          </p:cNvSpPr>
          <p:nvPr/>
        </p:nvSpPr>
        <p:spPr bwMode="auto">
          <a:xfrm>
            <a:off x="0" y="565275"/>
            <a:ext cx="8928992" cy="587929"/>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rgbClr val="297FD5">
                  <a:lumMod val="75000"/>
                </a:srgbClr>
              </a:solidFill>
              <a:latin typeface="Calibri" pitchFamily="34" charset="0"/>
              <a:cs typeface="Arial" pitchFamily="34" charset="0"/>
            </a:endParaRPr>
          </a:p>
        </p:txBody>
      </p:sp>
      <p:pic>
        <p:nvPicPr>
          <p:cNvPr id="4" name="Picture 11"/>
          <p:cNvPicPr>
            <a:picLocks noChangeAspect="1" noChangeArrowheads="1"/>
          </p:cNvPicPr>
          <p:nvPr/>
        </p:nvPicPr>
        <p:blipFill>
          <a:blip r:embed="rId2" cstate="print"/>
          <a:srcRect/>
          <a:stretch>
            <a:fillRect/>
          </a:stretch>
        </p:blipFill>
        <p:spPr bwMode="auto">
          <a:xfrm>
            <a:off x="8236379" y="5467144"/>
            <a:ext cx="815435" cy="1354878"/>
          </a:xfrm>
          <a:prstGeom prst="rect">
            <a:avLst/>
          </a:prstGeom>
          <a:noFill/>
          <a:ln w="9525">
            <a:noFill/>
            <a:miter lim="800000"/>
            <a:headEnd/>
            <a:tailEnd/>
          </a:ln>
        </p:spPr>
      </p:pic>
      <p:sp>
        <p:nvSpPr>
          <p:cNvPr id="6" name="5 Rectángulo"/>
          <p:cNvSpPr/>
          <p:nvPr/>
        </p:nvSpPr>
        <p:spPr>
          <a:xfrm>
            <a:off x="376548" y="525853"/>
            <a:ext cx="8156651" cy="1200329"/>
          </a:xfrm>
          <a:prstGeom prst="rect">
            <a:avLst/>
          </a:prstGeom>
          <a:ln>
            <a:noFill/>
          </a:ln>
        </p:spPr>
        <p:txBody>
          <a:bodyPr wrap="square">
            <a:spAutoFit/>
          </a:bodyPr>
          <a:lstStyle/>
          <a:p>
            <a:pPr defTabSz="820738" eaLnBrk="0" hangingPunct="0"/>
            <a:r>
              <a:rPr lang="es-MX" sz="2400" b="1" dirty="0" smtClean="0">
                <a:solidFill>
                  <a:srgbClr val="297FD5">
                    <a:lumMod val="75000"/>
                  </a:srgbClr>
                </a:solidFill>
                <a:latin typeface="Calibri" pitchFamily="34" charset="0"/>
                <a:cs typeface="Arial" pitchFamily="34" charset="0"/>
              </a:rPr>
              <a:t>DISPOSICIONES DE VIGENCIA TEMPORAL</a:t>
            </a:r>
            <a:r>
              <a:rPr lang="es-MX" sz="2400" b="1" dirty="0">
                <a:solidFill>
                  <a:srgbClr val="297FD5">
                    <a:lumMod val="75000"/>
                  </a:srgbClr>
                </a:solidFill>
                <a:latin typeface="Calibri" pitchFamily="34" charset="0"/>
                <a:cs typeface="Arial" pitchFamily="34" charset="0"/>
              </a:rPr>
              <a:t>		</a:t>
            </a:r>
            <a:r>
              <a:rPr lang="es-MX" sz="2400" b="1" dirty="0" smtClean="0">
                <a:solidFill>
                  <a:srgbClr val="297FD5">
                    <a:lumMod val="75000"/>
                  </a:srgbClr>
                </a:solidFill>
                <a:latin typeface="Calibri" pitchFamily="34" charset="0"/>
                <a:cs typeface="Arial" pitchFamily="34" charset="0"/>
              </a:rPr>
              <a:t>             </a:t>
            </a:r>
          </a:p>
          <a:p>
            <a:pPr algn="r" defTabSz="820738" eaLnBrk="0" hangingPunct="0"/>
            <a:r>
              <a:rPr lang="es-MX" sz="2400" b="1" dirty="0" smtClean="0">
                <a:solidFill>
                  <a:srgbClr val="297FD5">
                    <a:lumMod val="75000"/>
                  </a:srgbClr>
                </a:solidFill>
                <a:latin typeface="Calibri" pitchFamily="34" charset="0"/>
                <a:cs typeface="Arial" pitchFamily="34" charset="0"/>
              </a:rPr>
              <a:t>Art</a:t>
            </a:r>
            <a:r>
              <a:rPr lang="es-MX" sz="2400" b="1" dirty="0">
                <a:solidFill>
                  <a:srgbClr val="297FD5">
                    <a:lumMod val="75000"/>
                  </a:srgbClr>
                </a:solidFill>
                <a:latin typeface="Calibri" pitchFamily="34" charset="0"/>
                <a:cs typeface="Arial" pitchFamily="34" charset="0"/>
              </a:rPr>
              <a:t>. 3</a:t>
            </a:r>
            <a:endParaRPr lang="es-MX" sz="2400" b="1" dirty="0" smtClean="0">
              <a:solidFill>
                <a:srgbClr val="297FD5">
                  <a:lumMod val="75000"/>
                </a:srgbClr>
              </a:solidFill>
              <a:latin typeface="Calibri" pitchFamily="34" charset="0"/>
              <a:cs typeface="Arial" pitchFamily="34" charset="0"/>
            </a:endParaRPr>
          </a:p>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7" name="6 CuadroTexto"/>
          <p:cNvSpPr txBox="1"/>
          <p:nvPr/>
        </p:nvSpPr>
        <p:spPr>
          <a:xfrm>
            <a:off x="434555" y="1484785"/>
            <a:ext cx="8098644" cy="3970318"/>
          </a:xfrm>
          <a:prstGeom prst="rect">
            <a:avLst/>
          </a:prstGeom>
          <a:noFill/>
        </p:spPr>
        <p:txBody>
          <a:bodyPr wrap="square" rtlCol="0">
            <a:spAutoFit/>
          </a:bodyPr>
          <a:lstStyle/>
          <a:p>
            <a:r>
              <a:rPr lang="es-MX" b="1" dirty="0" smtClean="0">
                <a:solidFill>
                  <a:schemeClr val="accent2"/>
                </a:solidFill>
                <a:latin typeface="Calibri" panose="020F0502020204030204" pitchFamily="34" charset="0"/>
                <a:cs typeface="Calibri" panose="020F0502020204030204" pitchFamily="34" charset="0"/>
              </a:rPr>
              <a:t>DEDUCCION INMEDIATA </a:t>
            </a:r>
            <a:r>
              <a:rPr lang="es-MX" b="1" dirty="0" err="1" smtClean="0">
                <a:solidFill>
                  <a:schemeClr val="accent2"/>
                </a:solidFill>
                <a:latin typeface="Calibri" panose="020F0502020204030204" pitchFamily="34" charset="0"/>
                <a:cs typeface="Calibri" panose="020F0502020204030204" pitchFamily="34" charset="0"/>
              </a:rPr>
              <a:t>fr.</a:t>
            </a:r>
            <a:r>
              <a:rPr lang="es-MX" b="1" dirty="0" smtClean="0">
                <a:solidFill>
                  <a:schemeClr val="accent2"/>
                </a:solidFill>
                <a:latin typeface="Calibri" panose="020F0502020204030204" pitchFamily="34" charset="0"/>
                <a:cs typeface="Calibri" panose="020F0502020204030204" pitchFamily="34" charset="0"/>
              </a:rPr>
              <a:t> II a IV</a:t>
            </a:r>
          </a:p>
          <a:p>
            <a:endParaRPr lang="es-MX" dirty="0" smtClean="0">
              <a:solidFill>
                <a:srgbClr val="ACCBF9">
                  <a:lumMod val="50000"/>
                </a:srgbClr>
              </a:solidFill>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El </a:t>
            </a:r>
            <a:r>
              <a:rPr lang="es-MX" dirty="0" smtClean="0">
                <a:solidFill>
                  <a:schemeClr val="accent2"/>
                </a:solidFill>
                <a:latin typeface="Calibri" panose="020F0502020204030204" pitchFamily="34" charset="0"/>
                <a:cs typeface="Calibri" panose="020F0502020204030204" pitchFamily="34" charset="0"/>
              </a:rPr>
              <a:t>MOI de la inversión se podrá ajustar con el factor de actualización</a:t>
            </a:r>
            <a:r>
              <a:rPr lang="es-MX" dirty="0" smtClean="0">
                <a:latin typeface="Calibri" panose="020F0502020204030204" pitchFamily="34" charset="0"/>
                <a:cs typeface="Calibri" panose="020F0502020204030204" pitchFamily="34" charset="0"/>
              </a:rPr>
              <a:t> correspondiente al período desde el mes de la inversión hasta el último mes de la primera mitad del período transcurrido desde que se efectúo la inversión hasta el cierre del ejercicio de que se trate.</a:t>
            </a:r>
          </a:p>
          <a:p>
            <a:endParaRPr lang="es-MX" dirty="0">
              <a:latin typeface="Calibri" panose="020F0502020204030204" pitchFamily="34" charset="0"/>
              <a:cs typeface="Calibri" panose="020F0502020204030204" pitchFamily="34" charset="0"/>
            </a:endParaRPr>
          </a:p>
          <a:p>
            <a:r>
              <a:rPr lang="es-MX" dirty="0" smtClean="0">
                <a:solidFill>
                  <a:schemeClr val="accent2"/>
                </a:solidFill>
                <a:latin typeface="Calibri" panose="020F0502020204030204" pitchFamily="34" charset="0"/>
                <a:cs typeface="Calibri" panose="020F0502020204030204" pitchFamily="34" charset="0"/>
              </a:rPr>
              <a:t>Considerarán ganancia obtenida por la enajenación de los bienes, el total de los ingresos percibidos en la misma.</a:t>
            </a:r>
          </a:p>
          <a:p>
            <a:endParaRPr lang="es-MX" dirty="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Cuando los bienes dejen de ser útiles, se podrá efectuar una deducción conforme a lo previsto en la mecánica señalada en este artículo.</a:t>
            </a:r>
          </a:p>
          <a:p>
            <a:endParaRPr lang="es-MX" dirty="0" smtClean="0">
              <a:latin typeface="Calibri" panose="020F0502020204030204" pitchFamily="34" charset="0"/>
              <a:cs typeface="Calibri" panose="020F0502020204030204" pitchFamily="34" charset="0"/>
            </a:endParaRPr>
          </a:p>
          <a:p>
            <a:r>
              <a:rPr lang="es-MX" dirty="0" smtClean="0">
                <a:latin typeface="Calibri" panose="020F0502020204030204" pitchFamily="34" charset="0"/>
                <a:cs typeface="Calibri" panose="020F0502020204030204" pitchFamily="34" charset="0"/>
              </a:rPr>
              <a:t>La deducción inmediata sólo será aplicable en los ejercicios</a:t>
            </a:r>
            <a:r>
              <a:rPr lang="es-MX" dirty="0" smtClean="0">
                <a:solidFill>
                  <a:schemeClr val="accent2"/>
                </a:solidFill>
                <a:latin typeface="Calibri" panose="020F0502020204030204" pitchFamily="34" charset="0"/>
                <a:cs typeface="Calibri" panose="020F0502020204030204" pitchFamily="34" charset="0"/>
              </a:rPr>
              <a:t> 2016 y 2017.</a:t>
            </a:r>
          </a:p>
        </p:txBody>
      </p:sp>
    </p:spTree>
    <p:extLst>
      <p:ext uri="{BB962C8B-B14F-4D97-AF65-F5344CB8AC3E}">
        <p14:creationId xmlns:p14="http://schemas.microsoft.com/office/powerpoint/2010/main" val="3850885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r>
              <a:rPr lang="es-MX" sz="3200" b="1" dirty="0" smtClean="0">
                <a:solidFill>
                  <a:schemeClr val="accent2">
                    <a:lumMod val="75000"/>
                  </a:schemeClr>
                </a:solidFill>
                <a:latin typeface="Calibri" pitchFamily="34" charset="0"/>
                <a:cs typeface="Calibri" pitchFamily="34" charset="0"/>
              </a:rPr>
              <a:t>RESOLUCIÓN MISCELÁNEA FISCAL 2016</a:t>
            </a:r>
          </a:p>
          <a:p>
            <a:endParaRPr lang="es-MX" sz="3200" b="1" dirty="0">
              <a:solidFill>
                <a:schemeClr val="accent2">
                  <a:lumMod val="75000"/>
                </a:schemeClr>
              </a:solidFill>
              <a:latin typeface="Calibri" pitchFamily="34" charset="0"/>
              <a:cs typeface="Calibri" pitchFamily="34" charset="0"/>
            </a:endParaRPr>
          </a:p>
          <a:p>
            <a:pPr indent="14288" algn="ctr">
              <a:spcBef>
                <a:spcPct val="20000"/>
              </a:spcBef>
              <a:defRPr/>
            </a:pPr>
            <a:r>
              <a:rPr lang="es-MX" sz="3200" b="1" dirty="0">
                <a:solidFill>
                  <a:schemeClr val="accent2">
                    <a:lumMod val="75000"/>
                  </a:schemeClr>
                </a:solidFill>
                <a:latin typeface="Calibri" pitchFamily="34" charset="0"/>
                <a:cs typeface="Calibri" pitchFamily="34" charset="0"/>
              </a:rPr>
              <a:t>DOF</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a:solidFill>
                  <a:schemeClr val="accent2">
                    <a:lumMod val="75000"/>
                  </a:schemeClr>
                </a:solidFill>
                <a:latin typeface="Calibri" pitchFamily="34" charset="0"/>
                <a:cs typeface="Calibri" pitchFamily="34" charset="0"/>
              </a:rPr>
              <a:t>23 de diciembre de 2015</a:t>
            </a:r>
          </a:p>
          <a:p>
            <a:pPr indent="14288" algn="ctr">
              <a:spcBef>
                <a:spcPct val="20000"/>
              </a:spcBef>
              <a:defRPr/>
            </a:pPr>
            <a:r>
              <a:rPr lang="es-MX" sz="3200" b="1" dirty="0">
                <a:solidFill>
                  <a:schemeClr val="accent2">
                    <a:lumMod val="75000"/>
                  </a:schemeClr>
                </a:solidFill>
                <a:latin typeface="Calibri" pitchFamily="34" charset="0"/>
                <a:cs typeface="Calibri" pitchFamily="34" charset="0"/>
              </a:rPr>
              <a:t>1ª </a:t>
            </a:r>
            <a:r>
              <a:rPr lang="es-MX" sz="3200" b="1" dirty="0" err="1">
                <a:solidFill>
                  <a:schemeClr val="accent2">
                    <a:lumMod val="75000"/>
                  </a:schemeClr>
                </a:solidFill>
                <a:latin typeface="Calibri" pitchFamily="34" charset="0"/>
                <a:cs typeface="Calibri" pitchFamily="34" charset="0"/>
              </a:rPr>
              <a:t>Modif</a:t>
            </a:r>
            <a:r>
              <a:rPr lang="es-MX" sz="3200" b="1" dirty="0">
                <a:solidFill>
                  <a:schemeClr val="accent2">
                    <a:lumMod val="75000"/>
                  </a:schemeClr>
                </a:solidFill>
                <a:latin typeface="Calibri" pitchFamily="34" charset="0"/>
                <a:cs typeface="Calibri" pitchFamily="34" charset="0"/>
              </a:rPr>
              <a:t>. 15 de Feb 2016 (aún no publicada)</a:t>
            </a:r>
          </a:p>
          <a:p>
            <a:endParaRPr lang="es-MX" sz="3200" b="1" dirty="0" smtClean="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39</a:t>
            </a:fld>
            <a:endParaRPr lang="es-MX" dirty="0"/>
          </a:p>
        </p:txBody>
      </p:sp>
    </p:spTree>
    <p:extLst>
      <p:ext uri="{BB962C8B-B14F-4D97-AF65-F5344CB8AC3E}">
        <p14:creationId xmlns:p14="http://schemas.microsoft.com/office/powerpoint/2010/main" val="29994318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84784"/>
            <a:ext cx="8036122" cy="160537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solidFill>
                  <a:prstClr val="black"/>
                </a:solidFill>
                <a:latin typeface="Calibri" pitchFamily="34" charset="0"/>
                <a:cs typeface="Calibri" pitchFamily="34" charset="0"/>
              </a:rPr>
              <a:t>Desde el año 2004 la tasa de recargos por mora y por prorroga no han sido modificadas por la Autoridad, esto con el fin de que dichas tasas sean adecuadas a las condiciones de inflación estimada para los ejercicios fiscales.</a:t>
            </a:r>
          </a:p>
          <a:p>
            <a:pPr algn="just"/>
            <a:endParaRPr lang="es-MX" sz="1800" dirty="0">
              <a:solidFill>
                <a:prstClr val="black"/>
              </a:solidFill>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TASA DE RECARGOS </a:t>
            </a:r>
          </a:p>
          <a:p>
            <a:pPr algn="r" defTabSz="820738" eaLnBrk="0" hangingPunct="0"/>
            <a:r>
              <a:rPr lang="es-ES" sz="2400" b="1" dirty="0">
                <a:solidFill>
                  <a:srgbClr val="297FD5">
                    <a:lumMod val="75000"/>
                  </a:srgbClr>
                </a:solidFill>
                <a:latin typeface="Calibri" pitchFamily="34" charset="0"/>
                <a:cs typeface="Arial" pitchFamily="34" charset="0"/>
              </a:rPr>
              <a:t>Art. 8º. </a:t>
            </a:r>
            <a:r>
              <a:rPr lang="es-ES" sz="2400" b="1" dirty="0" smtClean="0">
                <a:solidFill>
                  <a:srgbClr val="297FD5">
                    <a:lumMod val="75000"/>
                  </a:srgbClr>
                </a:solidFill>
                <a:latin typeface="Calibri" pitchFamily="34" charset="0"/>
                <a:cs typeface="Arial" pitchFamily="34" charset="0"/>
              </a:rPr>
              <a:t>LIF</a:t>
            </a:r>
            <a:endParaRPr lang="es-MX" sz="2000" b="1" dirty="0">
              <a:solidFill>
                <a:srgbClr val="297FD5">
                  <a:lumMod val="75000"/>
                </a:srgb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9" name="Rectangle 3"/>
          <p:cNvSpPr>
            <a:spLocks noChangeArrowheads="1"/>
          </p:cNvSpPr>
          <p:nvPr/>
        </p:nvSpPr>
        <p:spPr bwMode="auto">
          <a:xfrm>
            <a:off x="553938" y="5347738"/>
            <a:ext cx="7906493" cy="91505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solidFill>
                  <a:prstClr val="black"/>
                </a:solidFill>
                <a:latin typeface="Calibri" pitchFamily="34" charset="0"/>
                <a:cs typeface="Calibri" pitchFamily="34" charset="0"/>
              </a:rPr>
              <a:t>*Estas tasas ya incluyen la actualización realizada conforme al Código Fiscal de la Federación.</a:t>
            </a:r>
          </a:p>
          <a:p>
            <a:pPr algn="just"/>
            <a:endParaRPr lang="es-MX" sz="1800" dirty="0">
              <a:solidFill>
                <a:prstClr val="black"/>
              </a:solidFill>
              <a:latin typeface="Calibri" pitchFamily="34" charset="0"/>
              <a:cs typeface="Calibri"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a:t>
            </a:fld>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953862804"/>
              </p:ext>
            </p:extLst>
          </p:nvPr>
        </p:nvGraphicFramePr>
        <p:xfrm>
          <a:off x="1043608" y="2564904"/>
          <a:ext cx="6840759" cy="2664296"/>
        </p:xfrm>
        <a:graphic>
          <a:graphicData uri="http://schemas.openxmlformats.org/drawingml/2006/table">
            <a:tbl>
              <a:tblPr firstRow="1" bandRow="1">
                <a:tableStyleId>{5C22544A-7EE6-4342-B048-85BDC9FD1C3A}</a:tableStyleId>
              </a:tblPr>
              <a:tblGrid>
                <a:gridCol w="4032448"/>
                <a:gridCol w="1368152"/>
                <a:gridCol w="1440159"/>
              </a:tblGrid>
              <a:tr h="376136">
                <a:tc>
                  <a:txBody>
                    <a:bodyPr/>
                    <a:lstStyle/>
                    <a:p>
                      <a:pPr algn="ctr"/>
                      <a:r>
                        <a:rPr lang="es-MX" dirty="0" smtClean="0">
                          <a:latin typeface="Calibri" pitchFamily="34" charset="0"/>
                          <a:cs typeface="Calibri" pitchFamily="34" charset="0"/>
                        </a:rPr>
                        <a:t>Concepto</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2016</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2015</a:t>
                      </a: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Por mora</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1.13</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1.13%</a:t>
                      </a: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Por prorroga</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.75%</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.75%</a:t>
                      </a: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En parcialidades*:</a:t>
                      </a:r>
                      <a:endParaRPr lang="es-MX" dirty="0">
                        <a:latin typeface="Calibri" pitchFamily="34" charset="0"/>
                        <a:cs typeface="Calibri" pitchFamily="34" charset="0"/>
                      </a:endParaRPr>
                    </a:p>
                  </a:txBody>
                  <a:tcPr/>
                </a:tc>
                <a:tc>
                  <a:txBody>
                    <a:bodyPr/>
                    <a:lstStyle/>
                    <a:p>
                      <a:pPr algn="ctr"/>
                      <a:endParaRPr lang="es-MX" dirty="0">
                        <a:latin typeface="Calibri" pitchFamily="34" charset="0"/>
                        <a:cs typeface="Calibri" pitchFamily="34" charset="0"/>
                      </a:endParaRPr>
                    </a:p>
                  </a:txBody>
                  <a:tcPr/>
                </a:tc>
                <a:tc>
                  <a:txBody>
                    <a:bodyPr/>
                    <a:lstStyle/>
                    <a:p>
                      <a:pPr algn="ct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Hasta 12 meses</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a:t>
                      </a: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De más de 12 y</a:t>
                      </a:r>
                      <a:r>
                        <a:rPr lang="es-MX" baseline="0" dirty="0" smtClean="0">
                          <a:latin typeface="Calibri" pitchFamily="34" charset="0"/>
                          <a:cs typeface="Calibri" pitchFamily="34" charset="0"/>
                        </a:rPr>
                        <a:t> hasta 24 meses</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1.25%</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1.25%</a:t>
                      </a:r>
                      <a:endParaRPr lang="es-MX" dirty="0">
                        <a:latin typeface="Calibri" pitchFamily="34" charset="0"/>
                        <a:cs typeface="Calibri" pitchFamily="34" charset="0"/>
                      </a:endParaRPr>
                    </a:p>
                  </a:txBody>
                  <a:tcPr/>
                </a:tc>
              </a:tr>
              <a:tr h="381360">
                <a:tc>
                  <a:txBody>
                    <a:bodyPr/>
                    <a:lstStyle/>
                    <a:p>
                      <a:r>
                        <a:rPr lang="es-MX" dirty="0" smtClean="0">
                          <a:latin typeface="Calibri" pitchFamily="34" charset="0"/>
                          <a:cs typeface="Calibri" pitchFamily="34" charset="0"/>
                        </a:rPr>
                        <a:t>Mas de 24 meses o plazo diferido</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1.5%</a:t>
                      </a:r>
                      <a:endParaRPr lang="es-MX" dirty="0">
                        <a:latin typeface="Calibri" pitchFamily="34" charset="0"/>
                        <a:cs typeface="Calibri" pitchFamily="34" charset="0"/>
                      </a:endParaRPr>
                    </a:p>
                  </a:txBody>
                  <a:tcPr/>
                </a:tc>
                <a:tc>
                  <a:txBody>
                    <a:bodyPr/>
                    <a:lstStyle/>
                    <a:p>
                      <a:pPr algn="ctr"/>
                      <a:r>
                        <a:rPr lang="es-MX" dirty="0" smtClean="0">
                          <a:latin typeface="Calibri" pitchFamily="34" charset="0"/>
                          <a:cs typeface="Calibri" pitchFamily="34" charset="0"/>
                        </a:rPr>
                        <a:t>1.5%</a:t>
                      </a:r>
                      <a:endParaRPr lang="es-MX"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9316351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40</a:t>
            </a:fld>
            <a:endParaRPr lang="es-MX" dirty="0"/>
          </a:p>
        </p:txBody>
      </p:sp>
      <p:sp>
        <p:nvSpPr>
          <p:cNvPr id="9" name="Rectangle 11"/>
          <p:cNvSpPr txBox="1">
            <a:spLocks noChangeArrowheads="1"/>
          </p:cNvSpPr>
          <p:nvPr/>
        </p:nvSpPr>
        <p:spPr>
          <a:xfrm>
            <a:off x="416473" y="706252"/>
            <a:ext cx="8352927" cy="6069724"/>
          </a:xfrm>
          <a:prstGeom prst="rect">
            <a:avLst/>
          </a:prstGeom>
        </p:spPr>
        <p:txBody>
          <a:bodyPr/>
          <a:lstStyle/>
          <a:p>
            <a:pPr algn="ctr"/>
            <a:r>
              <a:rPr lang="es-MX" sz="2400" b="1" dirty="0" smtClean="0">
                <a:solidFill>
                  <a:srgbClr val="ACCBF9">
                    <a:lumMod val="50000"/>
                  </a:srgbClr>
                </a:solidFill>
                <a:latin typeface="Calibri" panose="020F0502020204030204" pitchFamily="34" charset="0"/>
                <a:cs typeface="Calibri" panose="020F0502020204030204" pitchFamily="34" charset="0"/>
              </a:rPr>
              <a:t>DISPOSICIONES GENERALES</a:t>
            </a:r>
          </a:p>
          <a:p>
            <a:pPr indent="14288" algn="just">
              <a:spcBef>
                <a:spcPct val="20000"/>
              </a:spcBef>
              <a:defRPr/>
            </a:pPr>
            <a:r>
              <a:rPr lang="es-MX" sz="2000" b="1" dirty="0" smtClean="0">
                <a:solidFill>
                  <a:srgbClr val="297FD5">
                    <a:lumMod val="75000"/>
                  </a:srgbClr>
                </a:solidFill>
                <a:latin typeface="Calibri" pitchFamily="34" charset="0"/>
                <a:cs typeface="Arial" pitchFamily="34" charset="0"/>
              </a:rPr>
              <a:t>OPERACIONES INEXISTENTES </a:t>
            </a:r>
            <a:r>
              <a:rPr lang="es-MX" sz="2400" b="1" dirty="0" smtClean="0">
                <a:solidFill>
                  <a:srgbClr val="297FD5">
                    <a:lumMod val="75000"/>
                  </a:srgbClr>
                </a:solidFill>
                <a:latin typeface="Calibri" pitchFamily="34" charset="0"/>
                <a:cs typeface="Arial" pitchFamily="34" charset="0"/>
              </a:rPr>
              <a:t>				</a:t>
            </a:r>
            <a:r>
              <a:rPr lang="es-MX" sz="2000" b="1" dirty="0" smtClean="0">
                <a:solidFill>
                  <a:srgbClr val="297FD5">
                    <a:lumMod val="75000"/>
                  </a:srgbClr>
                </a:solidFill>
                <a:latin typeface="Calibri" pitchFamily="34" charset="0"/>
                <a:cs typeface="Arial" pitchFamily="34" charset="0"/>
              </a:rPr>
              <a:t>Regla 1.4</a:t>
            </a:r>
            <a:endParaRPr lang="es-MX" sz="2000" b="1" dirty="0">
              <a:solidFill>
                <a:srgbClr val="297FD5">
                  <a:lumMod val="75000"/>
                </a:srgbClr>
              </a:solidFill>
              <a:latin typeface="Calibri" pitchFamily="34" charset="0"/>
              <a:cs typeface="Arial" pitchFamily="34" charset="0"/>
            </a:endParaRPr>
          </a:p>
          <a:p>
            <a:pPr indent="14288" algn="just">
              <a:spcBef>
                <a:spcPct val="20000"/>
              </a:spcBef>
              <a:defRPr/>
            </a:pPr>
            <a:r>
              <a:rPr lang="es-MX" sz="1600" dirty="0">
                <a:solidFill>
                  <a:prstClr val="black"/>
                </a:solidFill>
                <a:latin typeface="Calibri" panose="020F0502020204030204" pitchFamily="34" charset="0"/>
                <a:cs typeface="Calibri" panose="020F0502020204030204" pitchFamily="34" charset="0"/>
              </a:rPr>
              <a:t>Los contribuyentes podrán solicitar vía el buzón tributario, por única ocasión, una prórroga de 10 días al lapso previsto en el artículo </a:t>
            </a:r>
            <a:r>
              <a:rPr lang="es-MX" sz="1600" dirty="0" smtClean="0">
                <a:solidFill>
                  <a:prstClr val="black"/>
                </a:solidFill>
                <a:latin typeface="Calibri" panose="020F0502020204030204" pitchFamily="34" charset="0"/>
                <a:cs typeface="Calibri" panose="020F0502020204030204" pitchFamily="34" charset="0"/>
              </a:rPr>
              <a:t>69-B del CFF.</a:t>
            </a:r>
            <a:endParaRPr lang="es-MX" sz="1600" b="1" dirty="0" smtClean="0">
              <a:solidFill>
                <a:prstClr val="black"/>
              </a:solidFill>
              <a:latin typeface="Calibri" pitchFamily="34" charset="0"/>
              <a:ea typeface="ＭＳ Ｐゴシック" pitchFamily="34" charset="-128"/>
              <a:cs typeface="Calibri" pitchFamily="34" charset="0"/>
            </a:endParaRPr>
          </a:p>
          <a:p>
            <a:pPr indent="14288" algn="just">
              <a:spcBef>
                <a:spcPct val="20000"/>
              </a:spcBef>
              <a:defRPr/>
            </a:pPr>
            <a:endParaRPr lang="es-MX" sz="2000" b="1" dirty="0" smtClean="0">
              <a:solidFill>
                <a:prstClr val="black"/>
              </a:solidFill>
              <a:latin typeface="Calibri" pitchFamily="34" charset="0"/>
              <a:ea typeface="ＭＳ Ｐゴシック" pitchFamily="34" charset="-128"/>
              <a:cs typeface="Calibri" pitchFamily="34" charset="0"/>
            </a:endParaRPr>
          </a:p>
          <a:p>
            <a:pPr indent="14288" algn="just">
              <a:spcBef>
                <a:spcPct val="20000"/>
              </a:spcBef>
              <a:defRPr/>
            </a:pPr>
            <a:r>
              <a:rPr lang="es-MX" sz="2000" b="1" dirty="0" smtClean="0">
                <a:solidFill>
                  <a:srgbClr val="297FD5">
                    <a:lumMod val="75000"/>
                  </a:srgbClr>
                </a:solidFill>
                <a:latin typeface="Calibri" pitchFamily="34" charset="0"/>
                <a:cs typeface="Arial" pitchFamily="34" charset="0"/>
              </a:rPr>
              <a:t>TRAMITES Y MEDIOS DE DEFENSA</a:t>
            </a:r>
            <a:r>
              <a:rPr lang="es-MX" sz="2400" b="1" dirty="0" smtClean="0">
                <a:solidFill>
                  <a:srgbClr val="297FD5">
                    <a:lumMod val="75000"/>
                  </a:srgbClr>
                </a:solidFill>
                <a:latin typeface="Calibri" pitchFamily="34" charset="0"/>
                <a:cs typeface="Arial" pitchFamily="34" charset="0"/>
              </a:rPr>
              <a:t> 				</a:t>
            </a:r>
            <a:r>
              <a:rPr lang="es-MX" sz="2000" b="1" dirty="0" smtClean="0">
                <a:solidFill>
                  <a:srgbClr val="297FD5">
                    <a:lumMod val="75000"/>
                  </a:srgbClr>
                </a:solidFill>
                <a:latin typeface="Calibri" pitchFamily="34" charset="0"/>
                <a:cs typeface="Arial" pitchFamily="34" charset="0"/>
              </a:rPr>
              <a:t> Regla 1.6</a:t>
            </a:r>
            <a:endParaRPr lang="es-MX" sz="2000" b="1" dirty="0">
              <a:solidFill>
                <a:srgbClr val="297FD5">
                  <a:lumMod val="75000"/>
                </a:srgbClr>
              </a:solidFill>
              <a:latin typeface="Calibri" pitchFamily="34" charset="0"/>
              <a:cs typeface="Arial" pitchFamily="34" charset="0"/>
            </a:endParaRPr>
          </a:p>
          <a:p>
            <a:pPr indent="14288" algn="just">
              <a:spcBef>
                <a:spcPct val="20000"/>
              </a:spcBef>
              <a:defRPr/>
            </a:pPr>
            <a:endParaRPr lang="es-MX" sz="1600" b="1" dirty="0">
              <a:solidFill>
                <a:prstClr val="black"/>
              </a:solidFill>
              <a:latin typeface="Calibri" pitchFamily="34" charset="0"/>
              <a:ea typeface="ＭＳ Ｐゴシック" pitchFamily="34" charset="-128"/>
              <a:cs typeface="Calibri" pitchFamily="34" charset="0"/>
            </a:endParaRPr>
          </a:p>
          <a:p>
            <a:r>
              <a:rPr lang="es-ES" sz="1400" dirty="0" smtClean="0">
                <a:solidFill>
                  <a:prstClr val="black"/>
                </a:solidFill>
                <a:latin typeface="Calibri" panose="020F0502020204030204" pitchFamily="34" charset="0"/>
                <a:cs typeface="Calibri" panose="020F0502020204030204" pitchFamily="34" charset="0"/>
              </a:rPr>
              <a:t>Se precisa que los </a:t>
            </a:r>
            <a:r>
              <a:rPr lang="es-ES" sz="1400" dirty="0">
                <a:solidFill>
                  <a:prstClr val="black"/>
                </a:solidFill>
                <a:latin typeface="Calibri" panose="020F0502020204030204" pitchFamily="34" charset="0"/>
                <a:cs typeface="Calibri" panose="020F0502020204030204" pitchFamily="34" charset="0"/>
              </a:rPr>
              <a:t>contribuyentes que </a:t>
            </a:r>
            <a:r>
              <a:rPr lang="es-ES" sz="1400" b="1" dirty="0">
                <a:solidFill>
                  <a:prstClr val="black"/>
                </a:solidFill>
                <a:latin typeface="Calibri" panose="020F0502020204030204" pitchFamily="34" charset="0"/>
                <a:cs typeface="Calibri" panose="020F0502020204030204" pitchFamily="34" charset="0"/>
              </a:rPr>
              <a:t>deban</a:t>
            </a:r>
            <a:r>
              <a:rPr lang="es-ES" sz="1400" dirty="0">
                <a:solidFill>
                  <a:prstClr val="black"/>
                </a:solidFill>
                <a:latin typeface="Calibri" panose="020F0502020204030204" pitchFamily="34" charset="0"/>
                <a:cs typeface="Calibri" panose="020F0502020204030204" pitchFamily="34" charset="0"/>
              </a:rPr>
              <a:t> presentar ante el SAT trámites o medios de defensa, mediante documento digital, los enviarán a través del Portal del SAT</a:t>
            </a:r>
            <a:r>
              <a:rPr lang="es-ES" sz="1400" dirty="0" smtClean="0">
                <a:solidFill>
                  <a:prstClr val="black"/>
                </a:solidFill>
                <a:latin typeface="Calibri" panose="020F0502020204030204" pitchFamily="34" charset="0"/>
                <a:cs typeface="Calibri" panose="020F0502020204030204" pitchFamily="34" charset="0"/>
              </a:rPr>
              <a:t>. </a:t>
            </a:r>
            <a:r>
              <a:rPr lang="es-ES" sz="1400" b="1" dirty="0" smtClean="0">
                <a:solidFill>
                  <a:prstClr val="black"/>
                </a:solidFill>
                <a:latin typeface="Calibri" panose="020F0502020204030204" pitchFamily="34" charset="0"/>
                <a:cs typeface="Calibri" panose="020F0502020204030204" pitchFamily="34" charset="0"/>
              </a:rPr>
              <a:t>Antes no se incluían los medios de defensa.</a:t>
            </a:r>
            <a:endParaRPr lang="es-MX" sz="1400" b="1" dirty="0">
              <a:solidFill>
                <a:prstClr val="black"/>
              </a:solidFill>
              <a:latin typeface="Calibri" panose="020F0502020204030204" pitchFamily="34" charset="0"/>
              <a:cs typeface="Calibri" panose="020F0502020204030204" pitchFamily="34" charset="0"/>
            </a:endParaRPr>
          </a:p>
          <a:p>
            <a:endParaRPr lang="es-ES" sz="1400" dirty="0">
              <a:solidFill>
                <a:prstClr val="black"/>
              </a:solidFill>
              <a:latin typeface="Calibri" panose="020F0502020204030204" pitchFamily="34" charset="0"/>
              <a:cs typeface="Calibri" panose="020F0502020204030204" pitchFamily="34" charset="0"/>
            </a:endParaRPr>
          </a:p>
          <a:p>
            <a:r>
              <a:rPr lang="es-ES" sz="1400" dirty="0" smtClean="0">
                <a:solidFill>
                  <a:prstClr val="black"/>
                </a:solidFill>
                <a:latin typeface="Calibri" panose="020F0502020204030204" pitchFamily="34" charset="0"/>
                <a:cs typeface="Calibri" panose="020F0502020204030204" pitchFamily="34" charset="0"/>
              </a:rPr>
              <a:t>Se adiciona  que tratándose </a:t>
            </a:r>
            <a:r>
              <a:rPr lang="es-ES" sz="1400" dirty="0">
                <a:solidFill>
                  <a:prstClr val="black"/>
                </a:solidFill>
                <a:latin typeface="Calibri" panose="020F0502020204030204" pitchFamily="34" charset="0"/>
                <a:cs typeface="Calibri" panose="020F0502020204030204" pitchFamily="34" charset="0"/>
              </a:rPr>
              <a:t>de trámites o medios de defensa en los cuales el último día del plazo o con fecha determinada el Portal del SAT se encuentra inhabilitado por alguna contingencia, se prorrogará el plazo hasta el día siguiente hábil en que esté disponible el citado medio electrónico.</a:t>
            </a:r>
            <a:endParaRPr lang="es-MX" sz="1400" dirty="0">
              <a:solidFill>
                <a:prstClr val="black"/>
              </a:solidFill>
              <a:latin typeface="Calibri" panose="020F0502020204030204" pitchFamily="34" charset="0"/>
              <a:cs typeface="Calibri" panose="020F0502020204030204" pitchFamily="34" charset="0"/>
            </a:endParaRPr>
          </a:p>
          <a:p>
            <a:pPr algn="ctr"/>
            <a:endParaRPr lang="es-MX" b="1" dirty="0" smtClean="0">
              <a:solidFill>
                <a:srgbClr val="ACCBF9">
                  <a:lumMod val="50000"/>
                </a:srgbClr>
              </a:solidFill>
              <a:latin typeface="Calibri" panose="020F0502020204030204" pitchFamily="34" charset="0"/>
              <a:cs typeface="Calibri" panose="020F0502020204030204" pitchFamily="34" charset="0"/>
            </a:endParaRPr>
          </a:p>
          <a:p>
            <a:pPr algn="ctr"/>
            <a:r>
              <a:rPr lang="es-MX" sz="2400" b="1" dirty="0" smtClean="0">
                <a:solidFill>
                  <a:srgbClr val="ACCBF9">
                    <a:lumMod val="50000"/>
                  </a:srgbClr>
                </a:solidFill>
                <a:latin typeface="Calibri" panose="020F0502020204030204" pitchFamily="34" charset="0"/>
                <a:cs typeface="Calibri" panose="020F0502020204030204" pitchFamily="34" charset="0"/>
              </a:rPr>
              <a:t>CODIGO FISCAL DE LA FEDERACION</a:t>
            </a:r>
          </a:p>
          <a:p>
            <a:endParaRPr lang="es-MX" b="1" dirty="0" smtClean="0">
              <a:solidFill>
                <a:srgbClr val="ACCBF9">
                  <a:lumMod val="50000"/>
                </a:srgbClr>
              </a:solidFill>
              <a:latin typeface="Calibri" panose="020F0502020204030204" pitchFamily="34" charset="0"/>
              <a:cs typeface="Calibri" panose="020F0502020204030204" pitchFamily="34" charset="0"/>
            </a:endParaRPr>
          </a:p>
          <a:p>
            <a:r>
              <a:rPr lang="es-MX" sz="2400" b="1" dirty="0" smtClean="0">
                <a:solidFill>
                  <a:srgbClr val="297FD5">
                    <a:lumMod val="75000"/>
                  </a:srgbClr>
                </a:solidFill>
                <a:latin typeface="Calibri" pitchFamily="34" charset="0"/>
                <a:cs typeface="Arial" pitchFamily="34" charset="0"/>
              </a:rPr>
              <a:t>AVISOS DE FUSIÓN				</a:t>
            </a:r>
            <a:r>
              <a:rPr lang="es-MX" sz="2000" b="1" dirty="0" smtClean="0">
                <a:solidFill>
                  <a:srgbClr val="297FD5">
                    <a:lumMod val="75000"/>
                  </a:srgbClr>
                </a:solidFill>
                <a:latin typeface="Calibri" pitchFamily="34" charset="0"/>
                <a:cs typeface="Arial" pitchFamily="34" charset="0"/>
              </a:rPr>
              <a:t> 	Regla 2.1.10</a:t>
            </a:r>
            <a:endParaRPr lang="es-MX" sz="2400" b="1" dirty="0">
              <a:solidFill>
                <a:srgbClr val="297FD5">
                  <a:lumMod val="75000"/>
                </a:srgbClr>
              </a:solidFill>
              <a:latin typeface="Calibri" pitchFamily="34" charset="0"/>
              <a:cs typeface="Arial" pitchFamily="34" charset="0"/>
            </a:endParaRPr>
          </a:p>
          <a:p>
            <a:endParaRPr lang="es-MX" b="1" dirty="0" smtClean="0">
              <a:solidFill>
                <a:srgbClr val="ACCBF9">
                  <a:lumMod val="50000"/>
                </a:srgbClr>
              </a:solidFill>
              <a:latin typeface="Calibri" panose="020F0502020204030204" pitchFamily="34" charset="0"/>
              <a:cs typeface="Calibri" panose="020F0502020204030204" pitchFamily="34" charset="0"/>
            </a:endParaRPr>
          </a:p>
          <a:p>
            <a:r>
              <a:rPr lang="es-ES" sz="1600" dirty="0">
                <a:solidFill>
                  <a:prstClr val="black"/>
                </a:solidFill>
                <a:latin typeface="Calibri" panose="020F0502020204030204" pitchFamily="34" charset="0"/>
                <a:cs typeface="Calibri" panose="020F0502020204030204" pitchFamily="34" charset="0"/>
              </a:rPr>
              <a:t>Se </a:t>
            </a:r>
            <a:r>
              <a:rPr lang="es-ES" sz="1600" dirty="0" smtClean="0">
                <a:solidFill>
                  <a:prstClr val="black"/>
                </a:solidFill>
                <a:latin typeface="Calibri" panose="020F0502020204030204" pitchFamily="34" charset="0"/>
                <a:cs typeface="Calibri" panose="020F0502020204030204" pitchFamily="34" charset="0"/>
              </a:rPr>
              <a:t>aclara que </a:t>
            </a:r>
            <a:r>
              <a:rPr lang="es-MX" sz="1600" dirty="0">
                <a:solidFill>
                  <a:prstClr val="black"/>
                </a:solidFill>
                <a:latin typeface="Calibri" panose="020F0502020204030204" pitchFamily="34" charset="0"/>
                <a:cs typeface="Calibri" panose="020F0502020204030204" pitchFamily="34" charset="0"/>
              </a:rPr>
              <a:t>para llevar a cabo una </a:t>
            </a:r>
            <a:r>
              <a:rPr lang="es-MX" sz="1600" i="1" dirty="0">
                <a:solidFill>
                  <a:prstClr val="black"/>
                </a:solidFill>
                <a:latin typeface="Calibri" panose="020F0502020204030204" pitchFamily="34" charset="0"/>
                <a:cs typeface="Calibri" panose="020F0502020204030204" pitchFamily="34" charset="0"/>
              </a:rPr>
              <a:t>fusión</a:t>
            </a:r>
            <a:r>
              <a:rPr lang="es-MX" sz="1600" dirty="0">
                <a:solidFill>
                  <a:prstClr val="black"/>
                </a:solidFill>
                <a:latin typeface="Calibri" panose="020F0502020204030204" pitchFamily="34" charset="0"/>
                <a:cs typeface="Calibri" panose="020F0502020204030204" pitchFamily="34" charset="0"/>
              </a:rPr>
              <a:t> posterior lo deberá presentar </a:t>
            </a:r>
            <a:r>
              <a:rPr lang="es-MX" sz="1600" i="1" dirty="0">
                <a:solidFill>
                  <a:prstClr val="black"/>
                </a:solidFill>
                <a:latin typeface="Calibri" panose="020F0502020204030204" pitchFamily="34" charset="0"/>
                <a:cs typeface="Calibri" panose="020F0502020204030204" pitchFamily="34" charset="0"/>
              </a:rPr>
              <a:t>cada una de las sociedades</a:t>
            </a:r>
            <a:r>
              <a:rPr lang="es-MX" sz="1600" dirty="0">
                <a:solidFill>
                  <a:prstClr val="black"/>
                </a:solidFill>
                <a:latin typeface="Calibri" panose="020F0502020204030204" pitchFamily="34" charset="0"/>
                <a:cs typeface="Calibri" panose="020F0502020204030204" pitchFamily="34" charset="0"/>
              </a:rPr>
              <a:t> ya no solo la </a:t>
            </a:r>
            <a:r>
              <a:rPr lang="es-MX" sz="1600" dirty="0" err="1" smtClean="0">
                <a:solidFill>
                  <a:prstClr val="black"/>
                </a:solidFill>
                <a:latin typeface="Calibri" panose="020F0502020204030204" pitchFamily="34" charset="0"/>
                <a:cs typeface="Calibri" panose="020F0502020204030204" pitchFamily="34" charset="0"/>
              </a:rPr>
              <a:t>fusionante</a:t>
            </a:r>
            <a:r>
              <a:rPr lang="es-MX" sz="1600" dirty="0" smtClean="0">
                <a:solidFill>
                  <a:prstClr val="black"/>
                </a:solidFill>
                <a:latin typeface="Calibri" panose="020F0502020204030204" pitchFamily="34" charset="0"/>
                <a:cs typeface="Calibri" panose="020F0502020204030204" pitchFamily="34" charset="0"/>
              </a:rPr>
              <a:t>.</a:t>
            </a:r>
            <a:endParaRPr lang="es-MX" sz="1600" b="1" dirty="0" smtClean="0">
              <a:solidFill>
                <a:srgbClr val="ACCBF9">
                  <a:lumMod val="50000"/>
                </a:srgbClr>
              </a:solidFill>
              <a:latin typeface="Calibri" panose="020F0502020204030204" pitchFamily="34" charset="0"/>
              <a:cs typeface="Calibri" panose="020F0502020204030204" pitchFamily="34" charset="0"/>
            </a:endParaRPr>
          </a:p>
          <a:p>
            <a:endParaRPr lang="es-MX" b="1" dirty="0" smtClean="0">
              <a:solidFill>
                <a:prstClr val="black"/>
              </a:solidFill>
              <a:latin typeface="Calibri" pitchFamily="34" charset="0"/>
              <a:ea typeface="ＭＳ Ｐゴシック" pitchFamily="34" charset="-128"/>
              <a:cs typeface="Calibri" pitchFamily="34" charset="0"/>
            </a:endParaRPr>
          </a:p>
          <a:p>
            <a:endParaRPr lang="es-MX" sz="2000" b="1" dirty="0">
              <a:solidFill>
                <a:srgbClr val="ACCBF9">
                  <a:lumMod val="50000"/>
                </a:srgbClr>
              </a:solidFill>
              <a:latin typeface="Arial" panose="020B0604020202020204" pitchFamily="34" charset="0"/>
              <a:cs typeface="Arial" panose="020B0604020202020204" pitchFamily="34" charset="0"/>
            </a:endParaRPr>
          </a:p>
          <a:p>
            <a:pPr marL="457200" indent="-457200">
              <a:buFontTx/>
              <a:buAutoNum type="arabicPeriod" startAt="2"/>
            </a:pPr>
            <a:endParaRPr lang="es-MX" sz="2000" dirty="0">
              <a:solidFill>
                <a:prstClr val="black"/>
              </a:solidFill>
            </a:endParaRPr>
          </a:p>
          <a:p>
            <a:pPr indent="14288" algn="just">
              <a:spcBef>
                <a:spcPct val="20000"/>
              </a:spcBef>
              <a:defRPr/>
            </a:pPr>
            <a:endParaRPr lang="es-MX" sz="2000" dirty="0" smtClean="0">
              <a:solidFill>
                <a:prstClr val="black"/>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13501023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41</a:t>
            </a:fld>
            <a:endParaRPr lang="es-MX" dirty="0"/>
          </a:p>
        </p:txBody>
      </p:sp>
      <p:sp>
        <p:nvSpPr>
          <p:cNvPr id="9" name="Rectangle 11"/>
          <p:cNvSpPr txBox="1">
            <a:spLocks noChangeArrowheads="1"/>
          </p:cNvSpPr>
          <p:nvPr/>
        </p:nvSpPr>
        <p:spPr>
          <a:xfrm>
            <a:off x="416473" y="706252"/>
            <a:ext cx="8352927" cy="6069724"/>
          </a:xfrm>
          <a:prstGeom prst="rect">
            <a:avLst/>
          </a:prstGeom>
        </p:spPr>
        <p:txBody>
          <a:bodyPr/>
          <a:lstStyle/>
          <a:p>
            <a:pPr algn="ctr"/>
            <a:r>
              <a:rPr lang="es-MX" sz="2400" b="1" dirty="0" smtClean="0">
                <a:solidFill>
                  <a:srgbClr val="ACCBF9">
                    <a:lumMod val="50000"/>
                  </a:srgbClr>
                </a:solidFill>
                <a:latin typeface="Calibri" panose="020F0502020204030204" pitchFamily="34" charset="0"/>
                <a:cs typeface="Calibri" panose="020F0502020204030204" pitchFamily="34" charset="0"/>
              </a:rPr>
              <a:t>DISPOSICIONES GENERALES</a:t>
            </a:r>
          </a:p>
          <a:p>
            <a:pPr indent="14288" algn="just">
              <a:spcBef>
                <a:spcPct val="20000"/>
              </a:spcBef>
              <a:defRPr/>
            </a:pPr>
            <a:r>
              <a:rPr lang="es-MX" sz="2400" b="1" dirty="0" smtClean="0">
                <a:solidFill>
                  <a:srgbClr val="297FD5">
                    <a:lumMod val="75000"/>
                  </a:srgbClr>
                </a:solidFill>
                <a:latin typeface="Calibri" pitchFamily="34" charset="0"/>
                <a:cs typeface="Arial" pitchFamily="34" charset="0"/>
              </a:rPr>
              <a:t>REFERENCIAS A LA CIUDAD DE MÉXICO		</a:t>
            </a:r>
            <a:r>
              <a:rPr lang="es-MX" sz="2000" b="1" dirty="0" smtClean="0">
                <a:solidFill>
                  <a:srgbClr val="297FD5">
                    <a:lumMod val="75000"/>
                  </a:srgbClr>
                </a:solidFill>
                <a:latin typeface="Calibri" pitchFamily="34" charset="0"/>
                <a:cs typeface="Arial" pitchFamily="34" charset="0"/>
              </a:rPr>
              <a:t>Regla 1.10</a:t>
            </a:r>
            <a:endParaRPr lang="es-MX" sz="2000" b="1" dirty="0">
              <a:solidFill>
                <a:srgbClr val="297FD5">
                  <a:lumMod val="75000"/>
                </a:srgbClr>
              </a:solidFill>
              <a:latin typeface="Calibri" pitchFamily="34" charset="0"/>
              <a:cs typeface="Arial" pitchFamily="34" charset="0"/>
            </a:endParaRPr>
          </a:p>
          <a:p>
            <a:pPr indent="14288" algn="just">
              <a:spcBef>
                <a:spcPct val="20000"/>
              </a:spcBef>
              <a:defRPr/>
            </a:pPr>
            <a:r>
              <a:rPr lang="es-MX" sz="1600" dirty="0">
                <a:solidFill>
                  <a:prstClr val="black"/>
                </a:solidFill>
                <a:latin typeface="Calibri" panose="020F0502020204030204" pitchFamily="34" charset="0"/>
                <a:cs typeface="Calibri" panose="020F0502020204030204" pitchFamily="34" charset="0"/>
              </a:rPr>
              <a:t>Para efectos de los artículos 18, fracción II, 29-A, fracciones I y III, así como 31 </a:t>
            </a:r>
            <a:r>
              <a:rPr lang="es-MX" sz="1600" dirty="0" smtClean="0">
                <a:solidFill>
                  <a:prstClr val="black"/>
                </a:solidFill>
                <a:latin typeface="Calibri" panose="020F0502020204030204" pitchFamily="34" charset="0"/>
                <a:cs typeface="Calibri" panose="020F0502020204030204" pitchFamily="34" charset="0"/>
              </a:rPr>
              <a:t>del CFF</a:t>
            </a:r>
            <a:r>
              <a:rPr lang="es-MX" sz="1600" dirty="0">
                <a:solidFill>
                  <a:prstClr val="black"/>
                </a:solidFill>
                <a:latin typeface="Calibri" panose="020F0502020204030204" pitchFamily="34" charset="0"/>
                <a:cs typeface="Calibri" panose="020F0502020204030204" pitchFamily="34" charset="0"/>
              </a:rPr>
              <a:t>, las referencias que hagan los contribuyentes al Distrito Federal en </a:t>
            </a:r>
            <a:r>
              <a:rPr lang="es-MX" sz="1600" dirty="0" smtClean="0">
                <a:solidFill>
                  <a:prstClr val="black"/>
                </a:solidFill>
                <a:latin typeface="Calibri" panose="020F0502020204030204" pitchFamily="34" charset="0"/>
                <a:cs typeface="Calibri" panose="020F0502020204030204" pitchFamily="34" charset="0"/>
              </a:rPr>
              <a:t>las promociones</a:t>
            </a:r>
            <a:r>
              <a:rPr lang="es-MX" sz="1600" dirty="0">
                <a:solidFill>
                  <a:prstClr val="black"/>
                </a:solidFill>
                <a:latin typeface="Calibri" panose="020F0502020204030204" pitchFamily="34" charset="0"/>
                <a:cs typeface="Calibri" panose="020F0502020204030204" pitchFamily="34" charset="0"/>
              </a:rPr>
              <a:t>, comprobantes fiscales digitales por internet, declaraciones, avisos </a:t>
            </a:r>
            <a:r>
              <a:rPr lang="es-MX" sz="1600" dirty="0" smtClean="0">
                <a:solidFill>
                  <a:prstClr val="black"/>
                </a:solidFill>
                <a:latin typeface="Calibri" panose="020F0502020204030204" pitchFamily="34" charset="0"/>
                <a:cs typeface="Calibri" panose="020F0502020204030204" pitchFamily="34" charset="0"/>
              </a:rPr>
              <a:t>o informes </a:t>
            </a:r>
            <a:r>
              <a:rPr lang="es-MX" sz="1600" dirty="0">
                <a:solidFill>
                  <a:prstClr val="black"/>
                </a:solidFill>
                <a:latin typeface="Calibri" panose="020F0502020204030204" pitchFamily="34" charset="0"/>
                <a:cs typeface="Calibri" panose="020F0502020204030204" pitchFamily="34" charset="0"/>
              </a:rPr>
              <a:t>que presenten ante las autoridades fiscales, hasta el 31 de enero de </a:t>
            </a:r>
            <a:r>
              <a:rPr lang="es-MX" sz="1600" dirty="0" smtClean="0">
                <a:solidFill>
                  <a:prstClr val="black"/>
                </a:solidFill>
                <a:latin typeface="Calibri" panose="020F0502020204030204" pitchFamily="34" charset="0"/>
                <a:cs typeface="Calibri" panose="020F0502020204030204" pitchFamily="34" charset="0"/>
              </a:rPr>
              <a:t>2017, se </a:t>
            </a:r>
            <a:r>
              <a:rPr lang="es-MX" sz="1600" dirty="0">
                <a:solidFill>
                  <a:prstClr val="black"/>
                </a:solidFill>
                <a:latin typeface="Calibri" panose="020F0502020204030204" pitchFamily="34" charset="0"/>
                <a:cs typeface="Calibri" panose="020F0502020204030204" pitchFamily="34" charset="0"/>
              </a:rPr>
              <a:t>entenderán hechas a la Ciudad de México y tal situación no se </a:t>
            </a:r>
            <a:r>
              <a:rPr lang="es-MX" sz="1600" dirty="0" smtClean="0">
                <a:solidFill>
                  <a:prstClr val="black"/>
                </a:solidFill>
                <a:latin typeface="Calibri" panose="020F0502020204030204" pitchFamily="34" charset="0"/>
                <a:cs typeface="Calibri" panose="020F0502020204030204" pitchFamily="34" charset="0"/>
              </a:rPr>
              <a:t>considerará infracción </a:t>
            </a:r>
            <a:r>
              <a:rPr lang="es-MX" sz="1600" dirty="0">
                <a:solidFill>
                  <a:prstClr val="black"/>
                </a:solidFill>
                <a:latin typeface="Calibri" panose="020F0502020204030204" pitchFamily="34" charset="0"/>
                <a:cs typeface="Calibri" panose="020F0502020204030204" pitchFamily="34" charset="0"/>
              </a:rPr>
              <a:t>a las disposiciones </a:t>
            </a:r>
            <a:r>
              <a:rPr lang="es-MX" sz="1600" dirty="0" smtClean="0">
                <a:solidFill>
                  <a:prstClr val="black"/>
                </a:solidFill>
                <a:latin typeface="Calibri" panose="020F0502020204030204" pitchFamily="34" charset="0"/>
                <a:cs typeface="Calibri" panose="020F0502020204030204" pitchFamily="34" charset="0"/>
              </a:rPr>
              <a:t>fiscales</a:t>
            </a:r>
          </a:p>
          <a:p>
            <a:pPr indent="14288" algn="just">
              <a:spcBef>
                <a:spcPct val="20000"/>
              </a:spcBef>
              <a:defRPr/>
            </a:pPr>
            <a:endParaRPr lang="es-MX" sz="1600" b="1" dirty="0">
              <a:solidFill>
                <a:prstClr val="black"/>
              </a:solidFill>
              <a:latin typeface="Calibri" panose="020F0502020204030204" pitchFamily="34" charset="0"/>
              <a:ea typeface="ＭＳ Ｐゴシック" pitchFamily="34" charset="-128"/>
              <a:cs typeface="Calibri" panose="020F0502020204030204" pitchFamily="34" charset="0"/>
            </a:endParaRPr>
          </a:p>
          <a:p>
            <a:pPr indent="14288" algn="just">
              <a:spcBef>
                <a:spcPct val="20000"/>
              </a:spcBef>
              <a:defRPr/>
            </a:pPr>
            <a:r>
              <a:rPr lang="es-MX" sz="2000" b="1" dirty="0" smtClean="0">
                <a:solidFill>
                  <a:srgbClr val="297FD5">
                    <a:lumMod val="75000"/>
                  </a:srgbClr>
                </a:solidFill>
                <a:latin typeface="Calibri" pitchFamily="34" charset="0"/>
                <a:cs typeface="Arial" pitchFamily="34" charset="0"/>
              </a:rPr>
              <a:t>CAMBIO DE DOMICILIO FISCAL </a:t>
            </a:r>
            <a:r>
              <a:rPr lang="es-MX" sz="1600" b="1" dirty="0" smtClean="0">
                <a:solidFill>
                  <a:prstClr val="black"/>
                </a:solidFill>
                <a:latin typeface="Calibri" panose="020F0502020204030204" pitchFamily="34" charset="0"/>
                <a:ea typeface="ＭＳ Ｐゴシック" pitchFamily="34" charset="-128"/>
                <a:cs typeface="Calibri" panose="020F0502020204030204" pitchFamily="34" charset="0"/>
              </a:rPr>
              <a:t>				</a:t>
            </a:r>
            <a:r>
              <a:rPr lang="es-MX" sz="2000" b="1" dirty="0" smtClean="0">
                <a:solidFill>
                  <a:srgbClr val="297FD5">
                    <a:lumMod val="75000"/>
                  </a:srgbClr>
                </a:solidFill>
                <a:latin typeface="Calibri" pitchFamily="34" charset="0"/>
                <a:cs typeface="Arial" pitchFamily="34" charset="0"/>
              </a:rPr>
              <a:t>Regla </a:t>
            </a:r>
            <a:r>
              <a:rPr lang="es-MX" sz="2000" b="1" dirty="0">
                <a:solidFill>
                  <a:srgbClr val="297FD5">
                    <a:lumMod val="75000"/>
                  </a:srgbClr>
                </a:solidFill>
                <a:latin typeface="Calibri" pitchFamily="34" charset="0"/>
                <a:cs typeface="Arial" pitchFamily="34" charset="0"/>
              </a:rPr>
              <a:t>2.5.17</a:t>
            </a:r>
          </a:p>
          <a:p>
            <a:endParaRPr lang="es-MX" sz="2000" dirty="0">
              <a:solidFill>
                <a:prstClr val="black"/>
              </a:solidFill>
            </a:endParaRPr>
          </a:p>
          <a:p>
            <a:pPr indent="14288" algn="just">
              <a:spcBef>
                <a:spcPct val="20000"/>
              </a:spcBef>
              <a:defRPr/>
            </a:pPr>
            <a:r>
              <a:rPr lang="es-MX" sz="2000" dirty="0" smtClean="0">
                <a:solidFill>
                  <a:prstClr val="black"/>
                </a:solidFill>
                <a:latin typeface="Calibri" pitchFamily="34" charset="0"/>
                <a:ea typeface="ＭＳ Ｐゴシック" pitchFamily="34" charset="-128"/>
                <a:cs typeface="Calibri" pitchFamily="34" charset="0"/>
              </a:rPr>
              <a:t>Derivado </a:t>
            </a:r>
            <a:r>
              <a:rPr lang="es-MX" sz="2000" dirty="0">
                <a:solidFill>
                  <a:prstClr val="black"/>
                </a:solidFill>
                <a:latin typeface="Calibri" pitchFamily="34" charset="0"/>
                <a:ea typeface="ＭＳ Ｐゴシック" pitchFamily="34" charset="-128"/>
                <a:cs typeface="Calibri" pitchFamily="34" charset="0"/>
              </a:rPr>
              <a:t>del cambio de </a:t>
            </a:r>
            <a:r>
              <a:rPr lang="es-MX" sz="2000" dirty="0" smtClean="0">
                <a:solidFill>
                  <a:prstClr val="black"/>
                </a:solidFill>
                <a:latin typeface="Calibri" pitchFamily="34" charset="0"/>
                <a:ea typeface="ＭＳ Ｐゴシック" pitchFamily="34" charset="-128"/>
                <a:cs typeface="Calibri" pitchFamily="34" charset="0"/>
              </a:rPr>
              <a:t>denominación declaran </a:t>
            </a:r>
            <a:r>
              <a:rPr lang="es-MX" sz="2000" dirty="0">
                <a:solidFill>
                  <a:prstClr val="black"/>
                </a:solidFill>
                <a:latin typeface="Calibri" pitchFamily="34" charset="0"/>
                <a:ea typeface="ＭＳ Ｐゴシック" pitchFamily="34" charset="-128"/>
                <a:cs typeface="Calibri" pitchFamily="34" charset="0"/>
              </a:rPr>
              <a:t>reformadas y derogadas diversas disposiciones de la Constitución Política </a:t>
            </a:r>
            <a:r>
              <a:rPr lang="es-MX" sz="2000" dirty="0" smtClean="0">
                <a:solidFill>
                  <a:prstClr val="black"/>
                </a:solidFill>
                <a:latin typeface="Calibri" pitchFamily="34" charset="0"/>
                <a:ea typeface="ＭＳ Ｐゴシック" pitchFamily="34" charset="-128"/>
                <a:cs typeface="Calibri" pitchFamily="34" charset="0"/>
              </a:rPr>
              <a:t>de los </a:t>
            </a:r>
            <a:r>
              <a:rPr lang="es-MX" sz="2000" dirty="0">
                <a:solidFill>
                  <a:prstClr val="black"/>
                </a:solidFill>
                <a:latin typeface="Calibri" pitchFamily="34" charset="0"/>
                <a:ea typeface="ＭＳ Ｐゴシック" pitchFamily="34" charset="-128"/>
                <a:cs typeface="Calibri" pitchFamily="34" charset="0"/>
              </a:rPr>
              <a:t>Estados Unidos Mexicanos, en materia de la reforma política de la Ciudad </a:t>
            </a:r>
            <a:r>
              <a:rPr lang="es-MX" sz="2000" dirty="0" smtClean="0">
                <a:solidFill>
                  <a:prstClr val="black"/>
                </a:solidFill>
                <a:latin typeface="Calibri" pitchFamily="34" charset="0"/>
                <a:ea typeface="ＭＳ Ｐゴシック" pitchFamily="34" charset="-128"/>
                <a:cs typeface="Calibri" pitchFamily="34" charset="0"/>
              </a:rPr>
              <a:t>de cambio </a:t>
            </a:r>
            <a:r>
              <a:rPr lang="es-MX" sz="2000" dirty="0">
                <a:solidFill>
                  <a:prstClr val="black"/>
                </a:solidFill>
                <a:latin typeface="Calibri" pitchFamily="34" charset="0"/>
                <a:ea typeface="ＭＳ Ｐゴシック" pitchFamily="34" charset="-128"/>
                <a:cs typeface="Calibri" pitchFamily="34" charset="0"/>
              </a:rPr>
              <a:t>de domicilio fiscal a los contribuyentes que se encuentren ubicados en </a:t>
            </a:r>
            <a:r>
              <a:rPr lang="es-MX" sz="2000" dirty="0" smtClean="0">
                <a:solidFill>
                  <a:prstClr val="black"/>
                </a:solidFill>
                <a:latin typeface="Calibri" pitchFamily="34" charset="0"/>
                <a:ea typeface="ＭＳ Ｐゴシック" pitchFamily="34" charset="-128"/>
                <a:cs typeface="Calibri" pitchFamily="34" charset="0"/>
              </a:rPr>
              <a:t>la Ciudad </a:t>
            </a:r>
            <a:r>
              <a:rPr lang="es-MX" sz="2000" dirty="0">
                <a:solidFill>
                  <a:prstClr val="black"/>
                </a:solidFill>
                <a:latin typeface="Calibri" pitchFamily="34" charset="0"/>
                <a:ea typeface="ＭＳ Ｐゴシック" pitchFamily="34" charset="-128"/>
                <a:cs typeface="Calibri" pitchFamily="34" charset="0"/>
              </a:rPr>
              <a:t>de México, sin necesidad de que se presente el aviso </a:t>
            </a:r>
            <a:r>
              <a:rPr lang="es-MX" sz="2000" dirty="0" smtClean="0">
                <a:solidFill>
                  <a:prstClr val="black"/>
                </a:solidFill>
                <a:latin typeface="Calibri" pitchFamily="34" charset="0"/>
                <a:ea typeface="ＭＳ Ｐゴシック" pitchFamily="34" charset="-128"/>
                <a:cs typeface="Calibri" pitchFamily="34" charset="0"/>
              </a:rPr>
              <a:t>respectivo. La autoridad </a:t>
            </a:r>
            <a:r>
              <a:rPr lang="es-MX" sz="2000" dirty="0">
                <a:solidFill>
                  <a:prstClr val="black"/>
                </a:solidFill>
                <a:latin typeface="Calibri" pitchFamily="34" charset="0"/>
                <a:ea typeface="ＭＳ Ｐゴシック" pitchFamily="34" charset="-128"/>
                <a:cs typeface="Calibri" pitchFamily="34" charset="0"/>
              </a:rPr>
              <a:t>actualizará dentro de un plazo de tres meses sus sistemas para </a:t>
            </a:r>
            <a:r>
              <a:rPr lang="es-MX" sz="2000" dirty="0" smtClean="0">
                <a:solidFill>
                  <a:prstClr val="black"/>
                </a:solidFill>
                <a:latin typeface="Calibri" pitchFamily="34" charset="0"/>
                <a:ea typeface="ＭＳ Ｐゴシック" pitchFamily="34" charset="-128"/>
                <a:cs typeface="Calibri" pitchFamily="34" charset="0"/>
              </a:rPr>
              <a:t>indicar Ciudad </a:t>
            </a:r>
            <a:r>
              <a:rPr lang="es-MX" sz="2000" dirty="0">
                <a:solidFill>
                  <a:prstClr val="black"/>
                </a:solidFill>
                <a:latin typeface="Calibri" pitchFamily="34" charset="0"/>
                <a:ea typeface="ＭＳ Ｐゴシック" pitchFamily="34" charset="-128"/>
                <a:cs typeface="Calibri" pitchFamily="34" charset="0"/>
              </a:rPr>
              <a:t>de México, no obstante, en este plazo la denominación jurídica que </a:t>
            </a:r>
            <a:r>
              <a:rPr lang="es-MX" sz="2000" dirty="0" smtClean="0">
                <a:solidFill>
                  <a:prstClr val="black"/>
                </a:solidFill>
                <a:latin typeface="Calibri" pitchFamily="34" charset="0"/>
                <a:ea typeface="ＭＳ Ｐゴシック" pitchFamily="34" charset="-128"/>
                <a:cs typeface="Calibri" pitchFamily="34" charset="0"/>
              </a:rPr>
              <a:t>deberá considerarse </a:t>
            </a:r>
            <a:r>
              <a:rPr lang="es-MX" sz="2000" dirty="0">
                <a:solidFill>
                  <a:prstClr val="black"/>
                </a:solidFill>
                <a:latin typeface="Calibri" pitchFamily="34" charset="0"/>
                <a:ea typeface="ＭＳ Ｐゴシック" pitchFamily="34" charset="-128"/>
                <a:cs typeface="Calibri" pitchFamily="34" charset="0"/>
              </a:rPr>
              <a:t>en la base de datos del RFC es Ciudad de México</a:t>
            </a:r>
            <a:r>
              <a:rPr lang="es-MX" sz="2000" dirty="0" smtClean="0">
                <a:solidFill>
                  <a:prstClr val="black"/>
                </a:solidFill>
                <a:latin typeface="Calibri" pitchFamily="34" charset="0"/>
                <a:ea typeface="ＭＳ Ｐゴシック" pitchFamily="34" charset="-128"/>
                <a:cs typeface="Calibri" pitchFamily="34" charset="0"/>
              </a:rPr>
              <a:t>.</a:t>
            </a:r>
            <a:endParaRPr lang="es-MX" sz="2000" dirty="0">
              <a:solidFill>
                <a:prstClr val="black"/>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1496998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42</a:t>
            </a:fld>
            <a:endParaRPr lang="es-MX" dirty="0"/>
          </a:p>
        </p:txBody>
      </p:sp>
      <p:sp>
        <p:nvSpPr>
          <p:cNvPr id="9" name="Rectangle 11"/>
          <p:cNvSpPr txBox="1">
            <a:spLocks noChangeArrowheads="1"/>
          </p:cNvSpPr>
          <p:nvPr/>
        </p:nvSpPr>
        <p:spPr>
          <a:xfrm>
            <a:off x="323527" y="555056"/>
            <a:ext cx="8424935" cy="6042296"/>
          </a:xfrm>
          <a:prstGeom prst="rect">
            <a:avLst/>
          </a:prstGeom>
        </p:spPr>
        <p:txBody>
          <a:bodyPr/>
          <a:lstStyle/>
          <a:p>
            <a:r>
              <a:rPr lang="es-MX" sz="2400" b="1" dirty="0" smtClean="0">
                <a:solidFill>
                  <a:srgbClr val="297FD5">
                    <a:lumMod val="75000"/>
                  </a:srgbClr>
                </a:solidFill>
                <a:latin typeface="Calibri" pitchFamily="34" charset="0"/>
                <a:cs typeface="Arial" pitchFamily="34" charset="0"/>
              </a:rPr>
              <a:t>INSCRIPCIÓN AL RFC Y EXPEDICIÓN DE CFDI DE PF DEL SECTOR PRIMARIO 					</a:t>
            </a:r>
            <a:r>
              <a:rPr lang="es-MX" sz="2000" b="1" dirty="0" smtClean="0">
                <a:solidFill>
                  <a:srgbClr val="297FD5">
                    <a:lumMod val="75000"/>
                  </a:srgbClr>
                </a:solidFill>
                <a:latin typeface="Calibri" pitchFamily="34" charset="0"/>
                <a:cs typeface="Arial" pitchFamily="34" charset="0"/>
              </a:rPr>
              <a:t>Regla </a:t>
            </a:r>
            <a:r>
              <a:rPr lang="es-MX" sz="2000" b="1" dirty="0">
                <a:solidFill>
                  <a:srgbClr val="297FD5">
                    <a:lumMod val="75000"/>
                  </a:srgbClr>
                </a:solidFill>
                <a:latin typeface="Calibri" pitchFamily="34" charset="0"/>
                <a:cs typeface="Arial" pitchFamily="34" charset="0"/>
              </a:rPr>
              <a:t>2.4.17 y </a:t>
            </a:r>
            <a:r>
              <a:rPr lang="es-MX" sz="2000" b="1" dirty="0" smtClean="0">
                <a:solidFill>
                  <a:srgbClr val="297FD5">
                    <a:lumMod val="75000"/>
                  </a:srgbClr>
                </a:solidFill>
                <a:latin typeface="Calibri" pitchFamily="34" charset="0"/>
                <a:cs typeface="Arial" pitchFamily="34" charset="0"/>
              </a:rPr>
              <a:t>2.7.4.1</a:t>
            </a:r>
            <a:endParaRPr lang="es-MX" sz="2400" b="1" dirty="0">
              <a:solidFill>
                <a:srgbClr val="297FD5">
                  <a:lumMod val="75000"/>
                </a:srgbClr>
              </a:solidFill>
              <a:latin typeface="Calibri" pitchFamily="34" charset="0"/>
              <a:cs typeface="Arial" pitchFamily="34" charset="0"/>
            </a:endParaRPr>
          </a:p>
          <a:p>
            <a:endParaRPr lang="es-MX" sz="1600" b="1" dirty="0" smtClean="0">
              <a:solidFill>
                <a:prstClr val="black"/>
              </a:solidFill>
              <a:latin typeface="Calibri" pitchFamily="34" charset="0"/>
              <a:ea typeface="ＭＳ Ｐゴシック" pitchFamily="34" charset="-128"/>
              <a:cs typeface="Calibri" pitchFamily="34" charset="0"/>
            </a:endParaRPr>
          </a:p>
          <a:p>
            <a:r>
              <a:rPr lang="es-MX" sz="1600" b="1" dirty="0" smtClean="0">
                <a:solidFill>
                  <a:prstClr val="black"/>
                </a:solidFill>
                <a:latin typeface="Calibri" pitchFamily="34" charset="0"/>
                <a:ea typeface="ＭＳ Ｐゴシック" pitchFamily="34" charset="-128"/>
                <a:cs typeface="Calibri" pitchFamily="34" charset="0"/>
              </a:rPr>
              <a:t>Facilidad </a:t>
            </a:r>
            <a:r>
              <a:rPr lang="es-MX" sz="1600" b="1" dirty="0">
                <a:solidFill>
                  <a:prstClr val="black"/>
                </a:solidFill>
                <a:latin typeface="Calibri" pitchFamily="34" charset="0"/>
                <a:ea typeface="ＭＳ Ｐゴシック" pitchFamily="34" charset="-128"/>
                <a:cs typeface="Calibri" pitchFamily="34" charset="0"/>
              </a:rPr>
              <a:t>para PF del sector primario con menos de 40VSMGA y que no tengan obligación de presentar declaraciones periódicas de inscribirse a través de </a:t>
            </a:r>
            <a:r>
              <a:rPr lang="es-ES" sz="1600" dirty="0">
                <a:solidFill>
                  <a:prstClr val="black"/>
                </a:solidFill>
                <a:latin typeface="Calibri" panose="020F0502020204030204" pitchFamily="34" charset="0"/>
                <a:cs typeface="Calibri" panose="020F0502020204030204" pitchFamily="34" charset="0"/>
              </a:rPr>
              <a:t>PCGCFDISP </a:t>
            </a:r>
            <a:r>
              <a:rPr lang="es-ES" sz="1600" dirty="0" smtClean="0">
                <a:solidFill>
                  <a:prstClr val="black"/>
                </a:solidFill>
                <a:latin typeface="Calibri" panose="020F0502020204030204" pitchFamily="34" charset="0"/>
                <a:cs typeface="Calibri" panose="020F0502020204030204" pitchFamily="34" charset="0"/>
              </a:rPr>
              <a:t>(</a:t>
            </a:r>
            <a:r>
              <a:rPr lang="es-ES" sz="1600" dirty="0">
                <a:solidFill>
                  <a:prstClr val="black"/>
                </a:solidFill>
                <a:latin typeface="Calibri" panose="020F0502020204030204" pitchFamily="34" charset="0"/>
                <a:cs typeface="Calibri" panose="020F0502020204030204" pitchFamily="34" charset="0"/>
              </a:rPr>
              <a:t>proveedor de certificación y generación de Comprobante Fiscal Digital por Internet para el Sector Primario),  de la misma manera podrán expedir CFDI . </a:t>
            </a:r>
            <a:endParaRPr lang="es-MX" sz="1600" b="1" dirty="0">
              <a:solidFill>
                <a:prstClr val="black"/>
              </a:solidFill>
              <a:latin typeface="Calibri" pitchFamily="34" charset="0"/>
              <a:ea typeface="ＭＳ Ｐゴシック" pitchFamily="34" charset="-128"/>
              <a:cs typeface="Calibri" pitchFamily="34" charset="0"/>
            </a:endParaRPr>
          </a:p>
          <a:p>
            <a:pPr indent="14288" algn="just">
              <a:spcBef>
                <a:spcPct val="20000"/>
              </a:spcBef>
              <a:defRPr/>
            </a:pPr>
            <a:endParaRPr lang="es-MX" sz="2000" b="1" dirty="0" smtClean="0">
              <a:solidFill>
                <a:prstClr val="black"/>
              </a:solidFill>
              <a:latin typeface="Calibri" pitchFamily="34" charset="0"/>
              <a:ea typeface="ＭＳ Ｐゴシック" pitchFamily="34" charset="-128"/>
              <a:cs typeface="Calibri" pitchFamily="34" charset="0"/>
            </a:endParaRPr>
          </a:p>
          <a:p>
            <a:pPr indent="14288">
              <a:spcBef>
                <a:spcPct val="20000"/>
              </a:spcBef>
              <a:defRPr/>
            </a:pPr>
            <a:r>
              <a:rPr lang="es-MX" sz="2400" b="1" dirty="0" smtClean="0">
                <a:solidFill>
                  <a:srgbClr val="297FD5">
                    <a:lumMod val="75000"/>
                  </a:srgbClr>
                </a:solidFill>
                <a:latin typeface="Calibri" pitchFamily="34" charset="0"/>
                <a:cs typeface="Arial" pitchFamily="34" charset="0"/>
              </a:rPr>
              <a:t>OPCIÓN DE SOCIOS O ACCIONISTAS PARA PAGAR EN RIF </a:t>
            </a:r>
          </a:p>
          <a:p>
            <a:pPr indent="14288">
              <a:spcBef>
                <a:spcPct val="20000"/>
              </a:spcBef>
              <a:defRPr/>
            </a:pPr>
            <a:r>
              <a:rPr lang="es-MX" sz="2400" b="1" dirty="0" smtClean="0">
                <a:solidFill>
                  <a:srgbClr val="297FD5">
                    <a:lumMod val="75000"/>
                  </a:srgbClr>
                </a:solidFill>
                <a:latin typeface="Calibri" pitchFamily="34" charset="0"/>
                <a:cs typeface="Arial" pitchFamily="34" charset="0"/>
              </a:rPr>
              <a:t>					</a:t>
            </a:r>
            <a:r>
              <a:rPr lang="es-MX" sz="2000" b="1" dirty="0" smtClean="0">
                <a:solidFill>
                  <a:srgbClr val="297FD5">
                    <a:lumMod val="75000"/>
                  </a:srgbClr>
                </a:solidFill>
                <a:latin typeface="Calibri" pitchFamily="34" charset="0"/>
                <a:cs typeface="Arial" pitchFamily="34" charset="0"/>
              </a:rPr>
              <a:t>	Regla 2.5.9</a:t>
            </a:r>
            <a:endParaRPr lang="es-MX" sz="2000" b="1" dirty="0">
              <a:solidFill>
                <a:srgbClr val="297FD5">
                  <a:lumMod val="75000"/>
                </a:srgbClr>
              </a:solidFill>
              <a:latin typeface="Calibri" pitchFamily="34" charset="0"/>
              <a:cs typeface="Arial" pitchFamily="34" charset="0"/>
            </a:endParaRPr>
          </a:p>
          <a:p>
            <a:endParaRPr lang="es-ES" sz="1600" dirty="0" smtClean="0">
              <a:solidFill>
                <a:prstClr val="black"/>
              </a:solidFill>
              <a:latin typeface="Calibri" panose="020F0502020204030204" pitchFamily="34" charset="0"/>
              <a:cs typeface="Calibri" panose="020F0502020204030204" pitchFamily="34" charset="0"/>
            </a:endParaRPr>
          </a:p>
          <a:p>
            <a:r>
              <a:rPr lang="es-ES" sz="1600" dirty="0" smtClean="0">
                <a:solidFill>
                  <a:prstClr val="black"/>
                </a:solidFill>
                <a:latin typeface="Calibri" panose="020F0502020204030204" pitchFamily="34" charset="0"/>
                <a:cs typeface="Calibri" panose="020F0502020204030204" pitchFamily="34" charset="0"/>
              </a:rPr>
              <a:t>Los socios o accionistas que señala el art. 111 incisos a y b de la LISR, podrán ser RIF, siempre que presenten a más tardar el último día de febrero un caso de aclaración con documentación pertinente vía internet.</a:t>
            </a:r>
          </a:p>
          <a:p>
            <a:endParaRPr lang="es-ES" sz="1600" dirty="0">
              <a:solidFill>
                <a:prstClr val="black"/>
              </a:solidFill>
              <a:latin typeface="Calibri" panose="020F0502020204030204" pitchFamily="34" charset="0"/>
              <a:cs typeface="Calibri" panose="020F0502020204030204" pitchFamily="34" charset="0"/>
            </a:endParaRPr>
          </a:p>
          <a:p>
            <a:endParaRPr lang="es-MX" sz="1600" b="1" dirty="0">
              <a:solidFill>
                <a:prstClr val="black"/>
              </a:solidFill>
              <a:latin typeface="Calibri" pitchFamily="34" charset="0"/>
              <a:ea typeface="ＭＳ Ｐゴシック" pitchFamily="34" charset="-128"/>
              <a:cs typeface="Calibri" pitchFamily="34" charset="0"/>
            </a:endParaRPr>
          </a:p>
          <a:p>
            <a:r>
              <a:rPr lang="es-ES_tradnl" sz="2400" b="1" dirty="0" smtClean="0">
                <a:solidFill>
                  <a:srgbClr val="297FD5">
                    <a:lumMod val="75000"/>
                  </a:srgbClr>
                </a:solidFill>
                <a:latin typeface="Calibri" pitchFamily="34" charset="0"/>
                <a:cs typeface="Arial" pitchFamily="34" charset="0"/>
              </a:rPr>
              <a:t>OPERACIONES RELEVANTES 				</a:t>
            </a:r>
            <a:r>
              <a:rPr lang="es-ES_tradnl" sz="2000" b="1" dirty="0" smtClean="0">
                <a:solidFill>
                  <a:srgbClr val="297FD5">
                    <a:lumMod val="75000"/>
                  </a:srgbClr>
                </a:solidFill>
                <a:latin typeface="Calibri" pitchFamily="34" charset="0"/>
                <a:cs typeface="Arial" pitchFamily="34" charset="0"/>
              </a:rPr>
              <a:t>Regla 2.8.1.17</a:t>
            </a:r>
            <a:endParaRPr lang="es-ES_tradnl" sz="2400" b="1" dirty="0">
              <a:solidFill>
                <a:srgbClr val="297FD5">
                  <a:lumMod val="75000"/>
                </a:srgbClr>
              </a:solidFill>
              <a:latin typeface="Calibri" pitchFamily="34" charset="0"/>
              <a:cs typeface="Arial" pitchFamily="34" charset="0"/>
            </a:endParaRPr>
          </a:p>
          <a:p>
            <a:r>
              <a:rPr lang="es-ES_tradnl" sz="1600" dirty="0" smtClean="0">
                <a:solidFill>
                  <a:prstClr val="black"/>
                </a:solidFill>
                <a:latin typeface="Calibri" panose="020F0502020204030204" pitchFamily="34" charset="0"/>
                <a:cs typeface="Calibri" panose="020F0502020204030204" pitchFamily="34" charset="0"/>
              </a:rPr>
              <a:t>Se aclara que el monto de los 60,000,000 es por el monto acumulado del ejercicio de que se trate. Antes decía del período. Se  iniciará el envío de esta información. Por todas las operaciones del ejercicio.</a:t>
            </a:r>
          </a:p>
          <a:p>
            <a:endParaRPr lang="es-ES_tradnl" sz="2000" b="1" dirty="0">
              <a:solidFill>
                <a:prstClr val="black"/>
              </a:solidFill>
              <a:latin typeface="Calibri" panose="020F0502020204030204" pitchFamily="34" charset="0"/>
              <a:cs typeface="Calibri" panose="020F0502020204030204" pitchFamily="34" charset="0"/>
            </a:endParaRPr>
          </a:p>
          <a:p>
            <a:endParaRPr lang="es-MX" sz="2000" b="1" dirty="0">
              <a:solidFill>
                <a:srgbClr val="ACCBF9">
                  <a:lumMod val="50000"/>
                </a:srgbClr>
              </a:solidFill>
              <a:latin typeface="Arial" panose="020B0604020202020204" pitchFamily="34" charset="0"/>
              <a:cs typeface="Arial" panose="020B0604020202020204" pitchFamily="34" charset="0"/>
            </a:endParaRPr>
          </a:p>
          <a:p>
            <a:pPr marL="457200" indent="-457200">
              <a:buFontTx/>
              <a:buAutoNum type="arabicPeriod" startAt="2"/>
            </a:pPr>
            <a:endParaRPr lang="es-MX" sz="2000" dirty="0">
              <a:solidFill>
                <a:prstClr val="black"/>
              </a:solidFill>
            </a:endParaRPr>
          </a:p>
          <a:p>
            <a:pPr indent="14288" algn="just">
              <a:spcBef>
                <a:spcPct val="20000"/>
              </a:spcBef>
              <a:defRPr/>
            </a:pPr>
            <a:endParaRPr lang="es-MX" sz="2000" dirty="0" smtClean="0">
              <a:solidFill>
                <a:prstClr val="black"/>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88878470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43</a:t>
            </a:fld>
            <a:endParaRPr lang="es-MX" dirty="0"/>
          </a:p>
        </p:txBody>
      </p:sp>
      <p:sp>
        <p:nvSpPr>
          <p:cNvPr id="9" name="Rectangle 11"/>
          <p:cNvSpPr txBox="1">
            <a:spLocks noChangeArrowheads="1"/>
          </p:cNvSpPr>
          <p:nvPr/>
        </p:nvSpPr>
        <p:spPr>
          <a:xfrm>
            <a:off x="395535" y="769683"/>
            <a:ext cx="8352927" cy="5179598"/>
          </a:xfrm>
          <a:prstGeom prst="rect">
            <a:avLst/>
          </a:prstGeom>
        </p:spPr>
        <p:txBody>
          <a:bodyPr/>
          <a:lstStyle/>
          <a:p>
            <a:r>
              <a:rPr lang="es-ES_tradnl" sz="2400" b="1" dirty="0" smtClean="0">
                <a:solidFill>
                  <a:srgbClr val="297FD5">
                    <a:lumMod val="75000"/>
                  </a:srgbClr>
                </a:solidFill>
                <a:latin typeface="Calibri" pitchFamily="34" charset="0"/>
                <a:cs typeface="Arial" pitchFamily="34" charset="0"/>
              </a:rPr>
              <a:t>OPCIÓN DE PAGO DEL ISR A TRAVÉS DE LA DECLARACIÓN ANUAL EN LA OPCIÓN “ASALARIADOS”			</a:t>
            </a:r>
            <a:r>
              <a:rPr lang="es-MX" sz="2000" b="1" dirty="0" smtClean="0">
                <a:solidFill>
                  <a:srgbClr val="297FD5">
                    <a:lumMod val="75000"/>
                  </a:srgbClr>
                </a:solidFill>
                <a:latin typeface="Calibri" pitchFamily="34" charset="0"/>
                <a:cs typeface="Arial" pitchFamily="34" charset="0"/>
              </a:rPr>
              <a:t>Regla 2.8.3.4</a:t>
            </a:r>
            <a:endParaRPr lang="es-MX" sz="2400" b="1" dirty="0">
              <a:solidFill>
                <a:srgbClr val="297FD5">
                  <a:lumMod val="75000"/>
                </a:srgbClr>
              </a:solidFill>
              <a:latin typeface="Calibri" pitchFamily="34" charset="0"/>
              <a:cs typeface="Arial" pitchFamily="34" charset="0"/>
            </a:endParaRPr>
          </a:p>
          <a:p>
            <a:endParaRPr lang="es-ES_tradnl" sz="1600" dirty="0" smtClean="0">
              <a:solidFill>
                <a:prstClr val="black"/>
              </a:solidFill>
              <a:latin typeface="Calibri" panose="020F0502020204030204" pitchFamily="34" charset="0"/>
              <a:cs typeface="Calibri" panose="020F0502020204030204" pitchFamily="34" charset="0"/>
            </a:endParaRPr>
          </a:p>
          <a:p>
            <a:r>
              <a:rPr lang="es-ES_tradnl" sz="1600" dirty="0" smtClean="0">
                <a:solidFill>
                  <a:prstClr val="black"/>
                </a:solidFill>
                <a:latin typeface="Calibri" panose="020F0502020204030204" pitchFamily="34" charset="0"/>
                <a:cs typeface="Calibri" panose="020F0502020204030204" pitchFamily="34" charset="0"/>
              </a:rPr>
              <a:t>Se </a:t>
            </a:r>
            <a:r>
              <a:rPr lang="es-ES_tradnl" sz="1600" dirty="0">
                <a:solidFill>
                  <a:prstClr val="black"/>
                </a:solidFill>
                <a:latin typeface="Calibri" panose="020F0502020204030204" pitchFamily="34" charset="0"/>
                <a:cs typeface="Calibri" panose="020F0502020204030204" pitchFamily="34" charset="0"/>
              </a:rPr>
              <a:t>incorpora esta regla que señala que los contribuyentes PF que hayan percibido exclusivamente ingresos por sueldos y salarios con obligación de presentar declaración anual o que opten por la presentación de la misma, podrán utilizar la declaración anual en la opción “Asalariados” en el portal del SAT, la cual vendrá </a:t>
            </a:r>
            <a:r>
              <a:rPr lang="es-ES_tradnl" sz="1600" dirty="0" smtClean="0">
                <a:solidFill>
                  <a:prstClr val="black"/>
                </a:solidFill>
                <a:latin typeface="Calibri" panose="020F0502020204030204" pitchFamily="34" charset="0"/>
                <a:cs typeface="Calibri" panose="020F0502020204030204" pitchFamily="34" charset="0"/>
              </a:rPr>
              <a:t>pre llenada </a:t>
            </a:r>
            <a:r>
              <a:rPr lang="es-ES_tradnl" sz="1600" dirty="0">
                <a:solidFill>
                  <a:prstClr val="black"/>
                </a:solidFill>
                <a:latin typeface="Calibri" panose="020F0502020204030204" pitchFamily="34" charset="0"/>
                <a:cs typeface="Calibri" panose="020F0502020204030204" pitchFamily="34" charset="0"/>
              </a:rPr>
              <a:t>con datos con los que cuente la autoridad. Los contribuyentes podrán  aceptar, sin embargo se entenderá </a:t>
            </a:r>
            <a:r>
              <a:rPr lang="es-ES_tradnl" sz="1600" dirty="0" err="1">
                <a:solidFill>
                  <a:prstClr val="black"/>
                </a:solidFill>
                <a:latin typeface="Calibri" panose="020F0502020204030204" pitchFamily="34" charset="0"/>
                <a:cs typeface="Calibri" panose="020F0502020204030204" pitchFamily="34" charset="0"/>
              </a:rPr>
              <a:t>autodeterminada</a:t>
            </a:r>
            <a:r>
              <a:rPr lang="es-ES_tradnl" sz="1600" dirty="0">
                <a:solidFill>
                  <a:prstClr val="black"/>
                </a:solidFill>
                <a:latin typeface="Calibri" panose="020F0502020204030204" pitchFamily="34" charset="0"/>
                <a:cs typeface="Calibri" panose="020F0502020204030204" pitchFamily="34" charset="0"/>
              </a:rPr>
              <a:t>, dejando a salvo las facultades de comprobación.</a:t>
            </a:r>
            <a:endParaRPr lang="es-MX" sz="1600" b="1" dirty="0">
              <a:solidFill>
                <a:prstClr val="black"/>
              </a:solidFill>
              <a:latin typeface="Calibri" pitchFamily="34" charset="0"/>
              <a:ea typeface="ＭＳ Ｐゴシック" pitchFamily="34" charset="-128"/>
              <a:cs typeface="Calibri" pitchFamily="34" charset="0"/>
            </a:endParaRPr>
          </a:p>
          <a:p>
            <a:pPr indent="14288" algn="just">
              <a:spcBef>
                <a:spcPct val="20000"/>
              </a:spcBef>
              <a:defRPr/>
            </a:pPr>
            <a:endParaRPr lang="es-ES" b="1" dirty="0" smtClean="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2400" b="1" dirty="0" smtClean="0">
                <a:solidFill>
                  <a:srgbClr val="297FD5">
                    <a:lumMod val="75000"/>
                  </a:srgbClr>
                </a:solidFill>
                <a:latin typeface="Calibri" pitchFamily="34" charset="0"/>
                <a:cs typeface="Arial" pitchFamily="34" charset="0"/>
              </a:rPr>
              <a:t>DETERMINACIÓN DEL ISR CON BASE EN LOS CFDI QUE OBRAN EN PODER DE LA AUTORIDAD 			</a:t>
            </a:r>
            <a:r>
              <a:rPr lang="es-ES" sz="2000" b="1" dirty="0" smtClean="0">
                <a:solidFill>
                  <a:srgbClr val="297FD5">
                    <a:lumMod val="75000"/>
                  </a:srgbClr>
                </a:solidFill>
                <a:latin typeface="Calibri" pitchFamily="34" charset="0"/>
                <a:cs typeface="Arial" pitchFamily="34" charset="0"/>
              </a:rPr>
              <a:t>Regla 2.8.5.5</a:t>
            </a:r>
            <a:endParaRPr lang="es-ES" sz="2400" b="1" dirty="0">
              <a:solidFill>
                <a:srgbClr val="297FD5">
                  <a:lumMod val="75000"/>
                </a:srgbClr>
              </a:solidFill>
              <a:latin typeface="Calibri" pitchFamily="34" charset="0"/>
              <a:cs typeface="Arial" pitchFamily="34" charset="0"/>
            </a:endParaRPr>
          </a:p>
          <a:p>
            <a:pPr indent="14288" algn="just">
              <a:spcBef>
                <a:spcPct val="20000"/>
              </a:spcBef>
              <a:defRPr/>
            </a:pPr>
            <a:endParaRPr lang="es-ES" b="1"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1600" dirty="0" smtClean="0">
                <a:solidFill>
                  <a:prstClr val="black"/>
                </a:solidFill>
                <a:latin typeface="Calibri" panose="020F0502020204030204" pitchFamily="34" charset="0"/>
                <a:cs typeface="Calibri" panose="020F0502020204030204" pitchFamily="34" charset="0"/>
              </a:rPr>
              <a:t>Se adiciona esta regla para establecer que con la información de los CFDI, el SAT  podrá emitir cartas invitación con las propuestas de pago de ISR, tanto provisionales como anual. Aplica a PF y PM. Se establecen procedimientos para efectuar el pago o bien cuando no se esté de acuerdo.</a:t>
            </a:r>
            <a:endParaRPr lang="es-MX" sz="1600" dirty="0">
              <a:solidFill>
                <a:prstClr val="black"/>
              </a:solidFill>
              <a:latin typeface="Calibri" panose="020F0502020204030204" pitchFamily="34" charset="0"/>
              <a:cs typeface="Calibri" panose="020F0502020204030204" pitchFamily="34" charset="0"/>
            </a:endParaRPr>
          </a:p>
          <a:p>
            <a:endParaRPr lang="es-ES" sz="1600" dirty="0" smtClean="0">
              <a:solidFill>
                <a:prstClr val="black"/>
              </a:solidFill>
              <a:latin typeface="Calibri" panose="020F0502020204030204" pitchFamily="34" charset="0"/>
              <a:cs typeface="Calibri" panose="020F0502020204030204" pitchFamily="34" charset="0"/>
            </a:endParaRPr>
          </a:p>
          <a:p>
            <a:pPr marL="457200" indent="-457200">
              <a:buFontTx/>
              <a:buAutoNum type="arabicPeriod" startAt="2"/>
            </a:pPr>
            <a:endParaRPr lang="es-MX" sz="2000" dirty="0">
              <a:solidFill>
                <a:prstClr val="black"/>
              </a:solidFill>
            </a:endParaRPr>
          </a:p>
          <a:p>
            <a:pPr indent="14288" algn="just">
              <a:spcBef>
                <a:spcPct val="20000"/>
              </a:spcBef>
              <a:defRPr/>
            </a:pPr>
            <a:endParaRPr lang="es-MX" sz="2000" dirty="0" smtClean="0">
              <a:solidFill>
                <a:prstClr val="black"/>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285380993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44</a:t>
            </a:fld>
            <a:endParaRPr lang="es-MX" dirty="0"/>
          </a:p>
        </p:txBody>
      </p:sp>
      <p:sp>
        <p:nvSpPr>
          <p:cNvPr id="9" name="Rectangle 11"/>
          <p:cNvSpPr txBox="1">
            <a:spLocks noChangeArrowheads="1"/>
          </p:cNvSpPr>
          <p:nvPr/>
        </p:nvSpPr>
        <p:spPr>
          <a:xfrm>
            <a:off x="467544" y="769682"/>
            <a:ext cx="8280918" cy="5992737"/>
          </a:xfrm>
          <a:prstGeom prst="rect">
            <a:avLst/>
          </a:prstGeom>
        </p:spPr>
        <p:txBody>
          <a:bodyPr/>
          <a:lstStyle/>
          <a:p>
            <a:r>
              <a:rPr lang="es-MX" sz="2400" b="1" dirty="0" smtClean="0">
                <a:solidFill>
                  <a:srgbClr val="297FD5">
                    <a:lumMod val="75000"/>
                  </a:srgbClr>
                </a:solidFill>
                <a:latin typeface="Calibri" pitchFamily="34" charset="0"/>
                <a:cs typeface="Arial" pitchFamily="34" charset="0"/>
              </a:rPr>
              <a:t>REQUISITOS DE CONDONACIÓN PARA CONTRIBUYENTES QUE SE ENCUENTREN EN CONCURSO MERCANTIL 		</a:t>
            </a:r>
            <a:r>
              <a:rPr lang="es-MX" sz="2000" b="1" dirty="0" smtClean="0">
                <a:solidFill>
                  <a:srgbClr val="297FD5">
                    <a:lumMod val="75000"/>
                  </a:srgbClr>
                </a:solidFill>
                <a:latin typeface="Calibri" pitchFamily="34" charset="0"/>
                <a:cs typeface="Arial" pitchFamily="34" charset="0"/>
              </a:rPr>
              <a:t>Regla 2.17.18</a:t>
            </a:r>
            <a:endParaRPr lang="es-MX" sz="2000" b="1" dirty="0">
              <a:solidFill>
                <a:srgbClr val="297FD5">
                  <a:lumMod val="75000"/>
                </a:srgbClr>
              </a:solidFill>
              <a:latin typeface="Calibri" pitchFamily="34" charset="0"/>
              <a:cs typeface="Arial" pitchFamily="34" charset="0"/>
            </a:endParaRPr>
          </a:p>
          <a:p>
            <a:endParaRPr lang="es-MX" sz="2400" b="1" dirty="0">
              <a:solidFill>
                <a:prstClr val="black"/>
              </a:solidFill>
              <a:latin typeface="Calibri" pitchFamily="34" charset="0"/>
              <a:ea typeface="ＭＳ Ｐゴシック" pitchFamily="34" charset="-128"/>
              <a:cs typeface="Calibri" pitchFamily="34" charset="0"/>
            </a:endParaRPr>
          </a:p>
          <a:p>
            <a:r>
              <a:rPr lang="es-MX" sz="1600" dirty="0">
                <a:solidFill>
                  <a:prstClr val="black"/>
                </a:solidFill>
                <a:latin typeface="Calibri" pitchFamily="34" charset="0"/>
                <a:ea typeface="ＭＳ Ｐゴシック" pitchFamily="34" charset="-128"/>
                <a:cs typeface="Calibri" pitchFamily="34" charset="0"/>
              </a:rPr>
              <a:t>Se incorpora esta regla para señalar que los contribuyentes  podrán solicitar la condonación, conforme a la ficha 205/CFF, de créditos que se debieron pagar antes de que se iniciara el procedimiento de concurso mercantil cumpliendo con los requisitos establecidos en esta regla.</a:t>
            </a:r>
          </a:p>
          <a:p>
            <a:endParaRPr lang="es-MX" sz="2000" b="1" dirty="0">
              <a:solidFill>
                <a:prstClr val="black"/>
              </a:solidFill>
              <a:latin typeface="Calibri" pitchFamily="34" charset="0"/>
              <a:ea typeface="ＭＳ Ｐゴシック" pitchFamily="34" charset="-128"/>
              <a:cs typeface="Calibri" pitchFamily="34" charset="0"/>
            </a:endParaRPr>
          </a:p>
          <a:p>
            <a:r>
              <a:rPr lang="es-ES_tradnl" sz="2400" b="1" dirty="0" smtClean="0">
                <a:solidFill>
                  <a:srgbClr val="297FD5">
                    <a:lumMod val="75000"/>
                  </a:srgbClr>
                </a:solidFill>
                <a:latin typeface="Calibri" pitchFamily="34" charset="0"/>
                <a:cs typeface="Arial" pitchFamily="34" charset="0"/>
              </a:rPr>
              <a:t>PRESENTACIÓN DEL DICTAMEN 2015</a:t>
            </a:r>
            <a:r>
              <a:rPr lang="es-MX" sz="2400" b="1" dirty="0" smtClean="0">
                <a:solidFill>
                  <a:srgbClr val="297FD5">
                    <a:lumMod val="75000"/>
                  </a:srgbClr>
                </a:solidFill>
                <a:latin typeface="Calibri" pitchFamily="34" charset="0"/>
                <a:cs typeface="Arial" pitchFamily="34" charset="0"/>
              </a:rPr>
              <a:t> 		</a:t>
            </a:r>
            <a:r>
              <a:rPr lang="es-MX" sz="2000" b="1" dirty="0" smtClean="0">
                <a:solidFill>
                  <a:srgbClr val="297FD5">
                    <a:lumMod val="75000"/>
                  </a:srgbClr>
                </a:solidFill>
                <a:latin typeface="Calibri" pitchFamily="34" charset="0"/>
                <a:cs typeface="Arial" pitchFamily="34" charset="0"/>
              </a:rPr>
              <a:t>Regla 2.13.2</a:t>
            </a:r>
            <a:endParaRPr lang="es-MX" sz="2400" b="1" dirty="0">
              <a:solidFill>
                <a:srgbClr val="297FD5">
                  <a:lumMod val="75000"/>
                </a:srgbClr>
              </a:solidFill>
              <a:latin typeface="Calibri" pitchFamily="34" charset="0"/>
              <a:cs typeface="Arial" pitchFamily="34" charset="0"/>
            </a:endParaRPr>
          </a:p>
          <a:p>
            <a:endParaRPr lang="es-ES_tradnl" dirty="0">
              <a:solidFill>
                <a:prstClr val="black"/>
              </a:solidFill>
              <a:latin typeface="Calibri" panose="020F0502020204030204" pitchFamily="34" charset="0"/>
              <a:cs typeface="Calibri" panose="020F0502020204030204" pitchFamily="34" charset="0"/>
            </a:endParaRPr>
          </a:p>
          <a:p>
            <a:r>
              <a:rPr lang="es-ES_tradnl" sz="1600" dirty="0">
                <a:solidFill>
                  <a:prstClr val="black"/>
                </a:solidFill>
                <a:latin typeface="Calibri" panose="020F0502020204030204" pitchFamily="34" charset="0"/>
                <a:cs typeface="Calibri" panose="020F0502020204030204" pitchFamily="34" charset="0"/>
              </a:rPr>
              <a:t>Se mantiene la regla que establece que el plazo máximo para presentar el dictamen de Estados Financieros 2015 será el 1 de agosto, siempre que las contribuciones por pagar sean pagadas a más tardar 15 de julio de 2016. </a:t>
            </a:r>
            <a:endParaRPr lang="es-ES_tradnl" sz="1600" dirty="0" smtClean="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1600" dirty="0" smtClean="0">
                <a:solidFill>
                  <a:prstClr val="black"/>
                </a:solidFill>
                <a:latin typeface="Calibri" panose="020F0502020204030204" pitchFamily="34" charset="0"/>
                <a:cs typeface="Calibri" panose="020F0502020204030204" pitchFamily="34" charset="0"/>
              </a:rPr>
              <a:t>En el caso de las que se consideren controladoras conforme a la Ley tendrán un mes más.</a:t>
            </a:r>
            <a:endParaRPr lang="es-ES" sz="1600"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endParaRPr lang="es-ES" b="1" dirty="0" smtClean="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2400" b="1" dirty="0" smtClean="0">
                <a:solidFill>
                  <a:srgbClr val="297FD5">
                    <a:lumMod val="75000"/>
                  </a:srgbClr>
                </a:solidFill>
                <a:latin typeface="Calibri" pitchFamily="34" charset="0"/>
                <a:cs typeface="Arial" pitchFamily="34" charset="0"/>
              </a:rPr>
              <a:t>PRESENTACIÓN DE LOS PAPELES DE TRABAJO DEL DICTAMEN</a:t>
            </a:r>
            <a:endParaRPr lang="es-ES" b="1" dirty="0" smtClean="0">
              <a:solidFill>
                <a:srgbClr val="297FD5">
                  <a:lumMod val="75000"/>
                </a:srgbClr>
              </a:solidFill>
              <a:latin typeface="Calibri" pitchFamily="34" charset="0"/>
              <a:cs typeface="Arial" pitchFamily="34" charset="0"/>
            </a:endParaRPr>
          </a:p>
          <a:p>
            <a:pPr indent="14288" algn="just">
              <a:spcBef>
                <a:spcPct val="20000"/>
              </a:spcBef>
              <a:defRPr/>
            </a:pPr>
            <a:r>
              <a:rPr lang="es-ES" sz="2000" b="1" dirty="0" smtClean="0">
                <a:solidFill>
                  <a:srgbClr val="297FD5">
                    <a:lumMod val="75000"/>
                  </a:srgbClr>
                </a:solidFill>
                <a:latin typeface="Calibri" pitchFamily="34" charset="0"/>
                <a:cs typeface="Arial" pitchFamily="34" charset="0"/>
              </a:rPr>
              <a:t>							Regla 2.19.16</a:t>
            </a:r>
            <a:endParaRPr lang="es-ES" sz="2000" b="1" dirty="0">
              <a:solidFill>
                <a:srgbClr val="297FD5">
                  <a:lumMod val="75000"/>
                </a:srgbClr>
              </a:solidFill>
              <a:latin typeface="Calibri" pitchFamily="34" charset="0"/>
              <a:cs typeface="Arial" pitchFamily="34" charset="0"/>
            </a:endParaRPr>
          </a:p>
          <a:p>
            <a:pPr indent="14288" algn="just">
              <a:spcBef>
                <a:spcPct val="20000"/>
              </a:spcBef>
              <a:defRPr/>
            </a:pPr>
            <a:r>
              <a:rPr lang="es-ES" sz="1600" dirty="0" smtClean="0">
                <a:solidFill>
                  <a:prstClr val="black"/>
                </a:solidFill>
                <a:latin typeface="Calibri" panose="020F0502020204030204" pitchFamily="34" charset="0"/>
                <a:cs typeface="Calibri" panose="020F0502020204030204" pitchFamily="34" charset="0"/>
              </a:rPr>
              <a:t>Para efectos de dar cumplimiento al art. 57 del RCFF, el archivo que contiene los papeles de trabajo se deberá enviar a través del programa SIPRED 2015. Se menciona que en caso de que se tengan más de un archivo se deberán integrar en uno solo. </a:t>
            </a:r>
            <a:r>
              <a:rPr lang="es-ES" sz="1600" dirty="0">
                <a:solidFill>
                  <a:prstClr val="black"/>
                </a:solidFill>
                <a:latin typeface="Calibri" panose="020F0502020204030204" pitchFamily="34" charset="0"/>
                <a:cs typeface="Calibri" panose="020F0502020204030204" pitchFamily="34" charset="0"/>
              </a:rPr>
              <a:t> </a:t>
            </a:r>
            <a:r>
              <a:rPr lang="es-ES" sz="1600" dirty="0" smtClean="0">
                <a:solidFill>
                  <a:prstClr val="black"/>
                </a:solidFill>
                <a:latin typeface="Calibri" panose="020F0502020204030204" pitchFamily="34" charset="0"/>
                <a:cs typeface="Calibri" panose="020F0502020204030204" pitchFamily="34" charset="0"/>
              </a:rPr>
              <a:t>Hasta el año pasado se enviaban a través de otra plataforma.</a:t>
            </a:r>
            <a:endParaRPr lang="es-MX" sz="1600" dirty="0">
              <a:solidFill>
                <a:prstClr val="black"/>
              </a:solidFill>
              <a:latin typeface="Calibri" panose="020F0502020204030204" pitchFamily="34" charset="0"/>
              <a:cs typeface="Calibri" panose="020F0502020204030204" pitchFamily="34" charset="0"/>
            </a:endParaRPr>
          </a:p>
          <a:p>
            <a:pPr algn="ctr"/>
            <a:endParaRPr lang="es-ES" sz="1600" dirty="0" smtClean="0">
              <a:solidFill>
                <a:prstClr val="black"/>
              </a:solidFill>
              <a:latin typeface="Calibri" panose="020F0502020204030204" pitchFamily="34" charset="0"/>
              <a:cs typeface="Calibri" panose="020F0502020204030204" pitchFamily="34" charset="0"/>
            </a:endParaRPr>
          </a:p>
          <a:p>
            <a:pPr indent="14288" algn="just">
              <a:spcBef>
                <a:spcPct val="20000"/>
              </a:spcBef>
              <a:defRPr/>
            </a:pPr>
            <a:endParaRPr lang="es-MX" sz="2000" dirty="0" smtClean="0">
              <a:solidFill>
                <a:prstClr val="black"/>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40592579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45</a:t>
            </a:fld>
            <a:endParaRPr lang="es-MX" dirty="0"/>
          </a:p>
        </p:txBody>
      </p:sp>
      <p:sp>
        <p:nvSpPr>
          <p:cNvPr id="9" name="Rectangle 11"/>
          <p:cNvSpPr txBox="1">
            <a:spLocks noChangeArrowheads="1"/>
          </p:cNvSpPr>
          <p:nvPr/>
        </p:nvSpPr>
        <p:spPr>
          <a:xfrm>
            <a:off x="251521" y="555056"/>
            <a:ext cx="8496942" cy="6302944"/>
          </a:xfrm>
          <a:prstGeom prst="rect">
            <a:avLst/>
          </a:prstGeom>
        </p:spPr>
        <p:txBody>
          <a:bodyPr/>
          <a:lstStyle/>
          <a:p>
            <a:pPr algn="ctr"/>
            <a:r>
              <a:rPr lang="es-MX" sz="2800" b="1" dirty="0">
                <a:solidFill>
                  <a:srgbClr val="297FD5">
                    <a:lumMod val="75000"/>
                  </a:srgbClr>
                </a:solidFill>
                <a:latin typeface="Calibri" pitchFamily="34" charset="0"/>
                <a:cs typeface="Arial" pitchFamily="34" charset="0"/>
              </a:rPr>
              <a:t>IMPUESTO SOBRE LA RENTA</a:t>
            </a:r>
          </a:p>
          <a:p>
            <a:r>
              <a:rPr lang="es-ES" sz="2400" b="1" dirty="0" smtClean="0">
                <a:solidFill>
                  <a:srgbClr val="297FD5">
                    <a:lumMod val="75000"/>
                  </a:srgbClr>
                </a:solidFill>
                <a:latin typeface="Calibri" pitchFamily="34" charset="0"/>
                <a:cs typeface="Arial" pitchFamily="34" charset="0"/>
              </a:rPr>
              <a:t>OPCIÓN PARA QUE LAS SOFOM NO REGULADAS REALICEN LA DEDUCCIÓN DE INTERESES 				</a:t>
            </a:r>
            <a:r>
              <a:rPr lang="es-MX" sz="2000" b="1" dirty="0" smtClean="0">
                <a:solidFill>
                  <a:srgbClr val="297FD5">
                    <a:lumMod val="75000"/>
                  </a:srgbClr>
                </a:solidFill>
                <a:latin typeface="Calibri" pitchFamily="34" charset="0"/>
                <a:cs typeface="Arial" pitchFamily="34" charset="0"/>
              </a:rPr>
              <a:t>Regla 3.3.1.36</a:t>
            </a:r>
            <a:endParaRPr lang="es-MX" sz="2000" b="1" dirty="0">
              <a:solidFill>
                <a:srgbClr val="297FD5">
                  <a:lumMod val="75000"/>
                </a:srgbClr>
              </a:solidFill>
              <a:latin typeface="Calibri" pitchFamily="34" charset="0"/>
              <a:cs typeface="Arial" pitchFamily="34" charset="0"/>
            </a:endParaRPr>
          </a:p>
          <a:p>
            <a:r>
              <a:rPr lang="es-MX" sz="1600" dirty="0" smtClean="0">
                <a:solidFill>
                  <a:prstClr val="black"/>
                </a:solidFill>
                <a:latin typeface="Calibri" pitchFamily="34" charset="0"/>
                <a:ea typeface="ＭＳ Ｐゴシック" pitchFamily="34" charset="-128"/>
                <a:cs typeface="Calibri" pitchFamily="34" charset="0"/>
              </a:rPr>
              <a:t>Se </a:t>
            </a:r>
            <a:r>
              <a:rPr lang="es-MX" sz="1600" dirty="0">
                <a:solidFill>
                  <a:prstClr val="black"/>
                </a:solidFill>
                <a:latin typeface="Calibri" pitchFamily="34" charset="0"/>
                <a:ea typeface="ＭＳ Ｐゴシック" pitchFamily="34" charset="-128"/>
                <a:cs typeface="Calibri" pitchFamily="34" charset="0"/>
              </a:rPr>
              <a:t>incorpora esta regla para señalar que las SOFOM no reguladas podrán deducir los intereses  de capitales tomados en préstamo sin que le apliquen las limitantes del art. 27 Fr. VII, siempre que cumplan con lo siguiente:</a:t>
            </a:r>
          </a:p>
          <a:p>
            <a:endParaRPr lang="es-MX" sz="1600" dirty="0">
              <a:solidFill>
                <a:prstClr val="black"/>
              </a:solidFill>
            </a:endParaRPr>
          </a:p>
          <a:p>
            <a:pPr marL="342900" indent="-342900">
              <a:buFontTx/>
              <a:buAutoNum type="arabicPeriod"/>
            </a:pPr>
            <a:r>
              <a:rPr lang="es-MX" sz="1600" dirty="0">
                <a:solidFill>
                  <a:prstClr val="black"/>
                </a:solidFill>
                <a:latin typeface="Calibri" panose="020F0502020204030204" pitchFamily="34" charset="0"/>
                <a:cs typeface="Calibri" panose="020F0502020204030204" pitchFamily="34" charset="0"/>
              </a:rPr>
              <a:t>Que cumplan con los supuestos del art. 7 de la LISR para ser considerados como parte del sistema financiero.</a:t>
            </a:r>
          </a:p>
          <a:p>
            <a:pPr marL="342900" indent="-342900">
              <a:buFontTx/>
              <a:buAutoNum type="arabicPeriod"/>
            </a:pPr>
            <a:r>
              <a:rPr lang="es-MX" sz="1600" dirty="0">
                <a:solidFill>
                  <a:prstClr val="black"/>
                </a:solidFill>
                <a:latin typeface="Calibri" panose="020F0502020204030204" pitchFamily="34" charset="0"/>
                <a:cs typeface="Calibri" panose="020F0502020204030204" pitchFamily="34" charset="0"/>
              </a:rPr>
              <a:t>Cuenten con la constancia de la CONDUSEF que los acredita como parte del Sistema Finan.</a:t>
            </a:r>
          </a:p>
          <a:p>
            <a:pPr indent="14288" algn="just">
              <a:spcBef>
                <a:spcPct val="20000"/>
              </a:spcBef>
              <a:defRPr/>
            </a:pPr>
            <a:endParaRPr lang="es-ES" b="1" dirty="0" smtClean="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2400" b="1" dirty="0" smtClean="0">
                <a:solidFill>
                  <a:srgbClr val="297FD5">
                    <a:lumMod val="75000"/>
                  </a:srgbClr>
                </a:solidFill>
                <a:latin typeface="Calibri" pitchFamily="34" charset="0"/>
                <a:cs typeface="Arial" pitchFamily="34" charset="0"/>
              </a:rPr>
              <a:t>PRESENTACIÓN DE AVISO DE LOS INTEGRANTES DE LOS COORDINADOS Y DE PM 				</a:t>
            </a:r>
            <a:r>
              <a:rPr lang="es-ES" sz="2000" b="1" dirty="0" smtClean="0">
                <a:solidFill>
                  <a:srgbClr val="297FD5">
                    <a:lumMod val="75000"/>
                  </a:srgbClr>
                </a:solidFill>
                <a:latin typeface="Calibri" pitchFamily="34" charset="0"/>
                <a:cs typeface="Arial" pitchFamily="34" charset="0"/>
              </a:rPr>
              <a:t>Regla 3.7.1</a:t>
            </a:r>
            <a:endParaRPr lang="es-ES" sz="2000" b="1" dirty="0">
              <a:solidFill>
                <a:srgbClr val="297FD5">
                  <a:lumMod val="75000"/>
                </a:srgbClr>
              </a:solidFill>
              <a:latin typeface="Calibri" pitchFamily="34" charset="0"/>
              <a:cs typeface="Arial" pitchFamily="34" charset="0"/>
            </a:endParaRPr>
          </a:p>
          <a:p>
            <a:pPr indent="14288" algn="just">
              <a:spcBef>
                <a:spcPct val="20000"/>
              </a:spcBef>
              <a:defRPr/>
            </a:pPr>
            <a:r>
              <a:rPr lang="es-ES" sz="1600" dirty="0" smtClean="0">
                <a:solidFill>
                  <a:prstClr val="black"/>
                </a:solidFill>
                <a:latin typeface="Calibri" panose="020F0502020204030204" pitchFamily="34" charset="0"/>
                <a:cs typeface="Calibri" panose="020F0502020204030204" pitchFamily="34" charset="0"/>
              </a:rPr>
              <a:t>Se establece obligación de presentar aviso y luego un caso de aclaración en el portal del SAT para integrantes de coordinados y PM dedicadas exclusivamente al autotransporte para que puedan tributar desde el ejercicio 2014 conforme al art. 72 y 73 de a LISR (Coordinados).  El aviso se presentará a más tardar el 31 de marzo de 2016.</a:t>
            </a:r>
          </a:p>
          <a:p>
            <a:pPr indent="14288" algn="just">
              <a:spcBef>
                <a:spcPct val="20000"/>
              </a:spcBef>
              <a:defRPr/>
            </a:pPr>
            <a:endParaRPr lang="es-MX"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PROCEDIMIENTO PARA SALIDA DEL RIF 		</a:t>
            </a:r>
            <a:r>
              <a:rPr lang="es-MX" sz="2000" b="1" dirty="0" smtClean="0">
                <a:solidFill>
                  <a:srgbClr val="297FD5">
                    <a:lumMod val="75000"/>
                  </a:srgbClr>
                </a:solidFill>
                <a:latin typeface="Calibri" pitchFamily="34" charset="0"/>
                <a:cs typeface="Arial" pitchFamily="34" charset="0"/>
              </a:rPr>
              <a:t>Regla 3.13.9</a:t>
            </a:r>
            <a:endParaRPr lang="es-MX" sz="2400" b="1" dirty="0">
              <a:solidFill>
                <a:srgbClr val="297FD5">
                  <a:lumMod val="75000"/>
                </a:srgbClr>
              </a:solidFill>
              <a:latin typeface="Calibri" pitchFamily="34" charset="0"/>
              <a:cs typeface="Arial" pitchFamily="34" charset="0"/>
            </a:endParaRPr>
          </a:p>
          <a:p>
            <a:r>
              <a:rPr lang="es-MX" sz="1600" dirty="0" smtClean="0">
                <a:solidFill>
                  <a:prstClr val="black"/>
                </a:solidFill>
                <a:latin typeface="Calibri" pitchFamily="34" charset="0"/>
                <a:ea typeface="ＭＳ Ｐゴシック" pitchFamily="34" charset="-128"/>
                <a:cs typeface="Calibri" pitchFamily="34" charset="0"/>
              </a:rPr>
              <a:t>Se establece el procedimiento para cuando se rebase el importe de los 2,000,000 y cuando se incumplan con los pagos para permanecer en el RIF. No aplica para el primer ejercicio. </a:t>
            </a: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1231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46</a:t>
            </a:fld>
            <a:endParaRPr lang="es-MX" dirty="0"/>
          </a:p>
        </p:txBody>
      </p:sp>
      <p:sp>
        <p:nvSpPr>
          <p:cNvPr id="9" name="Rectangle 11"/>
          <p:cNvSpPr txBox="1">
            <a:spLocks noChangeArrowheads="1"/>
          </p:cNvSpPr>
          <p:nvPr/>
        </p:nvSpPr>
        <p:spPr>
          <a:xfrm>
            <a:off x="107504" y="476672"/>
            <a:ext cx="8784975" cy="6331725"/>
          </a:xfrm>
          <a:prstGeom prst="rect">
            <a:avLst/>
          </a:prstGeom>
        </p:spPr>
        <p:txBody>
          <a:bodyPr/>
          <a:lstStyle/>
          <a:p>
            <a:r>
              <a:rPr lang="es-ES" sz="2000" b="1" dirty="0" smtClean="0">
                <a:solidFill>
                  <a:srgbClr val="297FD5">
                    <a:lumMod val="75000"/>
                  </a:srgbClr>
                </a:solidFill>
                <a:latin typeface="Calibri" pitchFamily="34" charset="0"/>
                <a:cs typeface="Arial" pitchFamily="34" charset="0"/>
              </a:rPr>
              <a:t>CUMPLIMIENTO DE OBLIGACIONES PARA CONTRIBUYENTES DEL RIF	</a:t>
            </a:r>
          </a:p>
          <a:p>
            <a:r>
              <a:rPr lang="es-ES" sz="2000" b="1" dirty="0">
                <a:solidFill>
                  <a:srgbClr val="297FD5">
                    <a:lumMod val="75000"/>
                  </a:srgbClr>
                </a:solidFill>
                <a:latin typeface="Calibri" pitchFamily="34" charset="0"/>
                <a:cs typeface="Arial" pitchFamily="34" charset="0"/>
              </a:rPr>
              <a:t>	</a:t>
            </a:r>
            <a:r>
              <a:rPr lang="es-ES" sz="2000" b="1" dirty="0" smtClean="0">
                <a:solidFill>
                  <a:srgbClr val="297FD5">
                    <a:lumMod val="75000"/>
                  </a:srgbClr>
                </a:solidFill>
                <a:latin typeface="Calibri" pitchFamily="34" charset="0"/>
                <a:cs typeface="Arial" pitchFamily="34" charset="0"/>
              </a:rPr>
              <a:t>						Regla 3.13.11</a:t>
            </a:r>
            <a:endParaRPr lang="es-ES" sz="2000" b="1" dirty="0">
              <a:solidFill>
                <a:srgbClr val="297FD5">
                  <a:lumMod val="75000"/>
                </a:srgbClr>
              </a:solidFill>
              <a:latin typeface="Calibri" pitchFamily="34" charset="0"/>
              <a:cs typeface="Arial" pitchFamily="34" charset="0"/>
            </a:endParaRPr>
          </a:p>
          <a:p>
            <a:endParaRPr lang="es-ES" sz="1400" b="1" dirty="0">
              <a:solidFill>
                <a:prstClr val="black"/>
              </a:solidFill>
              <a:latin typeface="Calibri" panose="020F0502020204030204" pitchFamily="34" charset="0"/>
              <a:cs typeface="Calibri" panose="020F0502020204030204" pitchFamily="34" charset="0"/>
            </a:endParaRPr>
          </a:p>
          <a:p>
            <a:r>
              <a:rPr lang="es-MX" sz="1600" dirty="0">
                <a:solidFill>
                  <a:prstClr val="black"/>
                </a:solidFill>
                <a:latin typeface="Calibri" panose="020F0502020204030204" pitchFamily="34" charset="0"/>
                <a:cs typeface="Calibri" panose="020F0502020204030204" pitchFamily="34" charset="0"/>
              </a:rPr>
              <a:t>Si un RIF obtiene ingresos por salarios, arrendamiento o intereses debe cumplir en forma independiente con las obligaciones fiscales inherentes a cada Capítulo de la LISR .</a:t>
            </a:r>
          </a:p>
          <a:p>
            <a:pPr indent="14288" algn="just">
              <a:spcBef>
                <a:spcPct val="20000"/>
              </a:spcBef>
              <a:defRPr/>
            </a:pPr>
            <a:r>
              <a:rPr lang="es-ES" b="1" dirty="0" smtClean="0">
                <a:solidFill>
                  <a:prstClr val="black"/>
                </a:solidFill>
                <a:latin typeface="Calibri" panose="020F0502020204030204" pitchFamily="34" charset="0"/>
                <a:cs typeface="Calibri" panose="020F0502020204030204" pitchFamily="34" charset="0"/>
              </a:rPr>
              <a:t> </a:t>
            </a:r>
          </a:p>
          <a:p>
            <a:pPr indent="14288" algn="just">
              <a:spcBef>
                <a:spcPct val="20000"/>
              </a:spcBef>
              <a:defRPr/>
            </a:pPr>
            <a:r>
              <a:rPr lang="es-ES" sz="2000" b="1" dirty="0" smtClean="0">
                <a:solidFill>
                  <a:srgbClr val="297FD5">
                    <a:lumMod val="75000"/>
                  </a:srgbClr>
                </a:solidFill>
                <a:latin typeface="Calibri" pitchFamily="34" charset="0"/>
                <a:cs typeface="Arial" pitchFamily="34" charset="0"/>
              </a:rPr>
              <a:t>DECLARACIÓN TRIMESTRAL PARA RENTA DE CASA HABITACIÓN</a:t>
            </a:r>
          </a:p>
          <a:p>
            <a:pPr indent="14288" algn="just">
              <a:spcBef>
                <a:spcPct val="20000"/>
              </a:spcBef>
              <a:defRPr/>
            </a:pPr>
            <a:r>
              <a:rPr lang="es-ES" sz="2000" b="1" dirty="0">
                <a:solidFill>
                  <a:srgbClr val="297FD5">
                    <a:lumMod val="75000"/>
                  </a:srgbClr>
                </a:solidFill>
                <a:latin typeface="Calibri" pitchFamily="34" charset="0"/>
                <a:cs typeface="Arial" pitchFamily="34" charset="0"/>
              </a:rPr>
              <a:t>	</a:t>
            </a:r>
            <a:r>
              <a:rPr lang="es-ES" sz="2000" b="1" dirty="0" smtClean="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	 </a:t>
            </a:r>
            <a:r>
              <a:rPr lang="es-ES" sz="2000" b="1" dirty="0" smtClean="0">
                <a:solidFill>
                  <a:srgbClr val="297FD5">
                    <a:lumMod val="75000"/>
                  </a:srgbClr>
                </a:solidFill>
                <a:latin typeface="Calibri" pitchFamily="34" charset="0"/>
                <a:cs typeface="Arial" pitchFamily="34" charset="0"/>
              </a:rPr>
              <a:t>Regla 3.14.2</a:t>
            </a:r>
            <a:endParaRPr lang="es-ES" sz="2400" b="1" dirty="0" smtClean="0">
              <a:solidFill>
                <a:srgbClr val="297FD5">
                  <a:lumMod val="75000"/>
                </a:srgbClr>
              </a:solidFill>
              <a:latin typeface="Calibri" pitchFamily="34" charset="0"/>
              <a:cs typeface="Arial" pitchFamily="34" charset="0"/>
            </a:endParaRPr>
          </a:p>
          <a:p>
            <a:pPr indent="14288" algn="just">
              <a:spcBef>
                <a:spcPct val="20000"/>
              </a:spcBef>
              <a:defRPr/>
            </a:pPr>
            <a:r>
              <a:rPr lang="es-ES" sz="1600" dirty="0" smtClean="0">
                <a:solidFill>
                  <a:prstClr val="black"/>
                </a:solidFill>
                <a:latin typeface="Calibri" panose="020F0502020204030204" pitchFamily="34" charset="0"/>
                <a:cs typeface="Calibri" panose="020F0502020204030204" pitchFamily="34" charset="0"/>
              </a:rPr>
              <a:t>Los contribuyentes que además de los ingresos por arrendamiento perciban ingresos por sueldos y salarios o intereses podrán optar por presentar declaraciones trimestrales, siendo la autoridad la responsable de actualizar la obligación con base en la primera declaración 2016.</a:t>
            </a:r>
          </a:p>
          <a:p>
            <a:pPr indent="14288" algn="just">
              <a:spcBef>
                <a:spcPct val="20000"/>
              </a:spcBef>
              <a:defRPr/>
            </a:pPr>
            <a:endParaRPr lang="es-ES" sz="1600"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1600" b="1" dirty="0" smtClean="0">
                <a:solidFill>
                  <a:schemeClr val="accent2"/>
                </a:solidFill>
                <a:latin typeface="Calibri" panose="020F0502020204030204" pitchFamily="34" charset="0"/>
                <a:cs typeface="Calibri" panose="020F0502020204030204" pitchFamily="34" charset="0"/>
              </a:rPr>
              <a:t>Así mismo estos contribuyentes podrán realizar el pago mensual o trimestral según corresponda en el portal “Mis Cuentas”.  Regla 3.14.3</a:t>
            </a:r>
          </a:p>
          <a:p>
            <a:pPr indent="14288" algn="just">
              <a:spcBef>
                <a:spcPct val="20000"/>
              </a:spcBef>
              <a:defRPr/>
            </a:pPr>
            <a:endParaRPr lang="es-MX" sz="1600" dirty="0">
              <a:solidFill>
                <a:prstClr val="black"/>
              </a:solidFill>
              <a:latin typeface="Calibri" panose="020F0502020204030204" pitchFamily="34" charset="0"/>
              <a:cs typeface="Calibri" panose="020F0502020204030204" pitchFamily="34" charset="0"/>
            </a:endParaRPr>
          </a:p>
          <a:p>
            <a:r>
              <a:rPr lang="es-ES" sz="2000" b="1" dirty="0" smtClean="0">
                <a:solidFill>
                  <a:srgbClr val="297FD5">
                    <a:lumMod val="75000"/>
                  </a:srgbClr>
                </a:solidFill>
                <a:latin typeface="Calibri" pitchFamily="34" charset="0"/>
                <a:cs typeface="Arial" pitchFamily="34" charset="0"/>
              </a:rPr>
              <a:t>CAMBIO DE OPCIÓN COOPERATIVAS DE PRODUCCIÓN </a:t>
            </a:r>
            <a:r>
              <a:rPr lang="es-ES" sz="2400" b="1" dirty="0" smtClean="0">
                <a:solidFill>
                  <a:srgbClr val="297FD5">
                    <a:lumMod val="75000"/>
                  </a:srgbClr>
                </a:solidFill>
                <a:latin typeface="Calibri" pitchFamily="34" charset="0"/>
                <a:cs typeface="Arial" pitchFamily="34" charset="0"/>
              </a:rPr>
              <a:t>	</a:t>
            </a:r>
            <a:r>
              <a:rPr lang="es-MX" sz="2000" b="1" dirty="0" smtClean="0">
                <a:solidFill>
                  <a:srgbClr val="297FD5">
                    <a:lumMod val="75000"/>
                  </a:srgbClr>
                </a:solidFill>
                <a:latin typeface="Calibri" pitchFamily="34" charset="0"/>
                <a:cs typeface="Arial" pitchFamily="34" charset="0"/>
              </a:rPr>
              <a:t>Regla 3.21.5.1</a:t>
            </a:r>
            <a:endParaRPr lang="es-MX" sz="2400" b="1" dirty="0">
              <a:solidFill>
                <a:srgbClr val="297FD5">
                  <a:lumMod val="75000"/>
                </a:srgbClr>
              </a:solidFill>
              <a:latin typeface="Calibri" pitchFamily="34" charset="0"/>
              <a:cs typeface="Arial" pitchFamily="34" charset="0"/>
            </a:endParaRPr>
          </a:p>
          <a:p>
            <a:endParaRPr lang="es-MX" sz="2000" b="1" dirty="0">
              <a:solidFill>
                <a:prstClr val="black"/>
              </a:solidFill>
              <a:latin typeface="Calibri" pitchFamily="34" charset="0"/>
              <a:ea typeface="ＭＳ Ｐゴシック" pitchFamily="34" charset="-128"/>
              <a:cs typeface="Calibri" pitchFamily="34" charset="0"/>
            </a:endParaRPr>
          </a:p>
          <a:p>
            <a:r>
              <a:rPr lang="es-MX" sz="1600" dirty="0" smtClean="0">
                <a:solidFill>
                  <a:prstClr val="black"/>
                </a:solidFill>
                <a:latin typeface="Calibri" panose="020F0502020204030204" pitchFamily="34" charset="0"/>
                <a:cs typeface="Calibri" panose="020F0502020204030204" pitchFamily="34" charset="0"/>
              </a:rPr>
              <a:t>El </a:t>
            </a:r>
            <a:r>
              <a:rPr lang="es-MX" sz="1600" dirty="0">
                <a:solidFill>
                  <a:prstClr val="black"/>
                </a:solidFill>
                <a:latin typeface="Calibri" panose="020F0502020204030204" pitchFamily="34" charset="0"/>
                <a:cs typeface="Calibri" panose="020F0502020204030204" pitchFamily="34" charset="0"/>
              </a:rPr>
              <a:t>cambio de opción de tributación de las </a:t>
            </a:r>
            <a:r>
              <a:rPr lang="es-MX" sz="1600" dirty="0" smtClean="0">
                <a:solidFill>
                  <a:prstClr val="black"/>
                </a:solidFill>
                <a:latin typeface="Calibri" panose="020F0502020204030204" pitchFamily="34" charset="0"/>
                <a:cs typeface="Calibri" panose="020F0502020204030204" pitchFamily="34" charset="0"/>
              </a:rPr>
              <a:t>SCP deberá </a:t>
            </a:r>
            <a:r>
              <a:rPr lang="es-MX" sz="1600" dirty="0">
                <a:solidFill>
                  <a:prstClr val="black"/>
                </a:solidFill>
                <a:latin typeface="Calibri" panose="020F0502020204030204" pitchFamily="34" charset="0"/>
                <a:cs typeface="Calibri" panose="020F0502020204030204" pitchFamily="34" charset="0"/>
              </a:rPr>
              <a:t>presentarse de conformidad con lo establecido en la ficha de trámite 71/CFF, “Aviso de actualización de actividades económicas y obligaciones</a:t>
            </a:r>
            <a:r>
              <a:rPr lang="es-MX" sz="1600" dirty="0" smtClean="0">
                <a:solidFill>
                  <a:prstClr val="black"/>
                </a:solidFill>
                <a:latin typeface="Calibri" panose="020F0502020204030204" pitchFamily="34" charset="0"/>
                <a:cs typeface="Calibri" panose="020F0502020204030204" pitchFamily="34" charset="0"/>
              </a:rPr>
              <a:t>”</a:t>
            </a:r>
            <a:endParaRPr lang="es-MX" sz="1600" dirty="0" smtClean="0">
              <a:solidFill>
                <a:prstClr val="black"/>
              </a:solidFill>
              <a:latin typeface="Calibri" pitchFamily="34" charset="0"/>
              <a:ea typeface="ＭＳ Ｐゴシック" pitchFamily="34" charset="-128"/>
              <a:cs typeface="Calibri" pitchFamily="34" charset="0"/>
            </a:endParaRPr>
          </a:p>
          <a:p>
            <a:endParaRPr lang="es-MX" sz="1600" b="1"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765626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47</a:t>
            </a:fld>
            <a:endParaRPr lang="es-MX" dirty="0"/>
          </a:p>
        </p:txBody>
      </p:sp>
      <p:sp>
        <p:nvSpPr>
          <p:cNvPr id="9" name="Rectangle 11"/>
          <p:cNvSpPr txBox="1">
            <a:spLocks noChangeArrowheads="1"/>
          </p:cNvSpPr>
          <p:nvPr/>
        </p:nvSpPr>
        <p:spPr>
          <a:xfrm>
            <a:off x="395535" y="555055"/>
            <a:ext cx="8352927" cy="6207365"/>
          </a:xfrm>
          <a:prstGeom prst="rect">
            <a:avLst/>
          </a:prstGeom>
        </p:spPr>
        <p:txBody>
          <a:bodyPr/>
          <a:lstStyle/>
          <a:p>
            <a:pPr indent="14288">
              <a:spcBef>
                <a:spcPct val="20000"/>
              </a:spcBef>
              <a:defRPr/>
            </a:pPr>
            <a:r>
              <a:rPr lang="es-ES" sz="2000" b="1" dirty="0" smtClean="0">
                <a:solidFill>
                  <a:srgbClr val="297FD5">
                    <a:lumMod val="75000"/>
                  </a:srgbClr>
                </a:solidFill>
                <a:latin typeface="Calibri" pitchFamily="34" charset="0"/>
                <a:cs typeface="Arial" pitchFamily="34" charset="0"/>
              </a:rPr>
              <a:t>DECLARACIÓN DE CLIENTES Y PROVEEDORES 		3.23.16 </a:t>
            </a:r>
            <a:r>
              <a:rPr lang="es-ES" sz="2000" b="1" dirty="0">
                <a:solidFill>
                  <a:srgbClr val="297FD5">
                    <a:lumMod val="75000"/>
                  </a:srgbClr>
                </a:solidFill>
                <a:latin typeface="Calibri" pitchFamily="34" charset="0"/>
                <a:cs typeface="Arial" pitchFamily="34" charset="0"/>
              </a:rPr>
              <a:t>1ª M</a:t>
            </a:r>
            <a:r>
              <a:rPr lang="es-ES" sz="2000" b="1" dirty="0" smtClean="0">
                <a:solidFill>
                  <a:srgbClr val="297FD5">
                    <a:lumMod val="75000"/>
                  </a:srgbClr>
                </a:solidFill>
                <a:latin typeface="Calibri" pitchFamily="34" charset="0"/>
                <a:cs typeface="Arial" pitchFamily="34" charset="0"/>
              </a:rPr>
              <a:t>RM</a:t>
            </a:r>
            <a:endParaRPr lang="es-ES" sz="2000" b="1" dirty="0">
              <a:solidFill>
                <a:srgbClr val="297FD5">
                  <a:lumMod val="75000"/>
                </a:srgbClr>
              </a:solidFill>
              <a:latin typeface="Calibri" pitchFamily="34" charset="0"/>
              <a:cs typeface="Arial" pitchFamily="34" charset="0"/>
            </a:endParaRPr>
          </a:p>
          <a:p>
            <a:pPr indent="14288">
              <a:spcBef>
                <a:spcPct val="20000"/>
              </a:spcBef>
              <a:defRPr/>
            </a:pPr>
            <a:endParaRPr lang="es-ES" dirty="0" smtClean="0">
              <a:solidFill>
                <a:prstClr val="black"/>
              </a:solidFill>
              <a:latin typeface="Calibri" panose="020F0502020204030204" pitchFamily="34" charset="0"/>
              <a:cs typeface="Calibri" panose="020F0502020204030204" pitchFamily="34" charset="0"/>
            </a:endParaRPr>
          </a:p>
          <a:p>
            <a:pPr indent="14288">
              <a:spcBef>
                <a:spcPct val="20000"/>
              </a:spcBef>
              <a:defRPr/>
            </a:pPr>
            <a:r>
              <a:rPr lang="es-ES" dirty="0" smtClean="0">
                <a:solidFill>
                  <a:prstClr val="black"/>
                </a:solidFill>
                <a:latin typeface="Calibri" panose="020F0502020204030204" pitchFamily="34" charset="0"/>
                <a:cs typeface="Calibri" panose="020F0502020204030204" pitchFamily="34" charset="0"/>
              </a:rPr>
              <a:t>Se de la opción por el ejercicio 2015 de no presentar la declaración informativa de Clientes y Proveedores señalada en el </a:t>
            </a:r>
            <a:r>
              <a:rPr lang="es-ES" b="1" dirty="0" smtClean="0">
                <a:solidFill>
                  <a:schemeClr val="accent2"/>
                </a:solidFill>
                <a:latin typeface="Calibri" panose="020F0502020204030204" pitchFamily="34" charset="0"/>
                <a:cs typeface="Calibri" panose="020F0502020204030204" pitchFamily="34" charset="0"/>
              </a:rPr>
              <a:t>art. 86 </a:t>
            </a:r>
            <a:r>
              <a:rPr lang="es-ES" b="1" dirty="0" err="1" smtClean="0">
                <a:solidFill>
                  <a:schemeClr val="accent2"/>
                </a:solidFill>
                <a:latin typeface="Calibri" panose="020F0502020204030204" pitchFamily="34" charset="0"/>
                <a:cs typeface="Calibri" panose="020F0502020204030204" pitchFamily="34" charset="0"/>
              </a:rPr>
              <a:t>fr.</a:t>
            </a:r>
            <a:r>
              <a:rPr lang="es-ES" b="1" dirty="0" smtClean="0">
                <a:solidFill>
                  <a:schemeClr val="accent2"/>
                </a:solidFill>
                <a:latin typeface="Calibri" panose="020F0502020204030204" pitchFamily="34" charset="0"/>
                <a:cs typeface="Calibri" panose="020F0502020204030204" pitchFamily="34" charset="0"/>
              </a:rPr>
              <a:t> </a:t>
            </a:r>
            <a:r>
              <a:rPr lang="es-ES" dirty="0" smtClean="0">
                <a:solidFill>
                  <a:prstClr val="black"/>
                </a:solidFill>
                <a:latin typeface="Calibri" panose="020F0502020204030204" pitchFamily="34" charset="0"/>
                <a:cs typeface="Calibri" panose="020F0502020204030204" pitchFamily="34" charset="0"/>
              </a:rPr>
              <a:t>VIII de la LISR vigente hasta el 2013</a:t>
            </a:r>
            <a:r>
              <a:rPr lang="es-ES" dirty="0">
                <a:solidFill>
                  <a:prstClr val="black"/>
                </a:solidFill>
                <a:latin typeface="Calibri" panose="020F0502020204030204" pitchFamily="34" charset="0"/>
                <a:cs typeface="Calibri" panose="020F0502020204030204" pitchFamily="34" charset="0"/>
              </a:rPr>
              <a:t>.</a:t>
            </a:r>
          </a:p>
          <a:p>
            <a:pPr indent="14288" algn="ctr">
              <a:spcBef>
                <a:spcPct val="20000"/>
              </a:spcBef>
              <a:defRPr/>
            </a:pPr>
            <a:endParaRPr lang="es-ES" b="1" dirty="0" smtClean="0">
              <a:solidFill>
                <a:prstClr val="black"/>
              </a:solidFill>
              <a:latin typeface="Calibri" panose="020F0502020204030204" pitchFamily="34" charset="0"/>
              <a:cs typeface="Calibri" panose="020F0502020204030204" pitchFamily="34" charset="0"/>
            </a:endParaRPr>
          </a:p>
          <a:p>
            <a:pPr indent="14288" algn="ctr">
              <a:spcBef>
                <a:spcPct val="20000"/>
              </a:spcBef>
              <a:defRPr/>
            </a:pPr>
            <a:r>
              <a:rPr lang="es-ES" sz="2400" b="1" dirty="0" smtClean="0">
                <a:solidFill>
                  <a:prstClr val="black"/>
                </a:solidFill>
                <a:latin typeface="Calibri" panose="020F0502020204030204" pitchFamily="34" charset="0"/>
                <a:cs typeface="Calibri" panose="020F0502020204030204" pitchFamily="34" charset="0"/>
              </a:rPr>
              <a:t> </a:t>
            </a:r>
            <a:r>
              <a:rPr lang="es-MX" sz="2400" b="1" dirty="0" smtClean="0">
                <a:solidFill>
                  <a:srgbClr val="ACCBF9">
                    <a:lumMod val="50000"/>
                  </a:srgbClr>
                </a:solidFill>
                <a:latin typeface="Calibri" panose="020F0502020204030204" pitchFamily="34" charset="0"/>
                <a:cs typeface="Calibri" panose="020F0502020204030204" pitchFamily="34" charset="0"/>
              </a:rPr>
              <a:t>IMPUESTO AL VALOR AGREGADO</a:t>
            </a:r>
            <a:endParaRPr lang="es-MX" sz="2400" b="1" dirty="0">
              <a:solidFill>
                <a:srgbClr val="ACCBF9">
                  <a:lumMod val="50000"/>
                </a:srgbClr>
              </a:solidFill>
              <a:latin typeface="Calibri" panose="020F0502020204030204" pitchFamily="34" charset="0"/>
              <a:cs typeface="Calibri" panose="020F0502020204030204" pitchFamily="34" charset="0"/>
            </a:endParaRPr>
          </a:p>
          <a:p>
            <a:pPr indent="14288" algn="just">
              <a:spcBef>
                <a:spcPct val="20000"/>
              </a:spcBef>
              <a:defRPr/>
            </a:pPr>
            <a:endParaRPr lang="es-ES" b="1"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2000" b="1" dirty="0" smtClean="0">
                <a:solidFill>
                  <a:srgbClr val="297FD5">
                    <a:lumMod val="75000"/>
                  </a:srgbClr>
                </a:solidFill>
                <a:latin typeface="Calibri" pitchFamily="34" charset="0"/>
                <a:cs typeface="Arial" pitchFamily="34" charset="0"/>
              </a:rPr>
              <a:t>DECLARACIÓN INFORMATIVA DE IVA 			Regla 4.5.3</a:t>
            </a:r>
            <a:endParaRPr lang="es-ES" sz="2000" b="1" dirty="0">
              <a:solidFill>
                <a:srgbClr val="297FD5">
                  <a:lumMod val="75000"/>
                </a:srgbClr>
              </a:solidFill>
              <a:latin typeface="Calibri" pitchFamily="34" charset="0"/>
              <a:cs typeface="Arial" pitchFamily="34" charset="0"/>
            </a:endParaRPr>
          </a:p>
          <a:p>
            <a:pPr indent="14288" algn="just">
              <a:spcBef>
                <a:spcPct val="20000"/>
              </a:spcBef>
              <a:defRPr/>
            </a:pPr>
            <a:r>
              <a:rPr lang="es-MX" dirty="0">
                <a:solidFill>
                  <a:prstClr val="black"/>
                </a:solidFill>
                <a:latin typeface="Calibri" panose="020F0502020204030204" pitchFamily="34" charset="0"/>
                <a:cs typeface="Calibri" panose="020F0502020204030204" pitchFamily="34" charset="0"/>
              </a:rPr>
              <a:t>Quienes perciben ingresos por arrendamiento y apliquen la deducción ciega no están obligados a presentar las declaraciones informativas del IVA.</a:t>
            </a:r>
            <a:endParaRPr lang="es-ES" dirty="0">
              <a:solidFill>
                <a:prstClr val="black"/>
              </a:solidFill>
              <a:latin typeface="Calibri" panose="020F0502020204030204" pitchFamily="34" charset="0"/>
              <a:cs typeface="Calibri" panose="020F0502020204030204" pitchFamily="34" charset="0"/>
            </a:endParaRPr>
          </a:p>
          <a:p>
            <a:pPr indent="14288" algn="ctr">
              <a:spcBef>
                <a:spcPct val="20000"/>
              </a:spcBef>
              <a:defRPr/>
            </a:pPr>
            <a:endParaRPr lang="es-MX" sz="1600" dirty="0" smtClean="0">
              <a:solidFill>
                <a:prstClr val="black"/>
              </a:solidFill>
              <a:latin typeface="Calibri" panose="020F0502020204030204" pitchFamily="34" charset="0"/>
              <a:cs typeface="Calibri" panose="020F0502020204030204" pitchFamily="34" charset="0"/>
            </a:endParaRPr>
          </a:p>
          <a:p>
            <a:pPr indent="14288" algn="ctr">
              <a:spcBef>
                <a:spcPct val="20000"/>
              </a:spcBef>
              <a:defRPr/>
            </a:pPr>
            <a:r>
              <a:rPr lang="es-MX" sz="2400" b="1" dirty="0" smtClean="0">
                <a:solidFill>
                  <a:srgbClr val="ACCBF9">
                    <a:lumMod val="50000"/>
                  </a:srgbClr>
                </a:solidFill>
                <a:latin typeface="Calibri" panose="020F0502020204030204" pitchFamily="34" charset="0"/>
                <a:cs typeface="Calibri" panose="020F0502020204030204" pitchFamily="34" charset="0"/>
              </a:rPr>
              <a:t>LEY DE INGRESOS DE LA FEDERACION</a:t>
            </a:r>
            <a:endParaRPr lang="es-MX" sz="2400" b="1" dirty="0">
              <a:solidFill>
                <a:srgbClr val="ACCBF9">
                  <a:lumMod val="50000"/>
                </a:srgbClr>
              </a:solidFill>
              <a:latin typeface="Calibri" panose="020F0502020204030204" pitchFamily="34" charset="0"/>
              <a:cs typeface="Calibri" panose="020F0502020204030204" pitchFamily="34" charset="0"/>
            </a:endParaRPr>
          </a:p>
          <a:p>
            <a:pPr indent="14288" algn="just">
              <a:spcBef>
                <a:spcPct val="20000"/>
              </a:spcBef>
              <a:defRPr/>
            </a:pPr>
            <a:endParaRPr lang="es-MX" sz="1600" dirty="0">
              <a:solidFill>
                <a:prstClr val="black"/>
              </a:solidFill>
              <a:latin typeface="Calibri" panose="020F0502020204030204" pitchFamily="34" charset="0"/>
              <a:cs typeface="Calibri" panose="020F0502020204030204" pitchFamily="34" charset="0"/>
            </a:endParaRPr>
          </a:p>
          <a:p>
            <a:pPr algn="just"/>
            <a:r>
              <a:rPr lang="es-ES" sz="2000" b="1" dirty="0" smtClean="0">
                <a:solidFill>
                  <a:srgbClr val="297FD5">
                    <a:lumMod val="75000"/>
                  </a:srgbClr>
                </a:solidFill>
                <a:latin typeface="Calibri" pitchFamily="34" charset="0"/>
                <a:cs typeface="Arial" pitchFamily="34" charset="0"/>
              </a:rPr>
              <a:t>ESTIMULO FISCAL DE DIÉSEL APLICADO EN CAMBIO DE OPCIÓN COOPERATIVAS DE PRODUCCIÓN </a:t>
            </a:r>
            <a:r>
              <a:rPr lang="es-MX" sz="2000" b="1" dirty="0" smtClean="0">
                <a:solidFill>
                  <a:srgbClr val="297FD5">
                    <a:lumMod val="75000"/>
                  </a:srgbClr>
                </a:solidFill>
                <a:latin typeface="Calibri" pitchFamily="34" charset="0"/>
                <a:cs typeface="Arial" pitchFamily="34" charset="0"/>
              </a:rPr>
              <a:t>Y PROCEDIMIENTO PARA EL ACREDITAMIENTO   				 Reglas 9.15 y 9.16</a:t>
            </a:r>
            <a:endParaRPr lang="es-MX" sz="2000" b="1" dirty="0" smtClean="0">
              <a:solidFill>
                <a:prstClr val="black"/>
              </a:solidFill>
              <a:latin typeface="Calibri" pitchFamily="34" charset="0"/>
              <a:ea typeface="ＭＳ Ｐゴシック" pitchFamily="34" charset="-128"/>
              <a:cs typeface="Calibri" pitchFamily="34" charset="0"/>
            </a:endParaRPr>
          </a:p>
          <a:p>
            <a:endParaRPr lang="es-MX" sz="2000" b="1" dirty="0">
              <a:solidFill>
                <a:prstClr val="black"/>
              </a:solidFill>
              <a:latin typeface="Calibri" pitchFamily="34" charset="0"/>
              <a:ea typeface="ＭＳ Ｐゴシック" pitchFamily="34" charset="-128"/>
              <a:cs typeface="Calibri" pitchFamily="34" charset="0"/>
            </a:endParaRPr>
          </a:p>
          <a:p>
            <a:r>
              <a:rPr lang="es-MX" dirty="0">
                <a:solidFill>
                  <a:prstClr val="black"/>
                </a:solidFill>
                <a:latin typeface="Calibri" panose="020F0502020204030204" pitchFamily="34" charset="0"/>
                <a:cs typeface="Calibri" panose="020F0502020204030204" pitchFamily="34" charset="0"/>
              </a:rPr>
              <a:t>Se consideran como maquinaria a las locomotoras y a los medios de transporte de baja velocidad según las características que se señalan en esta regla.</a:t>
            </a:r>
          </a:p>
          <a:p>
            <a:endParaRPr lang="es-MX" dirty="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4350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48</a:t>
            </a:fld>
            <a:endParaRPr lang="es-MX" dirty="0"/>
          </a:p>
        </p:txBody>
      </p:sp>
      <p:sp>
        <p:nvSpPr>
          <p:cNvPr id="9" name="Rectangle 11"/>
          <p:cNvSpPr txBox="1">
            <a:spLocks noChangeArrowheads="1"/>
          </p:cNvSpPr>
          <p:nvPr/>
        </p:nvSpPr>
        <p:spPr>
          <a:xfrm>
            <a:off x="395535" y="769682"/>
            <a:ext cx="8352927" cy="5683653"/>
          </a:xfrm>
          <a:prstGeom prst="rect">
            <a:avLst/>
          </a:prstGeom>
        </p:spPr>
        <p:txBody>
          <a:bodyPr/>
          <a:lstStyle/>
          <a:p>
            <a:pPr indent="14288" algn="just">
              <a:spcBef>
                <a:spcPct val="20000"/>
              </a:spcBef>
              <a:defRPr/>
            </a:pPr>
            <a:r>
              <a:rPr lang="es-ES" sz="2400" b="1" dirty="0" smtClean="0">
                <a:solidFill>
                  <a:srgbClr val="297FD5">
                    <a:lumMod val="75000"/>
                  </a:srgbClr>
                </a:solidFill>
                <a:latin typeface="Calibri" pitchFamily="34" charset="0"/>
                <a:cs typeface="Arial" pitchFamily="34" charset="0"/>
              </a:rPr>
              <a:t>PLAZO PARA EL PAGO DE PTU </a:t>
            </a:r>
            <a:r>
              <a:rPr lang="es-ES" sz="2000" b="1" dirty="0" smtClean="0">
                <a:solidFill>
                  <a:srgbClr val="297FD5">
                    <a:lumMod val="75000"/>
                  </a:srgbClr>
                </a:solidFill>
                <a:latin typeface="Calibri" pitchFamily="34" charset="0"/>
                <a:cs typeface="Arial" pitchFamily="34" charset="0"/>
              </a:rPr>
              <a:t>			Regla 11.7.1.1</a:t>
            </a:r>
            <a:endParaRPr lang="es-ES" sz="2000" b="1" dirty="0">
              <a:solidFill>
                <a:srgbClr val="297FD5">
                  <a:lumMod val="75000"/>
                </a:srgbClr>
              </a:solidFill>
              <a:latin typeface="Calibri" pitchFamily="34" charset="0"/>
              <a:cs typeface="Arial" pitchFamily="34" charset="0"/>
            </a:endParaRPr>
          </a:p>
          <a:p>
            <a:pPr indent="14288" algn="just">
              <a:spcBef>
                <a:spcPct val="20000"/>
              </a:spcBef>
              <a:defRPr/>
            </a:pPr>
            <a:endParaRPr lang="es-ES" b="1"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MX" sz="1600" dirty="0" smtClean="0">
                <a:solidFill>
                  <a:prstClr val="black"/>
                </a:solidFill>
                <a:latin typeface="Calibri" pitchFamily="34" charset="0"/>
                <a:cs typeface="Calibri" pitchFamily="34" charset="0"/>
              </a:rPr>
              <a:t>Los contribuyentes del RIF podrán realizar el pago de la PTU a más tardar el 29 de junio de 2016.</a:t>
            </a:r>
          </a:p>
          <a:p>
            <a:pPr indent="14288" algn="just">
              <a:spcBef>
                <a:spcPct val="20000"/>
              </a:spcBef>
              <a:defRPr/>
            </a:pPr>
            <a:endParaRPr lang="es-MX" sz="1600" dirty="0">
              <a:solidFill>
                <a:prstClr val="black"/>
              </a:solidFill>
              <a:latin typeface="Calibri" panose="020F0502020204030204" pitchFamily="34" charset="0"/>
              <a:cs typeface="Calibri" panose="020F0502020204030204" pitchFamily="34" charset="0"/>
            </a:endParaRPr>
          </a:p>
          <a:p>
            <a:pPr indent="14288" algn="just">
              <a:spcBef>
                <a:spcPct val="20000"/>
              </a:spcBef>
              <a:defRPr/>
            </a:pPr>
            <a:r>
              <a:rPr lang="es-ES" sz="2400" b="1" dirty="0" smtClean="0">
                <a:solidFill>
                  <a:srgbClr val="297FD5">
                    <a:lumMod val="75000"/>
                  </a:srgbClr>
                </a:solidFill>
                <a:latin typeface="Calibri" pitchFamily="34" charset="0"/>
                <a:cs typeface="Arial" pitchFamily="34" charset="0"/>
              </a:rPr>
              <a:t>FORMA DE PAGO EN ZONAS EN POBLACIONES O ZONAS RURALES						</a:t>
            </a:r>
            <a:r>
              <a:rPr lang="es-ES" sz="2000" b="1" dirty="0" smtClean="0">
                <a:solidFill>
                  <a:srgbClr val="297FD5">
                    <a:lumMod val="75000"/>
                  </a:srgbClr>
                </a:solidFill>
                <a:latin typeface="Calibri" pitchFamily="34" charset="0"/>
                <a:cs typeface="Arial" pitchFamily="34" charset="0"/>
              </a:rPr>
              <a:t>Regla 11.7.1.2</a:t>
            </a:r>
            <a:endParaRPr lang="es-ES" sz="2400" b="1" dirty="0">
              <a:solidFill>
                <a:srgbClr val="297FD5">
                  <a:lumMod val="75000"/>
                </a:srgbClr>
              </a:solidFill>
              <a:latin typeface="Calibri" pitchFamily="34" charset="0"/>
              <a:cs typeface="Arial" pitchFamily="34" charset="0"/>
            </a:endParaRPr>
          </a:p>
          <a:p>
            <a:pPr indent="14288" algn="just">
              <a:spcBef>
                <a:spcPct val="20000"/>
              </a:spcBef>
              <a:defRPr/>
            </a:pPr>
            <a:r>
              <a:rPr lang="es-MX" sz="1600" dirty="0" smtClean="0">
                <a:solidFill>
                  <a:prstClr val="black"/>
                </a:solidFill>
                <a:latin typeface="Calibri" panose="020F0502020204030204" pitchFamily="34" charset="0"/>
                <a:cs typeface="Calibri" panose="020F0502020204030204" pitchFamily="34" charset="0"/>
              </a:rPr>
              <a:t>Cuando no se cuente con servicios financieros se podrán pagar en efectivo. Dichas zonas se darán a conocer a través del portal del SAT.</a:t>
            </a:r>
          </a:p>
          <a:p>
            <a:pPr indent="14288" algn="just">
              <a:spcBef>
                <a:spcPct val="20000"/>
              </a:spcBef>
              <a:defRPr/>
            </a:pPr>
            <a:endParaRPr lang="es-MX" b="1" dirty="0" smtClean="0">
              <a:solidFill>
                <a:prstClr val="black"/>
              </a:solidFill>
              <a:latin typeface="Calibri" panose="020F0502020204030204" pitchFamily="34" charset="0"/>
              <a:cs typeface="Calibri" panose="020F0502020204030204" pitchFamily="34" charset="0"/>
            </a:endParaRPr>
          </a:p>
          <a:p>
            <a:pPr algn="ctr"/>
            <a:r>
              <a:rPr lang="es-MX" sz="2400" b="1" dirty="0">
                <a:solidFill>
                  <a:srgbClr val="297FD5">
                    <a:lumMod val="75000"/>
                  </a:srgbClr>
                </a:solidFill>
                <a:latin typeface="Calibri" pitchFamily="34" charset="0"/>
                <a:cs typeface="Arial" pitchFamily="34" charset="0"/>
              </a:rPr>
              <a:t>REPATRIACION DE CAPITALES</a:t>
            </a:r>
          </a:p>
          <a:p>
            <a:endParaRPr lang="es-MX" b="1" dirty="0">
              <a:solidFill>
                <a:prstClr val="black"/>
              </a:solidFill>
              <a:latin typeface="Calibri" panose="020F0502020204030204" pitchFamily="34" charset="0"/>
              <a:cs typeface="Calibri" panose="020F0502020204030204" pitchFamily="34" charset="0"/>
            </a:endParaRPr>
          </a:p>
          <a:p>
            <a:r>
              <a:rPr lang="es-MX" sz="2400" b="1" dirty="0" smtClean="0">
                <a:solidFill>
                  <a:srgbClr val="297FD5">
                    <a:lumMod val="75000"/>
                  </a:srgbClr>
                </a:solidFill>
                <a:latin typeface="Calibri" pitchFamily="34" charset="0"/>
                <a:cs typeface="Arial" pitchFamily="34" charset="0"/>
              </a:rPr>
              <a:t>PAGO DEL IMPUESTO 					</a:t>
            </a:r>
            <a:r>
              <a:rPr lang="es-MX" sz="2000" b="1" dirty="0" smtClean="0">
                <a:solidFill>
                  <a:srgbClr val="297FD5">
                    <a:lumMod val="75000"/>
                  </a:srgbClr>
                </a:solidFill>
                <a:latin typeface="Calibri" pitchFamily="34" charset="0"/>
                <a:cs typeface="Arial" pitchFamily="34" charset="0"/>
              </a:rPr>
              <a:t>Regla 11.7.1.6</a:t>
            </a:r>
            <a:endParaRPr lang="es-MX" sz="2400" b="1" dirty="0">
              <a:solidFill>
                <a:srgbClr val="297FD5">
                  <a:lumMod val="75000"/>
                </a:srgbClr>
              </a:solidFill>
              <a:latin typeface="Calibri" pitchFamily="34" charset="0"/>
              <a:cs typeface="Arial" pitchFamily="34" charset="0"/>
            </a:endParaRPr>
          </a:p>
          <a:p>
            <a:endParaRPr lang="es-MX" b="1" dirty="0">
              <a:solidFill>
                <a:prstClr val="black"/>
              </a:solidFill>
              <a:latin typeface="Calibri" panose="020F0502020204030204" pitchFamily="34" charset="0"/>
              <a:cs typeface="Calibri" panose="020F0502020204030204" pitchFamily="34" charset="0"/>
            </a:endParaRPr>
          </a:p>
          <a:p>
            <a:r>
              <a:rPr lang="es-ES" sz="1600" dirty="0" smtClean="0">
                <a:solidFill>
                  <a:prstClr val="black"/>
                </a:solidFill>
                <a:latin typeface="Calibri" pitchFamily="34" charset="0"/>
                <a:cs typeface="Calibri" pitchFamily="34" charset="0"/>
              </a:rPr>
              <a:t> Las PF </a:t>
            </a:r>
            <a:r>
              <a:rPr lang="es-ES" sz="1600" dirty="0">
                <a:solidFill>
                  <a:prstClr val="black"/>
                </a:solidFill>
                <a:latin typeface="Calibri" pitchFamily="34" charset="0"/>
                <a:cs typeface="Calibri" pitchFamily="34" charset="0"/>
              </a:rPr>
              <a:t>y </a:t>
            </a:r>
            <a:r>
              <a:rPr lang="es-ES" sz="1600" dirty="0" smtClean="0">
                <a:solidFill>
                  <a:prstClr val="black"/>
                </a:solidFill>
                <a:latin typeface="Calibri" pitchFamily="34" charset="0"/>
                <a:cs typeface="Calibri" pitchFamily="34" charset="0"/>
              </a:rPr>
              <a:t>PM, </a:t>
            </a:r>
            <a:r>
              <a:rPr lang="es-ES" sz="1600" dirty="0">
                <a:solidFill>
                  <a:prstClr val="black"/>
                </a:solidFill>
                <a:latin typeface="Calibri" pitchFamily="34" charset="0"/>
                <a:cs typeface="Calibri" pitchFamily="34" charset="0"/>
              </a:rPr>
              <a:t>podrán optar por pagar el ISR de conformidad con lo dispuesto en la Ley del ISR por los ingresos e inversiones mantenidos en el extranjero, siempre que, además de los requisitos establecidos en el citado dispositivo, cumplan con lo siguiente:</a:t>
            </a:r>
            <a:endParaRPr lang="es-MX" sz="1600" dirty="0">
              <a:solidFill>
                <a:prstClr val="black"/>
              </a:solidFill>
              <a:latin typeface="Calibri" pitchFamily="34" charset="0"/>
              <a:cs typeface="Calibri" pitchFamily="34" charset="0"/>
            </a:endParaRPr>
          </a:p>
          <a:p>
            <a:endParaRPr lang="es-ES" sz="1600" dirty="0" smtClean="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1465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49</a:t>
            </a:fld>
            <a:endParaRPr lang="es-MX" dirty="0"/>
          </a:p>
        </p:txBody>
      </p:sp>
      <p:sp>
        <p:nvSpPr>
          <p:cNvPr id="9" name="Rectangle 11"/>
          <p:cNvSpPr txBox="1">
            <a:spLocks noChangeArrowheads="1"/>
          </p:cNvSpPr>
          <p:nvPr/>
        </p:nvSpPr>
        <p:spPr>
          <a:xfrm>
            <a:off x="395535" y="769682"/>
            <a:ext cx="8352927" cy="5899677"/>
          </a:xfrm>
          <a:prstGeom prst="rect">
            <a:avLst/>
          </a:prstGeom>
        </p:spPr>
        <p:txBody>
          <a:bodyPr/>
          <a:lstStyle/>
          <a:p>
            <a:r>
              <a:rPr lang="es-ES" sz="1600" dirty="0">
                <a:solidFill>
                  <a:prstClr val="black"/>
                </a:solidFill>
                <a:latin typeface="Calibri" panose="020F0502020204030204" pitchFamily="34" charset="0"/>
                <a:cs typeface="Calibri" panose="020F0502020204030204" pitchFamily="34" charset="0"/>
              </a:rPr>
              <a:t>Que el ISR que corresponda a los ingresos y a las inversiones directas e indirectas mantenidas en el extranjero hasta el 31 de diciembre de 2014, </a:t>
            </a:r>
            <a:r>
              <a:rPr lang="es-ES" sz="1600" b="1" dirty="0">
                <a:solidFill>
                  <a:schemeClr val="accent2"/>
                </a:solidFill>
                <a:latin typeface="Calibri" panose="020F0502020204030204" pitchFamily="34" charset="0"/>
                <a:cs typeface="Calibri" panose="020F0502020204030204" pitchFamily="34" charset="0"/>
              </a:rPr>
              <a:t>se pague totalmente </a:t>
            </a:r>
            <a:r>
              <a:rPr lang="es-ES" sz="1600" dirty="0">
                <a:solidFill>
                  <a:prstClr val="black"/>
                </a:solidFill>
                <a:latin typeface="Calibri" panose="020F0502020204030204" pitchFamily="34" charset="0"/>
                <a:cs typeface="Calibri" panose="020F0502020204030204" pitchFamily="34" charset="0"/>
              </a:rPr>
              <a:t>dentro de los 15 días siguientes a la fecha en que se retornen al país los recursos provenientes del extranjero</a:t>
            </a:r>
            <a:r>
              <a:rPr lang="es-ES" sz="1600" dirty="0" smtClean="0">
                <a:solidFill>
                  <a:prstClr val="black"/>
                </a:solidFill>
                <a:latin typeface="Calibri" panose="020F0502020204030204" pitchFamily="34" charset="0"/>
                <a:cs typeface="Calibri" panose="020F0502020204030204" pitchFamily="34" charset="0"/>
              </a:rPr>
              <a:t>.</a:t>
            </a:r>
          </a:p>
          <a:p>
            <a:endParaRPr lang="es-MX" sz="1600" dirty="0" smtClean="0">
              <a:solidFill>
                <a:prstClr val="black"/>
              </a:solidFill>
              <a:latin typeface="Calibri" panose="020F0502020204030204" pitchFamily="34" charset="0"/>
              <a:cs typeface="Calibri" panose="020F0502020204030204" pitchFamily="34" charset="0"/>
            </a:endParaRPr>
          </a:p>
          <a:p>
            <a:r>
              <a:rPr lang="es-MX" sz="1600" dirty="0" smtClean="0">
                <a:solidFill>
                  <a:prstClr val="black"/>
                </a:solidFill>
                <a:latin typeface="Calibri" panose="020F0502020204030204" pitchFamily="34" charset="0"/>
                <a:cs typeface="Calibri" panose="020F0502020204030204" pitchFamily="34" charset="0"/>
              </a:rPr>
              <a:t>No se pagarán recargos y podrán aplicar el </a:t>
            </a:r>
            <a:r>
              <a:rPr lang="es-MX" sz="1600" dirty="0" err="1" smtClean="0">
                <a:solidFill>
                  <a:prstClr val="black"/>
                </a:solidFill>
                <a:latin typeface="Calibri" panose="020F0502020204030204" pitchFamily="34" charset="0"/>
                <a:cs typeface="Calibri" panose="020F0502020204030204" pitchFamily="34" charset="0"/>
              </a:rPr>
              <a:t>acreditamiento</a:t>
            </a:r>
            <a:r>
              <a:rPr lang="es-MX" sz="1600" dirty="0" smtClean="0">
                <a:solidFill>
                  <a:prstClr val="black"/>
                </a:solidFill>
                <a:latin typeface="Calibri" panose="020F0502020204030204" pitchFamily="34" charset="0"/>
                <a:cs typeface="Calibri" panose="020F0502020204030204" pitchFamily="34" charset="0"/>
              </a:rPr>
              <a:t> del ISR pagado en el extranjero. El pago se realizará en la aplicación del portal del SAT correspondiente a estos ingresos.</a:t>
            </a:r>
          </a:p>
          <a:p>
            <a:endParaRPr lang="es-MX" sz="1600" dirty="0">
              <a:solidFill>
                <a:prstClr val="black"/>
              </a:solidFill>
              <a:latin typeface="Calibri" panose="020F0502020204030204" pitchFamily="34" charset="0"/>
              <a:cs typeface="Calibri" panose="020F0502020204030204" pitchFamily="34" charset="0"/>
            </a:endParaRPr>
          </a:p>
          <a:p>
            <a:r>
              <a:rPr lang="es-MX" sz="1600" dirty="0" smtClean="0">
                <a:solidFill>
                  <a:prstClr val="black"/>
                </a:solidFill>
                <a:latin typeface="Calibri" panose="020F0502020204030204" pitchFamily="34" charset="0"/>
                <a:cs typeface="Calibri" panose="020F0502020204030204" pitchFamily="34" charset="0"/>
              </a:rPr>
              <a:t>En esta regla se menciona el procedimiento para las declaraciones normales y complementarias en su caso,</a:t>
            </a:r>
          </a:p>
          <a:p>
            <a:endParaRPr lang="es-MX" sz="1600" dirty="0">
              <a:solidFill>
                <a:prstClr val="black"/>
              </a:solidFill>
              <a:latin typeface="Calibri" panose="020F0502020204030204" pitchFamily="34" charset="0"/>
              <a:cs typeface="Calibri" panose="020F0502020204030204" pitchFamily="34" charset="0"/>
            </a:endParaRPr>
          </a:p>
          <a:p>
            <a:r>
              <a:rPr lang="es-ES" sz="1600" dirty="0">
                <a:solidFill>
                  <a:prstClr val="black"/>
                </a:solidFill>
                <a:latin typeface="Calibri" panose="020F0502020204030204" pitchFamily="34" charset="0"/>
                <a:cs typeface="Calibri" panose="020F0502020204030204" pitchFamily="34" charset="0"/>
              </a:rPr>
              <a:t>Cuando el pago del </a:t>
            </a:r>
            <a:r>
              <a:rPr lang="es-ES" sz="1600" dirty="0" smtClean="0">
                <a:solidFill>
                  <a:prstClr val="black"/>
                </a:solidFill>
                <a:latin typeface="Calibri" panose="020F0502020204030204" pitchFamily="34" charset="0"/>
                <a:cs typeface="Calibri" panose="020F0502020204030204" pitchFamily="34" charset="0"/>
              </a:rPr>
              <a:t>ISR, </a:t>
            </a:r>
            <a:r>
              <a:rPr lang="es-ES" sz="1600" dirty="0">
                <a:solidFill>
                  <a:prstClr val="black"/>
                </a:solidFill>
                <a:latin typeface="Calibri" panose="020F0502020204030204" pitchFamily="34" charset="0"/>
                <a:cs typeface="Calibri" panose="020F0502020204030204" pitchFamily="34" charset="0"/>
              </a:rPr>
              <a:t>no se realice dentro de los 15 días siguientes a la fecha en que se retornen al país los recursos provenientes del extranjero, el ISR a cargo se actualizará y causará recargos desde la fecha en que los recursos ingresaron al país y hasta la fecha en que se realice el pago, la cual no deberá exceder del </a:t>
            </a:r>
            <a:r>
              <a:rPr lang="es-ES" sz="1600" dirty="0" smtClean="0">
                <a:solidFill>
                  <a:prstClr val="black"/>
                </a:solidFill>
                <a:latin typeface="Calibri" panose="020F0502020204030204" pitchFamily="34" charset="0"/>
                <a:cs typeface="Calibri" panose="020F0502020204030204" pitchFamily="34" charset="0"/>
              </a:rPr>
              <a:t>21 </a:t>
            </a:r>
            <a:r>
              <a:rPr lang="es-ES" sz="1600" dirty="0">
                <a:solidFill>
                  <a:prstClr val="black"/>
                </a:solidFill>
                <a:latin typeface="Calibri" panose="020F0502020204030204" pitchFamily="34" charset="0"/>
                <a:cs typeface="Calibri" panose="020F0502020204030204" pitchFamily="34" charset="0"/>
              </a:rPr>
              <a:t>de </a:t>
            </a:r>
            <a:r>
              <a:rPr lang="es-ES" sz="1600" dirty="0" smtClean="0">
                <a:solidFill>
                  <a:prstClr val="black"/>
                </a:solidFill>
                <a:latin typeface="Calibri" panose="020F0502020204030204" pitchFamily="34" charset="0"/>
                <a:cs typeface="Calibri" panose="020F0502020204030204" pitchFamily="34" charset="0"/>
              </a:rPr>
              <a:t>julio </a:t>
            </a:r>
            <a:r>
              <a:rPr lang="es-ES" sz="1600" dirty="0">
                <a:solidFill>
                  <a:prstClr val="black"/>
                </a:solidFill>
                <a:latin typeface="Calibri" panose="020F0502020204030204" pitchFamily="34" charset="0"/>
                <a:cs typeface="Calibri" panose="020F0502020204030204" pitchFamily="34" charset="0"/>
              </a:rPr>
              <a:t>de 2016</a:t>
            </a:r>
            <a:r>
              <a:rPr lang="es-ES" sz="1600" dirty="0" smtClean="0">
                <a:solidFill>
                  <a:prstClr val="black"/>
                </a:solidFill>
                <a:latin typeface="Calibri" panose="020F0502020204030204" pitchFamily="34" charset="0"/>
                <a:cs typeface="Calibri" panose="020F0502020204030204" pitchFamily="34" charset="0"/>
              </a:rPr>
              <a:t>.</a:t>
            </a:r>
          </a:p>
          <a:p>
            <a:endParaRPr lang="es-ES" sz="1600" dirty="0">
              <a:solidFill>
                <a:prstClr val="black"/>
              </a:solidFill>
              <a:latin typeface="Calibri" panose="020F0502020204030204" pitchFamily="34" charset="0"/>
              <a:cs typeface="Calibri" panose="020F0502020204030204" pitchFamily="34" charset="0"/>
            </a:endParaRPr>
          </a:p>
          <a:p>
            <a:r>
              <a:rPr lang="es-MX" sz="1600" dirty="0">
                <a:solidFill>
                  <a:prstClr val="black"/>
                </a:solidFill>
                <a:latin typeface="Calibri" panose="020F0502020204030204" pitchFamily="34" charset="0"/>
                <a:cs typeface="Calibri" panose="020F0502020204030204" pitchFamily="34" charset="0"/>
              </a:rPr>
              <a:t>Cuando el pago del ISR </a:t>
            </a:r>
            <a:r>
              <a:rPr lang="es-MX" sz="1600" b="1" dirty="0" smtClean="0">
                <a:solidFill>
                  <a:schemeClr val="accent2"/>
                </a:solidFill>
                <a:latin typeface="Calibri" panose="020F0502020204030204" pitchFamily="34" charset="0"/>
                <a:cs typeface="Calibri" panose="020F0502020204030204" pitchFamily="34" charset="0"/>
              </a:rPr>
              <a:t>no </a:t>
            </a:r>
            <a:r>
              <a:rPr lang="es-MX" sz="1600" b="1" dirty="0">
                <a:solidFill>
                  <a:schemeClr val="accent2"/>
                </a:solidFill>
                <a:latin typeface="Calibri" panose="020F0502020204030204" pitchFamily="34" charset="0"/>
                <a:cs typeface="Calibri" panose="020F0502020204030204" pitchFamily="34" charset="0"/>
              </a:rPr>
              <a:t>se realice de manera completa </a:t>
            </a:r>
            <a:r>
              <a:rPr lang="es-MX" sz="1600" dirty="0">
                <a:solidFill>
                  <a:prstClr val="black"/>
                </a:solidFill>
                <a:latin typeface="Calibri" panose="020F0502020204030204" pitchFamily="34" charset="0"/>
                <a:cs typeface="Calibri" panose="020F0502020204030204" pitchFamily="34" charset="0"/>
              </a:rPr>
              <a:t>a más tardar el 30 de junio de 2016, lo establecido en esta regla no surtirá sus efectos y las autoridades fiscales requerirán el pago del total de las contribuciones omitidas, conforme a las disposiciones fiscales aplicables. </a:t>
            </a:r>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r>
              <a:rPr lang="es-ES" sz="1600" dirty="0">
                <a:solidFill>
                  <a:prstClr val="black"/>
                </a:solidFill>
                <a:latin typeface="Calibri" panose="020F0502020204030204" pitchFamily="34" charset="0"/>
                <a:cs typeface="Calibri" panose="020F0502020204030204" pitchFamily="34" charset="0"/>
              </a:rPr>
              <a:t>Los contribuyentes deberán conservar y poner a disposición de las autoridades fiscales, cuando así se lo requieran, toda la documentación y demás papeles de trabajo relacionados con el cumplimiento de las disposiciones fiscales de conformidad con lo dispuesto en el CFF</a:t>
            </a:r>
            <a:r>
              <a:rPr lang="es-ES" sz="1600" dirty="0" smtClean="0">
                <a:solidFill>
                  <a:prstClr val="black"/>
                </a:solidFill>
                <a:latin typeface="Calibri" panose="020F0502020204030204" pitchFamily="34" charset="0"/>
                <a:cs typeface="Calibri" panose="020F0502020204030204" pitchFamily="34" charset="0"/>
              </a:rPr>
              <a:t>.</a:t>
            </a:r>
          </a:p>
          <a:p>
            <a:endParaRPr lang="es-ES" sz="1600" b="1" dirty="0">
              <a:solidFill>
                <a:prstClr val="black"/>
              </a:solidFill>
              <a:latin typeface="Calibri" panose="020F0502020204030204" pitchFamily="34" charset="0"/>
              <a:cs typeface="Calibri" panose="020F0502020204030204" pitchFamily="34" charset="0"/>
            </a:endParaRPr>
          </a:p>
          <a:p>
            <a:r>
              <a:rPr lang="es-ES" sz="1600" b="1" dirty="0" smtClean="0">
                <a:solidFill>
                  <a:schemeClr val="accent2"/>
                </a:solidFill>
                <a:latin typeface="Calibri" panose="020F0502020204030204" pitchFamily="34" charset="0"/>
                <a:cs typeface="Calibri" panose="020F0502020204030204" pitchFamily="34" charset="0"/>
              </a:rPr>
              <a:t>El monto de  multas y recargos no se considerarán ingreso acumulable</a:t>
            </a:r>
            <a:endParaRPr lang="es-MX" sz="1600" b="1" dirty="0">
              <a:solidFill>
                <a:schemeClr val="accent2"/>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936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627063"/>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CONDONACIÓN DE MULTAS</a:t>
            </a:r>
          </a:p>
          <a:p>
            <a:pPr algn="r" defTabSz="820738" eaLnBrk="0" hangingPunct="0"/>
            <a:r>
              <a:rPr lang="es-ES" sz="2400" b="1" dirty="0">
                <a:solidFill>
                  <a:srgbClr val="297FD5">
                    <a:lumMod val="75000"/>
                  </a:srgbClr>
                </a:solidFill>
                <a:latin typeface="Calibri" pitchFamily="34" charset="0"/>
                <a:cs typeface="Arial" pitchFamily="34" charset="0"/>
              </a:rPr>
              <a:t>Art. 15 </a:t>
            </a:r>
            <a:r>
              <a:rPr lang="es-ES" sz="2400" b="1" dirty="0" smtClean="0">
                <a:solidFill>
                  <a:srgbClr val="297FD5">
                    <a:lumMod val="75000"/>
                  </a:srgbClr>
                </a:solidFill>
                <a:latin typeface="Calibri" pitchFamily="34" charset="0"/>
                <a:cs typeface="Arial" pitchFamily="34" charset="0"/>
              </a:rPr>
              <a:t>LIF</a:t>
            </a:r>
            <a:endParaRPr lang="es-MX" sz="2400"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5</a:t>
            </a:fld>
            <a:endParaRPr lang="es-MX" dirty="0"/>
          </a:p>
        </p:txBody>
      </p:sp>
      <p:graphicFrame>
        <p:nvGraphicFramePr>
          <p:cNvPr id="2" name="1 Diagrama"/>
          <p:cNvGraphicFramePr/>
          <p:nvPr>
            <p:extLst>
              <p:ext uri="{D42A27DB-BD31-4B8C-83A1-F6EECF244321}">
                <p14:modId xmlns:p14="http://schemas.microsoft.com/office/powerpoint/2010/main" val="873441665"/>
              </p:ext>
            </p:extLst>
          </p:nvPr>
        </p:nvGraphicFramePr>
        <p:xfrm>
          <a:off x="251520" y="1409992"/>
          <a:ext cx="8496943" cy="5187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34218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50</a:t>
            </a:fld>
            <a:endParaRPr lang="es-MX" dirty="0"/>
          </a:p>
        </p:txBody>
      </p:sp>
      <p:sp>
        <p:nvSpPr>
          <p:cNvPr id="9" name="Rectangle 11"/>
          <p:cNvSpPr txBox="1">
            <a:spLocks noChangeArrowheads="1"/>
          </p:cNvSpPr>
          <p:nvPr/>
        </p:nvSpPr>
        <p:spPr>
          <a:xfrm>
            <a:off x="395535" y="769682"/>
            <a:ext cx="8352927" cy="5992738"/>
          </a:xfrm>
          <a:prstGeom prst="rect">
            <a:avLst/>
          </a:prstGeom>
        </p:spPr>
        <p:txBody>
          <a:bodyPr/>
          <a:lstStyle/>
          <a:p>
            <a:r>
              <a:rPr lang="es-ES" sz="2400" b="1" dirty="0" smtClean="0">
                <a:solidFill>
                  <a:srgbClr val="297FD5">
                    <a:lumMod val="75000"/>
                  </a:srgbClr>
                </a:solidFill>
                <a:latin typeface="Calibri" pitchFamily="34" charset="0"/>
                <a:cs typeface="Arial" pitchFamily="34" charset="0"/>
              </a:rPr>
              <a:t>MOMENTO EN QUE SE CONSIDERAN LOS INGRESOS RETORNADOS AL PAÍS 				</a:t>
            </a:r>
            <a:r>
              <a:rPr lang="es-ES" sz="2000" b="1" dirty="0" smtClean="0">
                <a:solidFill>
                  <a:srgbClr val="297FD5">
                    <a:lumMod val="75000"/>
                  </a:srgbClr>
                </a:solidFill>
                <a:latin typeface="Calibri" pitchFamily="34" charset="0"/>
                <a:cs typeface="Arial" pitchFamily="34" charset="0"/>
              </a:rPr>
              <a:t>Regla 11.7.1.7</a:t>
            </a:r>
            <a:endParaRPr lang="es-ES" sz="2400" b="1" dirty="0">
              <a:solidFill>
                <a:srgbClr val="297FD5">
                  <a:lumMod val="75000"/>
                </a:srgbClr>
              </a:solidFill>
              <a:latin typeface="Calibri" pitchFamily="34" charset="0"/>
              <a:cs typeface="Arial" pitchFamily="34" charset="0"/>
            </a:endParaRPr>
          </a:p>
          <a:p>
            <a:endParaRPr lang="es-ES" sz="2000" b="1" dirty="0">
              <a:solidFill>
                <a:prstClr val="black"/>
              </a:solidFill>
              <a:latin typeface="Calibri" panose="020F0502020204030204" pitchFamily="34" charset="0"/>
              <a:cs typeface="Calibri" panose="020F0502020204030204" pitchFamily="34" charset="0"/>
            </a:endParaRPr>
          </a:p>
          <a:p>
            <a:r>
              <a:rPr lang="es-ES" sz="1600" dirty="0" smtClean="0">
                <a:solidFill>
                  <a:prstClr val="black"/>
                </a:solidFill>
                <a:latin typeface="Calibri" panose="020F0502020204030204" pitchFamily="34" charset="0"/>
                <a:cs typeface="Calibri" panose="020F0502020204030204" pitchFamily="34" charset="0"/>
              </a:rPr>
              <a:t>Los </a:t>
            </a:r>
            <a:r>
              <a:rPr lang="es-ES" sz="1600" dirty="0">
                <a:solidFill>
                  <a:prstClr val="black"/>
                </a:solidFill>
                <a:latin typeface="Calibri" panose="020F0502020204030204" pitchFamily="34" charset="0"/>
                <a:cs typeface="Calibri" panose="020F0502020204030204" pitchFamily="34" charset="0"/>
              </a:rPr>
              <a:t>ingresos se entenderán retornados al país, en la fecha en que se depositen o inviertan en la institución de crédito o casa de bolsa del país que forme parte del sistema financiero mexicano</a:t>
            </a:r>
            <a:r>
              <a:rPr lang="es-ES" sz="1600" dirty="0" smtClean="0">
                <a:solidFill>
                  <a:prstClr val="black"/>
                </a:solidFill>
                <a:latin typeface="Calibri" panose="020F0502020204030204" pitchFamily="34" charset="0"/>
                <a:cs typeface="Calibri" panose="020F0502020204030204" pitchFamily="34" charset="0"/>
              </a:rPr>
              <a:t>. </a:t>
            </a:r>
            <a:r>
              <a:rPr lang="es-ES" sz="1600" dirty="0">
                <a:solidFill>
                  <a:prstClr val="black"/>
                </a:solidFill>
                <a:latin typeface="Calibri" panose="020F0502020204030204" pitchFamily="34" charset="0"/>
                <a:cs typeface="Calibri" panose="020F0502020204030204" pitchFamily="34" charset="0"/>
              </a:rPr>
              <a:t> </a:t>
            </a:r>
            <a:r>
              <a:rPr lang="es-ES" sz="1600" dirty="0" smtClean="0">
                <a:solidFill>
                  <a:prstClr val="black"/>
                </a:solidFill>
                <a:latin typeface="Calibri" panose="020F0502020204030204" pitchFamily="34" charset="0"/>
                <a:cs typeface="Calibri" panose="020F0502020204030204" pitchFamily="34" charset="0"/>
              </a:rPr>
              <a:t>Además se deberán cumplir con las demás disposiciones que en esta regla se señalan.</a:t>
            </a:r>
          </a:p>
          <a:p>
            <a:endParaRPr lang="es-ES"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INGRESOS RETORNADOS AL PAÍS EN DIVERSAS OPERACIONES. </a:t>
            </a:r>
          </a:p>
          <a:p>
            <a:pPr lvl="8"/>
            <a:r>
              <a:rPr lang="es-ES" sz="2000" b="1" dirty="0" smtClean="0">
                <a:solidFill>
                  <a:srgbClr val="297FD5">
                    <a:lumMod val="75000"/>
                  </a:srgbClr>
                </a:solidFill>
                <a:latin typeface="Calibri" pitchFamily="34" charset="0"/>
                <a:cs typeface="Arial" pitchFamily="34" charset="0"/>
              </a:rPr>
              <a:t>			Regla 11.7.1.8</a:t>
            </a:r>
            <a:endParaRPr lang="es-ES" sz="2000" b="1" dirty="0">
              <a:solidFill>
                <a:srgbClr val="297FD5">
                  <a:lumMod val="75000"/>
                </a:srgbClr>
              </a:solidFill>
              <a:latin typeface="Calibri" pitchFamily="34" charset="0"/>
              <a:cs typeface="Arial" pitchFamily="34" charset="0"/>
            </a:endParaRPr>
          </a:p>
          <a:p>
            <a:endParaRPr lang="es-ES" sz="2000" b="1" dirty="0">
              <a:solidFill>
                <a:prstClr val="black"/>
              </a:solidFill>
              <a:latin typeface="Calibri" panose="020F0502020204030204" pitchFamily="34" charset="0"/>
              <a:cs typeface="Calibri" panose="020F0502020204030204" pitchFamily="34" charset="0"/>
            </a:endParaRPr>
          </a:p>
          <a:p>
            <a:r>
              <a:rPr lang="es-MX" sz="1600" dirty="0">
                <a:solidFill>
                  <a:prstClr val="black"/>
                </a:solidFill>
                <a:latin typeface="Calibri" panose="020F0502020204030204" pitchFamily="34" charset="0"/>
                <a:cs typeface="Calibri" panose="020F0502020204030204" pitchFamily="34" charset="0"/>
              </a:rPr>
              <a:t>En los casos en que el retorno de los </a:t>
            </a:r>
            <a:r>
              <a:rPr lang="es-MX" sz="1600" dirty="0" smtClean="0">
                <a:solidFill>
                  <a:prstClr val="black"/>
                </a:solidFill>
                <a:latin typeface="Calibri" panose="020F0502020204030204" pitchFamily="34" charset="0"/>
                <a:cs typeface="Calibri" panose="020F0502020204030204" pitchFamily="34" charset="0"/>
              </a:rPr>
              <a:t>ingresos, </a:t>
            </a:r>
            <a:r>
              <a:rPr lang="es-MX" sz="1600" dirty="0">
                <a:solidFill>
                  <a:prstClr val="black"/>
                </a:solidFill>
                <a:latin typeface="Calibri" panose="020F0502020204030204" pitchFamily="34" charset="0"/>
                <a:cs typeface="Calibri" panose="020F0502020204030204" pitchFamily="34" charset="0"/>
              </a:rPr>
              <a:t>se realice en diversas operaciones, deberá presentarse declaración de pago por cada una de ellas, pudiendo, para ello, presentarse un solo aviso que incluya el destino final de cada uno de los ingresos invertidos en el país, o bien, presentando un aviso por cada operación realizada</a:t>
            </a:r>
            <a:r>
              <a:rPr lang="es-MX" sz="1600" dirty="0" smtClean="0">
                <a:solidFill>
                  <a:prstClr val="black"/>
                </a:solidFill>
                <a:latin typeface="Calibri" panose="020F0502020204030204" pitchFamily="34" charset="0"/>
                <a:cs typeface="Calibri" panose="020F0502020204030204" pitchFamily="34" charset="0"/>
              </a:rPr>
              <a:t>.</a:t>
            </a:r>
          </a:p>
          <a:p>
            <a:endParaRPr lang="es-MX"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AVISO DE DESTINO DE INGRESOS RETORNADOS AL PAÍS</a:t>
            </a:r>
          </a:p>
          <a:p>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						 </a:t>
            </a:r>
            <a:r>
              <a:rPr lang="es-ES" sz="2000" b="1" dirty="0" smtClean="0">
                <a:solidFill>
                  <a:srgbClr val="297FD5">
                    <a:lumMod val="75000"/>
                  </a:srgbClr>
                </a:solidFill>
                <a:latin typeface="Calibri" pitchFamily="34" charset="0"/>
                <a:cs typeface="Arial" pitchFamily="34" charset="0"/>
              </a:rPr>
              <a:t>Regla 11.7.1.9</a:t>
            </a:r>
            <a:endParaRPr lang="es-ES" sz="2400" b="1" dirty="0">
              <a:solidFill>
                <a:srgbClr val="297FD5">
                  <a:lumMod val="75000"/>
                </a:srgbClr>
              </a:solidFill>
              <a:latin typeface="Calibri" pitchFamily="34" charset="0"/>
              <a:cs typeface="Arial" pitchFamily="34" charset="0"/>
            </a:endParaRPr>
          </a:p>
          <a:p>
            <a:r>
              <a:rPr lang="es-ES" sz="1600" dirty="0" smtClean="0">
                <a:solidFill>
                  <a:prstClr val="black"/>
                </a:solidFill>
                <a:latin typeface="Calibri" panose="020F0502020204030204" pitchFamily="34" charset="0"/>
                <a:cs typeface="Calibri" panose="020F0502020204030204" pitchFamily="34" charset="0"/>
              </a:rPr>
              <a:t>Los </a:t>
            </a:r>
            <a:r>
              <a:rPr lang="es-ES" sz="1600" dirty="0">
                <a:solidFill>
                  <a:prstClr val="black"/>
                </a:solidFill>
                <a:latin typeface="Calibri" panose="020F0502020204030204" pitchFamily="34" charset="0"/>
                <a:cs typeface="Calibri" panose="020F0502020204030204" pitchFamily="34" charset="0"/>
              </a:rPr>
              <a:t>contribuyentes </a:t>
            </a:r>
            <a:r>
              <a:rPr lang="es-ES" sz="1600" dirty="0" smtClean="0">
                <a:solidFill>
                  <a:prstClr val="black"/>
                </a:solidFill>
                <a:latin typeface="Calibri" panose="020F0502020204030204" pitchFamily="34" charset="0"/>
                <a:cs typeface="Calibri" panose="020F0502020204030204" pitchFamily="34" charset="0"/>
              </a:rPr>
              <a:t>, </a:t>
            </a:r>
            <a:r>
              <a:rPr lang="es-ES" sz="1600" dirty="0">
                <a:solidFill>
                  <a:prstClr val="black"/>
                </a:solidFill>
                <a:latin typeface="Calibri" panose="020F0502020204030204" pitchFamily="34" charset="0"/>
                <a:cs typeface="Calibri" panose="020F0502020204030204" pitchFamily="34" charset="0"/>
              </a:rPr>
              <a:t>deberán presentar un “Aviso de destino de ingresos retornados al país” a través del buzón tributario que se ubica en el Portal del SAT, en el que informarán el monto total retornado y las inversiones realizadas en el país durante el ejercicio de 2016</a:t>
            </a:r>
            <a:r>
              <a:rPr lang="es-ES" sz="1600" dirty="0" smtClean="0">
                <a:solidFill>
                  <a:prstClr val="black"/>
                </a:solidFill>
                <a:latin typeface="Calibri" panose="020F0502020204030204" pitchFamily="34" charset="0"/>
                <a:cs typeface="Calibri" panose="020F0502020204030204" pitchFamily="34" charset="0"/>
              </a:rPr>
              <a:t>. El retorno del dinero será a más tardar el 30 de junio de 2016.</a:t>
            </a:r>
            <a:endParaRPr lang="es-MX" sz="1600"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77436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51</a:t>
            </a:fld>
            <a:endParaRPr lang="es-MX" dirty="0"/>
          </a:p>
        </p:txBody>
      </p:sp>
      <p:sp>
        <p:nvSpPr>
          <p:cNvPr id="9" name="Rectangle 11"/>
          <p:cNvSpPr txBox="1">
            <a:spLocks noChangeArrowheads="1"/>
          </p:cNvSpPr>
          <p:nvPr/>
        </p:nvSpPr>
        <p:spPr>
          <a:xfrm>
            <a:off x="395535" y="769682"/>
            <a:ext cx="8352927" cy="5992738"/>
          </a:xfrm>
          <a:prstGeom prst="rect">
            <a:avLst/>
          </a:prstGeom>
        </p:spPr>
        <p:txBody>
          <a:bodyPr/>
          <a:lstStyle/>
          <a:p>
            <a:r>
              <a:rPr lang="es-ES" sz="2400" b="1" dirty="0" smtClean="0">
                <a:solidFill>
                  <a:srgbClr val="297FD5">
                    <a:lumMod val="75000"/>
                  </a:srgbClr>
                </a:solidFill>
                <a:latin typeface="Calibri" pitchFamily="34" charset="0"/>
                <a:cs typeface="Arial" pitchFamily="34" charset="0"/>
              </a:rPr>
              <a:t>AVISO DE DESTINO DE INGRESOS RETORNADOS AL PAÍS 	</a:t>
            </a:r>
          </a:p>
          <a:p>
            <a:r>
              <a:rPr lang="es-ES" sz="2400" b="1" dirty="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						</a:t>
            </a:r>
            <a:r>
              <a:rPr lang="es-ES" sz="2000" b="1" dirty="0" smtClean="0">
                <a:solidFill>
                  <a:srgbClr val="297FD5">
                    <a:lumMod val="75000"/>
                  </a:srgbClr>
                </a:solidFill>
                <a:latin typeface="Calibri" pitchFamily="34" charset="0"/>
                <a:cs typeface="Arial" pitchFamily="34" charset="0"/>
              </a:rPr>
              <a:t>Regla 11.7.1.9</a:t>
            </a:r>
            <a:endParaRPr lang="es-ES" sz="2400" b="1" dirty="0">
              <a:solidFill>
                <a:srgbClr val="297FD5">
                  <a:lumMod val="75000"/>
                </a:srgbClr>
              </a:solidFill>
              <a:latin typeface="Calibri" pitchFamily="34" charset="0"/>
              <a:cs typeface="Arial" pitchFamily="34" charset="0"/>
            </a:endParaRPr>
          </a:p>
          <a:p>
            <a:r>
              <a:rPr lang="es-ES" sz="1600" dirty="0" smtClean="0">
                <a:solidFill>
                  <a:prstClr val="black"/>
                </a:solidFill>
                <a:latin typeface="Calibri" panose="020F0502020204030204" pitchFamily="34" charset="0"/>
                <a:cs typeface="Calibri" panose="020F0502020204030204" pitchFamily="34" charset="0"/>
              </a:rPr>
              <a:t>El </a:t>
            </a:r>
            <a:r>
              <a:rPr lang="es-ES" sz="1600" dirty="0">
                <a:solidFill>
                  <a:prstClr val="black"/>
                </a:solidFill>
                <a:latin typeface="Calibri" panose="020F0502020204030204" pitchFamily="34" charset="0"/>
                <a:cs typeface="Calibri" panose="020F0502020204030204" pitchFamily="34" charset="0"/>
              </a:rPr>
              <a:t>retorno de los ingresos debe realizarse a más tardar el 30 de junio de 2016, sin embargo los avisos respecto al destino</a:t>
            </a:r>
            <a:r>
              <a:rPr lang="es-ES" sz="1600" b="1" dirty="0">
                <a:solidFill>
                  <a:prstClr val="black"/>
                </a:solidFill>
                <a:latin typeface="Calibri" panose="020F0502020204030204" pitchFamily="34" charset="0"/>
                <a:cs typeface="Calibri" panose="020F0502020204030204" pitchFamily="34" charset="0"/>
              </a:rPr>
              <a:t> </a:t>
            </a:r>
            <a:r>
              <a:rPr lang="es-ES" sz="1600" dirty="0">
                <a:solidFill>
                  <a:prstClr val="black"/>
                </a:solidFill>
                <a:latin typeface="Calibri" panose="020F0502020204030204" pitchFamily="34" charset="0"/>
                <a:cs typeface="Calibri" panose="020F0502020204030204" pitchFamily="34" charset="0"/>
              </a:rPr>
              <a:t>de los ingresos retornados al país, deberán presentarse, como fecha límite el 31 de diciembre de 2016</a:t>
            </a:r>
            <a:r>
              <a:rPr lang="es-ES" sz="1600" dirty="0" smtClean="0">
                <a:solidFill>
                  <a:prstClr val="black"/>
                </a:solidFill>
                <a:latin typeface="Calibri" panose="020F0502020204030204" pitchFamily="34" charset="0"/>
                <a:cs typeface="Calibri" panose="020F0502020204030204" pitchFamily="34" charset="0"/>
              </a:rPr>
              <a:t>.</a:t>
            </a:r>
          </a:p>
          <a:p>
            <a:endParaRPr lang="es-ES"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SUPUESTOS EN LOS QUE SE CONSIDERARÁN INVERTIDOS EN TERRITORIO NACIONAL, LOS INGRESOS RETORNADOS 								</a:t>
            </a:r>
            <a:r>
              <a:rPr lang="es-ES" sz="2000" b="1" dirty="0" smtClean="0">
                <a:solidFill>
                  <a:srgbClr val="297FD5">
                    <a:lumMod val="75000"/>
                  </a:srgbClr>
                </a:solidFill>
                <a:latin typeface="Calibri" pitchFamily="34" charset="0"/>
                <a:cs typeface="Arial" pitchFamily="34" charset="0"/>
              </a:rPr>
              <a:t>Regla 11.7.1.10</a:t>
            </a:r>
            <a:endParaRPr lang="es-ES" sz="2400" b="1" dirty="0">
              <a:solidFill>
                <a:srgbClr val="297FD5">
                  <a:lumMod val="75000"/>
                </a:srgbClr>
              </a:solidFill>
              <a:latin typeface="Calibri" pitchFamily="34" charset="0"/>
              <a:cs typeface="Arial" pitchFamily="34" charset="0"/>
            </a:endParaRPr>
          </a:p>
          <a:p>
            <a:endParaRPr lang="es-ES" b="1" dirty="0">
              <a:solidFill>
                <a:prstClr val="black"/>
              </a:solidFill>
              <a:latin typeface="Calibri" panose="020F0502020204030204" pitchFamily="34" charset="0"/>
              <a:cs typeface="Calibri" panose="020F0502020204030204" pitchFamily="34" charset="0"/>
            </a:endParaRPr>
          </a:p>
          <a:p>
            <a:r>
              <a:rPr lang="es-MX" sz="1600" dirty="0">
                <a:solidFill>
                  <a:prstClr val="black"/>
                </a:solidFill>
                <a:latin typeface="Calibri" panose="020F0502020204030204" pitchFamily="34" charset="0"/>
                <a:cs typeface="Calibri" panose="020F0502020204030204" pitchFamily="34" charset="0"/>
              </a:rPr>
              <a:t>Se considera que los recursos permanecen invertidos en territorio nacional cuando se destinen únicamente a cualquiera de las siguientes inversiones, debiendo de cumplir los requisitos que se establecen en la propia regla para cada una de ellas </a:t>
            </a:r>
            <a:r>
              <a:rPr lang="es-MX" sz="1600" dirty="0" smtClean="0">
                <a:solidFill>
                  <a:prstClr val="black"/>
                </a:solidFill>
                <a:latin typeface="Calibri" panose="020F0502020204030204" pitchFamily="34" charset="0"/>
                <a:cs typeface="Calibri" panose="020F0502020204030204" pitchFamily="34" charset="0"/>
              </a:rPr>
              <a:t>:</a:t>
            </a:r>
          </a:p>
          <a:p>
            <a:endParaRPr lang="es-MX" sz="1600" b="1" dirty="0">
              <a:solidFill>
                <a:prstClr val="black"/>
              </a:solidFill>
              <a:latin typeface="Calibri" panose="020F0502020204030204" pitchFamily="34" charset="0"/>
              <a:cs typeface="Calibri" panose="020F0502020204030204" pitchFamily="34" charset="0"/>
            </a:endParaRPr>
          </a:p>
          <a:p>
            <a:pPr marL="342900" indent="-342900">
              <a:buFontTx/>
              <a:buAutoNum type="alphaLcParenR"/>
            </a:pPr>
            <a:r>
              <a:rPr lang="es-ES" sz="1600" dirty="0" smtClean="0">
                <a:solidFill>
                  <a:prstClr val="black"/>
                </a:solidFill>
                <a:latin typeface="Calibri" panose="020F0502020204030204" pitchFamily="34" charset="0"/>
                <a:cs typeface="Calibri" panose="020F0502020204030204" pitchFamily="34" charset="0"/>
              </a:rPr>
              <a:t>A </a:t>
            </a:r>
            <a:r>
              <a:rPr lang="es-ES" sz="1600" dirty="0">
                <a:solidFill>
                  <a:prstClr val="black"/>
                </a:solidFill>
                <a:latin typeface="Calibri" panose="020F0502020204030204" pitchFamily="34" charset="0"/>
                <a:cs typeface="Calibri" panose="020F0502020204030204" pitchFamily="34" charset="0"/>
              </a:rPr>
              <a:t>la adquisición de bienes de activo </a:t>
            </a:r>
            <a:r>
              <a:rPr lang="es-ES" sz="1600" dirty="0" smtClean="0">
                <a:solidFill>
                  <a:prstClr val="black"/>
                </a:solidFill>
                <a:latin typeface="Calibri" panose="020F0502020204030204" pitchFamily="34" charset="0"/>
                <a:cs typeface="Calibri" panose="020F0502020204030204" pitchFamily="34" charset="0"/>
              </a:rPr>
              <a:t>fijo, </a:t>
            </a:r>
            <a:r>
              <a:rPr lang="es-ES" sz="1600" dirty="0">
                <a:solidFill>
                  <a:prstClr val="black"/>
                </a:solidFill>
                <a:latin typeface="Calibri" panose="020F0502020204030204" pitchFamily="34" charset="0"/>
                <a:cs typeface="Calibri" panose="020F0502020204030204" pitchFamily="34" charset="0"/>
              </a:rPr>
              <a:t>sin que se puedan enajenar en un periodo de tres años, contados a partir de la fecha de su adquisición</a:t>
            </a:r>
            <a:r>
              <a:rPr lang="es-ES" sz="1600" dirty="0" smtClean="0">
                <a:solidFill>
                  <a:prstClr val="black"/>
                </a:solidFill>
                <a:latin typeface="Calibri" panose="020F0502020204030204" pitchFamily="34" charset="0"/>
                <a:cs typeface="Calibri" panose="020F0502020204030204" pitchFamily="34" charset="0"/>
              </a:rPr>
              <a:t>.</a:t>
            </a:r>
          </a:p>
          <a:p>
            <a:pPr marL="342900" indent="-342900">
              <a:buFontTx/>
              <a:buAutoNum type="alphaLcParenR"/>
            </a:pPr>
            <a:r>
              <a:rPr lang="es-ES" sz="1600" dirty="0">
                <a:solidFill>
                  <a:prstClr val="black"/>
                </a:solidFill>
                <a:latin typeface="Calibri" panose="020F0502020204030204" pitchFamily="34" charset="0"/>
                <a:cs typeface="Calibri" panose="020F0502020204030204" pitchFamily="34" charset="0"/>
              </a:rPr>
              <a:t>Terrenos y construcciones ubicados en </a:t>
            </a:r>
            <a:r>
              <a:rPr lang="es-ES" sz="1600" dirty="0" smtClean="0">
                <a:solidFill>
                  <a:prstClr val="black"/>
                </a:solidFill>
                <a:latin typeface="Calibri" panose="020F0502020204030204" pitchFamily="34" charset="0"/>
                <a:cs typeface="Calibri" panose="020F0502020204030204" pitchFamily="34" charset="0"/>
              </a:rPr>
              <a:t>México, </a:t>
            </a:r>
            <a:r>
              <a:rPr lang="es-ES" sz="1600" dirty="0">
                <a:solidFill>
                  <a:prstClr val="black"/>
                </a:solidFill>
                <a:latin typeface="Calibri" panose="020F0502020204030204" pitchFamily="34" charset="0"/>
                <a:cs typeface="Calibri" panose="020F0502020204030204" pitchFamily="34" charset="0"/>
              </a:rPr>
              <a:t>sin que se puedan enajenar en un periodo de tres años, contados a partir de la fecha de su adquisición</a:t>
            </a:r>
            <a:r>
              <a:rPr lang="es-ES" sz="1600" dirty="0" smtClean="0">
                <a:solidFill>
                  <a:prstClr val="black"/>
                </a:solidFill>
                <a:latin typeface="Calibri" panose="020F0502020204030204" pitchFamily="34" charset="0"/>
                <a:cs typeface="Calibri" panose="020F0502020204030204" pitchFamily="34" charset="0"/>
              </a:rPr>
              <a:t>.</a:t>
            </a:r>
          </a:p>
          <a:p>
            <a:pPr marL="342900" indent="-342900">
              <a:buFontTx/>
              <a:buAutoNum type="alphaLcParenR"/>
            </a:pPr>
            <a:r>
              <a:rPr lang="es-ES" sz="1600" dirty="0">
                <a:solidFill>
                  <a:prstClr val="black"/>
                </a:solidFill>
                <a:latin typeface="Calibri" panose="020F0502020204030204" pitchFamily="34" charset="0"/>
                <a:cs typeface="Calibri" panose="020F0502020204030204" pitchFamily="34" charset="0"/>
              </a:rPr>
              <a:t>Investigación y desarrollo de tecnología</a:t>
            </a:r>
            <a:r>
              <a:rPr lang="es-ES" sz="1600" dirty="0" smtClean="0">
                <a:solidFill>
                  <a:prstClr val="black"/>
                </a:solidFill>
              </a:rPr>
              <a:t>.</a:t>
            </a:r>
          </a:p>
          <a:p>
            <a:pPr marL="342900" indent="-342900">
              <a:buFontTx/>
              <a:buAutoNum type="alphaLcParenR"/>
            </a:pPr>
            <a:r>
              <a:rPr lang="es-ES" sz="1600" dirty="0">
                <a:solidFill>
                  <a:prstClr val="black"/>
                </a:solidFill>
                <a:latin typeface="Calibri" panose="020F0502020204030204" pitchFamily="34" charset="0"/>
                <a:cs typeface="Calibri" panose="020F0502020204030204" pitchFamily="34" charset="0"/>
              </a:rPr>
              <a:t>Pago de </a:t>
            </a:r>
            <a:r>
              <a:rPr lang="es-ES" sz="1600" dirty="0" smtClean="0">
                <a:solidFill>
                  <a:prstClr val="black"/>
                </a:solidFill>
                <a:latin typeface="Calibri" panose="020F0502020204030204" pitchFamily="34" charset="0"/>
                <a:cs typeface="Calibri" panose="020F0502020204030204" pitchFamily="34" charset="0"/>
              </a:rPr>
              <a:t>pasivos. </a:t>
            </a:r>
            <a:r>
              <a:rPr lang="es-ES" sz="1600" dirty="0">
                <a:solidFill>
                  <a:prstClr val="black"/>
                </a:solidFill>
                <a:latin typeface="Calibri" panose="020F0502020204030204" pitchFamily="34" charset="0"/>
                <a:cs typeface="Calibri" panose="020F0502020204030204" pitchFamily="34" charset="0"/>
              </a:rPr>
              <a:t>También se considerará dentro de este supuesto al pago de contribuciones o aprovechamientos, así como al pago de sueldos y salarios derivados de la prestación de un servicio personal subordinado en territorio nacional</a:t>
            </a:r>
            <a:endParaRPr lang="es-MX" sz="1600" dirty="0">
              <a:solidFill>
                <a:prstClr val="black"/>
              </a:solidFill>
              <a:latin typeface="Calibri" panose="020F0502020204030204" pitchFamily="34" charset="0"/>
              <a:cs typeface="Calibri" panose="020F0502020204030204" pitchFamily="34" charset="0"/>
            </a:endParaRPr>
          </a:p>
          <a:p>
            <a:pPr marL="342900" indent="-342900">
              <a:buFontTx/>
              <a:buAutoNum type="alphaLcParenR"/>
            </a:pPr>
            <a:endParaRPr lang="es-ES" sz="1600" dirty="0">
              <a:solidFill>
                <a:prstClr val="black"/>
              </a:solidFill>
              <a:latin typeface="Calibri" panose="020F0502020204030204" pitchFamily="34" charset="0"/>
              <a:cs typeface="Calibri" panose="020F0502020204030204" pitchFamily="34" charset="0"/>
            </a:endParaRPr>
          </a:p>
          <a:p>
            <a:pPr marL="342900" indent="-342900">
              <a:buFontTx/>
              <a:buAutoNum type="alphaLcParenR"/>
            </a:pPr>
            <a:endParaRPr lang="es-MX" sz="1600" dirty="0">
              <a:solidFill>
                <a:prstClr val="black"/>
              </a:solidFill>
              <a:latin typeface="Calibri" panose="020F0502020204030204" pitchFamily="34" charset="0"/>
              <a:cs typeface="Calibri" panose="020F0502020204030204" pitchFamily="34" charset="0"/>
            </a:endParaRPr>
          </a:p>
          <a:p>
            <a:r>
              <a:rPr lang="es-ES" sz="1600" dirty="0">
                <a:solidFill>
                  <a:prstClr val="black"/>
                </a:solidFill>
              </a:rPr>
              <a:t>	</a:t>
            </a:r>
            <a:endParaRPr lang="es-ES" sz="1600" b="1" dirty="0" smtClean="0">
              <a:solidFill>
                <a:prstClr val="black"/>
              </a:solidFill>
              <a:latin typeface="Calibri" panose="020F0502020204030204" pitchFamily="34" charset="0"/>
              <a:cs typeface="Calibri" panose="020F0502020204030204" pitchFamily="34" charset="0"/>
            </a:endParaRPr>
          </a:p>
          <a:p>
            <a:endParaRPr lang="es-MX"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58818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52</a:t>
            </a:fld>
            <a:endParaRPr lang="es-MX" dirty="0"/>
          </a:p>
        </p:txBody>
      </p:sp>
      <p:sp>
        <p:nvSpPr>
          <p:cNvPr id="9" name="Rectangle 11"/>
          <p:cNvSpPr txBox="1">
            <a:spLocks noChangeArrowheads="1"/>
          </p:cNvSpPr>
          <p:nvPr/>
        </p:nvSpPr>
        <p:spPr>
          <a:xfrm>
            <a:off x="395535" y="769683"/>
            <a:ext cx="8352927" cy="5437730"/>
          </a:xfrm>
          <a:prstGeom prst="rect">
            <a:avLst/>
          </a:prstGeom>
        </p:spPr>
        <p:txBody>
          <a:bodyPr/>
          <a:lstStyle/>
          <a:p>
            <a:endParaRPr lang="es-ES"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SUPUESTOS EN LOS QUE SE CONSIDERARÁN INVERTIDOS EN TERRITORIO NACIONAL, LOS INGRESOS RETORNADOS 								</a:t>
            </a:r>
            <a:r>
              <a:rPr lang="es-ES" sz="2000" b="1" dirty="0" smtClean="0">
                <a:solidFill>
                  <a:srgbClr val="297FD5">
                    <a:lumMod val="75000"/>
                  </a:srgbClr>
                </a:solidFill>
                <a:latin typeface="Calibri" pitchFamily="34" charset="0"/>
                <a:cs typeface="Arial" pitchFamily="34" charset="0"/>
              </a:rPr>
              <a:t>Regla 11.7.1.10</a:t>
            </a:r>
            <a:endParaRPr lang="es-ES" sz="2000" b="1" dirty="0">
              <a:solidFill>
                <a:srgbClr val="297FD5">
                  <a:lumMod val="75000"/>
                </a:srgbClr>
              </a:solidFill>
              <a:latin typeface="Calibri" pitchFamily="34" charset="0"/>
              <a:cs typeface="Arial" pitchFamily="34" charset="0"/>
            </a:endParaRPr>
          </a:p>
          <a:p>
            <a:pPr algn="just"/>
            <a:r>
              <a:rPr lang="es-ES" sz="1600" dirty="0" smtClean="0">
                <a:solidFill>
                  <a:prstClr val="black"/>
                </a:solidFill>
                <a:latin typeface="Calibri" panose="020F0502020204030204" pitchFamily="34" charset="0"/>
                <a:cs typeface="Calibri" panose="020F0502020204030204" pitchFamily="34" charset="0"/>
              </a:rPr>
              <a:t>e) </a:t>
            </a:r>
            <a:r>
              <a:rPr lang="es-ES" sz="1600" dirty="0">
                <a:solidFill>
                  <a:prstClr val="black"/>
                </a:solidFill>
                <a:latin typeface="Calibri" panose="020F0502020204030204" pitchFamily="34" charset="0"/>
                <a:cs typeface="Calibri" panose="020F0502020204030204" pitchFamily="34" charset="0"/>
              </a:rPr>
              <a:t>En la realización de inversiones en México a través de instituciones de crédito o en casas de bolsa, que formen parte del sistema financiero mexicano.</a:t>
            </a:r>
            <a:endParaRPr lang="es-MX" sz="1600" dirty="0">
              <a:solidFill>
                <a:prstClr val="black"/>
              </a:solidFill>
              <a:latin typeface="Calibri" panose="020F0502020204030204" pitchFamily="34" charset="0"/>
              <a:cs typeface="Calibri" panose="020F0502020204030204" pitchFamily="34" charset="0"/>
            </a:endParaRPr>
          </a:p>
          <a:p>
            <a:pPr algn="just"/>
            <a:r>
              <a:rPr lang="es-ES" sz="1600" dirty="0" smtClean="0">
                <a:solidFill>
                  <a:prstClr val="black"/>
                </a:solidFill>
                <a:latin typeface="Calibri" panose="020F0502020204030204" pitchFamily="34" charset="0"/>
                <a:cs typeface="Calibri" panose="020F0502020204030204" pitchFamily="34" charset="0"/>
              </a:rPr>
              <a:t>Los </a:t>
            </a:r>
            <a:r>
              <a:rPr lang="es-ES" sz="1600" dirty="0">
                <a:solidFill>
                  <a:prstClr val="black"/>
                </a:solidFill>
                <a:latin typeface="Calibri" panose="020F0502020204030204" pitchFamily="34" charset="0"/>
                <a:cs typeface="Calibri" panose="020F0502020204030204" pitchFamily="34" charset="0"/>
              </a:rPr>
              <a:t>recursos retornados al país, deberán permanecer invertidos al menos tres años contados a partir de la fecha en que se efectúe la misma.</a:t>
            </a:r>
            <a:endParaRPr lang="es-MX" sz="1600" dirty="0">
              <a:solidFill>
                <a:prstClr val="black"/>
              </a:solidFill>
              <a:latin typeface="Calibri" panose="020F0502020204030204" pitchFamily="34" charset="0"/>
              <a:cs typeface="Calibri" panose="020F0502020204030204" pitchFamily="34" charset="0"/>
            </a:endParaRPr>
          </a:p>
          <a:p>
            <a:pPr algn="just"/>
            <a:endParaRPr lang="es-ES" sz="1600" dirty="0" smtClean="0">
              <a:solidFill>
                <a:prstClr val="black"/>
              </a:solidFill>
              <a:latin typeface="Calibri" panose="020F0502020204030204" pitchFamily="34" charset="0"/>
              <a:cs typeface="Calibri" panose="020F0502020204030204" pitchFamily="34" charset="0"/>
            </a:endParaRPr>
          </a:p>
          <a:p>
            <a:pPr algn="just"/>
            <a:r>
              <a:rPr lang="es-ES" sz="1600" dirty="0" smtClean="0">
                <a:solidFill>
                  <a:prstClr val="black"/>
                </a:solidFill>
                <a:latin typeface="Calibri" panose="020F0502020204030204" pitchFamily="34" charset="0"/>
                <a:cs typeface="Calibri" panose="020F0502020204030204" pitchFamily="34" charset="0"/>
              </a:rPr>
              <a:t>Cuando </a:t>
            </a:r>
            <a:r>
              <a:rPr lang="es-ES" sz="1600" dirty="0">
                <a:solidFill>
                  <a:prstClr val="black"/>
                </a:solidFill>
                <a:latin typeface="Calibri" panose="020F0502020204030204" pitchFamily="34" charset="0"/>
                <a:cs typeface="Calibri" panose="020F0502020204030204" pitchFamily="34" charset="0"/>
              </a:rPr>
              <a:t>los contribuyentes cambien a una inversión distinta a la que originalmente eligieron, deberán presentar el aviso a que hace referencia la regla 11.7.1.9. de esta resolución.</a:t>
            </a:r>
            <a:endParaRPr lang="es-MX" sz="1600" dirty="0">
              <a:solidFill>
                <a:prstClr val="black"/>
              </a:solidFill>
              <a:latin typeface="Calibri" panose="020F0502020204030204" pitchFamily="34" charset="0"/>
              <a:cs typeface="Calibri" panose="020F0502020204030204" pitchFamily="34" charset="0"/>
            </a:endParaRPr>
          </a:p>
          <a:p>
            <a:pPr marL="342900" indent="-342900">
              <a:buFontTx/>
              <a:buAutoNum type="alphaLcParenR"/>
            </a:pPr>
            <a:endParaRPr lang="es-MX" sz="1600" dirty="0">
              <a:solidFill>
                <a:prstClr val="black"/>
              </a:solidFill>
              <a:latin typeface="Calibri" panose="020F0502020204030204" pitchFamily="34" charset="0"/>
              <a:cs typeface="Calibri" panose="020F0502020204030204" pitchFamily="34" charset="0"/>
            </a:endParaRPr>
          </a:p>
          <a:p>
            <a:r>
              <a:rPr lang="es-ES" sz="1600" dirty="0">
                <a:solidFill>
                  <a:prstClr val="black"/>
                </a:solidFill>
              </a:rPr>
              <a:t>	</a:t>
            </a:r>
            <a:endParaRPr lang="es-ES" sz="1600" b="1" dirty="0" smtClean="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PRESENTACIÓN DEL DESISTIMIENTO DE MEDIOS DE DEFENSA</a:t>
            </a:r>
          </a:p>
          <a:p>
            <a:r>
              <a:rPr lang="es-ES" sz="2000" b="1" dirty="0" smtClean="0">
                <a:solidFill>
                  <a:srgbClr val="297FD5">
                    <a:lumMod val="75000"/>
                  </a:srgbClr>
                </a:solidFill>
                <a:latin typeface="Calibri" pitchFamily="34" charset="0"/>
                <a:cs typeface="Arial" pitchFamily="34" charset="0"/>
              </a:rPr>
              <a:t>							Regla 11.7.1.11</a:t>
            </a:r>
            <a:endParaRPr lang="es-ES" sz="2000" b="1" dirty="0">
              <a:solidFill>
                <a:srgbClr val="297FD5">
                  <a:lumMod val="75000"/>
                </a:srgbClr>
              </a:solidFill>
              <a:latin typeface="Calibri" pitchFamily="34" charset="0"/>
              <a:cs typeface="Arial" pitchFamily="34" charset="0"/>
            </a:endParaRPr>
          </a:p>
          <a:p>
            <a:pPr algn="just"/>
            <a:r>
              <a:rPr lang="es-ES" sz="1600" dirty="0" smtClean="0">
                <a:solidFill>
                  <a:prstClr val="black"/>
                </a:solidFill>
                <a:latin typeface="Calibri" panose="020F0502020204030204" pitchFamily="34" charset="0"/>
                <a:cs typeface="Calibri" panose="020F0502020204030204" pitchFamily="34" charset="0"/>
              </a:rPr>
              <a:t>Los contribuyentes que opten por pagar conforme a este procedimiento </a:t>
            </a:r>
            <a:r>
              <a:rPr lang="es-ES" sz="1600" dirty="0">
                <a:solidFill>
                  <a:prstClr val="black"/>
                </a:solidFill>
                <a:latin typeface="Calibri" panose="020F0502020204030204" pitchFamily="34" charset="0"/>
                <a:cs typeface="Calibri" panose="020F0502020204030204" pitchFamily="34" charset="0"/>
              </a:rPr>
              <a:t>y que hubieren interpuesto un medio de defensa o procedimiento jurisdiccional, relativo al régimen de estos ingresos, deberán desistirse del medio de defensa o procedimiento jurisdiccional y enviar la información referente al oficio determinante, periodo y concepto por el que se desiste, a través de Internet en el Portal del SAT, adjuntando el acuse con el que se acredite el desistimiento del medio de defensa interpuesto.</a:t>
            </a:r>
            <a:endParaRPr lang="es-MX" sz="1600" dirty="0">
              <a:solidFill>
                <a:prstClr val="black"/>
              </a:solidFill>
              <a:latin typeface="Calibri" panose="020F0502020204030204" pitchFamily="34" charset="0"/>
              <a:cs typeface="Calibri" panose="020F0502020204030204" pitchFamily="34" charset="0"/>
            </a:endParaRPr>
          </a:p>
          <a:p>
            <a:endParaRPr lang="es-MX" dirty="0">
              <a:solidFill>
                <a:prstClr val="black"/>
              </a:solidFill>
              <a:latin typeface="Calibri" panose="020F0502020204030204" pitchFamily="34" charset="0"/>
              <a:cs typeface="Calibri" panose="020F0502020204030204" pitchFamily="34" charset="0"/>
            </a:endParaRPr>
          </a:p>
          <a:p>
            <a:endParaRPr lang="es-MX"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65418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652358"/>
          </a:xfrm>
          <a:prstGeom prst="rect">
            <a:avLst/>
          </a:prstGeom>
          <a:noFill/>
          <a:ln w="9525">
            <a:noFill/>
            <a:miter lim="800000"/>
            <a:headEnd/>
            <a:tailEnd/>
          </a:ln>
        </p:spPr>
        <p:txBody>
          <a:bodyPr lIns="81988" tIns="40994" rIns="81988" bIns="40994" anchor="ctr"/>
          <a:lstStyle/>
          <a:p>
            <a:pPr defTabSz="820738" eaLnBrk="0" hangingPunct="0"/>
            <a:endParaRPr lang="es-MX" sz="2400" b="1" dirty="0">
              <a:solidFill>
                <a:srgbClr val="297FD5">
                  <a:lumMod val="75000"/>
                </a:srgb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53</a:t>
            </a:fld>
            <a:endParaRPr lang="es-MX" dirty="0"/>
          </a:p>
        </p:txBody>
      </p:sp>
      <p:sp>
        <p:nvSpPr>
          <p:cNvPr id="9" name="Rectangle 11"/>
          <p:cNvSpPr txBox="1">
            <a:spLocks noChangeArrowheads="1"/>
          </p:cNvSpPr>
          <p:nvPr/>
        </p:nvSpPr>
        <p:spPr>
          <a:xfrm>
            <a:off x="395535" y="769683"/>
            <a:ext cx="8352927" cy="5437730"/>
          </a:xfrm>
          <a:prstGeom prst="rect">
            <a:avLst/>
          </a:prstGeom>
        </p:spPr>
        <p:txBody>
          <a:bodyPr/>
          <a:lstStyle/>
          <a:p>
            <a:endParaRPr lang="es-ES" sz="1600" dirty="0">
              <a:solidFill>
                <a:prstClr val="black"/>
              </a:solidFill>
              <a:latin typeface="Calibri" panose="020F0502020204030204" pitchFamily="34" charset="0"/>
              <a:cs typeface="Calibri" panose="020F0502020204030204" pitchFamily="34" charset="0"/>
            </a:endParaRPr>
          </a:p>
          <a:p>
            <a:r>
              <a:rPr lang="es-ES" sz="2400" b="1" dirty="0" smtClean="0">
                <a:solidFill>
                  <a:srgbClr val="297FD5">
                    <a:lumMod val="75000"/>
                  </a:srgbClr>
                </a:solidFill>
                <a:latin typeface="Calibri" pitchFamily="34" charset="0"/>
                <a:cs typeface="Arial" pitchFamily="34" charset="0"/>
              </a:rPr>
              <a:t>DEVOLUCIONES AUTOMÁTICAS DE IVA 	</a:t>
            </a:r>
            <a:r>
              <a:rPr lang="es-ES" sz="2000" b="1" dirty="0" smtClean="0">
                <a:solidFill>
                  <a:srgbClr val="297FD5">
                    <a:lumMod val="75000"/>
                  </a:srgbClr>
                </a:solidFill>
                <a:latin typeface="Calibri" pitchFamily="34" charset="0"/>
                <a:cs typeface="Arial" pitchFamily="34" charset="0"/>
              </a:rPr>
              <a:t>Regla </a:t>
            </a:r>
            <a:r>
              <a:rPr lang="es-ES" sz="2000" b="1" dirty="0">
                <a:solidFill>
                  <a:srgbClr val="297FD5">
                    <a:lumMod val="75000"/>
                  </a:srgbClr>
                </a:solidFill>
                <a:latin typeface="Calibri" pitchFamily="34" charset="0"/>
                <a:cs typeface="Arial" pitchFamily="34" charset="0"/>
              </a:rPr>
              <a:t>2.3.17 1ª </a:t>
            </a:r>
            <a:r>
              <a:rPr lang="es-ES" sz="2000" b="1" dirty="0" smtClean="0">
                <a:solidFill>
                  <a:srgbClr val="297FD5">
                    <a:lumMod val="75000"/>
                  </a:srgbClr>
                </a:solidFill>
                <a:latin typeface="Calibri" pitchFamily="34" charset="0"/>
                <a:cs typeface="Arial" pitchFamily="34" charset="0"/>
              </a:rPr>
              <a:t>MRM</a:t>
            </a:r>
            <a:endParaRPr lang="es-ES" sz="2400" b="1" dirty="0">
              <a:solidFill>
                <a:srgbClr val="297FD5">
                  <a:lumMod val="75000"/>
                </a:srgbClr>
              </a:solidFill>
              <a:latin typeface="Calibri" pitchFamily="34" charset="0"/>
              <a:cs typeface="Arial" pitchFamily="34" charset="0"/>
            </a:endParaRPr>
          </a:p>
          <a:p>
            <a:endParaRPr lang="es-ES" b="1" dirty="0">
              <a:solidFill>
                <a:prstClr val="black"/>
              </a:solidFill>
              <a:latin typeface="Calibri" panose="020F0502020204030204" pitchFamily="34" charset="0"/>
              <a:cs typeface="Calibri" panose="020F0502020204030204" pitchFamily="34" charset="0"/>
            </a:endParaRPr>
          </a:p>
          <a:p>
            <a:r>
              <a:rPr lang="es-MX" dirty="0" smtClean="0">
                <a:solidFill>
                  <a:prstClr val="black"/>
                </a:solidFill>
                <a:latin typeface="Calibri" panose="020F0502020204030204" pitchFamily="34" charset="0"/>
                <a:cs typeface="Calibri" panose="020F0502020204030204" pitchFamily="34" charset="0"/>
              </a:rPr>
              <a:t>Se incorpora una nueva regla para establecer las devoluciones automáticas de las devoluciones de IVA por importes menores a 1,000,000, cumpliendo con los requisitos que se establecen en la regla. Estará será a partir de la declaración del mes de febrero de 2016.</a:t>
            </a:r>
            <a:endParaRPr lang="es-MX" dirty="0">
              <a:solidFill>
                <a:prstClr val="black"/>
              </a:solidFill>
              <a:latin typeface="Calibri" panose="020F0502020204030204" pitchFamily="34" charset="0"/>
              <a:cs typeface="Calibri" panose="020F0502020204030204" pitchFamily="34" charset="0"/>
            </a:endParaRPr>
          </a:p>
          <a:p>
            <a:endParaRPr lang="es-MX"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1600" dirty="0">
              <a:solidFill>
                <a:prstClr val="black"/>
              </a:solidFill>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2000" dirty="0">
              <a:solidFill>
                <a:prstClr val="black"/>
              </a:solidFill>
              <a:latin typeface="Calibri" panose="020F0502020204030204" pitchFamily="34" charset="0"/>
              <a:cs typeface="Calibri" panose="020F0502020204030204" pitchFamily="34" charset="0"/>
            </a:endParaRPr>
          </a:p>
          <a:p>
            <a:endParaRPr lang="es-MX" sz="1600" dirty="0" smtClean="0">
              <a:solidFill>
                <a:prstClr val="black"/>
              </a:solidFill>
              <a:latin typeface="Calibri" panose="020F0502020204030204" pitchFamily="34" charset="0"/>
              <a:cs typeface="Calibri" panose="020F0502020204030204" pitchFamily="34" charset="0"/>
            </a:endParaRPr>
          </a:p>
          <a:p>
            <a:endParaRPr lang="es-MX" sz="1600" dirty="0">
              <a:solidFill>
                <a:prstClr val="black"/>
              </a:solidFill>
              <a:latin typeface="Calibri" panose="020F0502020204030204" pitchFamily="34" charset="0"/>
              <a:cs typeface="Calibri" panose="020F0502020204030204" pitchFamily="34" charset="0"/>
            </a:endParaRPr>
          </a:p>
          <a:p>
            <a:endParaRPr lang="es-MX" sz="2000" dirty="0" smtClean="0">
              <a:solidFill>
                <a:prstClr val="black"/>
              </a:solidFill>
            </a:endParaRPr>
          </a:p>
          <a:p>
            <a:endParaRPr lang="es-MX" sz="16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36474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PUNTOS CRÍTICOS DEL CIERRE DEL EJERCICIO </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54</a:t>
            </a:fld>
            <a:endParaRPr lang="es-MX" dirty="0"/>
          </a:p>
        </p:txBody>
      </p:sp>
    </p:spTree>
    <p:extLst>
      <p:ext uri="{BB962C8B-B14F-4D97-AF65-F5344CB8AC3E}">
        <p14:creationId xmlns:p14="http://schemas.microsoft.com/office/powerpoint/2010/main" val="171327153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55</a:t>
            </a:fld>
            <a:endParaRPr lang="es-MX" dirty="0"/>
          </a:p>
        </p:txBody>
      </p:sp>
      <p:sp>
        <p:nvSpPr>
          <p:cNvPr id="11" name="Rectangle 2"/>
          <p:cNvSpPr>
            <a:spLocks noChangeArrowheads="1"/>
          </p:cNvSpPr>
          <p:nvPr/>
        </p:nvSpPr>
        <p:spPr bwMode="auto">
          <a:xfrm>
            <a:off x="321506" y="1970434"/>
            <a:ext cx="8462962" cy="3674765"/>
          </a:xfrm>
          <a:prstGeom prst="rect">
            <a:avLst/>
          </a:prstGeom>
          <a:noFill/>
          <a:ln w="9525">
            <a:noFill/>
            <a:miter lim="800000"/>
            <a:headEnd/>
            <a:tailEnd/>
          </a:ln>
        </p:spPr>
        <p:txBody>
          <a:bodyPr lIns="82064" tIns="41032" rIns="82064" bIns="41032"/>
          <a:lstStyle/>
          <a:p>
            <a:r>
              <a:rPr lang="es-MX" sz="2000" dirty="0" smtClean="0">
                <a:latin typeface="Calibri" panose="020F0502020204030204" pitchFamily="34" charset="0"/>
              </a:rPr>
              <a:t>A partir del 2 de enero de 2015 está vigente el nuevo esquema de declaraciones anuales para personas morales.</a:t>
            </a:r>
          </a:p>
          <a:p>
            <a:endParaRPr lang="es-MX" sz="2000" dirty="0">
              <a:latin typeface="Calibri" panose="020F0502020204030204" pitchFamily="34" charset="0"/>
            </a:endParaRPr>
          </a:p>
          <a:p>
            <a:r>
              <a:rPr lang="es-MX" sz="2000" dirty="0" smtClean="0">
                <a:latin typeface="Calibri" panose="020F0502020204030204" pitchFamily="34" charset="0"/>
              </a:rPr>
              <a:t>Principales cambios:</a:t>
            </a:r>
            <a:endParaRPr lang="es-ES" sz="2000" dirty="0">
              <a:latin typeface="Calibri" panose="020F0502020204030204" pitchFamily="34" charset="0"/>
            </a:endParaRPr>
          </a:p>
          <a:p>
            <a:pPr algn="just"/>
            <a:endParaRPr lang="es-ES"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Ya no se llenan los datos del representante legal</a:t>
            </a:r>
            <a:endParaRPr lang="es-MX" sz="2000" b="1" dirty="0" smtClean="0">
              <a:solidFill>
                <a:schemeClr val="bg2">
                  <a:lumMod val="75000"/>
                </a:schemeClr>
              </a:solidFill>
              <a:latin typeface="Calibri" panose="020F0502020204030204" pitchFamily="34" charset="0"/>
            </a:endParaRP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La información vaciada se guarda por 30 días</a:t>
            </a:r>
            <a:endParaRPr lang="es-MX" sz="2000" b="1" dirty="0" smtClean="0">
              <a:solidFill>
                <a:schemeClr val="bg2">
                  <a:lumMod val="75000"/>
                </a:schemeClr>
              </a:solidFill>
              <a:latin typeface="Calibri" panose="020F0502020204030204" pitchFamily="34" charset="0"/>
            </a:endParaRP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DEM -&gt; Complementaria esquema anterior</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La sesión expira en 16 minutos de inactividad</a:t>
            </a:r>
            <a:endParaRPr lang="es-MX" sz="2000" dirty="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DECLARACIÓN ANUAL 2015</a:t>
            </a:r>
            <a:endParaRPr lang="es-MX" sz="2400" b="1" dirty="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chemeClr val="accent2">
                    <a:lumMod val="75000"/>
                  </a:schemeClr>
                </a:solidFill>
                <a:latin typeface="Calibri" pitchFamily="34" charset="0"/>
                <a:cs typeface="Arial" pitchFamily="34" charset="0"/>
              </a:rPr>
              <a:t>Página del SAT</a:t>
            </a:r>
            <a:endParaRPr lang="es-MX" b="1" dirty="0">
              <a:solidFill>
                <a:schemeClr val="accent2">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103082656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56</a:t>
            </a:fld>
            <a:endParaRPr lang="es-MX" dirty="0"/>
          </a:p>
        </p:txBody>
      </p:sp>
      <p:sp>
        <p:nvSpPr>
          <p:cNvPr id="11" name="Rectangle 2"/>
          <p:cNvSpPr>
            <a:spLocks noChangeArrowheads="1"/>
          </p:cNvSpPr>
          <p:nvPr/>
        </p:nvSpPr>
        <p:spPr bwMode="auto">
          <a:xfrm>
            <a:off x="321506" y="2130499"/>
            <a:ext cx="8462962" cy="3674765"/>
          </a:xfrm>
          <a:prstGeom prst="rect">
            <a:avLst/>
          </a:prstGeom>
          <a:noFill/>
          <a:ln w="9525">
            <a:noFill/>
            <a:miter lim="800000"/>
            <a:headEnd/>
            <a:tailEnd/>
          </a:ln>
        </p:spPr>
        <p:txBody>
          <a:bodyPr lIns="82064" tIns="41032" rIns="82064" bIns="41032"/>
          <a:lstStyle/>
          <a:p>
            <a:r>
              <a:rPr lang="es-MX" sz="2000" dirty="0">
                <a:latin typeface="Calibri" panose="020F0502020204030204" pitchFamily="34" charset="0"/>
              </a:rPr>
              <a:t>Personas morales y personas físicas con actividades empresariales</a:t>
            </a:r>
            <a:r>
              <a:rPr lang="es-ES" sz="2000" dirty="0">
                <a:latin typeface="Calibri" panose="020F0502020204030204" pitchFamily="34" charset="0"/>
              </a:rPr>
              <a:t>:</a:t>
            </a:r>
          </a:p>
          <a:p>
            <a:pPr algn="just"/>
            <a:endParaRPr lang="es-ES" sz="2000" dirty="0" smtClean="0">
              <a:latin typeface="Calibri" panose="020F0502020204030204" pitchFamily="34" charset="0"/>
            </a:endParaRPr>
          </a:p>
          <a:p>
            <a:pPr marL="342900" indent="-342900" algn="just">
              <a:buFont typeface="Arial" panose="020B0604020202020204" pitchFamily="34" charset="0"/>
              <a:buChar char="•"/>
            </a:pPr>
            <a:r>
              <a:rPr lang="es-MX" sz="2000" dirty="0">
                <a:latin typeface="Calibri" panose="020F0502020204030204" pitchFamily="34" charset="0"/>
              </a:rPr>
              <a:t>Que en el ejercicio inmediato anterior hayan obtenido </a:t>
            </a:r>
            <a:r>
              <a:rPr lang="es-MX" sz="2000" b="1" dirty="0">
                <a:solidFill>
                  <a:schemeClr val="bg2">
                    <a:lumMod val="75000"/>
                  </a:schemeClr>
                </a:solidFill>
                <a:latin typeface="Calibri" panose="020F0502020204030204" pitchFamily="34" charset="0"/>
              </a:rPr>
              <a:t>ingresos acumulables </a:t>
            </a:r>
            <a:r>
              <a:rPr lang="es-MX" sz="2000" dirty="0">
                <a:latin typeface="Calibri" panose="020F0502020204030204" pitchFamily="34" charset="0"/>
              </a:rPr>
              <a:t>superiores a </a:t>
            </a:r>
            <a:r>
              <a:rPr lang="es-MX" sz="2000" b="1" dirty="0">
                <a:solidFill>
                  <a:schemeClr val="bg2">
                    <a:lumMod val="75000"/>
                  </a:schemeClr>
                </a:solidFill>
                <a:latin typeface="Calibri" panose="020F0502020204030204" pitchFamily="34" charset="0"/>
              </a:rPr>
              <a:t>$100,000,000</a:t>
            </a:r>
          </a:p>
          <a:p>
            <a:pPr marL="342900" indent="-342900" algn="just">
              <a:buFont typeface="Arial" panose="020B0604020202020204" pitchFamily="34" charset="0"/>
              <a:buChar char="•"/>
            </a:pPr>
            <a:endParaRPr lang="es-MX"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Que </a:t>
            </a:r>
            <a:r>
              <a:rPr lang="es-MX" sz="2000" dirty="0">
                <a:latin typeface="Calibri" panose="020F0502020204030204" pitchFamily="34" charset="0"/>
              </a:rPr>
              <a:t>el valor de su </a:t>
            </a:r>
            <a:r>
              <a:rPr lang="es-MX" sz="2000" b="1" dirty="0">
                <a:solidFill>
                  <a:schemeClr val="bg2">
                    <a:lumMod val="75000"/>
                  </a:schemeClr>
                </a:solidFill>
                <a:latin typeface="Calibri" panose="020F0502020204030204" pitchFamily="34" charset="0"/>
              </a:rPr>
              <a:t>activo determinado </a:t>
            </a:r>
            <a:r>
              <a:rPr lang="es-MX" sz="2000" dirty="0">
                <a:latin typeface="Calibri" panose="020F0502020204030204" pitchFamily="34" charset="0"/>
              </a:rPr>
              <a:t>en los términos de las </a:t>
            </a:r>
            <a:r>
              <a:rPr lang="es-MX" sz="2000" dirty="0" smtClean="0">
                <a:latin typeface="Calibri" panose="020F0502020204030204" pitchFamily="34" charset="0"/>
              </a:rPr>
              <a:t>reglas de carácter </a:t>
            </a:r>
            <a:r>
              <a:rPr lang="es-MX" sz="2000" dirty="0">
                <a:latin typeface="Calibri" panose="020F0502020204030204" pitchFamily="34" charset="0"/>
              </a:rPr>
              <a:t>general que al efecto emita el SAT, sea superior a </a:t>
            </a:r>
            <a:r>
              <a:rPr lang="es-MX" sz="2000" b="1" dirty="0">
                <a:solidFill>
                  <a:schemeClr val="bg2">
                    <a:lumMod val="75000"/>
                  </a:schemeClr>
                </a:solidFill>
                <a:latin typeface="Calibri" panose="020F0502020204030204" pitchFamily="34" charset="0"/>
              </a:rPr>
              <a:t>$79,000,000</a:t>
            </a:r>
          </a:p>
          <a:p>
            <a:pPr marL="342900" indent="-342900" algn="just">
              <a:buFont typeface="Arial" panose="020B0604020202020204" pitchFamily="34" charset="0"/>
              <a:buChar char="•"/>
            </a:pPr>
            <a:endParaRPr lang="es-MX"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Que </a:t>
            </a:r>
            <a:r>
              <a:rPr lang="es-MX" sz="2000" dirty="0">
                <a:latin typeface="Calibri" panose="020F0502020204030204" pitchFamily="34" charset="0"/>
              </a:rPr>
              <a:t>por lo menos </a:t>
            </a:r>
            <a:r>
              <a:rPr lang="es-MX" sz="2000" b="1" dirty="0">
                <a:solidFill>
                  <a:schemeClr val="bg2">
                    <a:lumMod val="75000"/>
                  </a:schemeClr>
                </a:solidFill>
                <a:latin typeface="Calibri" panose="020F0502020204030204" pitchFamily="34" charset="0"/>
              </a:rPr>
              <a:t>300 trabajadores </a:t>
            </a:r>
            <a:r>
              <a:rPr lang="es-MX" sz="2000" dirty="0">
                <a:latin typeface="Calibri" panose="020F0502020204030204" pitchFamily="34" charset="0"/>
              </a:rPr>
              <a:t>les hayan prestado servicios </a:t>
            </a:r>
            <a:r>
              <a:rPr lang="es-MX" sz="2000" b="1" dirty="0" smtClean="0">
                <a:solidFill>
                  <a:schemeClr val="bg2">
                    <a:lumMod val="75000"/>
                  </a:schemeClr>
                </a:solidFill>
                <a:latin typeface="Calibri" panose="020F0502020204030204" pitchFamily="34" charset="0"/>
              </a:rPr>
              <a:t>en cada </a:t>
            </a:r>
            <a:r>
              <a:rPr lang="es-MX" sz="2000" b="1" dirty="0">
                <a:solidFill>
                  <a:schemeClr val="bg2">
                    <a:lumMod val="75000"/>
                  </a:schemeClr>
                </a:solidFill>
                <a:latin typeface="Calibri" panose="020F0502020204030204" pitchFamily="34" charset="0"/>
              </a:rPr>
              <a:t>uno de los meses del ejercicio inmediato</a:t>
            </a:r>
            <a:r>
              <a:rPr lang="es-MX" sz="2000" dirty="0">
                <a:latin typeface="Calibri" panose="020F0502020204030204" pitchFamily="34" charset="0"/>
              </a:rPr>
              <a:t> </a:t>
            </a:r>
            <a:r>
              <a:rPr lang="es-MX" sz="2000" dirty="0" smtClean="0">
                <a:latin typeface="Calibri" panose="020F0502020204030204" pitchFamily="34" charset="0"/>
              </a:rPr>
              <a:t>anterior</a:t>
            </a:r>
          </a:p>
          <a:p>
            <a:pPr marL="342900" indent="-342900" algn="just">
              <a:buFont typeface="Arial" panose="020B0604020202020204" pitchFamily="34" charset="0"/>
              <a:buChar char="•"/>
            </a:pPr>
            <a:endParaRPr lang="es-MX" sz="2000" dirty="0">
              <a:latin typeface="Calibri" panose="020F0502020204030204" pitchFamily="34" charset="0"/>
            </a:endParaRPr>
          </a:p>
          <a:p>
            <a:pPr algn="just"/>
            <a:r>
              <a:rPr lang="es-MX" sz="2000" dirty="0" smtClean="0">
                <a:latin typeface="Calibri" panose="020F0502020204030204" pitchFamily="34" charset="0"/>
              </a:rPr>
              <a:t>Una vez elegida la opción en la declaración anual, ya no se podrá renunciar</a:t>
            </a:r>
            <a:endParaRPr lang="es-MX" sz="2000" dirty="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OPCIÓN DE </a:t>
            </a:r>
            <a:r>
              <a:rPr lang="es-MX" sz="2400" b="1" dirty="0" smtClean="0">
                <a:solidFill>
                  <a:schemeClr val="accent2">
                    <a:lumMod val="75000"/>
                  </a:schemeClr>
                </a:solidFill>
                <a:latin typeface="Calibri" pitchFamily="34" charset="0"/>
                <a:cs typeface="Arial" pitchFamily="34" charset="0"/>
              </a:rPr>
              <a:t>DICTAMINAR ESTADOS FINANCIEROS</a:t>
            </a:r>
            <a:endParaRPr lang="es-MX" sz="2400" b="1" dirty="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a:t>
            </a:r>
            <a:r>
              <a:rPr lang="es-MX" b="1" dirty="0" smtClean="0">
                <a:solidFill>
                  <a:schemeClr val="accent2">
                    <a:lumMod val="75000"/>
                  </a:schemeClr>
                </a:solidFill>
                <a:latin typeface="Calibri" pitchFamily="34" charset="0"/>
                <a:cs typeface="Arial" pitchFamily="34" charset="0"/>
              </a:rPr>
              <a:t>32-A del </a:t>
            </a:r>
            <a:r>
              <a:rPr lang="es-MX" b="1" dirty="0">
                <a:solidFill>
                  <a:schemeClr val="accent2">
                    <a:lumMod val="75000"/>
                  </a:schemeClr>
                </a:solidFill>
                <a:latin typeface="Calibri" pitchFamily="34" charset="0"/>
                <a:cs typeface="Arial" pitchFamily="34" charset="0"/>
              </a:rPr>
              <a:t>CFF</a:t>
            </a:r>
          </a:p>
        </p:txBody>
      </p:sp>
    </p:spTree>
    <p:extLst>
      <p:ext uri="{BB962C8B-B14F-4D97-AF65-F5344CB8AC3E}">
        <p14:creationId xmlns:p14="http://schemas.microsoft.com/office/powerpoint/2010/main" val="232743561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57</a:t>
            </a:fld>
            <a:endParaRPr lang="es-MX" dirty="0"/>
          </a:p>
        </p:txBody>
      </p:sp>
      <p:sp>
        <p:nvSpPr>
          <p:cNvPr id="11" name="Rectangle 2"/>
          <p:cNvSpPr>
            <a:spLocks noChangeArrowheads="1"/>
          </p:cNvSpPr>
          <p:nvPr/>
        </p:nvSpPr>
        <p:spPr bwMode="auto">
          <a:xfrm>
            <a:off x="318170" y="2130499"/>
            <a:ext cx="8462962" cy="3674765"/>
          </a:xfrm>
          <a:prstGeom prst="rect">
            <a:avLst/>
          </a:prstGeom>
          <a:noFill/>
          <a:ln w="9525">
            <a:noFill/>
            <a:miter lim="800000"/>
            <a:headEnd/>
            <a:tailEnd/>
          </a:ln>
        </p:spPr>
        <p:txBody>
          <a:bodyPr lIns="82064" tIns="41032" rIns="82064" bIns="41032"/>
          <a:lstStyle/>
          <a:p>
            <a:r>
              <a:rPr lang="es-MX" sz="2000" b="1" dirty="0" smtClean="0">
                <a:solidFill>
                  <a:schemeClr val="bg2">
                    <a:lumMod val="75000"/>
                  </a:schemeClr>
                </a:solidFill>
                <a:latin typeface="Calibri" panose="020F0502020204030204" pitchFamily="34" charset="0"/>
              </a:rPr>
              <a:t>Ventajas</a:t>
            </a:r>
            <a:r>
              <a:rPr lang="es-MX" sz="2000" dirty="0" smtClean="0">
                <a:solidFill>
                  <a:schemeClr val="bg2">
                    <a:lumMod val="75000"/>
                  </a:schemeClr>
                </a:solidFill>
                <a:latin typeface="Calibri" panose="020F0502020204030204" pitchFamily="34" charset="0"/>
              </a:rPr>
              <a:t> </a:t>
            </a:r>
            <a:r>
              <a:rPr lang="es-MX" sz="2000" dirty="0" smtClean="0">
                <a:latin typeface="Calibri" panose="020F0502020204030204" pitchFamily="34" charset="0"/>
              </a:rPr>
              <a:t>del dictamen fiscal</a:t>
            </a:r>
            <a:r>
              <a:rPr lang="es-ES" sz="2000" dirty="0" smtClean="0">
                <a:latin typeface="Calibri" panose="020F0502020204030204" pitchFamily="34" charset="0"/>
              </a:rPr>
              <a:t>:</a:t>
            </a:r>
            <a:endParaRPr lang="es-ES" sz="2000" dirty="0">
              <a:latin typeface="Calibri" panose="020F0502020204030204" pitchFamily="34" charset="0"/>
            </a:endParaRPr>
          </a:p>
          <a:p>
            <a:pPr algn="just"/>
            <a:endParaRPr lang="es-ES"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Cumplir </a:t>
            </a:r>
            <a:r>
              <a:rPr lang="es-MX" sz="2000" dirty="0">
                <a:latin typeface="Calibri" panose="020F0502020204030204" pitchFamily="34" charset="0"/>
              </a:rPr>
              <a:t>con los requisitos para cotizar en la </a:t>
            </a:r>
            <a:r>
              <a:rPr lang="es-MX" sz="2000" dirty="0" smtClean="0">
                <a:latin typeface="Calibri" panose="020F0502020204030204" pitchFamily="34" charset="0"/>
              </a:rPr>
              <a:t>Bolsa Mexicana </a:t>
            </a:r>
            <a:r>
              <a:rPr lang="es-MX" sz="2000" dirty="0">
                <a:latin typeface="Calibri" panose="020F0502020204030204" pitchFamily="34" charset="0"/>
              </a:rPr>
              <a:t>de Valores (BMV) u otros mercados reconocidos.</a:t>
            </a:r>
          </a:p>
          <a:p>
            <a:pPr marL="342900" indent="-342900" algn="just">
              <a:buFont typeface="Arial" panose="020B0604020202020204" pitchFamily="34" charset="0"/>
              <a:buChar char="•"/>
            </a:pPr>
            <a:endParaRPr lang="es-MX"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Acceso </a:t>
            </a:r>
            <a:r>
              <a:rPr lang="es-MX" sz="2000" dirty="0">
                <a:latin typeface="Calibri" panose="020F0502020204030204" pitchFamily="34" charset="0"/>
              </a:rPr>
              <a:t>a financiamiento con instituciones </a:t>
            </a:r>
            <a:r>
              <a:rPr lang="es-MX" sz="2000" dirty="0" smtClean="0">
                <a:latin typeface="Calibri" panose="020F0502020204030204" pitchFamily="34" charset="0"/>
              </a:rPr>
              <a:t>financieras.</a:t>
            </a:r>
            <a:endParaRPr lang="es-MX" sz="2000" dirty="0">
              <a:latin typeface="Calibri" panose="020F0502020204030204" pitchFamily="34" charset="0"/>
            </a:endParaRPr>
          </a:p>
          <a:p>
            <a:pPr marL="342900" indent="-342900" algn="just">
              <a:buFont typeface="Arial" panose="020B0604020202020204" pitchFamily="34" charset="0"/>
              <a:buChar char="•"/>
            </a:pPr>
            <a:endParaRPr lang="es-MX"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Evitar </a:t>
            </a:r>
            <a:r>
              <a:rPr lang="es-MX" sz="2000" dirty="0">
                <a:latin typeface="Calibri" panose="020F0502020204030204" pitchFamily="34" charset="0"/>
              </a:rPr>
              <a:t>el ejercicio directo de las facultades de </a:t>
            </a:r>
            <a:r>
              <a:rPr lang="es-MX" sz="2000" dirty="0" smtClean="0">
                <a:latin typeface="Calibri" panose="020F0502020204030204" pitchFamily="34" charset="0"/>
              </a:rPr>
              <a:t>comprobación de </a:t>
            </a:r>
            <a:r>
              <a:rPr lang="es-MX" sz="2000" dirty="0">
                <a:latin typeface="Calibri" panose="020F0502020204030204" pitchFamily="34" charset="0"/>
              </a:rPr>
              <a:t>parte de las autoridades </a:t>
            </a:r>
            <a:r>
              <a:rPr lang="es-MX" sz="2000" dirty="0" smtClean="0">
                <a:latin typeface="Calibri" panose="020F0502020204030204" pitchFamily="34" charset="0"/>
              </a:rPr>
              <a:t>fiscales.</a:t>
            </a:r>
          </a:p>
          <a:p>
            <a:pPr marL="342900" indent="-342900" algn="just">
              <a:buFont typeface="Arial" panose="020B0604020202020204" pitchFamily="34" charset="0"/>
              <a:buChar char="•"/>
            </a:pPr>
            <a:endParaRPr lang="es-MX" sz="2000" dirty="0" smtClean="0">
              <a:latin typeface="Calibri" panose="020F0502020204030204" pitchFamily="34" charset="0"/>
            </a:endParaRPr>
          </a:p>
          <a:p>
            <a:pPr marL="342900" indent="-342900" algn="just">
              <a:buFont typeface="Arial" panose="020B0604020202020204" pitchFamily="34" charset="0"/>
              <a:buChar char="•"/>
            </a:pPr>
            <a:r>
              <a:rPr lang="es-MX" sz="2000" dirty="0" smtClean="0">
                <a:latin typeface="Calibri" panose="020F0502020204030204" pitchFamily="34" charset="0"/>
              </a:rPr>
              <a:t>Para </a:t>
            </a:r>
            <a:r>
              <a:rPr lang="es-MX" sz="2000" dirty="0">
                <a:latin typeface="Calibri" panose="020F0502020204030204" pitchFamily="34" charset="0"/>
              </a:rPr>
              <a:t>la toma de decisiones corporativas de la </a:t>
            </a:r>
            <a:r>
              <a:rPr lang="es-MX" sz="2000" dirty="0" smtClean="0">
                <a:latin typeface="Calibri" panose="020F0502020204030204" pitchFamily="34" charset="0"/>
              </a:rPr>
              <a:t>administración y </a:t>
            </a:r>
            <a:r>
              <a:rPr lang="es-MX" sz="2000" dirty="0">
                <a:latin typeface="Calibri" panose="020F0502020204030204" pitchFamily="34" charset="0"/>
              </a:rPr>
              <a:t>de los socios o accionistas</a:t>
            </a:r>
            <a:r>
              <a:rPr lang="es-MX" sz="2000" dirty="0" smtClean="0">
                <a:latin typeface="Calibri" panose="020F0502020204030204" pitchFamily="34" charset="0"/>
              </a:rPr>
              <a:t>.</a:t>
            </a:r>
            <a:endParaRPr lang="es-MX" sz="2000" dirty="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OPCIÓN DE </a:t>
            </a:r>
            <a:r>
              <a:rPr lang="es-MX" sz="2400" b="1" dirty="0" smtClean="0">
                <a:solidFill>
                  <a:schemeClr val="accent2">
                    <a:lumMod val="75000"/>
                  </a:schemeClr>
                </a:solidFill>
                <a:latin typeface="Calibri" pitchFamily="34" charset="0"/>
                <a:cs typeface="Arial" pitchFamily="34" charset="0"/>
              </a:rPr>
              <a:t>DICTAMINAR ESTADOS FINANCIEROS</a:t>
            </a:r>
            <a:endParaRPr lang="es-MX" sz="2400" b="1" dirty="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a:t>
            </a:r>
            <a:r>
              <a:rPr lang="es-MX" b="1" dirty="0" smtClean="0">
                <a:solidFill>
                  <a:schemeClr val="accent2">
                    <a:lumMod val="75000"/>
                  </a:schemeClr>
                </a:solidFill>
                <a:latin typeface="Calibri" pitchFamily="34" charset="0"/>
                <a:cs typeface="Arial" pitchFamily="34" charset="0"/>
              </a:rPr>
              <a:t>32-A del </a:t>
            </a:r>
            <a:r>
              <a:rPr lang="es-MX" b="1" dirty="0">
                <a:solidFill>
                  <a:schemeClr val="accent2">
                    <a:lumMod val="75000"/>
                  </a:schemeClr>
                </a:solidFill>
                <a:latin typeface="Calibri" pitchFamily="34" charset="0"/>
                <a:cs typeface="Arial" pitchFamily="34" charset="0"/>
              </a:rPr>
              <a:t>CFF</a:t>
            </a:r>
          </a:p>
        </p:txBody>
      </p:sp>
    </p:spTree>
    <p:extLst>
      <p:ext uri="{BB962C8B-B14F-4D97-AF65-F5344CB8AC3E}">
        <p14:creationId xmlns:p14="http://schemas.microsoft.com/office/powerpoint/2010/main" val="342638995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58</a:t>
            </a:fld>
            <a:endParaRPr lang="es-MX" dirty="0"/>
          </a:p>
        </p:txBody>
      </p:sp>
      <p:sp>
        <p:nvSpPr>
          <p:cNvPr id="11" name="Rectangle 2"/>
          <p:cNvSpPr>
            <a:spLocks noChangeArrowheads="1"/>
          </p:cNvSpPr>
          <p:nvPr/>
        </p:nvSpPr>
        <p:spPr bwMode="auto">
          <a:xfrm>
            <a:off x="321506" y="1700808"/>
            <a:ext cx="8462962" cy="3674765"/>
          </a:xfrm>
          <a:prstGeom prst="rect">
            <a:avLst/>
          </a:prstGeom>
          <a:noFill/>
          <a:ln w="9525">
            <a:noFill/>
            <a:miter lim="800000"/>
            <a:headEnd/>
            <a:tailEnd/>
          </a:ln>
        </p:spPr>
        <p:txBody>
          <a:bodyPr lIns="82064" tIns="41032" rIns="82064" bIns="41032"/>
          <a:lstStyle/>
          <a:p>
            <a:r>
              <a:rPr lang="es-MX" sz="2000" b="1" dirty="0" smtClean="0">
                <a:latin typeface="Calibri" panose="020F0502020204030204" pitchFamily="34" charset="0"/>
              </a:rPr>
              <a:t>Pérdidas fiscales del ejercicio</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Ingresos acumulables &lt; deducciones autorizadas</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A la diferencia anterior se le podrá restar o adicionar la PTU pagada en el ejercicio</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Actualización:</a:t>
            </a:r>
            <a:endParaRPr lang="es-MX" sz="2000" dirty="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CIFRAS AL CIERRE DEL </a:t>
            </a:r>
            <a:r>
              <a:rPr lang="es-MX" sz="2400" b="1" dirty="0" smtClean="0">
                <a:solidFill>
                  <a:schemeClr val="accent2">
                    <a:lumMod val="75000"/>
                  </a:schemeClr>
                </a:solidFill>
                <a:latin typeface="Calibri" pitchFamily="34" charset="0"/>
                <a:cs typeface="Arial" pitchFamily="34" charset="0"/>
              </a:rPr>
              <a:t>EJERCICIO</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45742229"/>
              </p:ext>
            </p:extLst>
          </p:nvPr>
        </p:nvGraphicFramePr>
        <p:xfrm>
          <a:off x="683568" y="4437112"/>
          <a:ext cx="3672408" cy="1080120"/>
        </p:xfrm>
        <a:graphic>
          <a:graphicData uri="http://schemas.openxmlformats.org/drawingml/2006/table">
            <a:tbl>
              <a:tblPr>
                <a:tableStyleId>{8A107856-5554-42FB-B03E-39F5DBC370BA}</a:tableStyleId>
              </a:tblPr>
              <a:tblGrid>
                <a:gridCol w="3672408"/>
              </a:tblGrid>
              <a:tr h="248599">
                <a:tc>
                  <a:txBody>
                    <a:bodyPr/>
                    <a:lstStyle/>
                    <a:p>
                      <a:pPr algn="l" fontAlgn="b"/>
                      <a:r>
                        <a:rPr lang="es-MX" sz="1400" b="1" u="none" strike="noStrike" dirty="0">
                          <a:effectLst/>
                          <a:latin typeface="Calibri" panose="020F0502020204030204" pitchFamily="34" charset="0"/>
                        </a:rPr>
                        <a:t>En el ejercicio en el que ocurren:</a:t>
                      </a:r>
                      <a:endParaRPr lang="es-MX" sz="1400" b="1" i="0" u="none" strike="noStrike" dirty="0">
                        <a:solidFill>
                          <a:srgbClr val="000000"/>
                        </a:solidFill>
                        <a:effectLst/>
                        <a:latin typeface="Calibri" panose="020F0502020204030204" pitchFamily="34" charset="0"/>
                      </a:endParaRPr>
                    </a:p>
                  </a:txBody>
                  <a:tcPr marL="7620" marR="7620" marT="7620" marB="0" anchor="b"/>
                </a:tc>
              </a:tr>
              <a:tr h="342895">
                <a:tc>
                  <a:txBody>
                    <a:bodyPr/>
                    <a:lstStyle/>
                    <a:p>
                      <a:pPr algn="l" fontAlgn="b"/>
                      <a:r>
                        <a:rPr lang="es-MX" sz="1400" u="none" strike="noStrike" dirty="0">
                          <a:effectLst/>
                          <a:latin typeface="Calibri" panose="020F0502020204030204" pitchFamily="34" charset="0"/>
                        </a:rPr>
                        <a:t>INPC del último mes del mismo ejercicio</a:t>
                      </a:r>
                      <a:endParaRPr lang="es-MX" sz="1400" b="0" i="0" u="none" strike="noStrike" dirty="0">
                        <a:solidFill>
                          <a:srgbClr val="000000"/>
                        </a:solidFill>
                        <a:effectLst/>
                        <a:latin typeface="Calibri" panose="020F0502020204030204" pitchFamily="34" charset="0"/>
                      </a:endParaRPr>
                    </a:p>
                  </a:txBody>
                  <a:tcPr marL="7620" marR="7620" marT="7620" marB="0" anchor="b"/>
                </a:tc>
              </a:tr>
              <a:tr h="488626">
                <a:tc>
                  <a:txBody>
                    <a:bodyPr/>
                    <a:lstStyle/>
                    <a:p>
                      <a:pPr algn="l" fontAlgn="b"/>
                      <a:r>
                        <a:rPr lang="es-MX" sz="1400" u="none" strike="noStrike" dirty="0">
                          <a:effectLst/>
                          <a:latin typeface="Calibri" panose="020F0502020204030204" pitchFamily="34" charset="0"/>
                        </a:rPr>
                        <a:t>INPC del primer mes de la segunda mitad del ejercicio en el que ocurrió</a:t>
                      </a:r>
                      <a:endParaRPr lang="es-MX"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56067561"/>
              </p:ext>
            </p:extLst>
          </p:nvPr>
        </p:nvGraphicFramePr>
        <p:xfrm>
          <a:off x="4716016" y="4437112"/>
          <a:ext cx="3438992" cy="1089660"/>
        </p:xfrm>
        <a:graphic>
          <a:graphicData uri="http://schemas.openxmlformats.org/drawingml/2006/table">
            <a:tbl>
              <a:tblPr>
                <a:tableStyleId>{8A107856-5554-42FB-B03E-39F5DBC370BA}</a:tableStyleId>
              </a:tblPr>
              <a:tblGrid>
                <a:gridCol w="3438992"/>
              </a:tblGrid>
              <a:tr h="182880">
                <a:tc>
                  <a:txBody>
                    <a:bodyPr/>
                    <a:lstStyle/>
                    <a:p>
                      <a:pPr algn="l" fontAlgn="b"/>
                      <a:r>
                        <a:rPr lang="es-MX" sz="1400" b="1" u="none" strike="noStrike" dirty="0">
                          <a:effectLst/>
                          <a:latin typeface="Calibri" panose="020F0502020204030204" pitchFamily="34" charset="0"/>
                        </a:rPr>
                        <a:t>En el ejercicio en el que se </a:t>
                      </a:r>
                      <a:r>
                        <a:rPr lang="es-MX" sz="1400" b="1" u="none" strike="noStrike" dirty="0" smtClean="0">
                          <a:effectLst/>
                          <a:latin typeface="Calibri" panose="020F0502020204030204" pitchFamily="34" charset="0"/>
                        </a:rPr>
                        <a:t>apliquen</a:t>
                      </a:r>
                      <a:r>
                        <a:rPr lang="es-MX" sz="1400" u="none" strike="noStrike" dirty="0" smtClean="0">
                          <a:effectLst/>
                          <a:latin typeface="Calibri" panose="020F0502020204030204" pitchFamily="34" charset="0"/>
                        </a:rPr>
                        <a:t>:</a:t>
                      </a:r>
                      <a:endParaRPr lang="es-MX" sz="1400" b="1" i="0" u="none" strike="noStrike" dirty="0">
                        <a:solidFill>
                          <a:srgbClr val="000000"/>
                        </a:solidFill>
                        <a:effectLst/>
                        <a:latin typeface="Calibri" panose="020F0502020204030204" pitchFamily="34" charset="0"/>
                      </a:endParaRPr>
                    </a:p>
                  </a:txBody>
                  <a:tcPr marL="7620" marR="7620" marT="7620" marB="0" anchor="b"/>
                </a:tc>
              </a:tr>
              <a:tr h="190500">
                <a:tc>
                  <a:txBody>
                    <a:bodyPr/>
                    <a:lstStyle/>
                    <a:p>
                      <a:pPr algn="l" fontAlgn="b"/>
                      <a:r>
                        <a:rPr lang="es-MX" sz="1400" u="none" strike="noStrike" dirty="0">
                          <a:effectLst/>
                          <a:latin typeface="Calibri" panose="020F0502020204030204" pitchFamily="34" charset="0"/>
                        </a:rPr>
                        <a:t>INPC del último mes de la primera mitad del ejercicio en el que se aplicará</a:t>
                      </a:r>
                      <a:endParaRPr lang="es-MX"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MX" sz="1400" u="none" strike="noStrike" dirty="0">
                          <a:effectLst/>
                          <a:latin typeface="Calibri" panose="020F0502020204030204" pitchFamily="34" charset="0"/>
                        </a:rPr>
                        <a:t>INPC del mes en el que se actualizó por última vez</a:t>
                      </a:r>
                      <a:endParaRPr lang="es-MX"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9054138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59</a:t>
            </a:fld>
            <a:endParaRPr lang="es-MX" dirty="0"/>
          </a:p>
        </p:txBody>
      </p:sp>
      <p:sp>
        <p:nvSpPr>
          <p:cNvPr id="11" name="Rectangle 2"/>
          <p:cNvSpPr>
            <a:spLocks noChangeArrowheads="1"/>
          </p:cNvSpPr>
          <p:nvPr/>
        </p:nvSpPr>
        <p:spPr bwMode="auto">
          <a:xfrm>
            <a:off x="321506" y="1844824"/>
            <a:ext cx="8462962" cy="3674765"/>
          </a:xfrm>
          <a:prstGeom prst="rect">
            <a:avLst/>
          </a:prstGeom>
          <a:noFill/>
          <a:ln w="9525">
            <a:noFill/>
            <a:miter lim="800000"/>
            <a:headEnd/>
            <a:tailEnd/>
          </a:ln>
        </p:spPr>
        <p:txBody>
          <a:bodyPr lIns="82064" tIns="41032" rIns="82064" bIns="41032"/>
          <a:lstStyle/>
          <a:p>
            <a:r>
              <a:rPr lang="es-MX" sz="2000" b="1" dirty="0" smtClean="0">
                <a:latin typeface="Calibri" panose="020F0502020204030204" pitchFamily="34" charset="0"/>
              </a:rPr>
              <a:t>Pérdidas fiscales del ejercicio</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Puntos a considerar:</a:t>
            </a:r>
          </a:p>
          <a:p>
            <a:pPr marL="342900" indent="-342900">
              <a:buFont typeface="Arial" panose="020B0604020202020204" pitchFamily="34" charset="0"/>
              <a:buChar char="•"/>
            </a:pPr>
            <a:endParaRPr lang="es-MX" sz="2000" dirty="0">
              <a:latin typeface="Calibri" panose="020F0502020204030204" pitchFamily="34" charset="0"/>
            </a:endParaRPr>
          </a:p>
          <a:p>
            <a:pPr marL="800100" lvl="1" indent="-342900">
              <a:buFont typeface="Wingdings" panose="05000000000000000000" pitchFamily="2" charset="2"/>
              <a:buChar char="ü"/>
            </a:pPr>
            <a:r>
              <a:rPr lang="es-MX" sz="2000" dirty="0" smtClean="0">
                <a:latin typeface="Calibri" panose="020F0502020204030204" pitchFamily="34" charset="0"/>
              </a:rPr>
              <a:t>Fusión de sociedades</a:t>
            </a:r>
          </a:p>
          <a:p>
            <a:pPr marL="800100" lvl="1" indent="-342900">
              <a:buFont typeface="Wingdings" panose="05000000000000000000" pitchFamily="2" charset="2"/>
              <a:buChar char="ü"/>
            </a:pPr>
            <a:r>
              <a:rPr lang="es-MX" sz="2000" dirty="0" smtClean="0">
                <a:latin typeface="Calibri" panose="020F0502020204030204" pitchFamily="34" charset="0"/>
              </a:rPr>
              <a:t>Escisión – Actividades empresariales / Otras comerciales</a:t>
            </a:r>
          </a:p>
          <a:p>
            <a:pPr marL="800100" lvl="1" indent="-342900">
              <a:buFont typeface="Wingdings" panose="05000000000000000000" pitchFamily="2" charset="2"/>
              <a:buChar char="ü"/>
            </a:pPr>
            <a:r>
              <a:rPr lang="es-MX" sz="2000" dirty="0" smtClean="0">
                <a:latin typeface="Calibri" panose="020F0502020204030204" pitchFamily="34" charset="0"/>
              </a:rPr>
              <a:t>Cambio de socios con derecho a voto (+50%)</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Se </a:t>
            </a:r>
            <a:r>
              <a:rPr lang="es-MX" sz="2000" dirty="0">
                <a:latin typeface="Calibri" panose="020F0502020204030204" pitchFamily="34" charset="0"/>
              </a:rPr>
              <a:t>anota en </a:t>
            </a:r>
            <a:r>
              <a:rPr lang="es-MX" sz="2000" dirty="0" smtClean="0">
                <a:latin typeface="Calibri" panose="020F0502020204030204" pitchFamily="34" charset="0"/>
              </a:rPr>
              <a:t>este rubro </a:t>
            </a:r>
            <a:r>
              <a:rPr lang="es-MX" sz="2000" dirty="0">
                <a:latin typeface="Calibri" panose="020F0502020204030204" pitchFamily="34" charset="0"/>
              </a:rPr>
              <a:t>el saldo pendiente de amortizar de las </a:t>
            </a:r>
            <a:r>
              <a:rPr lang="es-MX" sz="2000" dirty="0" smtClean="0">
                <a:latin typeface="Calibri" panose="020F0502020204030204" pitchFamily="34" charset="0"/>
              </a:rPr>
              <a:t>pérdidas actualizadas </a:t>
            </a:r>
            <a:r>
              <a:rPr lang="es-MX" sz="2000" dirty="0">
                <a:latin typeface="Calibri" panose="020F0502020204030204" pitchFamily="34" charset="0"/>
              </a:rPr>
              <a:t>al cierre del ejercicio de que se </a:t>
            </a:r>
            <a:r>
              <a:rPr lang="es-MX" sz="2000" dirty="0" smtClean="0">
                <a:latin typeface="Calibri" panose="020F0502020204030204" pitchFamily="34" charset="0"/>
              </a:rPr>
              <a:t>trate</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a:latin typeface="Calibri" panose="020F0502020204030204" pitchFamily="34" charset="0"/>
              </a:rPr>
              <a:t>31/2014/ISR Aumento de la pérdida fiscal en declaraciones complementarias</a:t>
            </a: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CIFRAS AL CIERRE DEL </a:t>
            </a:r>
            <a:r>
              <a:rPr lang="es-MX" sz="2400" b="1" dirty="0" smtClean="0">
                <a:solidFill>
                  <a:schemeClr val="accent2">
                    <a:lumMod val="75000"/>
                  </a:schemeClr>
                </a:solidFill>
                <a:latin typeface="Calibri" pitchFamily="34" charset="0"/>
                <a:cs typeface="Arial" pitchFamily="34" charset="0"/>
              </a:rPr>
              <a:t>EJERCICIO</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39123704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ESTÍMULOS FISCALES</a:t>
            </a:r>
            <a:endParaRPr lang="es-MX" sz="2400" b="1" dirty="0">
              <a:solidFill>
                <a:srgbClr val="297FD5">
                  <a:lumMod val="75000"/>
                </a:srgbClr>
              </a:solidFill>
              <a:latin typeface="Calibri" pitchFamily="34" charset="0"/>
              <a:cs typeface="Arial" pitchFamily="34" charset="0"/>
            </a:endParaRPr>
          </a:p>
          <a:p>
            <a:pPr algn="r" defTabSz="820738" eaLnBrk="0" hangingPunct="0"/>
            <a:r>
              <a:rPr lang="es-ES" b="1" dirty="0">
                <a:solidFill>
                  <a:srgbClr val="297FD5">
                    <a:lumMod val="75000"/>
                  </a:srgbClr>
                </a:solidFill>
                <a:latin typeface="Calibri" pitchFamily="34" charset="0"/>
                <a:cs typeface="Arial" pitchFamily="34" charset="0"/>
              </a:rPr>
              <a:t>Art.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6</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197599849"/>
              </p:ext>
            </p:extLst>
          </p:nvPr>
        </p:nvGraphicFramePr>
        <p:xfrm>
          <a:off x="251518" y="1008706"/>
          <a:ext cx="8496944" cy="5753713"/>
        </p:xfrm>
        <a:graphic>
          <a:graphicData uri="http://schemas.openxmlformats.org/drawingml/2006/table">
            <a:tbl>
              <a:tblPr firstRow="1" bandRow="1">
                <a:tableStyleId>{5C22544A-7EE6-4342-B048-85BDC9FD1C3A}</a:tableStyleId>
              </a:tblPr>
              <a:tblGrid>
                <a:gridCol w="4248472"/>
                <a:gridCol w="4248472"/>
              </a:tblGrid>
              <a:tr h="395131">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A) Estímulo fiscal</a:t>
                      </a:r>
                      <a:endParaRPr lang="es-MX" sz="1800" dirty="0">
                        <a:latin typeface="Calibri" pitchFamily="34" charset="0"/>
                      </a:endParaRPr>
                    </a:p>
                  </a:txBody>
                  <a:tcPr/>
                </a:tc>
              </a:tr>
              <a:tr h="1514382">
                <a:tc>
                  <a:txBody>
                    <a:bodyPr/>
                    <a:lstStyle/>
                    <a:p>
                      <a:r>
                        <a:rPr lang="es-MX" sz="1400" dirty="0" smtClean="0">
                          <a:latin typeface="Calibri" pitchFamily="34" charset="0"/>
                        </a:rPr>
                        <a:t>I.- Personas</a:t>
                      </a:r>
                      <a:r>
                        <a:rPr lang="es-MX" sz="1400" baseline="0" dirty="0" smtClean="0">
                          <a:latin typeface="Calibri" pitchFamily="34" charset="0"/>
                        </a:rPr>
                        <a:t> c</a:t>
                      </a:r>
                      <a:r>
                        <a:rPr lang="es-MX" sz="1400" dirty="0" smtClean="0">
                          <a:latin typeface="Calibri" pitchFamily="34" charset="0"/>
                        </a:rPr>
                        <a:t>on actividades empresariales y que para </a:t>
                      </a:r>
                      <a:r>
                        <a:rPr lang="es-MX" sz="1400" b="1" u="none" dirty="0" smtClean="0">
                          <a:solidFill>
                            <a:schemeClr val="accent2"/>
                          </a:solidFill>
                          <a:latin typeface="Calibri" pitchFamily="34" charset="0"/>
                        </a:rPr>
                        <a:t>determinar su utilidad puedan deducir el diésel </a:t>
                      </a:r>
                      <a:r>
                        <a:rPr lang="es-MX" sz="1400" dirty="0" smtClean="0">
                          <a:latin typeface="Calibri" pitchFamily="34" charset="0"/>
                        </a:rPr>
                        <a:t>que adquieran para su consumo final</a:t>
                      </a:r>
                      <a:endParaRPr lang="es-MX" sz="1400" dirty="0">
                        <a:latin typeface="Calibri" pitchFamily="34" charset="0"/>
                      </a:endParaRPr>
                    </a:p>
                  </a:txBody>
                  <a:tcPr/>
                </a:tc>
                <a:tc>
                  <a:txBody>
                    <a:bodyPr/>
                    <a:lstStyle/>
                    <a:p>
                      <a:r>
                        <a:rPr lang="es-MX" sz="1400" dirty="0" smtClean="0">
                          <a:latin typeface="Calibri" pitchFamily="34" charset="0"/>
                        </a:rPr>
                        <a:t>El que se utilice exclusivamente como combustible en </a:t>
                      </a:r>
                      <a:r>
                        <a:rPr lang="es-MX" sz="1400" b="1" u="none" dirty="0" smtClean="0">
                          <a:solidFill>
                            <a:schemeClr val="accent2"/>
                          </a:solidFill>
                          <a:latin typeface="Calibri" pitchFamily="34" charset="0"/>
                        </a:rPr>
                        <a:t>maquinaria</a:t>
                      </a:r>
                      <a:r>
                        <a:rPr lang="es-MX" sz="1400" dirty="0" smtClean="0">
                          <a:solidFill>
                            <a:schemeClr val="accent2"/>
                          </a:solidFill>
                          <a:latin typeface="Calibri" pitchFamily="34" charset="0"/>
                        </a:rPr>
                        <a:t> </a:t>
                      </a:r>
                      <a:r>
                        <a:rPr lang="es-MX" sz="1400" dirty="0" smtClean="0">
                          <a:latin typeface="Calibri" pitchFamily="34" charset="0"/>
                        </a:rPr>
                        <a:t>en general, excepto vehículos.</a:t>
                      </a:r>
                    </a:p>
                    <a:p>
                      <a:endParaRPr lang="es-MX" sz="1400" dirty="0" smtClean="0">
                        <a:latin typeface="Calibri" pitchFamily="34" charset="0"/>
                      </a:endParaRPr>
                    </a:p>
                    <a:p>
                      <a:r>
                        <a:rPr lang="es-MX" sz="1400" dirty="0" smtClean="0">
                          <a:latin typeface="Calibri" pitchFamily="34" charset="0"/>
                        </a:rPr>
                        <a:t>También</a:t>
                      </a:r>
                      <a:r>
                        <a:rPr lang="es-MX" sz="1400" baseline="0" dirty="0" smtClean="0">
                          <a:latin typeface="Calibri" pitchFamily="34" charset="0"/>
                        </a:rPr>
                        <a:t> a</a:t>
                      </a:r>
                      <a:r>
                        <a:rPr lang="es-MX" sz="1400" dirty="0" smtClean="0">
                          <a:latin typeface="Calibri" pitchFamily="34" charset="0"/>
                        </a:rPr>
                        <a:t>plicable a </a:t>
                      </a:r>
                      <a:r>
                        <a:rPr lang="es-MX" sz="1400" b="1" u="none" dirty="0" smtClean="0">
                          <a:solidFill>
                            <a:schemeClr val="accent2"/>
                          </a:solidFill>
                          <a:latin typeface="Calibri" pitchFamily="34" charset="0"/>
                        </a:rPr>
                        <a:t>vehículos marinos </a:t>
                      </a:r>
                      <a:r>
                        <a:rPr lang="es-MX" sz="1400" dirty="0" smtClean="0">
                          <a:latin typeface="Calibri" pitchFamily="34" charset="0"/>
                        </a:rPr>
                        <a:t>siempre que se cumplan los requisitos.</a:t>
                      </a:r>
                    </a:p>
                  </a:txBody>
                  <a:tcPr/>
                </a:tc>
              </a:tr>
              <a:tr h="1718241">
                <a:tc>
                  <a:txBody>
                    <a:bodyPr/>
                    <a:lstStyle/>
                    <a:p>
                      <a:r>
                        <a:rPr lang="es-MX" sz="1400" dirty="0" smtClean="0">
                          <a:latin typeface="Calibri" pitchFamily="34" charset="0"/>
                        </a:rPr>
                        <a:t>II.- Para efectos de la fracción anterior</a:t>
                      </a:r>
                      <a:endParaRPr lang="es-MX" sz="1400" dirty="0">
                        <a:latin typeface="Calibri" pitchFamily="34" charset="0"/>
                      </a:endParaRPr>
                    </a:p>
                  </a:txBody>
                  <a:tcPr/>
                </a:tc>
                <a:tc>
                  <a:txBody>
                    <a:bodyPr/>
                    <a:lstStyle/>
                    <a:p>
                      <a:endParaRPr lang="es-MX" sz="1400" dirty="0" smtClean="0">
                        <a:latin typeface="Calibri" pitchFamily="34" charset="0"/>
                      </a:endParaRPr>
                    </a:p>
                    <a:p>
                      <a:r>
                        <a:rPr lang="es-MX" sz="1400" dirty="0" smtClean="0">
                          <a:latin typeface="Calibri" pitchFamily="34" charset="0"/>
                        </a:rPr>
                        <a:t>1.- El monto : cuota del </a:t>
                      </a:r>
                      <a:r>
                        <a:rPr lang="es-MX" sz="1400" dirty="0" smtClean="0">
                          <a:latin typeface="Calibri" pitchFamily="34" charset="0"/>
                        </a:rPr>
                        <a:t>IEPS (4.58) </a:t>
                      </a:r>
                      <a:r>
                        <a:rPr lang="es-MX" sz="1400" dirty="0" smtClean="0">
                          <a:latin typeface="Calibri" pitchFamily="34" charset="0"/>
                        </a:rPr>
                        <a:t>x  número de litros de diésel adquiridos.</a:t>
                      </a:r>
                    </a:p>
                    <a:p>
                      <a:endParaRPr lang="es-MX" sz="1400" dirty="0" smtClean="0">
                        <a:latin typeface="Calibri" pitchFamily="34" charset="0"/>
                      </a:endParaRPr>
                    </a:p>
                    <a:p>
                      <a:r>
                        <a:rPr lang="es-MX" sz="1400" dirty="0" smtClean="0">
                          <a:latin typeface="Calibri" pitchFamily="34" charset="0"/>
                        </a:rPr>
                        <a:t>No procederán devoluciones</a:t>
                      </a:r>
                    </a:p>
                  </a:txBody>
                  <a:tcPr/>
                </a:tc>
              </a:tr>
              <a:tr h="2125959">
                <a:tc>
                  <a:txBody>
                    <a:bodyPr/>
                    <a:lstStyle/>
                    <a:p>
                      <a:endParaRPr lang="es-MX" sz="1400" dirty="0">
                        <a:latin typeface="Calibri" pitchFamily="34" charset="0"/>
                      </a:endParaRPr>
                    </a:p>
                  </a:txBody>
                  <a:tcPr/>
                </a:tc>
                <a:tc>
                  <a:txBody>
                    <a:bodyPr/>
                    <a:lstStyle/>
                    <a:p>
                      <a:r>
                        <a:rPr lang="es-MX" sz="1400" dirty="0" smtClean="0">
                          <a:latin typeface="Calibri" pitchFamily="34" charset="0"/>
                        </a:rPr>
                        <a:t>2.- Quienes utilicen el diésel en las </a:t>
                      </a:r>
                      <a:r>
                        <a:rPr lang="es-MX" sz="1400" b="1" u="none" dirty="0" smtClean="0">
                          <a:solidFill>
                            <a:schemeClr val="accent2"/>
                          </a:solidFill>
                          <a:latin typeface="Calibri" pitchFamily="34" charset="0"/>
                        </a:rPr>
                        <a:t>actividades</a:t>
                      </a:r>
                      <a:r>
                        <a:rPr lang="es-MX" sz="1400" u="sng" dirty="0" smtClean="0">
                          <a:latin typeface="Calibri" pitchFamily="34" charset="0"/>
                        </a:rPr>
                        <a:t> </a:t>
                      </a:r>
                      <a:r>
                        <a:rPr lang="es-MX" sz="1400" b="1" u="none" dirty="0" smtClean="0">
                          <a:solidFill>
                            <a:schemeClr val="accent2"/>
                          </a:solidFill>
                          <a:latin typeface="Calibri" pitchFamily="34" charset="0"/>
                        </a:rPr>
                        <a:t>agropecuarias o silvícolas</a:t>
                      </a:r>
                      <a:r>
                        <a:rPr lang="es-MX" sz="1400" dirty="0" smtClean="0">
                          <a:latin typeface="Calibri" pitchFamily="34" charset="0"/>
                        </a:rPr>
                        <a:t>, podrán acreditar </a:t>
                      </a:r>
                    </a:p>
                    <a:p>
                      <a:r>
                        <a:rPr lang="es-MX" sz="1400" dirty="0" smtClean="0">
                          <a:latin typeface="Calibri" pitchFamily="34" charset="0"/>
                        </a:rPr>
                        <a:t>precio de adquisición del diésel en las estaciones de servicio, incluido el IVA , sin IEPS, por el factor de 0.355, en lugar del</a:t>
                      </a:r>
                      <a:r>
                        <a:rPr lang="es-MX" sz="1400" baseline="0" dirty="0" smtClean="0">
                          <a:latin typeface="Calibri" pitchFamily="34" charset="0"/>
                        </a:rPr>
                        <a:t> numeral anterior.</a:t>
                      </a:r>
                      <a:endParaRPr lang="es-MX" sz="1400" dirty="0" smtClean="0">
                        <a:latin typeface="Calibri" pitchFamily="34" charset="0"/>
                      </a:endParaRPr>
                    </a:p>
                    <a:p>
                      <a:endParaRPr lang="es-MX" sz="1400" dirty="0" smtClean="0">
                        <a:latin typeface="Calibri" pitchFamily="34" charset="0"/>
                      </a:endParaRPr>
                    </a:p>
                    <a:p>
                      <a:r>
                        <a:rPr lang="es-MX" sz="1400" dirty="0" smtClean="0">
                          <a:latin typeface="Calibri" pitchFamily="34" charset="0"/>
                        </a:rPr>
                        <a:t>El </a:t>
                      </a:r>
                      <a:r>
                        <a:rPr lang="es-MX" sz="1400" dirty="0" err="1" smtClean="0">
                          <a:latin typeface="Calibri" pitchFamily="34" charset="0"/>
                        </a:rPr>
                        <a:t>acreditamiento</a:t>
                      </a:r>
                      <a:r>
                        <a:rPr lang="es-MX" sz="1400" dirty="0" smtClean="0">
                          <a:latin typeface="Calibri" pitchFamily="34" charset="0"/>
                        </a:rPr>
                        <a:t> de la fracción anterior podrá efectuarse </a:t>
                      </a:r>
                      <a:r>
                        <a:rPr lang="es-MX" sz="1400" b="1" dirty="0" smtClean="0">
                          <a:solidFill>
                            <a:srgbClr val="0070C0"/>
                          </a:solidFill>
                          <a:latin typeface="Calibri" pitchFamily="34" charset="0"/>
                        </a:rPr>
                        <a:t>contra el ISR del ejercicio </a:t>
                      </a:r>
                      <a:r>
                        <a:rPr lang="es-MX" sz="1400" dirty="0" smtClean="0">
                          <a:latin typeface="Calibri" pitchFamily="34" charset="0"/>
                        </a:rPr>
                        <a:t>o contra las retenciones efectuadas a terceros</a:t>
                      </a:r>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296767571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60</a:t>
            </a:fld>
            <a:endParaRPr lang="es-MX" dirty="0"/>
          </a:p>
        </p:txBody>
      </p:sp>
      <p:sp>
        <p:nvSpPr>
          <p:cNvPr id="11" name="Rectangle 2"/>
          <p:cNvSpPr>
            <a:spLocks noChangeArrowheads="1"/>
          </p:cNvSpPr>
          <p:nvPr/>
        </p:nvSpPr>
        <p:spPr bwMode="auto">
          <a:xfrm>
            <a:off x="321506" y="1556792"/>
            <a:ext cx="8462962" cy="3674765"/>
          </a:xfrm>
          <a:prstGeom prst="rect">
            <a:avLst/>
          </a:prstGeom>
          <a:noFill/>
          <a:ln w="9525">
            <a:noFill/>
            <a:miter lim="800000"/>
            <a:headEnd/>
            <a:tailEnd/>
          </a:ln>
        </p:spPr>
        <p:txBody>
          <a:bodyPr lIns="82064" tIns="41032" rIns="82064" bIns="41032"/>
          <a:lstStyle/>
          <a:p>
            <a:r>
              <a:rPr lang="es-MX" sz="2000" b="1" dirty="0" smtClean="0">
                <a:latin typeface="Calibri" panose="020F0502020204030204" pitchFamily="34" charset="0"/>
              </a:rPr>
              <a:t>Coeficiente de utilidad</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Puntos a considerar:</a:t>
            </a:r>
          </a:p>
          <a:p>
            <a:pPr marL="342900" indent="-342900">
              <a:buFont typeface="Arial" panose="020B0604020202020204" pitchFamily="34" charset="0"/>
              <a:buChar char="•"/>
            </a:pPr>
            <a:endParaRPr lang="es-MX" sz="2000" dirty="0">
              <a:latin typeface="Calibri" panose="020F0502020204030204" pitchFamily="34" charset="0"/>
            </a:endParaRPr>
          </a:p>
          <a:p>
            <a:pPr marL="800100" lvl="1" indent="-342900">
              <a:buFont typeface="Wingdings" panose="05000000000000000000" pitchFamily="2" charset="2"/>
              <a:buChar char="ü"/>
            </a:pPr>
            <a:r>
              <a:rPr lang="es-MX" sz="2000" dirty="0" smtClean="0">
                <a:latin typeface="Calibri" panose="020F0502020204030204" pitchFamily="34" charset="0"/>
              </a:rPr>
              <a:t>Cuando se determine pérdida fiscal se utilizará el del último ejercicio de doce años </a:t>
            </a:r>
          </a:p>
          <a:p>
            <a:pPr marL="800100" lvl="1" indent="-342900">
              <a:buFont typeface="Wingdings" panose="05000000000000000000" pitchFamily="2" charset="2"/>
              <a:buChar char="ü"/>
            </a:pPr>
            <a:r>
              <a:rPr lang="es-MX" sz="2000" dirty="0" smtClean="0">
                <a:latin typeface="Calibri" panose="020F0502020204030204" pitchFamily="34" charset="0"/>
              </a:rPr>
              <a:t>En el caso de SC y AC, adicionarán a la utilidad fiscal los rendimientos pagados durante el ejercicio</a:t>
            </a:r>
          </a:p>
          <a:p>
            <a:pPr marL="800100" lvl="1" indent="-342900">
              <a:buFont typeface="Wingdings" panose="05000000000000000000" pitchFamily="2" charset="2"/>
              <a:buChar char="ü"/>
            </a:pPr>
            <a:r>
              <a:rPr lang="es-MX" sz="2000" dirty="0" smtClean="0">
                <a:latin typeface="Calibri" panose="020F0502020204030204" pitchFamily="34" charset="0"/>
              </a:rPr>
              <a:t>El inventario acumulable podrá disminuirse del denominador y del numerador (RMF 3.3.3.4. para 2016) </a:t>
            </a:r>
          </a:p>
          <a:p>
            <a:pPr marL="342900" indent="-342900">
              <a:buFont typeface="Arial" panose="020B0604020202020204" pitchFamily="34" charset="0"/>
              <a:buChar char="•"/>
            </a:pPr>
            <a:endParaRPr lang="es-MX" sz="2000" dirty="0" smtClean="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CIFRAS AL CIERRE DEL </a:t>
            </a:r>
            <a:r>
              <a:rPr lang="es-MX" sz="2400" b="1" dirty="0" smtClean="0">
                <a:solidFill>
                  <a:schemeClr val="accent2">
                    <a:lumMod val="75000"/>
                  </a:schemeClr>
                </a:solidFill>
                <a:latin typeface="Calibri" pitchFamily="34" charset="0"/>
                <a:cs typeface="Arial" pitchFamily="34" charset="0"/>
              </a:rPr>
              <a:t>EJERCICIO</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7405585"/>
              </p:ext>
            </p:extLst>
          </p:nvPr>
        </p:nvGraphicFramePr>
        <p:xfrm>
          <a:off x="1331640" y="2132856"/>
          <a:ext cx="6192688" cy="1043940"/>
        </p:xfrm>
        <a:graphic>
          <a:graphicData uri="http://schemas.openxmlformats.org/drawingml/2006/table">
            <a:tbl>
              <a:tblPr>
                <a:tableStyleId>{8A107856-5554-42FB-B03E-39F5DBC370BA}</a:tableStyleId>
              </a:tblPr>
              <a:tblGrid>
                <a:gridCol w="6192688"/>
              </a:tblGrid>
              <a:tr h="548640">
                <a:tc>
                  <a:txBody>
                    <a:bodyPr/>
                    <a:lstStyle/>
                    <a:p>
                      <a:pPr algn="l" fontAlgn="b"/>
                      <a:r>
                        <a:rPr lang="es-MX" sz="1600" u="none" strike="noStrike" dirty="0">
                          <a:effectLst/>
                          <a:latin typeface="Calibri" panose="020F0502020204030204" pitchFamily="34" charset="0"/>
                        </a:rPr>
                        <a:t>Utilidad fiscal del ejercicio 2015 (resultado de restar a los </a:t>
                      </a:r>
                      <a:r>
                        <a:rPr lang="es-MX" sz="1600" u="none" strike="noStrike" dirty="0" smtClean="0">
                          <a:effectLst/>
                          <a:latin typeface="Calibri" panose="020F0502020204030204" pitchFamily="34" charset="0"/>
                        </a:rPr>
                        <a:t>ingresos</a:t>
                      </a:r>
                      <a:r>
                        <a:rPr lang="es-MX" sz="1600" u="none" strike="noStrike" baseline="0" dirty="0" smtClean="0">
                          <a:effectLst/>
                          <a:latin typeface="Calibri" panose="020F0502020204030204" pitchFamily="34" charset="0"/>
                        </a:rPr>
                        <a:t> </a:t>
                      </a:r>
                      <a:r>
                        <a:rPr lang="es-MX" sz="1600" u="none" strike="noStrike" dirty="0" smtClean="0">
                          <a:effectLst/>
                          <a:latin typeface="Calibri" panose="020F0502020204030204" pitchFamily="34" charset="0"/>
                        </a:rPr>
                        <a:t>acumulables</a:t>
                      </a:r>
                      <a:r>
                        <a:rPr lang="es-MX" sz="1600" u="none" strike="noStrike" dirty="0">
                          <a:effectLst/>
                          <a:latin typeface="Calibri" panose="020F0502020204030204" pitchFamily="34" charset="0"/>
                        </a:rPr>
                        <a:t>, las </a:t>
                      </a:r>
                      <a:r>
                        <a:rPr lang="es-MX" sz="1600" u="none" strike="noStrike" dirty="0" smtClean="0">
                          <a:effectLst/>
                          <a:latin typeface="Calibri" panose="020F0502020204030204" pitchFamily="34" charset="0"/>
                        </a:rPr>
                        <a:t>deducciones</a:t>
                      </a:r>
                      <a:r>
                        <a:rPr lang="es-MX" sz="1600" u="none" strike="noStrike" baseline="0" dirty="0" smtClean="0">
                          <a:effectLst/>
                          <a:latin typeface="Calibri" panose="020F0502020204030204" pitchFamily="34" charset="0"/>
                        </a:rPr>
                        <a:t> </a:t>
                      </a:r>
                      <a:r>
                        <a:rPr lang="es-MX" sz="1600" u="none" strike="noStrike" dirty="0" smtClean="0">
                          <a:effectLst/>
                          <a:latin typeface="Calibri" panose="020F0502020204030204" pitchFamily="34" charset="0"/>
                        </a:rPr>
                        <a:t>autorizadas </a:t>
                      </a:r>
                      <a:r>
                        <a:rPr lang="es-MX" sz="1600" u="none" strike="noStrike" dirty="0">
                          <a:effectLst/>
                          <a:latin typeface="Calibri" panose="020F0502020204030204" pitchFamily="34" charset="0"/>
                        </a:rPr>
                        <a:t>y la PTU pagada en </a:t>
                      </a:r>
                      <a:r>
                        <a:rPr lang="es-MX" sz="1600" u="none" strike="noStrike" dirty="0" smtClean="0">
                          <a:effectLst/>
                          <a:latin typeface="Calibri" panose="020F0502020204030204" pitchFamily="34" charset="0"/>
                        </a:rPr>
                        <a:t>el</a:t>
                      </a:r>
                      <a:r>
                        <a:rPr lang="es-MX" sz="1600" u="none" strike="noStrike" baseline="0" dirty="0" smtClean="0">
                          <a:effectLst/>
                          <a:latin typeface="Calibri" panose="020F0502020204030204" pitchFamily="34" charset="0"/>
                        </a:rPr>
                        <a:t> </a:t>
                      </a:r>
                      <a:r>
                        <a:rPr lang="es-MX" sz="1600" u="none" strike="noStrike" dirty="0" smtClean="0">
                          <a:effectLst/>
                          <a:latin typeface="Calibri" panose="020F0502020204030204" pitchFamily="34" charset="0"/>
                        </a:rPr>
                        <a:t>ejercicio</a:t>
                      </a:r>
                      <a:r>
                        <a:rPr lang="es-MX" sz="1600" u="none" strike="noStrike" dirty="0">
                          <a:effectLst/>
                          <a:latin typeface="Calibri" panose="020F0502020204030204" pitchFamily="34" charset="0"/>
                        </a:rPr>
                        <a:t>)</a:t>
                      </a:r>
                      <a:endParaRPr lang="es-MX" sz="1600" b="0" i="0" u="none" strike="noStrike" dirty="0">
                        <a:solidFill>
                          <a:srgbClr val="000000"/>
                        </a:solidFill>
                        <a:effectLst/>
                        <a:latin typeface="Calibri" panose="020F0502020204030204" pitchFamily="34" charset="0"/>
                      </a:endParaRPr>
                    </a:p>
                  </a:txBody>
                  <a:tcPr marL="7620" marR="7620" marT="7620" marB="0" anchor="b"/>
                </a:tc>
              </a:tr>
              <a:tr h="365760">
                <a:tc>
                  <a:txBody>
                    <a:bodyPr/>
                    <a:lstStyle/>
                    <a:p>
                      <a:pPr algn="l" fontAlgn="b"/>
                      <a:r>
                        <a:rPr lang="es-MX" sz="1600" u="none" strike="noStrike" dirty="0">
                          <a:effectLst/>
                          <a:latin typeface="Calibri" panose="020F0502020204030204" pitchFamily="34" charset="0"/>
                        </a:rPr>
                        <a:t>Ingresos nominales del ejercicio 2015 (sin incluir el ajuste anual </a:t>
                      </a:r>
                      <a:r>
                        <a:rPr lang="es-MX" sz="1600" u="none" strike="noStrike" dirty="0" smtClean="0">
                          <a:effectLst/>
                          <a:latin typeface="Calibri" panose="020F0502020204030204" pitchFamily="34" charset="0"/>
                        </a:rPr>
                        <a:t>por</a:t>
                      </a:r>
                      <a:r>
                        <a:rPr lang="es-MX" sz="1600" u="none" strike="noStrike" baseline="0" dirty="0" smtClean="0">
                          <a:effectLst/>
                          <a:latin typeface="Calibri" panose="020F0502020204030204" pitchFamily="34" charset="0"/>
                        </a:rPr>
                        <a:t> </a:t>
                      </a:r>
                      <a:r>
                        <a:rPr lang="es-MX" sz="1600" u="none" strike="noStrike" dirty="0" smtClean="0">
                          <a:effectLst/>
                          <a:latin typeface="Calibri" panose="020F0502020204030204" pitchFamily="34" charset="0"/>
                        </a:rPr>
                        <a:t>inflación acumulable</a:t>
                      </a:r>
                      <a:r>
                        <a:rPr lang="es-MX" sz="1600" u="none" strike="noStrike" dirty="0">
                          <a:effectLst/>
                          <a:latin typeface="Calibri" panose="020F0502020204030204" pitchFamily="34" charset="0"/>
                        </a:rPr>
                        <a:t>)</a:t>
                      </a:r>
                      <a:endParaRPr lang="es-MX" sz="16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44779868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61</a:t>
            </a:fld>
            <a:endParaRPr lang="es-MX" dirty="0"/>
          </a:p>
        </p:txBody>
      </p:sp>
      <p:sp>
        <p:nvSpPr>
          <p:cNvPr id="11" name="Rectangle 2"/>
          <p:cNvSpPr>
            <a:spLocks noChangeArrowheads="1"/>
          </p:cNvSpPr>
          <p:nvPr/>
        </p:nvSpPr>
        <p:spPr bwMode="auto">
          <a:xfrm>
            <a:off x="321506" y="1628800"/>
            <a:ext cx="8462962" cy="3674765"/>
          </a:xfrm>
          <a:prstGeom prst="rect">
            <a:avLst/>
          </a:prstGeom>
          <a:noFill/>
          <a:ln w="9525">
            <a:noFill/>
            <a:miter lim="800000"/>
            <a:headEnd/>
            <a:tailEnd/>
          </a:ln>
        </p:spPr>
        <p:txBody>
          <a:bodyPr lIns="82064" tIns="41032" rIns="82064" bIns="41032"/>
          <a:lstStyle/>
          <a:p>
            <a:r>
              <a:rPr lang="es-MX" sz="2000" b="1" dirty="0" smtClean="0">
                <a:latin typeface="Calibri" panose="020F0502020204030204" pitchFamily="34" charset="0"/>
              </a:rPr>
              <a:t>Otras cifras</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CUFIN</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CUFINRE</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CUCA</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Saldos para el AAI</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PTU</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Otra información de consolidación fiscal e IMPAC</a:t>
            </a:r>
          </a:p>
          <a:p>
            <a:pPr marL="342900" indent="-342900">
              <a:buFont typeface="Arial" panose="020B0604020202020204" pitchFamily="34" charset="0"/>
              <a:buChar char="•"/>
            </a:pPr>
            <a:endParaRPr lang="es-MX" sz="2000" dirty="0" smtClean="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a:solidFill>
                  <a:schemeClr val="accent2">
                    <a:lumMod val="75000"/>
                  </a:schemeClr>
                </a:solidFill>
                <a:latin typeface="Calibri" pitchFamily="34" charset="0"/>
                <a:cs typeface="Arial" pitchFamily="34" charset="0"/>
              </a:rPr>
              <a:t>CIFRAS AL CIERRE DEL </a:t>
            </a:r>
            <a:r>
              <a:rPr lang="es-MX" sz="2400" b="1" dirty="0" smtClean="0">
                <a:solidFill>
                  <a:schemeClr val="accent2">
                    <a:lumMod val="75000"/>
                  </a:schemeClr>
                </a:solidFill>
                <a:latin typeface="Calibri" pitchFamily="34" charset="0"/>
                <a:cs typeface="Arial" pitchFamily="34" charset="0"/>
              </a:rPr>
              <a:t>EJERCICIO</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340776751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62</a:t>
            </a:fld>
            <a:endParaRPr lang="es-MX" dirty="0"/>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DECLARACIONES INFORMATIVAS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Rectangle 2"/>
          <p:cNvSpPr>
            <a:spLocks noChangeArrowheads="1"/>
          </p:cNvSpPr>
          <p:nvPr/>
        </p:nvSpPr>
        <p:spPr bwMode="auto">
          <a:xfrm>
            <a:off x="321506" y="1772816"/>
            <a:ext cx="8462962" cy="3674765"/>
          </a:xfrm>
          <a:prstGeom prst="rect">
            <a:avLst/>
          </a:prstGeom>
          <a:noFill/>
          <a:ln w="9525">
            <a:noFill/>
            <a:miter lim="800000"/>
            <a:headEnd/>
            <a:tailEnd/>
          </a:ln>
        </p:spPr>
        <p:txBody>
          <a:bodyPr lIns="82064" tIns="41032" rIns="82064" bIns="41032"/>
          <a:lstStyle/>
          <a:p>
            <a:r>
              <a:rPr lang="es-MX" sz="2000" dirty="0" smtClean="0">
                <a:latin typeface="Calibri" panose="020F0502020204030204" pitchFamily="34" charset="0"/>
              </a:rPr>
              <a:t>El 15 de febrero de 2015 venció el plazo para presentar las siguientes informativas:</a:t>
            </a:r>
            <a:endParaRPr lang="es-ES" sz="2000" dirty="0">
              <a:latin typeface="Calibri" panose="020F0502020204030204" pitchFamily="34" charset="0"/>
            </a:endParaRPr>
          </a:p>
          <a:p>
            <a:pPr algn="just"/>
            <a:endParaRPr lang="es-ES" sz="2000" dirty="0" smtClean="0">
              <a:latin typeface="Calibri" panose="020F0502020204030204" pitchFamily="34" charset="0"/>
            </a:endParaRPr>
          </a:p>
          <a:p>
            <a:pPr marL="342900" indent="-342900">
              <a:buFont typeface="Arial" panose="020B0604020202020204" pitchFamily="34" charset="0"/>
              <a:buChar char="•"/>
            </a:pPr>
            <a:r>
              <a:rPr lang="es-MX" sz="2000" dirty="0">
                <a:latin typeface="Calibri" panose="020F0502020204030204" pitchFamily="34" charset="0"/>
              </a:rPr>
              <a:t>Información anual de sueldos, salarios, conceptos asimilados y subsidio para el empleo.</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Información </a:t>
            </a:r>
            <a:r>
              <a:rPr lang="es-MX" sz="2000" dirty="0">
                <a:latin typeface="Calibri" panose="020F0502020204030204" pitchFamily="34" charset="0"/>
              </a:rPr>
              <a:t>sobre pagos y retenciones del ISR, impuesto al valor agregado (IVA) e impuesto especial sobre producción y servicios (IESPYS).</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Información </a:t>
            </a:r>
            <a:r>
              <a:rPr lang="es-MX" sz="2000" dirty="0">
                <a:latin typeface="Calibri" panose="020F0502020204030204" pitchFamily="34" charset="0"/>
              </a:rPr>
              <a:t>de contribuyentes que otorguen donativos.</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Operaciones </a:t>
            </a:r>
            <a:r>
              <a:rPr lang="es-MX" sz="2000" dirty="0">
                <a:latin typeface="Calibri" panose="020F0502020204030204" pitchFamily="34" charset="0"/>
              </a:rPr>
              <a:t>de financiamiento por residentes en el extranjero</a:t>
            </a:r>
            <a:r>
              <a:rPr lang="es-MX" sz="2000" dirty="0" smtClean="0">
                <a:latin typeface="Calibri" panose="020F0502020204030204" pitchFamily="34" charset="0"/>
              </a:rPr>
              <a:t>.</a:t>
            </a:r>
            <a:endParaRPr lang="es-MX" sz="2000" dirty="0">
              <a:latin typeface="Calibri" panose="020F0502020204030204" pitchFamily="34" charset="0"/>
            </a:endParaRPr>
          </a:p>
        </p:txBody>
      </p:sp>
    </p:spTree>
    <p:extLst>
      <p:ext uri="{BB962C8B-B14F-4D97-AF65-F5344CB8AC3E}">
        <p14:creationId xmlns:p14="http://schemas.microsoft.com/office/powerpoint/2010/main" val="40676656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63</a:t>
            </a:fld>
            <a:endParaRPr lang="es-MX" dirty="0"/>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DECLARACIONES INFORMATIVAS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7" name="Rectangle 2"/>
          <p:cNvSpPr>
            <a:spLocks noChangeArrowheads="1"/>
          </p:cNvSpPr>
          <p:nvPr/>
        </p:nvSpPr>
        <p:spPr bwMode="auto">
          <a:xfrm>
            <a:off x="321506" y="1628800"/>
            <a:ext cx="8462962" cy="3674765"/>
          </a:xfrm>
          <a:prstGeom prst="rect">
            <a:avLst/>
          </a:prstGeom>
          <a:noFill/>
          <a:ln w="9525">
            <a:noFill/>
            <a:miter lim="800000"/>
            <a:headEnd/>
            <a:tailEnd/>
          </a:ln>
        </p:spPr>
        <p:txBody>
          <a:bodyPr lIns="82064" tIns="41032" rIns="82064" bIns="41032"/>
          <a:lstStyle/>
          <a:p>
            <a:r>
              <a:rPr lang="es-MX" sz="2000" dirty="0" smtClean="0">
                <a:latin typeface="Calibri" panose="020F0502020204030204" pitchFamily="34" charset="0"/>
              </a:rPr>
              <a:t>El 15 de febrero de 2015 venció el plazo para presentar las siguientes informativas:</a:t>
            </a:r>
            <a:endParaRPr lang="es-ES" sz="2000" dirty="0">
              <a:latin typeface="Calibri" panose="020F0502020204030204" pitchFamily="34" charset="0"/>
            </a:endParaRPr>
          </a:p>
          <a:p>
            <a:pPr algn="just"/>
            <a:endParaRPr lang="es-ES"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De </a:t>
            </a:r>
            <a:r>
              <a:rPr lang="es-MX" sz="2000" dirty="0">
                <a:latin typeface="Calibri" panose="020F0502020204030204" pitchFamily="34" charset="0"/>
              </a:rPr>
              <a:t>los REFIPRES.</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Operaciones </a:t>
            </a:r>
            <a:r>
              <a:rPr lang="es-MX" sz="2000" dirty="0">
                <a:latin typeface="Calibri" panose="020F0502020204030204" pitchFamily="34" charset="0"/>
              </a:rPr>
              <a:t>que se realicen con partes </a:t>
            </a:r>
            <a:r>
              <a:rPr lang="es-MX" sz="2000" dirty="0" smtClean="0">
                <a:latin typeface="Calibri" panose="020F0502020204030204" pitchFamily="34" charset="0"/>
              </a:rPr>
              <a:t>relacionadas residentes </a:t>
            </a:r>
            <a:r>
              <a:rPr lang="es-MX" sz="2000" dirty="0">
                <a:latin typeface="Calibri" panose="020F0502020204030204" pitchFamily="34" charset="0"/>
              </a:rPr>
              <a:t>en el extranjero.</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Operaciones </a:t>
            </a:r>
            <a:r>
              <a:rPr lang="es-MX" sz="2000" dirty="0">
                <a:latin typeface="Calibri" panose="020F0502020204030204" pitchFamily="34" charset="0"/>
              </a:rPr>
              <a:t>realizadas a través de </a:t>
            </a:r>
            <a:r>
              <a:rPr lang="es-MX" sz="2000" dirty="0" smtClean="0">
                <a:latin typeface="Calibri" panose="020F0502020204030204" pitchFamily="34" charset="0"/>
              </a:rPr>
              <a:t>fideicomisos</a:t>
            </a:r>
          </a:p>
          <a:p>
            <a:pPr marL="342900" indent="-342900">
              <a:buFont typeface="Arial" panose="020B0604020202020204" pitchFamily="34" charset="0"/>
              <a:buChar char="•"/>
            </a:pPr>
            <a:endParaRPr lang="es-MX" sz="2000" dirty="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Informativa para la deducción de créditos incobrables</a:t>
            </a:r>
            <a:endParaRPr lang="es-MX" sz="2000" dirty="0">
              <a:latin typeface="Calibri" panose="020F0502020204030204" pitchFamily="34" charset="0"/>
            </a:endParaRPr>
          </a:p>
        </p:txBody>
      </p:sp>
    </p:spTree>
    <p:extLst>
      <p:ext uri="{BB962C8B-B14F-4D97-AF65-F5344CB8AC3E}">
        <p14:creationId xmlns:p14="http://schemas.microsoft.com/office/powerpoint/2010/main" val="141294622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64</a:t>
            </a:fld>
            <a:endParaRPr lang="es-MX" dirty="0"/>
          </a:p>
        </p:txBody>
      </p:sp>
      <p:sp>
        <p:nvSpPr>
          <p:cNvPr id="7" name="Rectangle 2"/>
          <p:cNvSpPr>
            <a:spLocks noChangeArrowheads="1"/>
          </p:cNvSpPr>
          <p:nvPr/>
        </p:nvSpPr>
        <p:spPr bwMode="auto">
          <a:xfrm>
            <a:off x="322486" y="1366390"/>
            <a:ext cx="8462962" cy="3674765"/>
          </a:xfrm>
          <a:prstGeom prst="rect">
            <a:avLst/>
          </a:prstGeom>
          <a:noFill/>
          <a:ln w="9525">
            <a:noFill/>
            <a:miter lim="800000"/>
            <a:headEnd/>
            <a:tailEnd/>
          </a:ln>
        </p:spPr>
        <p:txBody>
          <a:bodyPr lIns="82064" tIns="41032" rIns="82064" bIns="41032"/>
          <a:lstStyle/>
          <a:p>
            <a:pPr marL="342900" indent="-342900">
              <a:buFont typeface="Arial" panose="020B0604020202020204" pitchFamily="34" charset="0"/>
              <a:buChar char="•"/>
            </a:pPr>
            <a:r>
              <a:rPr lang="es-MX" sz="2000" dirty="0">
                <a:latin typeface="Calibri" panose="020F0502020204030204" pitchFamily="34" charset="0"/>
              </a:rPr>
              <a:t>02/ISR. Enajenación de bienes de activo fijo</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06/ISR</a:t>
            </a:r>
            <a:r>
              <a:rPr lang="es-MX" sz="2000" dirty="0">
                <a:latin typeface="Calibri" panose="020F0502020204030204" pitchFamily="34" charset="0"/>
              </a:rPr>
              <a:t>. Gastos a favor de tercero. No son deducibles aquéllos que se realicen a favor de personas con las cuales no se tenga una relación laboral ni presten servicios profesionales</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16/ISR</a:t>
            </a:r>
            <a:r>
              <a:rPr lang="es-MX" sz="2000" dirty="0">
                <a:latin typeface="Calibri" panose="020F0502020204030204" pitchFamily="34" charset="0"/>
              </a:rPr>
              <a:t>. Sociedades cooperativas. Salarios y previsión social</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17/ISR</a:t>
            </a:r>
            <a:r>
              <a:rPr lang="es-MX" sz="2000" dirty="0">
                <a:latin typeface="Calibri" panose="020F0502020204030204" pitchFamily="34" charset="0"/>
              </a:rPr>
              <a:t>. Indebida deducción de pérdidas por la división de atributos de la propiedad</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22/ISR</a:t>
            </a:r>
            <a:r>
              <a:rPr lang="es-MX" sz="2000" dirty="0">
                <a:latin typeface="Calibri" panose="020F0502020204030204" pitchFamily="34" charset="0"/>
              </a:rPr>
              <a:t>. </a:t>
            </a:r>
            <a:r>
              <a:rPr lang="es-MX" sz="2000" dirty="0" err="1">
                <a:latin typeface="Calibri" panose="020F0502020204030204" pitchFamily="34" charset="0"/>
              </a:rPr>
              <a:t>Outsourcing</a:t>
            </a:r>
            <a:r>
              <a:rPr lang="es-MX" sz="2000" dirty="0">
                <a:latin typeface="Calibri" panose="020F0502020204030204" pitchFamily="34" charset="0"/>
              </a:rPr>
              <a:t>. Retención de salarios</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23/ISR</a:t>
            </a:r>
            <a:r>
              <a:rPr lang="es-MX" sz="2000" dirty="0">
                <a:latin typeface="Calibri" panose="020F0502020204030204" pitchFamily="34" charset="0"/>
              </a:rPr>
              <a:t>. Simulación de constancias </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24/ISR</a:t>
            </a:r>
            <a:r>
              <a:rPr lang="es-MX" sz="2000" dirty="0">
                <a:latin typeface="Calibri" panose="020F0502020204030204" pitchFamily="34" charset="0"/>
              </a:rPr>
              <a:t>. Deducción de pagos a sindicatos</a:t>
            </a:r>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PRÁCTICAS FISCALES INDEBIDAS</a:t>
            </a:r>
            <a:endParaRPr lang="es-MX" sz="2400" b="1" dirty="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chemeClr val="accent2">
                    <a:lumMod val="75000"/>
                  </a:schemeClr>
                </a:solidFill>
                <a:latin typeface="Calibri" pitchFamily="34" charset="0"/>
                <a:cs typeface="Arial" pitchFamily="34" charset="0"/>
              </a:rPr>
              <a:t>Anexo 3 RMF</a:t>
            </a:r>
            <a:endParaRPr lang="es-MX" b="1" dirty="0">
              <a:solidFill>
                <a:schemeClr val="accent2">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195371463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RESULTADO FISCAL DEL EJERCICIO</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65</a:t>
            </a:fld>
            <a:endParaRPr lang="es-MX" dirty="0"/>
          </a:p>
        </p:txBody>
      </p:sp>
    </p:spTree>
    <p:extLst>
      <p:ext uri="{BB962C8B-B14F-4D97-AF65-F5344CB8AC3E}">
        <p14:creationId xmlns:p14="http://schemas.microsoft.com/office/powerpoint/2010/main" val="139591660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66</a:t>
            </a:fld>
            <a:endParaRPr lang="es-MX" dirty="0"/>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RESULTADO FISCAL DEL EJERCICIO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9</a:t>
            </a:r>
            <a:r>
              <a:rPr lang="es-MX" b="1" dirty="0" smtClean="0">
                <a:solidFill>
                  <a:schemeClr val="accent2">
                    <a:lumMod val="75000"/>
                  </a:schemeClr>
                </a:solidFill>
                <a:latin typeface="Calibri" pitchFamily="34" charset="0"/>
                <a:cs typeface="Arial" pitchFamily="34" charset="0"/>
              </a:rPr>
              <a:t> </a:t>
            </a:r>
            <a:r>
              <a:rPr lang="es-MX" b="1" dirty="0">
                <a:solidFill>
                  <a:schemeClr val="accent2">
                    <a:lumMod val="75000"/>
                  </a:schemeClr>
                </a:solidFill>
                <a:latin typeface="Calibri" pitchFamily="34" charset="0"/>
                <a:cs typeface="Arial" pitchFamily="34" charset="0"/>
              </a:rPr>
              <a:t>LISR</a:t>
            </a:r>
          </a:p>
        </p:txBody>
      </p:sp>
      <p:graphicFrame>
        <p:nvGraphicFramePr>
          <p:cNvPr id="6" name="Tabla 5"/>
          <p:cNvGraphicFramePr>
            <a:graphicFrameLocks noGrp="1"/>
          </p:cNvGraphicFramePr>
          <p:nvPr>
            <p:extLst/>
          </p:nvPr>
        </p:nvGraphicFramePr>
        <p:xfrm>
          <a:off x="2100064" y="2060848"/>
          <a:ext cx="5208240" cy="4096377"/>
        </p:xfrm>
        <a:graphic>
          <a:graphicData uri="http://schemas.openxmlformats.org/drawingml/2006/table">
            <a:tbl>
              <a:tblPr firstRow="1" bandRow="1">
                <a:tableStyleId>{775DCB02-9BB8-47FD-8907-85C794F793BA}</a:tableStyleId>
              </a:tblPr>
              <a:tblGrid>
                <a:gridCol w="715737"/>
                <a:gridCol w="4492503"/>
              </a:tblGrid>
              <a:tr h="455153">
                <a:tc gridSpan="2">
                  <a:txBody>
                    <a:bodyPr/>
                    <a:lstStyle/>
                    <a:p>
                      <a:pPr algn="ctr"/>
                      <a:r>
                        <a:rPr lang="es-ES" sz="2000" dirty="0" smtClean="0">
                          <a:latin typeface="Calibri" panose="020F0502020204030204" pitchFamily="34" charset="0"/>
                          <a:cs typeface="Arial"/>
                        </a:rPr>
                        <a:t>DETERMINACIÓN</a:t>
                      </a:r>
                      <a:endParaRPr lang="es-ES" sz="2000" dirty="0">
                        <a:latin typeface="Calibri" panose="020F0502020204030204" pitchFamily="34" charset="0"/>
                        <a:cs typeface="Arial"/>
                      </a:endParaRPr>
                    </a:p>
                  </a:txBody>
                  <a:tcPr/>
                </a:tc>
                <a:tc hMerge="1">
                  <a:txBody>
                    <a:bodyPr/>
                    <a:lstStyle/>
                    <a:p>
                      <a:endParaRPr lang="es-ES" sz="2000" dirty="0">
                        <a:latin typeface="Calibri" panose="020F0502020204030204" pitchFamily="34" charset="0"/>
                        <a:cs typeface="Arial"/>
                      </a:endParaRPr>
                    </a:p>
                  </a:txBody>
                  <a:tcPr/>
                </a:tc>
              </a:tr>
              <a:tr h="455153">
                <a:tc>
                  <a:txBody>
                    <a:bodyPr/>
                    <a:lstStyle/>
                    <a:p>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Ingresos Acumulables</a:t>
                      </a:r>
                      <a:endParaRPr lang="es-ES" sz="2000" dirty="0">
                        <a:latin typeface="Calibri" panose="020F0502020204030204" pitchFamily="34" charset="0"/>
                        <a:cs typeface="Arial"/>
                      </a:endParaRPr>
                    </a:p>
                  </a:txBody>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Deducciones Autorizadas</a:t>
                      </a:r>
                      <a:endParaRPr lang="es-ES" sz="2000" dirty="0">
                        <a:latin typeface="Calibri" panose="020F0502020204030204" pitchFamily="34" charset="0"/>
                        <a:cs typeface="Arial"/>
                      </a:endParaRPr>
                    </a:p>
                  </a:txBody>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PTU Pagada en el Ejercicio</a:t>
                      </a:r>
                      <a:endParaRPr lang="es-ES" sz="2000" dirty="0">
                        <a:latin typeface="Calibri" panose="020F0502020204030204" pitchFamily="34" charset="0"/>
                        <a:cs typeface="Arial"/>
                      </a:endParaRPr>
                    </a:p>
                  </a:txBody>
                  <a:tcPr>
                    <a:lnB w="28575" cap="flat" cmpd="sng" algn="ctr">
                      <a:solidFill>
                        <a:schemeClr val="bg2">
                          <a:lumMod val="25000"/>
                        </a:schemeClr>
                      </a:solidFill>
                      <a:prstDash val="solid"/>
                      <a:round/>
                      <a:headEnd type="none" w="med" len="med"/>
                      <a:tailEnd type="none" w="med" len="med"/>
                    </a:lnB>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Utilidad Fiscal</a:t>
                      </a:r>
                      <a:endParaRPr lang="es-ES" sz="2000" dirty="0">
                        <a:latin typeface="Calibri" panose="020F0502020204030204" pitchFamily="34" charset="0"/>
                        <a:cs typeface="Arial"/>
                      </a:endParaRPr>
                    </a:p>
                  </a:txBody>
                  <a:tcPr>
                    <a:lnT w="28575" cap="flat" cmpd="sng" algn="ctr">
                      <a:solidFill>
                        <a:schemeClr val="bg2">
                          <a:lumMod val="25000"/>
                        </a:schemeClr>
                      </a:solidFill>
                      <a:prstDash val="solid"/>
                      <a:round/>
                      <a:headEnd type="none" w="med" len="med"/>
                      <a:tailEnd type="none" w="med" len="med"/>
                    </a:lnT>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Pérdidas Fiscales por</a:t>
                      </a:r>
                      <a:r>
                        <a:rPr lang="es-ES" sz="2000" baseline="0" dirty="0" smtClean="0">
                          <a:latin typeface="Calibri" panose="020F0502020204030204" pitchFamily="34" charset="0"/>
                        </a:rPr>
                        <a:t> Aplicar</a:t>
                      </a:r>
                      <a:endParaRPr lang="es-ES" sz="2000" dirty="0">
                        <a:latin typeface="Calibri" panose="020F0502020204030204" pitchFamily="34" charset="0"/>
                        <a:cs typeface="Arial"/>
                      </a:endParaRPr>
                    </a:p>
                  </a:txBody>
                  <a:tcPr>
                    <a:lnB w="28575" cap="flat" cmpd="sng" algn="ctr">
                      <a:solidFill>
                        <a:schemeClr val="bg2">
                          <a:lumMod val="25000"/>
                        </a:schemeClr>
                      </a:solidFill>
                      <a:prstDash val="solid"/>
                      <a:round/>
                      <a:headEnd type="none" w="med" len="med"/>
                      <a:tailEnd type="none" w="med" len="med"/>
                    </a:lnB>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Resultado Fiscal</a:t>
                      </a:r>
                      <a:endParaRPr lang="es-ES" sz="2000" dirty="0">
                        <a:latin typeface="Calibri" panose="020F0502020204030204" pitchFamily="34" charset="0"/>
                        <a:cs typeface="Arial"/>
                      </a:endParaRPr>
                    </a:p>
                  </a:txBody>
                  <a:tcPr>
                    <a:lnT w="28575" cap="flat" cmpd="sng" algn="ctr">
                      <a:solidFill>
                        <a:schemeClr val="bg2">
                          <a:lumMod val="25000"/>
                        </a:schemeClr>
                      </a:solidFill>
                      <a:prstDash val="solid"/>
                      <a:round/>
                      <a:headEnd type="none" w="med" len="med"/>
                      <a:tailEnd type="none" w="med" len="med"/>
                    </a:lnT>
                  </a:tcPr>
                </a:tc>
              </a:tr>
              <a:tr h="455153">
                <a:tc>
                  <a:txBody>
                    <a:bodyPr/>
                    <a:lstStyle/>
                    <a:p>
                      <a:r>
                        <a:rPr lang="es-ES" sz="2000" dirty="0" smtClean="0">
                          <a:latin typeface="Calibri" panose="020F0502020204030204" pitchFamily="34" charset="0"/>
                        </a:rPr>
                        <a:t>(x)</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Tasa 30%</a:t>
                      </a:r>
                      <a:endParaRPr lang="es-ES" sz="2000" dirty="0">
                        <a:latin typeface="Calibri" panose="020F0502020204030204" pitchFamily="34" charset="0"/>
                        <a:cs typeface="Arial"/>
                      </a:endParaRPr>
                    </a:p>
                  </a:txBody>
                  <a:tcPr>
                    <a:lnB w="28575" cap="flat" cmpd="sng" algn="ctr">
                      <a:solidFill>
                        <a:schemeClr val="bg2">
                          <a:lumMod val="25000"/>
                        </a:schemeClr>
                      </a:solidFill>
                      <a:prstDash val="solid"/>
                      <a:round/>
                      <a:headEnd type="none" w="med" len="med"/>
                      <a:tailEnd type="none" w="med" len="med"/>
                    </a:lnB>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ISR Causado</a:t>
                      </a:r>
                      <a:r>
                        <a:rPr lang="es-ES" sz="2000" baseline="0" dirty="0" smtClean="0">
                          <a:latin typeface="Calibri" panose="020F0502020204030204" pitchFamily="34" charset="0"/>
                        </a:rPr>
                        <a:t> en el Ejercicio</a:t>
                      </a:r>
                      <a:endParaRPr lang="es-ES" sz="2000" dirty="0">
                        <a:latin typeface="Calibri" panose="020F0502020204030204" pitchFamily="34" charset="0"/>
                        <a:cs typeface="Arial"/>
                      </a:endParaRPr>
                    </a:p>
                  </a:txBody>
                  <a:tcPr>
                    <a:lnT w="28575" cap="flat" cmpd="sng" algn="ctr">
                      <a:solidFill>
                        <a:schemeClr val="bg2">
                          <a:lumMod val="2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1480065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PARTICIPACIÓN DE LOS TRABAJADORES EN LAS UTILIDADES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67</a:t>
            </a:fld>
            <a:endParaRPr lang="es-MX" dirty="0"/>
          </a:p>
        </p:txBody>
      </p:sp>
    </p:spTree>
    <p:extLst>
      <p:ext uri="{BB962C8B-B14F-4D97-AF65-F5344CB8AC3E}">
        <p14:creationId xmlns:p14="http://schemas.microsoft.com/office/powerpoint/2010/main" val="104580317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68</a:t>
            </a:fld>
            <a:endParaRPr lang="es-MX" dirty="0"/>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PARTICIPACIÓN DE LOS TRABAJADORES EN LAS UTILIDADES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9</a:t>
            </a:r>
            <a:r>
              <a:rPr lang="es-MX" b="1" dirty="0" smtClean="0">
                <a:solidFill>
                  <a:schemeClr val="accent2">
                    <a:lumMod val="75000"/>
                  </a:schemeClr>
                </a:solidFill>
                <a:latin typeface="Calibri" pitchFamily="34" charset="0"/>
                <a:cs typeface="Arial" pitchFamily="34" charset="0"/>
              </a:rPr>
              <a:t> </a:t>
            </a:r>
            <a:r>
              <a:rPr lang="es-MX" b="1" dirty="0">
                <a:solidFill>
                  <a:schemeClr val="accent2">
                    <a:lumMod val="75000"/>
                  </a:schemeClr>
                </a:solidFill>
                <a:latin typeface="Calibri" pitchFamily="34" charset="0"/>
                <a:cs typeface="Arial" pitchFamily="34" charset="0"/>
              </a:rPr>
              <a:t>LISR</a:t>
            </a:r>
          </a:p>
        </p:txBody>
      </p:sp>
      <p:graphicFrame>
        <p:nvGraphicFramePr>
          <p:cNvPr id="8" name="Tabla 5"/>
          <p:cNvGraphicFramePr>
            <a:graphicFrameLocks noGrp="1"/>
          </p:cNvGraphicFramePr>
          <p:nvPr>
            <p:extLst/>
          </p:nvPr>
        </p:nvGraphicFramePr>
        <p:xfrm>
          <a:off x="2100064" y="2060848"/>
          <a:ext cx="5208240" cy="3186071"/>
        </p:xfrm>
        <a:graphic>
          <a:graphicData uri="http://schemas.openxmlformats.org/drawingml/2006/table">
            <a:tbl>
              <a:tblPr firstRow="1" bandRow="1">
                <a:tableStyleId>{775DCB02-9BB8-47FD-8907-85C794F793BA}</a:tableStyleId>
              </a:tblPr>
              <a:tblGrid>
                <a:gridCol w="715737"/>
                <a:gridCol w="4492503"/>
              </a:tblGrid>
              <a:tr h="455153">
                <a:tc gridSpan="2">
                  <a:txBody>
                    <a:bodyPr/>
                    <a:lstStyle/>
                    <a:p>
                      <a:pPr algn="ctr"/>
                      <a:r>
                        <a:rPr lang="es-ES" sz="2000" dirty="0" smtClean="0">
                          <a:latin typeface="Calibri" panose="020F0502020204030204" pitchFamily="34" charset="0"/>
                          <a:cs typeface="Arial"/>
                        </a:rPr>
                        <a:t>DETERMINACIÓN</a:t>
                      </a:r>
                      <a:endParaRPr lang="es-ES" sz="2000" dirty="0">
                        <a:latin typeface="Calibri" panose="020F0502020204030204" pitchFamily="34" charset="0"/>
                        <a:cs typeface="Arial"/>
                      </a:endParaRPr>
                    </a:p>
                  </a:txBody>
                  <a:tcPr/>
                </a:tc>
                <a:tc hMerge="1">
                  <a:txBody>
                    <a:bodyPr/>
                    <a:lstStyle/>
                    <a:p>
                      <a:endParaRPr lang="es-ES" sz="2000" dirty="0">
                        <a:latin typeface="Calibri" panose="020F0502020204030204" pitchFamily="34" charset="0"/>
                        <a:cs typeface="Arial"/>
                      </a:endParaRPr>
                    </a:p>
                  </a:txBody>
                  <a:tcPr/>
                </a:tc>
              </a:tr>
              <a:tr h="455153">
                <a:tc>
                  <a:txBody>
                    <a:bodyPr/>
                    <a:lstStyle/>
                    <a:p>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Ingresos Acumulables</a:t>
                      </a:r>
                      <a:endParaRPr lang="es-ES" sz="2000" dirty="0">
                        <a:latin typeface="Calibri" panose="020F0502020204030204" pitchFamily="34" charset="0"/>
                        <a:cs typeface="Arial"/>
                      </a:endParaRPr>
                    </a:p>
                  </a:txBody>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Deducciones Autorizadas</a:t>
                      </a:r>
                      <a:endParaRPr lang="es-ES" sz="2000" dirty="0">
                        <a:latin typeface="Calibri" panose="020F0502020204030204" pitchFamily="34" charset="0"/>
                        <a:cs typeface="Arial"/>
                      </a:endParaRPr>
                    </a:p>
                  </a:txBody>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cs typeface="+mn-cs"/>
                        </a:rPr>
                        <a:t>Pagos</a:t>
                      </a:r>
                      <a:r>
                        <a:rPr lang="es-ES" sz="2000" baseline="0" dirty="0" smtClean="0">
                          <a:latin typeface="Calibri" panose="020F0502020204030204" pitchFamily="34" charset="0"/>
                          <a:cs typeface="+mn-cs"/>
                        </a:rPr>
                        <a:t> a trabajadores no deducibles</a:t>
                      </a:r>
                      <a:endParaRPr lang="es-ES" sz="2000" dirty="0">
                        <a:latin typeface="Calibri" panose="020F0502020204030204" pitchFamily="34" charset="0"/>
                        <a:cs typeface="Arial"/>
                      </a:endParaRPr>
                    </a:p>
                  </a:txBody>
                  <a:tcPr>
                    <a:lnB w="28575" cap="flat" cmpd="sng" algn="ctr">
                      <a:solidFill>
                        <a:schemeClr val="bg2">
                          <a:lumMod val="25000"/>
                        </a:schemeClr>
                      </a:solidFill>
                      <a:prstDash val="solid"/>
                      <a:round/>
                      <a:headEnd type="none" w="med" len="med"/>
                      <a:tailEnd type="none" w="med" len="med"/>
                    </a:lnB>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Base para PTU</a:t>
                      </a:r>
                      <a:endParaRPr lang="es-ES" sz="2000" dirty="0">
                        <a:latin typeface="Calibri" panose="020F0502020204030204" pitchFamily="34" charset="0"/>
                        <a:cs typeface="Arial"/>
                      </a:endParaRPr>
                    </a:p>
                  </a:txBody>
                  <a:tcPr>
                    <a:lnT w="28575" cap="flat" cmpd="sng" algn="ctr">
                      <a:solidFill>
                        <a:schemeClr val="bg2">
                          <a:lumMod val="25000"/>
                        </a:schemeClr>
                      </a:solidFill>
                      <a:prstDash val="solid"/>
                      <a:round/>
                      <a:headEnd type="none" w="med" len="med"/>
                      <a:tailEnd type="none" w="med" len="med"/>
                    </a:lnT>
                  </a:tcPr>
                </a:tc>
              </a:tr>
              <a:tr h="455153">
                <a:tc>
                  <a:txBody>
                    <a:bodyPr/>
                    <a:lstStyle/>
                    <a:p>
                      <a:r>
                        <a:rPr lang="es-ES" sz="2000" dirty="0" smtClean="0">
                          <a:latin typeface="Calibri" panose="020F0502020204030204" pitchFamily="34" charset="0"/>
                        </a:rPr>
                        <a:t>(x)</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Tasa 10%</a:t>
                      </a:r>
                      <a:endParaRPr lang="es-ES" sz="2000" dirty="0">
                        <a:latin typeface="Calibri" panose="020F0502020204030204" pitchFamily="34" charset="0"/>
                        <a:cs typeface="Arial"/>
                      </a:endParaRPr>
                    </a:p>
                  </a:txBody>
                  <a:tcPr>
                    <a:lnB w="28575" cap="flat" cmpd="sng" algn="ctr">
                      <a:solidFill>
                        <a:schemeClr val="bg2">
                          <a:lumMod val="25000"/>
                        </a:schemeClr>
                      </a:solidFill>
                      <a:prstDash val="solid"/>
                      <a:round/>
                      <a:headEnd type="none" w="med" len="med"/>
                      <a:tailEnd type="none" w="med" len="med"/>
                    </a:lnB>
                  </a:tcPr>
                </a:tc>
              </a:tr>
              <a:tr h="455153">
                <a:tc>
                  <a:txBody>
                    <a:bodyPr/>
                    <a:lstStyle/>
                    <a:p>
                      <a:r>
                        <a:rPr lang="es-ES" sz="2000" dirty="0" smtClean="0">
                          <a:latin typeface="Calibri" panose="020F0502020204030204" pitchFamily="34" charset="0"/>
                        </a:rPr>
                        <a:t>(=)</a:t>
                      </a:r>
                      <a:endParaRPr lang="es-ES" sz="2000" dirty="0">
                        <a:latin typeface="Calibri" panose="020F0502020204030204" pitchFamily="34" charset="0"/>
                        <a:cs typeface="Arial"/>
                      </a:endParaRPr>
                    </a:p>
                  </a:txBody>
                  <a:tcPr/>
                </a:tc>
                <a:tc>
                  <a:txBody>
                    <a:bodyPr/>
                    <a:lstStyle/>
                    <a:p>
                      <a:r>
                        <a:rPr lang="es-ES" sz="2000" dirty="0" smtClean="0">
                          <a:latin typeface="Calibri" panose="020F0502020204030204" pitchFamily="34" charset="0"/>
                        </a:rPr>
                        <a:t>PTU a enterar</a:t>
                      </a:r>
                      <a:endParaRPr lang="es-ES" sz="2000" dirty="0">
                        <a:latin typeface="Calibri" panose="020F0502020204030204" pitchFamily="34" charset="0"/>
                        <a:cs typeface="Arial"/>
                      </a:endParaRPr>
                    </a:p>
                  </a:txBody>
                  <a:tcPr>
                    <a:lnT w="28575" cap="flat" cmpd="sng" algn="ctr">
                      <a:solidFill>
                        <a:schemeClr val="bg2">
                          <a:lumMod val="2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95678131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69</a:t>
            </a:fld>
            <a:endParaRPr lang="es-MX" dirty="0"/>
          </a:p>
        </p:txBody>
      </p:sp>
      <p:sp>
        <p:nvSpPr>
          <p:cNvPr id="11" name="Rectangle 2"/>
          <p:cNvSpPr>
            <a:spLocks noChangeArrowheads="1"/>
          </p:cNvSpPr>
          <p:nvPr/>
        </p:nvSpPr>
        <p:spPr bwMode="auto">
          <a:xfrm>
            <a:off x="321506" y="1772816"/>
            <a:ext cx="8462962" cy="3674765"/>
          </a:xfrm>
          <a:prstGeom prst="rect">
            <a:avLst/>
          </a:prstGeom>
          <a:noFill/>
          <a:ln w="9525">
            <a:noFill/>
            <a:miter lim="800000"/>
            <a:headEnd/>
            <a:tailEnd/>
          </a:ln>
        </p:spPr>
        <p:txBody>
          <a:bodyPr lIns="82064" tIns="41032" rIns="82064" bIns="41032"/>
          <a:lstStyle/>
          <a:p>
            <a:r>
              <a:rPr lang="es-ES" sz="2000" dirty="0" smtClean="0">
                <a:latin typeface="Calibri" panose="020F0502020204030204" pitchFamily="34" charset="0"/>
              </a:rPr>
              <a:t>Se podrá acreditar al ISR del ejercicio:</a:t>
            </a:r>
          </a:p>
          <a:p>
            <a:endParaRPr lang="es-ES" sz="20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Pagos provisionales</a:t>
            </a:r>
          </a:p>
          <a:p>
            <a:pPr marL="457200" indent="-457200">
              <a:buAutoNum type="alphaLcParenR"/>
            </a:pPr>
            <a:endParaRPr lang="es-ES" sz="11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ISR retenido por intereses</a:t>
            </a:r>
          </a:p>
          <a:p>
            <a:pPr marL="457200" indent="-457200">
              <a:buAutoNum type="alphaLcParenR"/>
            </a:pPr>
            <a:endParaRPr lang="es-ES" sz="11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ISR pagado en el extranjero (</a:t>
            </a:r>
            <a:r>
              <a:rPr lang="es-MX" sz="2000" dirty="0">
                <a:latin typeface="Calibri" panose="020F0502020204030204" pitchFamily="34" charset="0"/>
              </a:rPr>
              <a:t>5</a:t>
            </a:r>
            <a:r>
              <a:rPr lang="es-MX" sz="2000" dirty="0" smtClean="0">
                <a:latin typeface="Calibri" panose="020F0502020204030204" pitchFamily="34" charset="0"/>
              </a:rPr>
              <a:t>/ISR/N)</a:t>
            </a:r>
            <a:endParaRPr lang="es-ES" sz="2000" dirty="0" smtClean="0">
              <a:latin typeface="Calibri" panose="020F0502020204030204" pitchFamily="34" charset="0"/>
            </a:endParaRPr>
          </a:p>
          <a:p>
            <a:pPr marL="457200" indent="-457200">
              <a:buAutoNum type="alphaLcParenR"/>
            </a:pPr>
            <a:endParaRPr lang="es-ES" sz="11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ISR por dividendos interinos (</a:t>
            </a:r>
            <a:r>
              <a:rPr lang="es-MX" sz="2000" dirty="0" smtClean="0">
                <a:latin typeface="Calibri" panose="020F0502020204030204" pitchFamily="34" charset="0"/>
              </a:rPr>
              <a:t>10/ISR/N – Analizar efecto en CUFIN)</a:t>
            </a:r>
            <a:endParaRPr lang="es-ES" sz="2000" dirty="0" smtClean="0">
              <a:latin typeface="Calibri" panose="020F0502020204030204" pitchFamily="34" charset="0"/>
            </a:endParaRPr>
          </a:p>
          <a:p>
            <a:pPr marL="457200" indent="-457200">
              <a:buAutoNum type="alphaLcParenR"/>
            </a:pPr>
            <a:endParaRPr lang="es-ES" sz="1100" dirty="0" smtClean="0">
              <a:latin typeface="Calibri" panose="020F0502020204030204" pitchFamily="34" charset="0"/>
            </a:endParaRPr>
          </a:p>
          <a:p>
            <a:pPr marL="457200" indent="-457200">
              <a:buAutoNum type="alphaLcParenR"/>
            </a:pPr>
            <a:r>
              <a:rPr lang="es-ES" sz="2000" dirty="0" smtClean="0">
                <a:latin typeface="Calibri" panose="020F0502020204030204" pitchFamily="34" charset="0"/>
              </a:rPr>
              <a:t>Subsidio para el empleo (decreto 26/12/2013)</a:t>
            </a:r>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RESULTADO FISCAL DEL EJERCICIO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9</a:t>
            </a:r>
            <a:r>
              <a:rPr lang="es-MX" b="1" dirty="0" smtClean="0">
                <a:solidFill>
                  <a:schemeClr val="accent2">
                    <a:lumMod val="75000"/>
                  </a:schemeClr>
                </a:solidFill>
                <a:latin typeface="Calibri" pitchFamily="34" charset="0"/>
                <a:cs typeface="Arial" pitchFamily="34" charset="0"/>
              </a:rPr>
              <a:t> </a:t>
            </a:r>
            <a:r>
              <a:rPr lang="es-MX" b="1" dirty="0">
                <a:solidFill>
                  <a:schemeClr val="accent2">
                    <a:lumMod val="75000"/>
                  </a:schemeClr>
                </a:solidFill>
                <a:latin typeface="Calibri" pitchFamily="34" charset="0"/>
                <a:cs typeface="Arial" pitchFamily="34" charset="0"/>
              </a:rPr>
              <a:t>LISR</a:t>
            </a:r>
          </a:p>
        </p:txBody>
      </p:sp>
    </p:spTree>
    <p:extLst>
      <p:ext uri="{BB962C8B-B14F-4D97-AF65-F5344CB8AC3E}">
        <p14:creationId xmlns:p14="http://schemas.microsoft.com/office/powerpoint/2010/main" val="39770046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a:t>
            </a:r>
            <a:r>
              <a:rPr lang="es-MX" sz="2400" b="1" dirty="0" smtClean="0">
                <a:solidFill>
                  <a:srgbClr val="297FD5">
                    <a:lumMod val="75000"/>
                  </a:srgbClr>
                </a:solidFill>
                <a:latin typeface="Calibri" pitchFamily="34" charset="0"/>
                <a:cs typeface="Arial" pitchFamily="34" charset="0"/>
              </a:rPr>
              <a:t>FISCALES</a:t>
            </a:r>
            <a:endParaRPr lang="es-MX" sz="2400" b="1" dirty="0">
              <a:solidFill>
                <a:srgbClr val="297FD5">
                  <a:lumMod val="75000"/>
                </a:srgbClr>
              </a:solidFill>
              <a:latin typeface="Calibri" pitchFamily="34" charset="0"/>
              <a:cs typeface="Arial" pitchFamily="34" charset="0"/>
            </a:endParaRPr>
          </a:p>
          <a:p>
            <a:pPr algn="r" defTabSz="820738" eaLnBrk="0" hangingPunct="0"/>
            <a:r>
              <a:rPr lang="es-ES" b="1" dirty="0">
                <a:solidFill>
                  <a:srgbClr val="297FD5">
                    <a:lumMod val="75000"/>
                  </a:srgbClr>
                </a:solidFill>
                <a:latin typeface="Calibri" pitchFamily="34" charset="0"/>
                <a:cs typeface="Arial" pitchFamily="34" charset="0"/>
              </a:rPr>
              <a:t>Art.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7</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305702521"/>
              </p:ext>
            </p:extLst>
          </p:nvPr>
        </p:nvGraphicFramePr>
        <p:xfrm>
          <a:off x="251518" y="980728"/>
          <a:ext cx="8496944" cy="5550894"/>
        </p:xfrm>
        <a:graphic>
          <a:graphicData uri="http://schemas.openxmlformats.org/drawingml/2006/table">
            <a:tbl>
              <a:tblPr firstRow="1" bandRow="1">
                <a:tableStyleId>{5C22544A-7EE6-4342-B048-85BDC9FD1C3A}</a:tableStyleId>
              </a:tblPr>
              <a:tblGrid>
                <a:gridCol w="4248472"/>
                <a:gridCol w="4248472"/>
              </a:tblGrid>
              <a:tr h="413546">
                <a:tc>
                  <a:txBody>
                    <a:bodyPr/>
                    <a:lstStyle/>
                    <a:p>
                      <a:pPr algn="ctr"/>
                      <a:r>
                        <a:rPr lang="es-MX" sz="1800" b="1" dirty="0" smtClean="0">
                          <a:latin typeface="Calibri" pitchFamily="34" charset="0"/>
                        </a:rPr>
                        <a:t>Contribuyente</a:t>
                      </a:r>
                      <a:endParaRPr lang="es-MX" sz="1800" b="1" dirty="0">
                        <a:latin typeface="Calibri" pitchFamily="34" charset="0"/>
                      </a:endParaRPr>
                    </a:p>
                  </a:txBody>
                  <a:tcPr/>
                </a:tc>
                <a:tc>
                  <a:txBody>
                    <a:bodyPr/>
                    <a:lstStyle/>
                    <a:p>
                      <a:pPr algn="ctr"/>
                      <a:r>
                        <a:rPr lang="es-MX" sz="1800" b="1" dirty="0" smtClean="0">
                          <a:latin typeface="Calibri" pitchFamily="34" charset="0"/>
                        </a:rPr>
                        <a:t>Estímulo fiscal</a:t>
                      </a:r>
                      <a:endParaRPr lang="es-MX" sz="1800" b="1" dirty="0">
                        <a:latin typeface="Calibri" pitchFamily="34" charset="0"/>
                      </a:endParaRPr>
                    </a:p>
                  </a:txBody>
                  <a:tcPr/>
                </a:tc>
              </a:tr>
              <a:tr h="666574">
                <a:tc>
                  <a:txBody>
                    <a:bodyPr/>
                    <a:lstStyle/>
                    <a:p>
                      <a:r>
                        <a:rPr lang="es-MX" sz="1400" dirty="0" smtClean="0">
                          <a:latin typeface="Calibri" pitchFamily="34" charset="0"/>
                        </a:rPr>
                        <a:t>III.- Las personas que </a:t>
                      </a:r>
                      <a:r>
                        <a:rPr lang="es-MX" sz="1400" b="1" u="none" dirty="0" smtClean="0">
                          <a:solidFill>
                            <a:schemeClr val="accent2"/>
                          </a:solidFill>
                          <a:latin typeface="Calibri" pitchFamily="34" charset="0"/>
                        </a:rPr>
                        <a:t>adquieran diésel </a:t>
                      </a:r>
                      <a:r>
                        <a:rPr lang="es-MX" sz="1400" dirty="0" smtClean="0">
                          <a:latin typeface="Calibri" pitchFamily="34" charset="0"/>
                        </a:rPr>
                        <a:t>para su consumo final en las </a:t>
                      </a:r>
                      <a:r>
                        <a:rPr lang="es-MX" sz="1400" b="1" u="none" dirty="0" smtClean="0">
                          <a:solidFill>
                            <a:schemeClr val="accent2"/>
                          </a:solidFill>
                          <a:latin typeface="Calibri" pitchFamily="34" charset="0"/>
                        </a:rPr>
                        <a:t>actividades agropecuarias o silvícolas de la</a:t>
                      </a:r>
                      <a:r>
                        <a:rPr lang="es-MX" sz="1400" b="1" u="none" baseline="0" dirty="0" smtClean="0">
                          <a:solidFill>
                            <a:schemeClr val="accent2"/>
                          </a:solidFill>
                          <a:latin typeface="Calibri" pitchFamily="34" charset="0"/>
                        </a:rPr>
                        <a:t> </a:t>
                      </a:r>
                      <a:r>
                        <a:rPr lang="es-MX" sz="1400" b="1" u="none" baseline="0" dirty="0" err="1" smtClean="0">
                          <a:solidFill>
                            <a:schemeClr val="accent2"/>
                          </a:solidFill>
                          <a:latin typeface="Calibri" pitchFamily="34" charset="0"/>
                        </a:rPr>
                        <a:t>fracc</a:t>
                      </a:r>
                      <a:r>
                        <a:rPr lang="es-MX" sz="1400" b="1" u="none" baseline="0" dirty="0" smtClean="0">
                          <a:solidFill>
                            <a:schemeClr val="accent2"/>
                          </a:solidFill>
                          <a:latin typeface="Calibri" pitchFamily="34" charset="0"/>
                        </a:rPr>
                        <a:t> I</a:t>
                      </a:r>
                      <a:r>
                        <a:rPr lang="es-MX" sz="1400" b="1" u="none" dirty="0" smtClean="0">
                          <a:solidFill>
                            <a:schemeClr val="accent2"/>
                          </a:solidFill>
                          <a:latin typeface="Calibri" pitchFamily="34" charset="0"/>
                        </a:rPr>
                        <a:t>.</a:t>
                      </a:r>
                      <a:endParaRPr lang="es-MX" sz="1400" b="1" u="none" dirty="0">
                        <a:solidFill>
                          <a:schemeClr val="accent2"/>
                        </a:solidFill>
                        <a:latin typeface="Calibri" pitchFamily="34" charset="0"/>
                      </a:endParaRPr>
                    </a:p>
                  </a:txBody>
                  <a:tcPr/>
                </a:tc>
                <a:tc>
                  <a:txBody>
                    <a:bodyPr/>
                    <a:lstStyle/>
                    <a:p>
                      <a:r>
                        <a:rPr lang="es-MX" sz="1400" b="1" u="none" dirty="0" smtClean="0">
                          <a:solidFill>
                            <a:schemeClr val="accent2"/>
                          </a:solidFill>
                          <a:latin typeface="Calibri" pitchFamily="34" charset="0"/>
                        </a:rPr>
                        <a:t>Podrán solicitar la devolución (Trimestral)</a:t>
                      </a:r>
                      <a:r>
                        <a:rPr lang="es-MX" sz="1400" b="1" u="none" baseline="0" dirty="0" smtClean="0">
                          <a:solidFill>
                            <a:schemeClr val="accent2"/>
                          </a:solidFill>
                          <a:latin typeface="Calibri" pitchFamily="34" charset="0"/>
                        </a:rPr>
                        <a:t> </a:t>
                      </a:r>
                      <a:r>
                        <a:rPr lang="es-MX" sz="1400" dirty="0" smtClean="0">
                          <a:latin typeface="Calibri" pitchFamily="34" charset="0"/>
                        </a:rPr>
                        <a:t>del monto del IEPS</a:t>
                      </a:r>
                      <a:r>
                        <a:rPr lang="es-MX" sz="1400" baseline="0" dirty="0" smtClean="0">
                          <a:latin typeface="Calibri" pitchFamily="34" charset="0"/>
                        </a:rPr>
                        <a:t> </a:t>
                      </a:r>
                      <a:r>
                        <a:rPr lang="es-MX" sz="1400" dirty="0" smtClean="0">
                          <a:latin typeface="Calibri" pitchFamily="34" charset="0"/>
                        </a:rPr>
                        <a:t>que tuvieran derecho a acreditar. </a:t>
                      </a:r>
                    </a:p>
                  </a:txBody>
                  <a:tcPr/>
                </a:tc>
              </a:tr>
              <a:tr h="1519230">
                <a:tc>
                  <a:txBody>
                    <a:bodyPr/>
                    <a:lstStyle/>
                    <a:p>
                      <a:endParaRPr lang="es-MX" sz="1400" dirty="0">
                        <a:latin typeface="Calibri" pitchFamily="34" charset="0"/>
                      </a:endParaRPr>
                    </a:p>
                  </a:txBody>
                  <a:tcPr/>
                </a:tc>
                <a:tc>
                  <a:txBody>
                    <a:bodyPr/>
                    <a:lstStyle/>
                    <a:p>
                      <a:r>
                        <a:rPr lang="es-MX" sz="1400" dirty="0" smtClean="0">
                          <a:latin typeface="Calibri" pitchFamily="34" charset="0"/>
                        </a:rPr>
                        <a:t>PF</a:t>
                      </a:r>
                      <a:r>
                        <a:rPr lang="es-MX" sz="1400" baseline="0" dirty="0" smtClean="0">
                          <a:latin typeface="Calibri" pitchFamily="34" charset="0"/>
                        </a:rPr>
                        <a:t> y PM que sus ingresos del ejercicio anterior </a:t>
                      </a:r>
                      <a:r>
                        <a:rPr lang="es-MX" sz="1400" b="1" u="none" dirty="0" smtClean="0">
                          <a:solidFill>
                            <a:schemeClr val="accent2"/>
                          </a:solidFill>
                          <a:latin typeface="Calibri" pitchFamily="34" charset="0"/>
                        </a:rPr>
                        <a:t>no hayan excedido de 20 SMG </a:t>
                      </a:r>
                      <a:r>
                        <a:rPr lang="es-MX" sz="1400" dirty="0" smtClean="0">
                          <a:latin typeface="Calibri" pitchFamily="34" charset="0"/>
                        </a:rPr>
                        <a:t>elevado al año.  </a:t>
                      </a:r>
                    </a:p>
                    <a:p>
                      <a:endParaRPr lang="es-MX" sz="1400" u="sng" dirty="0" smtClean="0">
                        <a:latin typeface="Calibri" pitchFamily="34" charset="0"/>
                      </a:endParaRPr>
                    </a:p>
                    <a:p>
                      <a:r>
                        <a:rPr lang="es-MX" sz="1400" b="1" u="none" dirty="0" smtClean="0">
                          <a:solidFill>
                            <a:schemeClr val="accent2"/>
                          </a:solidFill>
                          <a:latin typeface="Calibri" pitchFamily="34" charset="0"/>
                        </a:rPr>
                        <a:t>Que</a:t>
                      </a:r>
                      <a:r>
                        <a:rPr lang="es-MX" sz="1400" b="1" u="none" baseline="0" dirty="0" smtClean="0">
                          <a:solidFill>
                            <a:schemeClr val="accent2"/>
                          </a:solidFill>
                          <a:latin typeface="Calibri" pitchFamily="34" charset="0"/>
                        </a:rPr>
                        <a:t> no exceda </a:t>
                      </a:r>
                      <a:r>
                        <a:rPr lang="es-MX" sz="1400" b="1" u="none" dirty="0" smtClean="0">
                          <a:solidFill>
                            <a:schemeClr val="accent2"/>
                          </a:solidFill>
                          <a:latin typeface="Calibri" pitchFamily="34" charset="0"/>
                        </a:rPr>
                        <a:t>$747.69 </a:t>
                      </a:r>
                      <a:r>
                        <a:rPr lang="es-MX" sz="1400" dirty="0" smtClean="0">
                          <a:latin typeface="Calibri" pitchFamily="34" charset="0"/>
                        </a:rPr>
                        <a:t>mensuales por cada PF</a:t>
                      </a:r>
                      <a:r>
                        <a:rPr lang="es-MX" sz="1400" baseline="0" dirty="0" smtClean="0">
                          <a:latin typeface="Calibri" pitchFamily="34" charset="0"/>
                        </a:rPr>
                        <a:t> a</a:t>
                      </a:r>
                      <a:r>
                        <a:rPr lang="es-MX" sz="1400" dirty="0" smtClean="0">
                          <a:latin typeface="Calibri" pitchFamily="34" charset="0"/>
                        </a:rPr>
                        <a:t>ctividad</a:t>
                      </a:r>
                      <a:r>
                        <a:rPr lang="es-MX" sz="1400" baseline="0" dirty="0" smtClean="0">
                          <a:latin typeface="Calibri" pitchFamily="34" charset="0"/>
                        </a:rPr>
                        <a:t> empresarial y profesional, y RIF </a:t>
                      </a:r>
                      <a:r>
                        <a:rPr lang="es-MX" sz="1400" b="1" u="none" baseline="0" dirty="0" smtClean="0">
                          <a:solidFill>
                            <a:schemeClr val="accent2"/>
                          </a:solidFill>
                          <a:latin typeface="Calibri" pitchFamily="34" charset="0"/>
                        </a:rPr>
                        <a:t>h</a:t>
                      </a:r>
                      <a:r>
                        <a:rPr lang="es-MX" sz="1400" b="1" u="none" dirty="0" smtClean="0">
                          <a:solidFill>
                            <a:schemeClr val="accent2"/>
                          </a:solidFill>
                          <a:latin typeface="Calibri" pitchFamily="34" charset="0"/>
                        </a:rPr>
                        <a:t>asta</a:t>
                      </a:r>
                      <a:r>
                        <a:rPr lang="es-MX" sz="1400" dirty="0" smtClean="0">
                          <a:solidFill>
                            <a:schemeClr val="accent2"/>
                          </a:solidFill>
                          <a:latin typeface="Calibri" pitchFamily="34" charset="0"/>
                        </a:rPr>
                        <a:t> </a:t>
                      </a:r>
                      <a:r>
                        <a:rPr lang="es-MX" sz="1400" dirty="0" smtClean="0">
                          <a:latin typeface="Calibri" pitchFamily="34" charset="0"/>
                        </a:rPr>
                        <a:t>$1,495.39 </a:t>
                      </a:r>
                      <a:r>
                        <a:rPr lang="es-MX" sz="1400" dirty="0" smtClean="0">
                          <a:latin typeface="Calibri" pitchFamily="34" charset="0"/>
                        </a:rPr>
                        <a:t>mensuales.</a:t>
                      </a:r>
                      <a:endParaRPr lang="es-MX" sz="1400" dirty="0" smtClean="0">
                        <a:latin typeface="Calibri" pitchFamily="34" charset="0"/>
                      </a:endParaRPr>
                    </a:p>
                  </a:txBody>
                  <a:tcPr/>
                </a:tc>
              </a:tr>
              <a:tr h="2022502">
                <a:tc>
                  <a:txBody>
                    <a:bodyPr/>
                    <a:lstStyle/>
                    <a:p>
                      <a:endParaRPr lang="es-MX" sz="1400" dirty="0">
                        <a:latin typeface="Calibri" pitchFamily="34" charset="0"/>
                      </a:endParaRPr>
                    </a:p>
                  </a:txBody>
                  <a:tcPr/>
                </a:tc>
                <a:tc>
                  <a:txBody>
                    <a:bodyPr/>
                    <a:lstStyle/>
                    <a:p>
                      <a:r>
                        <a:rPr lang="es-MX" sz="1400" b="1" u="none" dirty="0" smtClean="0">
                          <a:solidFill>
                            <a:schemeClr val="accent2"/>
                          </a:solidFill>
                          <a:latin typeface="Calibri" pitchFamily="34" charset="0"/>
                        </a:rPr>
                        <a:t>Las PM </a:t>
                      </a:r>
                      <a:r>
                        <a:rPr lang="es-MX" sz="1400" dirty="0" smtClean="0">
                          <a:latin typeface="Calibri" pitchFamily="34" charset="0"/>
                        </a:rPr>
                        <a:t>por cada socios o asociados, sin que</a:t>
                      </a:r>
                      <a:r>
                        <a:rPr lang="es-MX" sz="1400" baseline="0" dirty="0" smtClean="0">
                          <a:latin typeface="Calibri" pitchFamily="34" charset="0"/>
                        </a:rPr>
                        <a:t> </a:t>
                      </a:r>
                      <a:r>
                        <a:rPr lang="es-MX" sz="1400" dirty="0" smtClean="0">
                          <a:latin typeface="Calibri" pitchFamily="34" charset="0"/>
                        </a:rPr>
                        <a:t>exceda de 200 salarios. </a:t>
                      </a:r>
                    </a:p>
                    <a:p>
                      <a:r>
                        <a:rPr lang="es-MX" sz="1400" b="1" u="none" dirty="0" smtClean="0">
                          <a:solidFill>
                            <a:schemeClr val="accent2"/>
                          </a:solidFill>
                          <a:latin typeface="Calibri" pitchFamily="34" charset="0"/>
                        </a:rPr>
                        <a:t>No podrá </a:t>
                      </a:r>
                      <a:r>
                        <a:rPr lang="es-MX" sz="1400" dirty="0" smtClean="0">
                          <a:latin typeface="Calibri" pitchFamily="34" charset="0"/>
                        </a:rPr>
                        <a:t>ser superior a $747.69 mensuales, por socio</a:t>
                      </a:r>
                      <a:r>
                        <a:rPr lang="es-MX" sz="1400" baseline="0" dirty="0" smtClean="0">
                          <a:latin typeface="Calibri" pitchFamily="34" charset="0"/>
                        </a:rPr>
                        <a:t> </a:t>
                      </a:r>
                      <a:r>
                        <a:rPr lang="es-MX" sz="1400" dirty="0" smtClean="0">
                          <a:latin typeface="Calibri" pitchFamily="34" charset="0"/>
                        </a:rPr>
                        <a:t>o asociado, </a:t>
                      </a:r>
                      <a:r>
                        <a:rPr lang="es-MX" sz="1400" b="1" u="none" dirty="0" smtClean="0">
                          <a:solidFill>
                            <a:schemeClr val="accent2"/>
                          </a:solidFill>
                          <a:latin typeface="Calibri" pitchFamily="34" charset="0"/>
                        </a:rPr>
                        <a:t>sin que exceda en su totalidad de $7,884.96, </a:t>
                      </a:r>
                    </a:p>
                    <a:p>
                      <a:r>
                        <a:rPr lang="es-MX" sz="1400" b="1" u="none" dirty="0" smtClean="0">
                          <a:solidFill>
                            <a:schemeClr val="accent2"/>
                          </a:solidFill>
                          <a:latin typeface="Calibri" pitchFamily="34" charset="0"/>
                        </a:rPr>
                        <a:t>salvo </a:t>
                      </a:r>
                      <a:r>
                        <a:rPr lang="es-MX" sz="1400" dirty="0" smtClean="0">
                          <a:latin typeface="Calibri" pitchFamily="34" charset="0"/>
                        </a:rPr>
                        <a:t>PM</a:t>
                      </a:r>
                      <a:r>
                        <a:rPr lang="es-MX" sz="1400" baseline="0" dirty="0" smtClean="0">
                          <a:latin typeface="Calibri" pitchFamily="34" charset="0"/>
                        </a:rPr>
                        <a:t> actividad  agrícola, ganadera, pesquera o silvícola</a:t>
                      </a:r>
                      <a:r>
                        <a:rPr lang="es-MX" sz="1400" dirty="0" smtClean="0">
                          <a:latin typeface="Calibri" pitchFamily="34" charset="0"/>
                        </a:rPr>
                        <a:t>, en cuyo caso podrán ser de hasta $1,495.39 mensuales, por cada socio</a:t>
                      </a:r>
                      <a:r>
                        <a:rPr lang="es-MX" sz="1400" baseline="0" dirty="0" smtClean="0">
                          <a:latin typeface="Calibri" pitchFamily="34" charset="0"/>
                        </a:rPr>
                        <a:t> </a:t>
                      </a:r>
                      <a:r>
                        <a:rPr lang="es-MX" sz="1400" dirty="0" smtClean="0">
                          <a:latin typeface="Calibri" pitchFamily="34" charset="0"/>
                        </a:rPr>
                        <a:t>o asociado, sin que exceda en de $14,947.81 </a:t>
                      </a:r>
                      <a:r>
                        <a:rPr lang="es-MX" sz="1400" dirty="0" smtClean="0">
                          <a:latin typeface="Calibri" pitchFamily="34" charset="0"/>
                        </a:rPr>
                        <a:t>mensuales.</a:t>
                      </a:r>
                      <a:endParaRPr lang="es-MX" sz="1400" dirty="0">
                        <a:latin typeface="Calibri" pitchFamily="34" charset="0"/>
                      </a:endParaRPr>
                    </a:p>
                  </a:txBody>
                  <a:tcPr/>
                </a:tc>
              </a:tr>
              <a:tr h="864096">
                <a:tc>
                  <a:txBody>
                    <a:bodyPr/>
                    <a:lstStyle/>
                    <a:p>
                      <a:endParaRPr lang="es-MX" sz="1400" dirty="0">
                        <a:latin typeface="Calibri" pitchFamily="34" charset="0"/>
                      </a:endParaRPr>
                    </a:p>
                  </a:txBody>
                  <a:tcPr/>
                </a:tc>
                <a:tc>
                  <a:txBody>
                    <a:bodyPr/>
                    <a:lstStyle/>
                    <a:p>
                      <a:r>
                        <a:rPr lang="es-MX" sz="1400" dirty="0" smtClean="0">
                          <a:latin typeface="Calibri" pitchFamily="34" charset="0"/>
                        </a:rPr>
                        <a:t>Vigencia de 1 año</a:t>
                      </a:r>
                    </a:p>
                    <a:p>
                      <a:r>
                        <a:rPr lang="es-MX" sz="1400" dirty="0" smtClean="0">
                          <a:latin typeface="Calibri" pitchFamily="34" charset="0"/>
                        </a:rPr>
                        <a:t>No aplicable para  autotransporte de personas o afectos a través de carreteras o </a:t>
                      </a:r>
                      <a:r>
                        <a:rPr lang="es-MX" sz="1400" dirty="0" smtClean="0">
                          <a:latin typeface="Calibri" pitchFamily="34" charset="0"/>
                        </a:rPr>
                        <a:t>caminos.</a:t>
                      </a:r>
                      <a:endParaRPr lang="es-MX" sz="1400" dirty="0">
                        <a:latin typeface="Calibri" pitchFamily="34" charset="0"/>
                      </a:endParaRPr>
                    </a:p>
                  </a:txBody>
                  <a:tcPr/>
                </a:tc>
              </a:tr>
            </a:tbl>
          </a:graphicData>
        </a:graphic>
      </p:graphicFrame>
    </p:spTree>
    <p:extLst>
      <p:ext uri="{BB962C8B-B14F-4D97-AF65-F5344CB8AC3E}">
        <p14:creationId xmlns:p14="http://schemas.microsoft.com/office/powerpoint/2010/main" val="185351298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70</a:t>
            </a:fld>
            <a:endParaRPr lang="es-MX" dirty="0"/>
          </a:p>
        </p:txBody>
      </p:sp>
      <p:sp>
        <p:nvSpPr>
          <p:cNvPr id="11" name="Rectangle 2"/>
          <p:cNvSpPr>
            <a:spLocks noChangeArrowheads="1"/>
          </p:cNvSpPr>
          <p:nvPr/>
        </p:nvSpPr>
        <p:spPr bwMode="auto">
          <a:xfrm>
            <a:off x="357510" y="1967457"/>
            <a:ext cx="8462962" cy="3674765"/>
          </a:xfrm>
          <a:prstGeom prst="rect">
            <a:avLst/>
          </a:prstGeom>
          <a:noFill/>
          <a:ln w="9525">
            <a:noFill/>
            <a:miter lim="800000"/>
            <a:headEnd/>
            <a:tailEnd/>
          </a:ln>
        </p:spPr>
        <p:txBody>
          <a:bodyPr lIns="82064" tIns="41032" rIns="82064" bIns="41032"/>
          <a:lstStyle/>
          <a:p>
            <a:r>
              <a:rPr lang="es-ES" sz="2000" dirty="0" smtClean="0">
                <a:latin typeface="Calibri" panose="020F0502020204030204" pitchFamily="34" charset="0"/>
              </a:rPr>
              <a:t>Principales consideraciones:</a:t>
            </a:r>
          </a:p>
          <a:p>
            <a:endParaRPr lang="es-ES" sz="20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Ajuste de precios de transferencias – Efectos en IVA</a:t>
            </a:r>
          </a:p>
          <a:p>
            <a:pPr marL="457200" indent="-457200">
              <a:buAutoNum type="alphaLcParenR"/>
            </a:pPr>
            <a:endParaRPr lang="es-ES" sz="1100" dirty="0">
              <a:latin typeface="Calibri" panose="020F0502020204030204" pitchFamily="34" charset="0"/>
            </a:endParaRPr>
          </a:p>
          <a:p>
            <a:pPr marL="457200" indent="-457200">
              <a:buAutoNum type="alphaLcParenR"/>
            </a:pPr>
            <a:r>
              <a:rPr lang="es-ES" sz="2000" dirty="0" smtClean="0">
                <a:latin typeface="Calibri" panose="020F0502020204030204" pitchFamily="34" charset="0"/>
              </a:rPr>
              <a:t>Presentación anticipada – Pago provisional de Diciembre</a:t>
            </a:r>
          </a:p>
          <a:p>
            <a:pPr marL="457200" indent="-457200">
              <a:buAutoNum type="alphaLcParenR"/>
            </a:pPr>
            <a:endParaRPr lang="es-ES" sz="1100" dirty="0">
              <a:latin typeface="Calibri" panose="020F0502020204030204" pitchFamily="34" charset="0"/>
            </a:endParaRPr>
          </a:p>
          <a:p>
            <a:pPr marL="457200" indent="-457200">
              <a:buAutoNum type="alphaLcParenR"/>
            </a:pPr>
            <a:r>
              <a:rPr lang="es-ES" sz="2000" dirty="0" err="1" smtClean="0">
                <a:latin typeface="Calibri" panose="020F0502020204030204" pitchFamily="34" charset="0"/>
              </a:rPr>
              <a:t>Acreditamientos</a:t>
            </a:r>
            <a:r>
              <a:rPr lang="es-ES" sz="2000" dirty="0">
                <a:latin typeface="Calibri" panose="020F0502020204030204" pitchFamily="34" charset="0"/>
              </a:rPr>
              <a:t> </a:t>
            </a:r>
            <a:r>
              <a:rPr lang="es-ES" sz="2000" dirty="0" smtClean="0">
                <a:latin typeface="Calibri" panose="020F0502020204030204" pitchFamily="34" charset="0"/>
              </a:rPr>
              <a:t>y estímulos</a:t>
            </a:r>
          </a:p>
          <a:p>
            <a:pPr marL="457200" indent="-457200">
              <a:buAutoNum type="alphaLcParenR"/>
            </a:pPr>
            <a:endParaRPr lang="es-ES" sz="1100" dirty="0">
              <a:latin typeface="Calibri" panose="020F0502020204030204" pitchFamily="34" charset="0"/>
            </a:endParaRPr>
          </a:p>
          <a:p>
            <a:pPr marL="457200" indent="-457200">
              <a:buAutoNum type="alphaLcParenR"/>
            </a:pPr>
            <a:endParaRPr lang="es-ES" sz="1100" dirty="0" smtClean="0">
              <a:latin typeface="Calibri" panose="020F0502020204030204" pitchFamily="34" charset="0"/>
            </a:endParaRPr>
          </a:p>
          <a:p>
            <a:pPr marL="457200" indent="-457200">
              <a:buAutoNum type="alphaLcParenR"/>
            </a:pPr>
            <a:endParaRPr lang="es-MX" sz="2000" dirty="0">
              <a:latin typeface="Calibri" panose="020F0502020204030204" pitchFamily="34" charset="0"/>
            </a:endParaRPr>
          </a:p>
        </p:txBody>
      </p:sp>
      <p:sp>
        <p:nvSpPr>
          <p:cNvPr id="12"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RESULTADO FISCAL DEL EJERCICIO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chemeClr val="accent2">
                    <a:lumMod val="75000"/>
                  </a:schemeClr>
                </a:solidFill>
                <a:latin typeface="Calibri" pitchFamily="34" charset="0"/>
                <a:cs typeface="Arial" pitchFamily="34" charset="0"/>
              </a:rPr>
              <a:t>Art. 9</a:t>
            </a:r>
            <a:r>
              <a:rPr lang="es-MX" b="1" dirty="0" smtClean="0">
                <a:solidFill>
                  <a:schemeClr val="accent2">
                    <a:lumMod val="75000"/>
                  </a:schemeClr>
                </a:solidFill>
                <a:latin typeface="Calibri" pitchFamily="34" charset="0"/>
                <a:cs typeface="Arial" pitchFamily="34" charset="0"/>
              </a:rPr>
              <a:t> </a:t>
            </a:r>
            <a:r>
              <a:rPr lang="es-MX" b="1" dirty="0">
                <a:solidFill>
                  <a:schemeClr val="accent2">
                    <a:lumMod val="75000"/>
                  </a:schemeClr>
                </a:solidFill>
                <a:latin typeface="Calibri" pitchFamily="34" charset="0"/>
                <a:cs typeface="Arial" pitchFamily="34" charset="0"/>
              </a:rPr>
              <a:t>LISR</a:t>
            </a:r>
          </a:p>
        </p:txBody>
      </p:sp>
    </p:spTree>
    <p:extLst>
      <p:ext uri="{BB962C8B-B14F-4D97-AF65-F5344CB8AC3E}">
        <p14:creationId xmlns:p14="http://schemas.microsoft.com/office/powerpoint/2010/main" val="397987322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INGRESOS DE LAS PERSONAS MORALES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71</a:t>
            </a:fld>
            <a:endParaRPr lang="es-MX" dirty="0"/>
          </a:p>
        </p:txBody>
      </p:sp>
    </p:spTree>
    <p:extLst>
      <p:ext uri="{BB962C8B-B14F-4D97-AF65-F5344CB8AC3E}">
        <p14:creationId xmlns:p14="http://schemas.microsoft.com/office/powerpoint/2010/main" val="110422050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CONCEPTO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a:solidFill>
                  <a:schemeClr val="accent2">
                    <a:lumMod val="75000"/>
                  </a:schemeClr>
                </a:solidFill>
                <a:latin typeface="Calibri" pitchFamily="34" charset="0"/>
                <a:cs typeface="Arial" pitchFamily="34" charset="0"/>
              </a:rPr>
              <a:t>Tesis: 1a. </a:t>
            </a:r>
            <a:r>
              <a:rPr lang="es-MX" b="1" dirty="0" smtClean="0">
                <a:solidFill>
                  <a:schemeClr val="accent2">
                    <a:lumMod val="75000"/>
                  </a:schemeClr>
                </a:solidFill>
                <a:latin typeface="Calibri" pitchFamily="34" charset="0"/>
                <a:cs typeface="Arial" pitchFamily="34" charset="0"/>
              </a:rPr>
              <a:t>CLXXXIX/2006</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49312" y="1970434"/>
            <a:ext cx="8007350" cy="370138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defTabSz="820764" eaLnBrk="0" hangingPunct="0">
              <a:defRPr/>
            </a:pPr>
            <a:r>
              <a:rPr lang="es-MX" sz="1600" b="1" dirty="0">
                <a:solidFill>
                  <a:schemeClr val="accent2"/>
                </a:solidFill>
                <a:latin typeface="Calibri" panose="020F0502020204030204" pitchFamily="34" charset="0"/>
                <a:cs typeface="Arial" pitchFamily="34" charset="0"/>
              </a:rPr>
              <a:t>RENTA. QUÉ DEBE ENTENDERSE POR "INGRESO" PARA EFECTOS DEL TÍTULO II DE LA LEY DEL IMPUESTO </a:t>
            </a:r>
            <a:r>
              <a:rPr lang="es-MX" sz="1600" b="1" dirty="0" smtClean="0">
                <a:solidFill>
                  <a:schemeClr val="accent2"/>
                </a:solidFill>
                <a:latin typeface="Calibri" panose="020F0502020204030204" pitchFamily="34" charset="0"/>
                <a:cs typeface="Arial" pitchFamily="34" charset="0"/>
              </a:rPr>
              <a:t>RELATIVO.</a:t>
            </a:r>
          </a:p>
          <a:p>
            <a:pPr marL="288550" indent="-288550" algn="just" defTabSz="820764" eaLnBrk="0" hangingPunct="0">
              <a:buFont typeface="Arial" pitchFamily="34" charset="0"/>
              <a:buChar char="•"/>
              <a:defRPr/>
            </a:pPr>
            <a:endParaRPr lang="es-MX" sz="2000" b="1" dirty="0">
              <a:latin typeface="Calibri" panose="020F0502020204030204" pitchFamily="34" charset="0"/>
              <a:cs typeface="Arial" pitchFamily="34" charset="0"/>
            </a:endParaRPr>
          </a:p>
          <a:p>
            <a:pPr marL="288550" indent="-288550" algn="just" defTabSz="820764" eaLnBrk="0" hangingPunct="0">
              <a:defRPr/>
            </a:pPr>
            <a:r>
              <a:rPr lang="es-MX" sz="2000" i="1" dirty="0" smtClean="0">
                <a:latin typeface="Calibri" panose="020F0502020204030204" pitchFamily="34" charset="0"/>
                <a:cs typeface="Arial" pitchFamily="34" charset="0"/>
              </a:rPr>
              <a:t>	</a:t>
            </a:r>
            <a:r>
              <a:rPr lang="es-MX" sz="1600" i="1" dirty="0" smtClean="0">
                <a:latin typeface="Calibri" panose="020F0502020204030204" pitchFamily="34" charset="0"/>
                <a:cs typeface="Arial" pitchFamily="34" charset="0"/>
              </a:rPr>
              <a:t>“Si </a:t>
            </a:r>
            <a:r>
              <a:rPr lang="es-MX" sz="1600" i="1" dirty="0">
                <a:latin typeface="Calibri" panose="020F0502020204030204" pitchFamily="34" charset="0"/>
                <a:cs typeface="Arial" pitchFamily="34" charset="0"/>
              </a:rPr>
              <a:t>bien la Ley del Impuesto sobre la Renta no define el término "ingreso", ello no implica que carezca de sentido o que ociosamente el legislador haya creado un tributo sin objeto, toda vez que a partir del análisis de las disposiciones legales aplicables es posible definir dicho concepto como </a:t>
            </a:r>
            <a:r>
              <a:rPr lang="es-MX" sz="1600" b="1" i="1" dirty="0">
                <a:solidFill>
                  <a:schemeClr val="accent2"/>
                </a:solidFill>
                <a:latin typeface="Calibri" panose="020F0502020204030204" pitchFamily="34" charset="0"/>
                <a:cs typeface="Arial" pitchFamily="34" charset="0"/>
              </a:rPr>
              <a:t>cualquier cantidad que modifique positivamente el haber patrimonial de una </a:t>
            </a:r>
            <a:r>
              <a:rPr lang="es-MX" sz="1600" b="1" i="1" dirty="0" smtClean="0">
                <a:solidFill>
                  <a:schemeClr val="accent2"/>
                </a:solidFill>
                <a:latin typeface="Calibri" panose="020F0502020204030204" pitchFamily="34" charset="0"/>
                <a:cs typeface="Arial" pitchFamily="34" charset="0"/>
              </a:rPr>
              <a:t>persona</a:t>
            </a:r>
            <a:r>
              <a:rPr lang="es-MX" sz="1600" i="1" dirty="0" smtClean="0">
                <a:latin typeface="Calibri" panose="020F0502020204030204" pitchFamily="34" charset="0"/>
                <a:cs typeface="Arial" pitchFamily="34" charset="0"/>
              </a:rPr>
              <a:t>….” </a:t>
            </a:r>
          </a:p>
          <a:p>
            <a:pPr marL="288550" indent="-288550" algn="just" defTabSz="820764" eaLnBrk="0" hangingPunct="0">
              <a:buFont typeface="Arial" pitchFamily="34" charset="0"/>
              <a:buChar char="•"/>
              <a:defRPr/>
            </a:pPr>
            <a:endParaRPr lang="es-MX" sz="2000" i="1" dirty="0">
              <a:latin typeface="Calibri" panose="020F0502020204030204" pitchFamily="34" charset="0"/>
              <a:cs typeface="Arial" pitchFamily="34" charset="0"/>
            </a:endParaRPr>
          </a:p>
          <a:p>
            <a:pPr marL="288550" indent="-288550" algn="just" defTabSz="820764" eaLnBrk="0" hangingPunct="0">
              <a:buFont typeface="Arial" pitchFamily="34" charset="0"/>
              <a:buChar char="•"/>
              <a:defRPr/>
            </a:pPr>
            <a:endParaRPr lang="es-MX" sz="2000" i="1" dirty="0" smtClean="0">
              <a:latin typeface="Calibri" panose="020F0502020204030204" pitchFamily="34" charset="0"/>
              <a:cs typeface="Arial" pitchFamily="34" charset="0"/>
            </a:endParaRPr>
          </a:p>
          <a:p>
            <a:pPr marL="288550" indent="-288550" algn="just" defTabSz="820764" eaLnBrk="0" hangingPunct="0">
              <a:buFont typeface="Arial" pitchFamily="34" charset="0"/>
              <a:buChar char="•"/>
              <a:defRPr/>
            </a:pPr>
            <a:endParaRPr lang="es-MX" sz="2000" i="1" dirty="0">
              <a:latin typeface="Calibri" panose="020F0502020204030204" pitchFamily="34" charset="0"/>
              <a:cs typeface="Arial" pitchFamily="34" charset="0"/>
            </a:endParaRPr>
          </a:p>
          <a:p>
            <a:pPr algn="just" defTabSz="820764" eaLnBrk="0" hangingPunct="0">
              <a:defRPr/>
            </a:pPr>
            <a:r>
              <a:rPr lang="es-MX" sz="1600" b="1" dirty="0">
                <a:solidFill>
                  <a:schemeClr val="accent2"/>
                </a:solidFill>
                <a:latin typeface="Calibri" panose="020F0502020204030204" pitchFamily="34" charset="0"/>
                <a:cs typeface="Arial" pitchFamily="34" charset="0"/>
              </a:rPr>
              <a:t>Registro No. </a:t>
            </a:r>
            <a:r>
              <a:rPr lang="es-MX" sz="1600" dirty="0" smtClean="0">
                <a:latin typeface="Calibri" panose="020F0502020204030204" pitchFamily="34" charset="0"/>
                <a:cs typeface="Arial" pitchFamily="34" charset="0"/>
              </a:rPr>
              <a:t>173470 </a:t>
            </a:r>
            <a:r>
              <a:rPr lang="es-MX" sz="1600" b="1" dirty="0">
                <a:solidFill>
                  <a:schemeClr val="accent2"/>
                </a:solidFill>
                <a:latin typeface="Calibri" panose="020F0502020204030204" pitchFamily="34" charset="0"/>
                <a:cs typeface="Arial" pitchFamily="34" charset="0"/>
              </a:rPr>
              <a:t>Localización</a:t>
            </a:r>
            <a:r>
              <a:rPr lang="es-MX" sz="1600" b="1" dirty="0" smtClean="0">
                <a:latin typeface="Calibri" panose="020F0502020204030204" pitchFamily="34" charset="0"/>
                <a:cs typeface="Arial" pitchFamily="34" charset="0"/>
              </a:rPr>
              <a:t>: </a:t>
            </a:r>
            <a:r>
              <a:rPr lang="es-MX" sz="1600" dirty="0">
                <a:latin typeface="Calibri" panose="020F0502020204030204" pitchFamily="34" charset="0"/>
                <a:cs typeface="Arial" pitchFamily="34" charset="0"/>
              </a:rPr>
              <a:t>Novena </a:t>
            </a:r>
            <a:r>
              <a:rPr lang="es-MX" sz="1600" dirty="0" smtClean="0">
                <a:latin typeface="Calibri" panose="020F0502020204030204" pitchFamily="34" charset="0"/>
                <a:cs typeface="Arial" pitchFamily="34" charset="0"/>
              </a:rPr>
              <a:t>Época </a:t>
            </a:r>
            <a:r>
              <a:rPr lang="es-MX" sz="1600" b="1" dirty="0">
                <a:solidFill>
                  <a:schemeClr val="accent2"/>
                </a:solidFill>
                <a:latin typeface="Calibri" panose="020F0502020204030204" pitchFamily="34" charset="0"/>
                <a:cs typeface="Arial" pitchFamily="34" charset="0"/>
              </a:rPr>
              <a:t>Instancia</a:t>
            </a:r>
            <a:r>
              <a:rPr lang="es-MX" sz="1600" b="1" dirty="0">
                <a:latin typeface="Calibri" panose="020F0502020204030204" pitchFamily="34" charset="0"/>
                <a:cs typeface="Arial" pitchFamily="34" charset="0"/>
              </a:rPr>
              <a:t>:</a:t>
            </a:r>
            <a:r>
              <a:rPr lang="es-MX" sz="1600" dirty="0">
                <a:latin typeface="Calibri" panose="020F0502020204030204" pitchFamily="34" charset="0"/>
                <a:cs typeface="Arial" pitchFamily="34" charset="0"/>
              </a:rPr>
              <a:t> Primera </a:t>
            </a:r>
            <a:r>
              <a:rPr lang="es-MX" sz="1600" dirty="0" smtClean="0">
                <a:latin typeface="Calibri" panose="020F0502020204030204" pitchFamily="34" charset="0"/>
                <a:cs typeface="Arial" pitchFamily="34" charset="0"/>
              </a:rPr>
              <a:t>Sala </a:t>
            </a:r>
            <a:r>
              <a:rPr lang="es-MX" sz="1600" b="1" dirty="0">
                <a:solidFill>
                  <a:schemeClr val="accent2"/>
                </a:solidFill>
                <a:latin typeface="Calibri" panose="020F0502020204030204" pitchFamily="34" charset="0"/>
                <a:cs typeface="Arial" pitchFamily="34" charset="0"/>
              </a:rPr>
              <a:t>Fuente</a:t>
            </a:r>
            <a:r>
              <a:rPr lang="es-MX" sz="1600" b="1" dirty="0">
                <a:latin typeface="Calibri" panose="020F0502020204030204" pitchFamily="34" charset="0"/>
                <a:cs typeface="Arial" pitchFamily="34" charset="0"/>
              </a:rPr>
              <a:t>: </a:t>
            </a:r>
            <a:r>
              <a:rPr lang="es-MX" sz="1600" dirty="0">
                <a:latin typeface="Calibri" panose="020F0502020204030204" pitchFamily="34" charset="0"/>
                <a:cs typeface="Arial" pitchFamily="34" charset="0"/>
              </a:rPr>
              <a:t>Semanario Judicial de la Federación y su </a:t>
            </a:r>
            <a:r>
              <a:rPr lang="es-MX" sz="1600" dirty="0" smtClean="0">
                <a:latin typeface="Calibri" panose="020F0502020204030204" pitchFamily="34" charset="0"/>
                <a:cs typeface="Arial" pitchFamily="34" charset="0"/>
              </a:rPr>
              <a:t>Gaceta </a:t>
            </a:r>
            <a:r>
              <a:rPr lang="es-MX" sz="1600" dirty="0">
                <a:latin typeface="Calibri" panose="020F0502020204030204" pitchFamily="34" charset="0"/>
                <a:cs typeface="Arial" pitchFamily="34" charset="0"/>
              </a:rPr>
              <a:t>XXV, Enero de </a:t>
            </a:r>
            <a:r>
              <a:rPr lang="es-MX" sz="1600" dirty="0" smtClean="0">
                <a:latin typeface="Calibri" panose="020F0502020204030204" pitchFamily="34" charset="0"/>
                <a:cs typeface="Arial" pitchFamily="34" charset="0"/>
              </a:rPr>
              <a:t>2007.</a:t>
            </a:r>
            <a:endParaRPr lang="es-MX" sz="1600" dirty="0">
              <a:latin typeface="Calibri" panose="020F0502020204030204" pitchFamily="34" charset="0"/>
              <a:cs typeface="Arial" pitchFamily="34" charset="0"/>
            </a:endParaRPr>
          </a:p>
          <a:p>
            <a:pPr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04679542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ACUMULACIÓN GENERAL</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17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988840"/>
            <a:ext cx="8007350" cy="379095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buFont typeface="Wingdings" pitchFamily="2" charset="2"/>
              <a:buNone/>
              <a:defRPr/>
            </a:pPr>
            <a:r>
              <a:rPr lang="es-MX" sz="2000" dirty="0" smtClean="0">
                <a:latin typeface="Calibri" panose="020F0502020204030204" pitchFamily="34" charset="0"/>
                <a:cs typeface="Arial" pitchFamily="34" charset="0"/>
              </a:rPr>
              <a:t>Los contribuyentes acumularán los ingresos tratándose de enajenación de bienes o prestación de servicios cuando :</a:t>
            </a:r>
          </a:p>
          <a:p>
            <a:pPr algn="just">
              <a:defRPr/>
            </a:pPr>
            <a:endParaRPr lang="es-MX" sz="2000" dirty="0" smtClean="0">
              <a:latin typeface="Calibri" panose="020F0502020204030204" pitchFamily="34" charset="0"/>
              <a:cs typeface="Arial" pitchFamily="34" charset="0"/>
            </a:endParaRPr>
          </a:p>
          <a:p>
            <a:pPr marL="605955" lvl="1" indent="-375115" algn="just">
              <a:buFont typeface="+mj-lt"/>
              <a:buAutoNum type="alphaLcPeriod"/>
              <a:defRPr/>
            </a:pPr>
            <a:r>
              <a:rPr lang="es-MX" sz="2000" dirty="0" smtClean="0">
                <a:latin typeface="Calibri" panose="020F0502020204030204" pitchFamily="34" charset="0"/>
                <a:cs typeface="Arial" pitchFamily="34" charset="0"/>
              </a:rPr>
              <a:t>Se expida el comprobante que ampare el precio o la contraprestación pactada,</a:t>
            </a:r>
          </a:p>
          <a:p>
            <a:pPr marL="605955" lvl="1" indent="-375115" algn="just">
              <a:buFont typeface="+mj-lt"/>
              <a:buAutoNum type="alphaLcPeriod"/>
              <a:defRPr/>
            </a:pPr>
            <a:endParaRPr lang="es-MX" sz="2000" dirty="0" smtClean="0">
              <a:latin typeface="Calibri" panose="020F0502020204030204" pitchFamily="34" charset="0"/>
              <a:cs typeface="Arial" pitchFamily="34" charset="0"/>
            </a:endParaRPr>
          </a:p>
          <a:p>
            <a:pPr marL="605955" lvl="1" indent="-375115" algn="just">
              <a:buFont typeface="+mj-lt"/>
              <a:buAutoNum type="alphaLcPeriod"/>
              <a:defRPr/>
            </a:pPr>
            <a:r>
              <a:rPr lang="es-MX" sz="2000" dirty="0" smtClean="0">
                <a:latin typeface="Calibri" panose="020F0502020204030204" pitchFamily="34" charset="0"/>
                <a:cs typeface="Arial" pitchFamily="34" charset="0"/>
              </a:rPr>
              <a:t>Se envíe o entregue físicamente el material o cuando se preste el servicio o,</a:t>
            </a:r>
          </a:p>
          <a:p>
            <a:pPr marL="605955" lvl="1" indent="-375115" algn="just">
              <a:buFont typeface="+mj-lt"/>
              <a:buAutoNum type="alphaLcPeriod"/>
              <a:defRPr/>
            </a:pPr>
            <a:endParaRPr lang="es-MX" sz="2000" dirty="0" smtClean="0">
              <a:latin typeface="Calibri" panose="020F0502020204030204" pitchFamily="34" charset="0"/>
              <a:cs typeface="Arial" pitchFamily="34" charset="0"/>
            </a:endParaRPr>
          </a:p>
          <a:p>
            <a:pPr marL="605955" lvl="1" indent="-375115" algn="just">
              <a:buFont typeface="+mj-lt"/>
              <a:buAutoNum type="alphaLcPeriod"/>
              <a:defRPr/>
            </a:pPr>
            <a:r>
              <a:rPr lang="es-ES_tradnl" sz="2000" dirty="0" smtClean="0">
                <a:latin typeface="Calibri" panose="020F0502020204030204" pitchFamily="34" charset="0"/>
                <a:cs typeface="Arial" pitchFamily="34" charset="0"/>
              </a:rPr>
              <a:t>Se cobre o sea exigible total o parcialmente el precio o la contraprestación pactada, inclusive proveniente de anticipos.</a:t>
            </a:r>
          </a:p>
          <a:p>
            <a:pPr lvl="1" algn="just">
              <a:defRPr/>
            </a:pPr>
            <a:endParaRPr lang="es-ES_tradnl" sz="2000" dirty="0">
              <a:latin typeface="Calibri" panose="020F0502020204030204" pitchFamily="34" charset="0"/>
              <a:cs typeface="Arial" pitchFamily="34" charset="0"/>
            </a:endParaRPr>
          </a:p>
          <a:p>
            <a:pPr lvl="1" algn="just">
              <a:defRPr/>
            </a:pPr>
            <a:r>
              <a:rPr lang="es-ES_tradnl" sz="2000" dirty="0" smtClean="0">
                <a:latin typeface="Calibri" panose="020F0502020204030204" pitchFamily="34" charset="0"/>
                <a:cs typeface="Arial" pitchFamily="34" charset="0"/>
              </a:rPr>
              <a:t>NOTA: </a:t>
            </a:r>
            <a:r>
              <a:rPr lang="es-ES_tradnl" sz="2000" b="1" dirty="0" smtClean="0">
                <a:latin typeface="Calibri" panose="020F0502020204030204" pitchFamily="34" charset="0"/>
                <a:cs typeface="Arial" pitchFamily="34" charset="0"/>
              </a:rPr>
              <a:t>Lo que suceda primero</a:t>
            </a:r>
            <a:r>
              <a:rPr lang="es-ES_tradnl" sz="2000" dirty="0" smtClean="0">
                <a:latin typeface="Calibri" panose="020F0502020204030204" pitchFamily="34" charset="0"/>
                <a:cs typeface="Arial" pitchFamily="34" charset="0"/>
              </a:rPr>
              <a:t>.</a:t>
            </a:r>
            <a:endParaRPr lang="es-ES_tradnl" sz="2000" dirty="0">
              <a:latin typeface="Calibri" panose="020F0502020204030204" pitchFamily="34" charset="0"/>
              <a:cs typeface="Arial" pitchFamily="34" charset="0"/>
            </a:endParaRPr>
          </a:p>
          <a:p>
            <a:pPr marL="548244" indent="-548244">
              <a:defRPr/>
            </a:pPr>
            <a:endParaRPr lang="es-ES_tradnl"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82023074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ACUMULACIÓN EN ARRENDAMIENTO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17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1916832"/>
            <a:ext cx="8007350" cy="3485033"/>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buFont typeface="Wingdings" pitchFamily="2" charset="2"/>
              <a:buNone/>
              <a:defRPr/>
            </a:pPr>
            <a:r>
              <a:rPr lang="es-ES_tradnl" sz="2200" dirty="0" smtClean="0">
                <a:latin typeface="Calibri" panose="020F0502020204030204" pitchFamily="34" charset="0"/>
                <a:cs typeface="Arial" pitchFamily="34" charset="0"/>
              </a:rPr>
              <a:t>Tratándose de ingresos por el otorgamiento del uso o goce temporal de bienes:</a:t>
            </a:r>
          </a:p>
          <a:p>
            <a:pPr marL="548244" indent="-548244">
              <a:defRPr/>
            </a:pPr>
            <a:endParaRPr lang="es-ES_tradnl" sz="2200" dirty="0" smtClean="0">
              <a:latin typeface="Calibri" panose="020F0502020204030204" pitchFamily="34" charset="0"/>
              <a:cs typeface="Arial" pitchFamily="34" charset="0"/>
            </a:endParaRPr>
          </a:p>
          <a:p>
            <a:pPr marL="548244" indent="-548244">
              <a:buFont typeface="+mj-lt"/>
              <a:buAutoNum type="alphaLcParenR"/>
              <a:defRPr/>
            </a:pPr>
            <a:r>
              <a:rPr lang="es-MX" sz="2200" dirty="0" smtClean="0">
                <a:latin typeface="Calibri" panose="020F0502020204030204" pitchFamily="34" charset="0"/>
                <a:cs typeface="Arial" pitchFamily="34" charset="0"/>
              </a:rPr>
              <a:t>Cuando se cobren total o parcialmente las contraprestaciones,</a:t>
            </a:r>
          </a:p>
          <a:p>
            <a:pPr marL="548244" indent="-548244">
              <a:buFont typeface="+mj-lt"/>
              <a:buAutoNum type="alphaLcParenR"/>
              <a:defRPr/>
            </a:pPr>
            <a:endParaRPr lang="es-MX" sz="2200" dirty="0">
              <a:latin typeface="Calibri" panose="020F0502020204030204" pitchFamily="34" charset="0"/>
              <a:cs typeface="Arial" pitchFamily="34" charset="0"/>
            </a:endParaRPr>
          </a:p>
          <a:p>
            <a:pPr marL="548244" indent="-548244">
              <a:buFont typeface="+mj-lt"/>
              <a:buAutoNum type="alphaLcParenR"/>
              <a:defRPr/>
            </a:pPr>
            <a:r>
              <a:rPr lang="es-MX" sz="2200" dirty="0" smtClean="0">
                <a:latin typeface="Calibri" panose="020F0502020204030204" pitchFamily="34" charset="0"/>
                <a:cs typeface="Arial" pitchFamily="34" charset="0"/>
              </a:rPr>
              <a:t>Cuando sean exigibles las contraprestaciones o,</a:t>
            </a:r>
          </a:p>
          <a:p>
            <a:pPr marL="548244" indent="-548244">
              <a:buFont typeface="+mj-lt"/>
              <a:buAutoNum type="alphaLcParenR"/>
              <a:defRPr/>
            </a:pPr>
            <a:endParaRPr lang="es-MX" sz="2200" dirty="0">
              <a:latin typeface="Calibri" panose="020F0502020204030204" pitchFamily="34" charset="0"/>
              <a:cs typeface="Arial" pitchFamily="34" charset="0"/>
            </a:endParaRPr>
          </a:p>
          <a:p>
            <a:pPr marL="548244" indent="-548244">
              <a:buFont typeface="+mj-lt"/>
              <a:buAutoNum type="alphaLcParenR"/>
              <a:defRPr/>
            </a:pPr>
            <a:r>
              <a:rPr lang="es-MX" sz="2200" dirty="0" smtClean="0">
                <a:latin typeface="Calibri" panose="020F0502020204030204" pitchFamily="34" charset="0"/>
                <a:cs typeface="Arial" pitchFamily="34" charset="0"/>
              </a:rPr>
              <a:t>Cuando se expida el comprobante que ampare el precio o la contraprestación pactada.</a:t>
            </a:r>
          </a:p>
          <a:p>
            <a:pPr marL="548244" indent="-548244">
              <a:buFont typeface="+mj-lt"/>
              <a:buAutoNum type="alphaLcParenR"/>
              <a:defRPr/>
            </a:pPr>
            <a:endParaRPr lang="es-MX" sz="2200" dirty="0">
              <a:latin typeface="Calibri" panose="020F0502020204030204" pitchFamily="34" charset="0"/>
              <a:cs typeface="Arial" pitchFamily="34" charset="0"/>
            </a:endParaRPr>
          </a:p>
          <a:p>
            <a:pPr>
              <a:defRPr/>
            </a:pPr>
            <a:r>
              <a:rPr lang="es-MX" sz="2200" dirty="0" smtClean="0">
                <a:latin typeface="Calibri" panose="020F0502020204030204" pitchFamily="34" charset="0"/>
                <a:cs typeface="Arial" pitchFamily="34" charset="0"/>
              </a:rPr>
              <a:t>NOTA: </a:t>
            </a:r>
            <a:r>
              <a:rPr lang="es-MX" sz="2200" b="1" dirty="0" smtClean="0">
                <a:solidFill>
                  <a:schemeClr val="accent2"/>
                </a:solidFill>
                <a:latin typeface="Calibri" panose="020F0502020204030204" pitchFamily="34" charset="0"/>
                <a:cs typeface="Arial" pitchFamily="34" charset="0"/>
              </a:rPr>
              <a:t>Lo que suceda primero</a:t>
            </a:r>
            <a:r>
              <a:rPr lang="es-MX" sz="2200" dirty="0" smtClean="0">
                <a:solidFill>
                  <a:schemeClr val="accent2"/>
                </a:solidFill>
                <a:latin typeface="Calibri" panose="020F0502020204030204" pitchFamily="34" charset="0"/>
                <a:cs typeface="Arial" pitchFamily="34" charset="0"/>
              </a:rPr>
              <a:t>.</a:t>
            </a:r>
          </a:p>
          <a:p>
            <a:pPr>
              <a:defRPr/>
            </a:pPr>
            <a:endParaRPr lang="es-MX" sz="2200" dirty="0">
              <a:solidFill>
                <a:schemeClr val="accent2"/>
              </a:solidFill>
              <a:latin typeface="Calibri" panose="020F0502020204030204" pitchFamily="34" charset="0"/>
              <a:cs typeface="Arial" pitchFamily="34" charset="0"/>
            </a:endParaRPr>
          </a:p>
          <a:p>
            <a:pPr>
              <a:defRPr/>
            </a:pPr>
            <a:r>
              <a:rPr lang="es-MX" sz="2200" dirty="0">
                <a:latin typeface="Calibri" panose="020F0502020204030204" pitchFamily="34" charset="0"/>
                <a:cs typeface="Arial" pitchFamily="34" charset="0"/>
              </a:rPr>
              <a:t>No se considera ingreso los depósitos que tengan por objeto garantizar el cumplimiento de obligaciones (Art. 16 del RISR)</a:t>
            </a:r>
          </a:p>
        </p:txBody>
      </p:sp>
    </p:spTree>
    <p:extLst>
      <p:ext uri="{BB962C8B-B14F-4D97-AF65-F5344CB8AC3E}">
        <p14:creationId xmlns:p14="http://schemas.microsoft.com/office/powerpoint/2010/main" val="341124532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ACUMULACIÓN DEUDAS NO PAGADAS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17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68325" y="2276872"/>
            <a:ext cx="8007350" cy="254952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r>
              <a:rPr lang="es-MX" sz="2000" dirty="0" smtClean="0">
                <a:latin typeface="Calibri" panose="020F0502020204030204" pitchFamily="34" charset="0"/>
                <a:cs typeface="Arial" pitchFamily="34" charset="0"/>
              </a:rPr>
              <a:t>Tratándose de </a:t>
            </a:r>
            <a:r>
              <a:rPr lang="es-MX" sz="2000" b="1" dirty="0" smtClean="0">
                <a:solidFill>
                  <a:schemeClr val="accent2"/>
                </a:solidFill>
                <a:latin typeface="Calibri" panose="020F0502020204030204" pitchFamily="34" charset="0"/>
                <a:cs typeface="Arial" pitchFamily="34" charset="0"/>
              </a:rPr>
              <a:t>deudas no pagadas </a:t>
            </a:r>
            <a:r>
              <a:rPr lang="es-MX" sz="2000" dirty="0" smtClean="0">
                <a:latin typeface="Calibri" panose="020F0502020204030204" pitchFamily="34" charset="0"/>
                <a:cs typeface="Arial" pitchFamily="34" charset="0"/>
              </a:rPr>
              <a:t>por el contribuyente</a:t>
            </a:r>
            <a:r>
              <a:rPr lang="es-MX" sz="2000" b="1" dirty="0" smtClean="0">
                <a:latin typeface="Calibri" panose="020F0502020204030204" pitchFamily="34" charset="0"/>
                <a:cs typeface="Arial" pitchFamily="34" charset="0"/>
              </a:rPr>
              <a:t>:</a:t>
            </a:r>
          </a:p>
          <a:p>
            <a:pPr marL="548244" indent="-548244">
              <a:buFont typeface="Arial" pitchFamily="34" charset="0"/>
              <a:buChar char="•"/>
              <a:defRPr/>
            </a:pPr>
            <a:endParaRPr lang="es-MX" sz="2000" b="1" dirty="0">
              <a:latin typeface="Calibri" panose="020F0502020204030204" pitchFamily="34" charset="0"/>
              <a:cs typeface="Arial" pitchFamily="34" charset="0"/>
            </a:endParaRPr>
          </a:p>
          <a:p>
            <a:pPr algn="just">
              <a:defRPr/>
            </a:pPr>
            <a:r>
              <a:rPr lang="es-MX" sz="2000" dirty="0" smtClean="0">
                <a:latin typeface="Calibri" panose="020F0502020204030204" pitchFamily="34" charset="0"/>
                <a:cs typeface="Arial" pitchFamily="34" charset="0"/>
              </a:rPr>
              <a:t>Tratándose de las deudas no cubiertas por el contribuyente, éste tendrá la obligación de </a:t>
            </a:r>
            <a:r>
              <a:rPr lang="es-MX" sz="2000" b="1" dirty="0" smtClean="0">
                <a:solidFill>
                  <a:schemeClr val="accent2"/>
                </a:solidFill>
                <a:latin typeface="Calibri" panose="020F0502020204030204" pitchFamily="34" charset="0"/>
                <a:cs typeface="Arial" pitchFamily="34" charset="0"/>
              </a:rPr>
              <a:t>acumularlas en el mes en que se consuma el plazo de prescripción</a:t>
            </a:r>
            <a:r>
              <a:rPr lang="es-MX" sz="2000" dirty="0" smtClean="0">
                <a:solidFill>
                  <a:schemeClr val="accent2"/>
                </a:solidFill>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o en el mes que se cumpla el plazo a que se refiere el párrafo segundo de la Fr XV del art 27 de la LISR (Notoria imposibilidad práctica de cobro).</a:t>
            </a:r>
            <a:endParaRPr lang="es-ES_tradnl" sz="2000" dirty="0">
              <a:latin typeface="Calibri" panose="020F0502020204030204" pitchFamily="34" charset="0"/>
              <a:cs typeface="Arial" pitchFamily="34" charset="0"/>
            </a:endParaRPr>
          </a:p>
          <a:p>
            <a:pPr marL="548244" indent="-548244">
              <a:defRPr/>
            </a:pPr>
            <a:endParaRPr lang="es-ES_tradnl" sz="2000" dirty="0" smtClean="0">
              <a:latin typeface="Calibri" panose="020F0502020204030204" pitchFamily="34" charset="0"/>
              <a:cs typeface="Arial" pitchFamily="34" charset="0"/>
            </a:endParaRPr>
          </a:p>
          <a:p>
            <a:pPr marL="548244" indent="-548244">
              <a:defRPr/>
            </a:pPr>
            <a:endParaRPr lang="es-ES_tradnl"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42461943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ACUMULACIÓN CONTRATO DE OBRA INMUEBLE</a:t>
            </a:r>
          </a:p>
          <a:p>
            <a:r>
              <a:rPr lang="es-MX" sz="2400" b="1" dirty="0">
                <a:solidFill>
                  <a:schemeClr val="accent2">
                    <a:lumMod val="75000"/>
                  </a:schemeClr>
                </a:solidFill>
                <a:latin typeface="Calibri" pitchFamily="34" charset="0"/>
                <a:cs typeface="Arial" pitchFamily="34" charset="0"/>
              </a:rPr>
              <a:t>	</a:t>
            </a: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17 LISR</a:t>
            </a:r>
            <a:endParaRPr lang="es-MX" b="1" dirty="0">
              <a:solidFill>
                <a:schemeClr val="accent2">
                  <a:lumMod val="75000"/>
                </a:schemeClr>
              </a:solidFill>
              <a:latin typeface="Calibri" pitchFamily="34" charset="0"/>
              <a:cs typeface="Arial" pitchFamily="34" charset="0"/>
            </a:endParaRPr>
          </a:p>
        </p:txBody>
      </p:sp>
      <p:sp>
        <p:nvSpPr>
          <p:cNvPr id="8" name="2 Rectángulo"/>
          <p:cNvSpPr>
            <a:spLocks noChangeArrowheads="1"/>
          </p:cNvSpPr>
          <p:nvPr/>
        </p:nvSpPr>
        <p:spPr bwMode="auto">
          <a:xfrm>
            <a:off x="608013" y="1998990"/>
            <a:ext cx="7996237" cy="4740217"/>
          </a:xfrm>
          <a:prstGeom prst="rect">
            <a:avLst/>
          </a:prstGeom>
          <a:noFill/>
          <a:ln w="9525">
            <a:noFill/>
            <a:miter lim="800000"/>
            <a:headEnd/>
            <a:tailEnd/>
          </a:ln>
        </p:spPr>
        <p:txBody>
          <a:bodyPr lIns="46172" tIns="23087" rIns="46172" bIns="23087">
            <a:spAutoFit/>
          </a:bodyPr>
          <a:lstStyle/>
          <a:p>
            <a:pPr algn="just"/>
            <a:r>
              <a:rPr lang="es-MX" dirty="0">
                <a:latin typeface="Calibri" panose="020F0502020204030204" pitchFamily="34" charset="0"/>
              </a:rPr>
              <a:t>GENERAL:</a:t>
            </a:r>
          </a:p>
          <a:p>
            <a:pPr algn="just"/>
            <a:endParaRPr lang="es-MX" sz="700" dirty="0">
              <a:latin typeface="Calibri" panose="020F0502020204030204" pitchFamily="34" charset="0"/>
            </a:endParaRPr>
          </a:p>
          <a:p>
            <a:pPr algn="just"/>
            <a:r>
              <a:rPr lang="es-MX" sz="2000" dirty="0">
                <a:latin typeface="Calibri" panose="020F0502020204030204" pitchFamily="34" charset="0"/>
              </a:rPr>
              <a:t>1.- Fecha de estimaciones que sean </a:t>
            </a:r>
            <a:r>
              <a:rPr lang="es-MX" sz="2000" b="1" dirty="0">
                <a:solidFill>
                  <a:schemeClr val="accent2"/>
                </a:solidFill>
                <a:latin typeface="Calibri" panose="020F0502020204030204" pitchFamily="34" charset="0"/>
              </a:rPr>
              <a:t>autorizadas o aprobadas </a:t>
            </a:r>
            <a:r>
              <a:rPr lang="es-MX" sz="2000" dirty="0">
                <a:latin typeface="Calibri" panose="020F0502020204030204" pitchFamily="34" charset="0"/>
                <a:sym typeface="Wingdings" pitchFamily="2" charset="2"/>
              </a:rPr>
              <a:t> Dentro de</a:t>
            </a:r>
          </a:p>
          <a:p>
            <a:pPr algn="just"/>
            <a:r>
              <a:rPr lang="es-MX" sz="2000" dirty="0" smtClean="0">
                <a:latin typeface="Calibri" panose="020F0502020204030204" pitchFamily="34" charset="0"/>
                <a:sym typeface="Wingdings" pitchFamily="2" charset="2"/>
              </a:rPr>
              <a:t>	</a:t>
            </a:r>
            <a:r>
              <a:rPr lang="es-MX" sz="2000" dirty="0">
                <a:latin typeface="Calibri" panose="020F0502020204030204" pitchFamily="34" charset="0"/>
                <a:sym typeface="Wingdings" pitchFamily="2" charset="2"/>
              </a:rPr>
              <a:t>						 los 3 meses </a:t>
            </a:r>
          </a:p>
          <a:p>
            <a:pPr algn="just"/>
            <a:r>
              <a:rPr lang="es-MX" sz="2000" dirty="0" smtClean="0">
                <a:latin typeface="Calibri" panose="020F0502020204030204" pitchFamily="34" charset="0"/>
                <a:sym typeface="Wingdings" pitchFamily="2" charset="2"/>
              </a:rPr>
              <a:t>	</a:t>
            </a:r>
            <a:r>
              <a:rPr lang="es-MX" sz="2000" dirty="0">
                <a:latin typeface="Calibri" panose="020F0502020204030204" pitchFamily="34" charset="0"/>
                <a:sym typeface="Wingdings" pitchFamily="2" charset="2"/>
              </a:rPr>
              <a:t>						autorización</a:t>
            </a:r>
            <a:endParaRPr lang="es-MX" sz="2000" dirty="0">
              <a:latin typeface="Calibri" panose="020F0502020204030204" pitchFamily="34" charset="0"/>
            </a:endParaRPr>
          </a:p>
          <a:p>
            <a:pPr algn="just"/>
            <a:r>
              <a:rPr lang="es-MX" sz="2000" dirty="0">
                <a:latin typeface="Calibri" panose="020F0502020204030204" pitchFamily="34" charset="0"/>
              </a:rPr>
              <a:t> ó </a:t>
            </a:r>
          </a:p>
          <a:p>
            <a:pPr algn="just"/>
            <a:endParaRPr lang="es-MX" sz="2000" dirty="0">
              <a:latin typeface="Calibri" panose="020F0502020204030204" pitchFamily="34" charset="0"/>
            </a:endParaRPr>
          </a:p>
          <a:p>
            <a:pPr algn="just"/>
            <a:r>
              <a:rPr lang="es-MX" sz="2000" dirty="0">
                <a:latin typeface="Calibri" panose="020F0502020204030204" pitchFamily="34" charset="0"/>
              </a:rPr>
              <a:t>2.- Fecha de pago</a:t>
            </a:r>
          </a:p>
          <a:p>
            <a:pPr algn="just"/>
            <a:endParaRPr lang="es-MX" sz="2000" dirty="0">
              <a:latin typeface="Calibri" panose="020F0502020204030204" pitchFamily="34" charset="0"/>
            </a:endParaRPr>
          </a:p>
          <a:p>
            <a:pPr algn="just"/>
            <a:r>
              <a:rPr lang="es-MX" sz="2000" dirty="0">
                <a:latin typeface="Calibri" panose="020F0502020204030204" pitchFamily="34" charset="0"/>
              </a:rPr>
              <a:t>Cuando no se este obligado a presentar estimaciones o la periodicidad sea mayor a 3 meses, se considerarán acumulables conforme el </a:t>
            </a:r>
            <a:r>
              <a:rPr lang="es-MX" sz="2000" b="1" dirty="0">
                <a:solidFill>
                  <a:schemeClr val="accent2"/>
                </a:solidFill>
                <a:latin typeface="Calibri" panose="020F0502020204030204" pitchFamily="34" charset="0"/>
              </a:rPr>
              <a:t>avance trimestral</a:t>
            </a:r>
            <a:r>
              <a:rPr lang="es-MX" sz="2000" dirty="0">
                <a:latin typeface="Calibri" panose="020F0502020204030204" pitchFamily="34" charset="0"/>
              </a:rPr>
              <a:t>.</a:t>
            </a:r>
          </a:p>
          <a:p>
            <a:pPr algn="just"/>
            <a:endParaRPr lang="es-MX" sz="2000" dirty="0">
              <a:latin typeface="Calibri" panose="020F0502020204030204" pitchFamily="34" charset="0"/>
            </a:endParaRPr>
          </a:p>
          <a:p>
            <a:pPr algn="just"/>
            <a:r>
              <a:rPr lang="es-MX" sz="2000" dirty="0">
                <a:latin typeface="Calibri" panose="020F0502020204030204" pitchFamily="34" charset="0"/>
              </a:rPr>
              <a:t>También   se   consideran   como  ingresos  acumulables  </a:t>
            </a:r>
            <a:r>
              <a:rPr lang="es-MX" sz="2000" b="1" dirty="0">
                <a:solidFill>
                  <a:schemeClr val="accent2"/>
                </a:solidFill>
                <a:latin typeface="Calibri" panose="020F0502020204030204" pitchFamily="34" charset="0"/>
              </a:rPr>
              <a:t>cualquier   pago </a:t>
            </a:r>
          </a:p>
          <a:p>
            <a:pPr algn="just"/>
            <a:r>
              <a:rPr lang="es-MX" sz="2000" b="1" dirty="0">
                <a:solidFill>
                  <a:schemeClr val="accent2"/>
                </a:solidFill>
                <a:latin typeface="Calibri" panose="020F0502020204030204" pitchFamily="34" charset="0"/>
              </a:rPr>
              <a:t>recibido</a:t>
            </a:r>
            <a:r>
              <a:rPr lang="es-MX" sz="2000" dirty="0">
                <a:solidFill>
                  <a:schemeClr val="accent2"/>
                </a:solidFill>
                <a:latin typeface="Calibri" panose="020F0502020204030204" pitchFamily="34" charset="0"/>
              </a:rPr>
              <a:t>  </a:t>
            </a:r>
            <a:r>
              <a:rPr lang="es-MX" sz="2000" dirty="0">
                <a:latin typeface="Calibri" panose="020F0502020204030204" pitchFamily="34" charset="0"/>
              </a:rPr>
              <a:t>en  efectivo  en  bienes  o  en  servicios   ya  sea  por   anticipos, </a:t>
            </a:r>
          </a:p>
          <a:p>
            <a:pPr algn="just"/>
            <a:r>
              <a:rPr lang="es-MX" sz="2000" dirty="0">
                <a:latin typeface="Calibri" panose="020F0502020204030204" pitchFamily="34" charset="0"/>
              </a:rPr>
              <a:t>depósitos o garantías del cumplimiento de cualquier obligación.</a:t>
            </a:r>
          </a:p>
        </p:txBody>
      </p:sp>
    </p:spTree>
    <p:extLst>
      <p:ext uri="{BB962C8B-B14F-4D97-AF65-F5344CB8AC3E}">
        <p14:creationId xmlns:p14="http://schemas.microsoft.com/office/powerpoint/2010/main" val="24050765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ACUMULACIÓN PAGOS EN ESPECIE Y ENAJENACIÓN DE BIENES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18 LISR</a:t>
            </a:r>
            <a:endParaRPr lang="es-MX" b="1" dirty="0">
              <a:solidFill>
                <a:schemeClr val="accent2">
                  <a:lumMod val="75000"/>
                </a:schemeClr>
              </a:solidFill>
              <a:latin typeface="Calibri" pitchFamily="34" charset="0"/>
              <a:cs typeface="Arial" pitchFamily="34" charset="0"/>
            </a:endParaRPr>
          </a:p>
        </p:txBody>
      </p:sp>
      <p:sp>
        <p:nvSpPr>
          <p:cNvPr id="9" name="Rectangle 3"/>
          <p:cNvSpPr>
            <a:spLocks noChangeArrowheads="1"/>
          </p:cNvSpPr>
          <p:nvPr/>
        </p:nvSpPr>
        <p:spPr bwMode="auto">
          <a:xfrm>
            <a:off x="568325" y="1888256"/>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MX" sz="2000" dirty="0" smtClean="0">
                <a:latin typeface="Calibri" panose="020F0502020204030204" pitchFamily="34" charset="0"/>
                <a:cs typeface="Arial" pitchFamily="34" charset="0"/>
              </a:rPr>
              <a:t>Los contribuyentes considerarán también los siguientes ingresos:</a:t>
            </a:r>
          </a:p>
          <a:p>
            <a:pPr>
              <a:defRPr/>
            </a:pPr>
            <a:endParaRPr lang="es-MX" sz="2000" dirty="0">
              <a:latin typeface="Calibri" panose="020F0502020204030204" pitchFamily="34" charset="0"/>
              <a:cs typeface="Arial" pitchFamily="34" charset="0"/>
            </a:endParaRPr>
          </a:p>
          <a:p>
            <a:pPr marL="288550" indent="-288550" algn="just">
              <a:buFont typeface="Arial" pitchFamily="34" charset="0"/>
              <a:buChar char="•"/>
              <a:defRPr/>
            </a:pPr>
            <a:r>
              <a:rPr lang="es-MX" sz="2000" dirty="0">
                <a:latin typeface="Calibri" panose="020F0502020204030204" pitchFamily="34" charset="0"/>
                <a:cs typeface="Arial" pitchFamily="34" charset="0"/>
              </a:rPr>
              <a:t>La </a:t>
            </a:r>
            <a:r>
              <a:rPr lang="es-MX" sz="2000" b="1" dirty="0">
                <a:solidFill>
                  <a:schemeClr val="accent2"/>
                </a:solidFill>
                <a:latin typeface="Calibri" panose="020F0502020204030204" pitchFamily="34" charset="0"/>
                <a:cs typeface="Arial" pitchFamily="34" charset="0"/>
              </a:rPr>
              <a:t>ganancia</a:t>
            </a:r>
            <a:r>
              <a:rPr lang="es-MX" sz="2000" b="1" dirty="0">
                <a:latin typeface="Calibri" panose="020F0502020204030204" pitchFamily="34" charset="0"/>
                <a:cs typeface="Arial" pitchFamily="34" charset="0"/>
              </a:rPr>
              <a:t> </a:t>
            </a:r>
            <a:r>
              <a:rPr lang="es-MX" sz="2000" dirty="0">
                <a:latin typeface="Calibri" panose="020F0502020204030204" pitchFamily="34" charset="0"/>
                <a:cs typeface="Arial" pitchFamily="34" charset="0"/>
              </a:rPr>
              <a:t>derivada de la transmisión de propiedad de bienes por pago en especie. </a:t>
            </a:r>
            <a:endParaRPr lang="es-MX" sz="2000" dirty="0" smtClean="0">
              <a:latin typeface="Calibri" panose="020F0502020204030204" pitchFamily="34" charset="0"/>
              <a:cs typeface="Arial" pitchFamily="34" charset="0"/>
            </a:endParaRPr>
          </a:p>
          <a:p>
            <a:pPr lvl="1" algn="just">
              <a:defRPr/>
            </a:pPr>
            <a:endParaRPr lang="es-MX" sz="2000" dirty="0" smtClean="0">
              <a:latin typeface="Calibri" panose="020F0502020204030204" pitchFamily="34" charset="0"/>
              <a:cs typeface="Arial" pitchFamily="34" charset="0"/>
            </a:endParaRPr>
          </a:p>
          <a:p>
            <a:pPr marL="269875" lvl="1" algn="just">
              <a:defRPr/>
            </a:pPr>
            <a:r>
              <a:rPr lang="es-MX" sz="2000" dirty="0" smtClean="0">
                <a:latin typeface="Calibri" panose="020F0502020204030204" pitchFamily="34" charset="0"/>
                <a:cs typeface="Arial" pitchFamily="34" charset="0"/>
              </a:rPr>
              <a:t>Para determinar </a:t>
            </a:r>
            <a:r>
              <a:rPr lang="es-MX" sz="2000" dirty="0">
                <a:latin typeface="Calibri" panose="020F0502020204030204" pitchFamily="34" charset="0"/>
                <a:cs typeface="Arial" pitchFamily="34" charset="0"/>
              </a:rPr>
              <a:t>la ganancia se considerará como ingreso el </a:t>
            </a:r>
            <a:r>
              <a:rPr lang="es-MX" sz="2000" b="1" dirty="0">
                <a:solidFill>
                  <a:schemeClr val="accent2"/>
                </a:solidFill>
                <a:latin typeface="Calibri" panose="020F0502020204030204" pitchFamily="34" charset="0"/>
                <a:cs typeface="Arial" pitchFamily="34" charset="0"/>
              </a:rPr>
              <a:t>valor </a:t>
            </a:r>
            <a:r>
              <a:rPr lang="es-MX" sz="2000" b="1" dirty="0" smtClean="0">
                <a:solidFill>
                  <a:schemeClr val="accent2"/>
                </a:solidFill>
                <a:latin typeface="Calibri" panose="020F0502020204030204" pitchFamily="34" charset="0"/>
                <a:cs typeface="Arial" pitchFamily="34" charset="0"/>
              </a:rPr>
              <a:t>de avalúo</a:t>
            </a:r>
            <a:r>
              <a:rPr lang="es-MX" sz="2000" dirty="0" smtClean="0">
                <a:solidFill>
                  <a:schemeClr val="accent2"/>
                </a:solidFill>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que </a:t>
            </a:r>
            <a:r>
              <a:rPr lang="es-MX" sz="2000" dirty="0">
                <a:latin typeface="Calibri" panose="020F0502020204030204" pitchFamily="34" charset="0"/>
                <a:cs typeface="Arial" pitchFamily="34" charset="0"/>
              </a:rPr>
              <a:t>tenga el </a:t>
            </a:r>
            <a:r>
              <a:rPr lang="es-MX" sz="2000" dirty="0" smtClean="0">
                <a:latin typeface="Calibri" panose="020F0502020204030204" pitchFamily="34" charset="0"/>
                <a:cs typeface="Arial" pitchFamily="34" charset="0"/>
              </a:rPr>
              <a:t>bien </a:t>
            </a:r>
            <a:r>
              <a:rPr lang="es-MX" sz="2000" dirty="0">
                <a:latin typeface="Calibri" panose="020F0502020204030204" pitchFamily="34" charset="0"/>
                <a:cs typeface="Arial" pitchFamily="34" charset="0"/>
              </a:rPr>
              <a:t>pudiendo disminuir de dicho ingreso las deducciones que para el caso de enajenación permite esta </a:t>
            </a:r>
            <a:r>
              <a:rPr lang="es-MX" sz="2000" dirty="0" smtClean="0">
                <a:latin typeface="Calibri" panose="020F0502020204030204" pitchFamily="34" charset="0"/>
                <a:cs typeface="Arial" pitchFamily="34" charset="0"/>
              </a:rPr>
              <a:t>Ley.</a:t>
            </a:r>
            <a:endParaRPr lang="es-ES_tradnl" sz="2000" dirty="0">
              <a:latin typeface="Calibri" panose="020F0502020204030204" pitchFamily="34" charset="0"/>
              <a:cs typeface="Arial" pitchFamily="34" charset="0"/>
            </a:endParaRPr>
          </a:p>
          <a:p>
            <a:pPr lvl="1" algn="just">
              <a:defRPr/>
            </a:pPr>
            <a:endParaRPr lang="es-ES_tradnl" sz="20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2000" dirty="0" smtClean="0">
                <a:latin typeface="Calibri" panose="020F0502020204030204" pitchFamily="34" charset="0"/>
                <a:cs typeface="Arial" pitchFamily="34" charset="0"/>
              </a:rPr>
              <a:t>La </a:t>
            </a:r>
            <a:r>
              <a:rPr lang="es-MX" sz="2000" b="1" dirty="0">
                <a:solidFill>
                  <a:schemeClr val="accent2"/>
                </a:solidFill>
                <a:latin typeface="Calibri" panose="020F0502020204030204" pitchFamily="34" charset="0"/>
                <a:cs typeface="Arial" pitchFamily="34" charset="0"/>
              </a:rPr>
              <a:t>ganancia</a:t>
            </a:r>
            <a:r>
              <a:rPr lang="es-MX" sz="2000" dirty="0">
                <a:solidFill>
                  <a:schemeClr val="accent2"/>
                </a:solidFill>
                <a:latin typeface="Calibri" panose="020F0502020204030204" pitchFamily="34" charset="0"/>
                <a:cs typeface="Arial" pitchFamily="34" charset="0"/>
              </a:rPr>
              <a:t> </a:t>
            </a:r>
            <a:r>
              <a:rPr lang="es-MX" sz="2000" dirty="0">
                <a:latin typeface="Calibri" panose="020F0502020204030204" pitchFamily="34" charset="0"/>
                <a:cs typeface="Arial" pitchFamily="34" charset="0"/>
              </a:rPr>
              <a:t>derivada de la enajenación de activos fijos y terrenos, títulos valor</a:t>
            </a:r>
            <a:r>
              <a:rPr lang="es-MX" sz="2000" dirty="0" smtClean="0">
                <a:latin typeface="Calibri" panose="020F0502020204030204" pitchFamily="34" charset="0"/>
                <a:cs typeface="Arial" pitchFamily="34" charset="0"/>
              </a:rPr>
              <a:t>,   acciones,   partes   sociales,   así  como  la  ganancia  realizada que </a:t>
            </a:r>
            <a:r>
              <a:rPr lang="es-MX" sz="2000" dirty="0">
                <a:latin typeface="Calibri" panose="020F0502020204030204" pitchFamily="34" charset="0"/>
                <a:cs typeface="Arial" pitchFamily="34" charset="0"/>
              </a:rPr>
              <a:t>derive de la fusión o escisión de </a:t>
            </a:r>
            <a:r>
              <a:rPr lang="es-MX" sz="2000" dirty="0" smtClean="0">
                <a:latin typeface="Calibri" panose="020F0502020204030204" pitchFamily="34" charset="0"/>
                <a:cs typeface="Arial" pitchFamily="34" charset="0"/>
              </a:rPr>
              <a:t>sociedades.</a:t>
            </a:r>
            <a:endParaRPr lang="es-ES_tradnl" sz="200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222840790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CANTIDADES EN EFECTIVO Y DIVIDENDOS DEL EXTRANJERO</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18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568325" y="1988840"/>
            <a:ext cx="8007350" cy="345122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548244" indent="-548244">
              <a:defRPr/>
            </a:pPr>
            <a:r>
              <a:rPr lang="es-MX" sz="2000" dirty="0" smtClean="0">
                <a:latin typeface="Calibri" panose="020F0502020204030204" pitchFamily="34" charset="0"/>
                <a:cs typeface="Arial" pitchFamily="34" charset="0"/>
              </a:rPr>
              <a:t>Se considera también ingreso:</a:t>
            </a:r>
            <a:endParaRPr lang="es-ES_tradnl" sz="2000" dirty="0" smtClean="0">
              <a:latin typeface="Calibri" panose="020F0502020204030204" pitchFamily="34" charset="0"/>
              <a:cs typeface="Arial" pitchFamily="34" charset="0"/>
            </a:endParaRPr>
          </a:p>
          <a:p>
            <a:pPr marL="548244" indent="-548244">
              <a:defRPr/>
            </a:pPr>
            <a:endParaRPr lang="es-ES_tradnl" sz="2000" b="1" dirty="0">
              <a:latin typeface="Calibri" panose="020F0502020204030204" pitchFamily="34" charset="0"/>
              <a:cs typeface="Arial" pitchFamily="34" charset="0"/>
            </a:endParaRPr>
          </a:p>
          <a:p>
            <a:pPr marL="288550" indent="-288550" algn="just">
              <a:buFont typeface="Arial" pitchFamily="34" charset="0"/>
              <a:buChar char="•"/>
              <a:defRPr/>
            </a:pPr>
            <a:r>
              <a:rPr lang="es-MX" sz="2000" dirty="0">
                <a:latin typeface="Calibri" panose="020F0502020204030204" pitchFamily="34" charset="0"/>
                <a:cs typeface="Arial" pitchFamily="34" charset="0"/>
              </a:rPr>
              <a:t>Las cantidades recibidas </a:t>
            </a:r>
            <a:r>
              <a:rPr lang="es-MX" sz="2000" b="1" dirty="0">
                <a:solidFill>
                  <a:schemeClr val="accent2"/>
                </a:solidFill>
                <a:latin typeface="Calibri" panose="020F0502020204030204" pitchFamily="34" charset="0"/>
                <a:cs typeface="Arial" pitchFamily="34" charset="0"/>
              </a:rPr>
              <a:t>en efectivo</a:t>
            </a:r>
            <a:r>
              <a:rPr lang="es-MX" sz="2000" dirty="0">
                <a:latin typeface="Calibri" panose="020F0502020204030204" pitchFamily="34" charset="0"/>
                <a:cs typeface="Arial" pitchFamily="34" charset="0"/>
              </a:rPr>
              <a:t>, en moneda nacional o extranjera, por concepto de </a:t>
            </a:r>
            <a:r>
              <a:rPr lang="es-MX" sz="2000" b="1" dirty="0">
                <a:solidFill>
                  <a:schemeClr val="accent2"/>
                </a:solidFill>
                <a:latin typeface="Calibri" panose="020F0502020204030204" pitchFamily="34" charset="0"/>
                <a:cs typeface="Arial" pitchFamily="34" charset="0"/>
              </a:rPr>
              <a:t>préstamos, aportaciones para futuros aumentos de capital o aumentos de capital </a:t>
            </a:r>
            <a:r>
              <a:rPr lang="es-MX" sz="2000" dirty="0">
                <a:latin typeface="Calibri" panose="020F0502020204030204" pitchFamily="34" charset="0"/>
                <a:cs typeface="Arial" pitchFamily="34" charset="0"/>
              </a:rPr>
              <a:t>mayores a $600,000.00, cuando no se </a:t>
            </a:r>
            <a:r>
              <a:rPr lang="es-MX" sz="2000" dirty="0" smtClean="0">
                <a:latin typeface="Calibri" panose="020F0502020204030204" pitchFamily="34" charset="0"/>
                <a:cs typeface="Arial" pitchFamily="34" charset="0"/>
              </a:rPr>
              <a:t>informe a las autoridades fiscales en los medios y formatos que para tal efecto establezca el SAT.</a:t>
            </a:r>
          </a:p>
          <a:p>
            <a:pPr marL="288550" indent="-288550" algn="just">
              <a:buFont typeface="Arial" pitchFamily="34" charset="0"/>
              <a:buChar char="•"/>
              <a:defRPr/>
            </a:pPr>
            <a:endParaRPr lang="es-MX" sz="2000" dirty="0" smtClean="0">
              <a:latin typeface="Calibri" panose="020F0502020204030204" pitchFamily="34" charset="0"/>
              <a:cs typeface="Arial" pitchFamily="34" charset="0"/>
            </a:endParaRPr>
          </a:p>
          <a:p>
            <a:pPr marL="288550" indent="-288550" algn="just">
              <a:buFont typeface="Arial" pitchFamily="34" charset="0"/>
              <a:buChar char="•"/>
              <a:defRPr/>
            </a:pPr>
            <a:r>
              <a:rPr lang="es-MX" sz="2000" dirty="0" smtClean="0">
                <a:latin typeface="Calibri" panose="020F0502020204030204" pitchFamily="34" charset="0"/>
                <a:cs typeface="Arial" pitchFamily="34" charset="0"/>
              </a:rPr>
              <a:t>Los dividendos que reciban </a:t>
            </a:r>
            <a:r>
              <a:rPr lang="es-MX" sz="2000" b="1" dirty="0" smtClean="0">
                <a:solidFill>
                  <a:schemeClr val="accent2"/>
                </a:solidFill>
                <a:latin typeface="Calibri" panose="020F0502020204030204" pitchFamily="34" charset="0"/>
                <a:cs typeface="Arial" pitchFamily="34" charset="0"/>
              </a:rPr>
              <a:t>PM residentes en México</a:t>
            </a:r>
            <a:r>
              <a:rPr lang="es-MX" sz="2000" dirty="0" smtClean="0">
                <a:solidFill>
                  <a:schemeClr val="accent2"/>
                </a:solidFill>
                <a:latin typeface="Calibri" panose="020F0502020204030204" pitchFamily="34" charset="0"/>
                <a:cs typeface="Arial" pitchFamily="34" charset="0"/>
              </a:rPr>
              <a:t>, </a:t>
            </a:r>
            <a:r>
              <a:rPr lang="es-MX" sz="2000" dirty="0">
                <a:latin typeface="Calibri" panose="020F0502020204030204" pitchFamily="34" charset="0"/>
                <a:cs typeface="Arial" pitchFamily="34" charset="0"/>
              </a:rPr>
              <a:t>provenientes de </a:t>
            </a:r>
            <a:r>
              <a:rPr lang="es-MX" sz="2000" b="1" dirty="0" smtClean="0">
                <a:solidFill>
                  <a:schemeClr val="accent2"/>
                </a:solidFill>
                <a:latin typeface="Calibri" panose="020F0502020204030204" pitchFamily="34" charset="0"/>
                <a:cs typeface="Arial" pitchFamily="34" charset="0"/>
              </a:rPr>
              <a:t>PM residentes en el extranjero</a:t>
            </a:r>
            <a:r>
              <a:rPr lang="es-MX" sz="2000" dirty="0" smtClean="0">
                <a:latin typeface="Calibri" panose="020F0502020204030204" pitchFamily="34" charset="0"/>
                <a:cs typeface="Arial" pitchFamily="34" charset="0"/>
              </a:rPr>
              <a:t>.</a:t>
            </a:r>
            <a:endParaRPr lang="es-ES_tradnl" sz="2000" dirty="0">
              <a:latin typeface="Calibri" panose="020F0502020204030204" pitchFamily="34" charset="0"/>
              <a:cs typeface="Arial" pitchFamily="34" charset="0"/>
            </a:endParaRPr>
          </a:p>
          <a:p>
            <a:pPr marL="548244" indent="-548244">
              <a:defRPr/>
            </a:pPr>
            <a:endParaRPr lang="es-ES_tradnl"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57657443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INGRESOS ACUMULABLES – 	CONSIDERACIONES ESPECIALES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727793" y="1556792"/>
            <a:ext cx="8007350" cy="345122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s-MX" sz="2000" dirty="0"/>
              <a:t> </a:t>
            </a:r>
          </a:p>
          <a:p>
            <a:pPr marL="342900" lvl="0" indent="-342900">
              <a:buFont typeface="Arial" panose="020B0604020202020204" pitchFamily="34" charset="0"/>
              <a:buChar char="•"/>
            </a:pPr>
            <a:r>
              <a:rPr lang="es-MX" sz="2000" dirty="0">
                <a:latin typeface="Calibri" panose="020F0502020204030204" pitchFamily="34" charset="0"/>
              </a:rPr>
              <a:t>En empresas con actividades empresariales, cobro parcial de anticipos (Regla 3.2.4 RMF)</a:t>
            </a:r>
          </a:p>
          <a:p>
            <a:pPr marL="342900" lvl="0" indent="-342900">
              <a:buFont typeface="Arial" panose="020B0604020202020204" pitchFamily="34" charset="0"/>
              <a:buChar char="•"/>
            </a:pPr>
            <a:endParaRPr lang="es-MX" sz="2000" dirty="0" smtClean="0">
              <a:latin typeface="Calibri" panose="020F0502020204030204" pitchFamily="34" charset="0"/>
            </a:endParaRPr>
          </a:p>
          <a:p>
            <a:pPr marL="342900" lvl="0" indent="-342900">
              <a:buFont typeface="Arial" panose="020B0604020202020204" pitchFamily="34" charset="0"/>
              <a:buChar char="•"/>
            </a:pPr>
            <a:r>
              <a:rPr lang="es-MX" sz="2000" dirty="0" smtClean="0">
                <a:latin typeface="Calibri" panose="020F0502020204030204" pitchFamily="34" charset="0"/>
              </a:rPr>
              <a:t>Cobro </a:t>
            </a:r>
            <a:r>
              <a:rPr lang="es-MX" sz="2000" dirty="0">
                <a:latin typeface="Calibri" panose="020F0502020204030204" pitchFamily="34" charset="0"/>
              </a:rPr>
              <a:t>de seguros por siniestros en inversiones de activo fijo</a:t>
            </a:r>
          </a:p>
          <a:p>
            <a:pPr marL="342900" lvl="0" indent="-342900">
              <a:buFont typeface="Arial" panose="020B0604020202020204" pitchFamily="34" charset="0"/>
              <a:buChar char="•"/>
            </a:pPr>
            <a:endParaRPr lang="es-MX" sz="2000" dirty="0" smtClean="0">
              <a:latin typeface="Calibri" panose="020F0502020204030204" pitchFamily="34" charset="0"/>
            </a:endParaRPr>
          </a:p>
          <a:p>
            <a:pPr marL="342900" lvl="0" indent="-342900">
              <a:buFont typeface="Arial" panose="020B0604020202020204" pitchFamily="34" charset="0"/>
              <a:buChar char="•"/>
            </a:pPr>
            <a:r>
              <a:rPr lang="es-MX" sz="2000" dirty="0" smtClean="0">
                <a:latin typeface="Calibri" panose="020F0502020204030204" pitchFamily="34" charset="0"/>
              </a:rPr>
              <a:t>Cobros </a:t>
            </a:r>
            <a:r>
              <a:rPr lang="es-MX" sz="2000" dirty="0">
                <a:latin typeface="Calibri" panose="020F0502020204030204" pitchFamily="34" charset="0"/>
              </a:rPr>
              <a:t>de créditos deducidos</a:t>
            </a:r>
          </a:p>
          <a:p>
            <a:pPr marL="342900" lvl="0" indent="-342900">
              <a:buFont typeface="Arial" panose="020B0604020202020204" pitchFamily="34" charset="0"/>
              <a:buChar char="•"/>
            </a:pPr>
            <a:endParaRPr lang="es-MX" sz="2000" dirty="0" smtClean="0">
              <a:latin typeface="Calibri" panose="020F0502020204030204" pitchFamily="34" charset="0"/>
            </a:endParaRPr>
          </a:p>
          <a:p>
            <a:pPr marL="342900" lvl="0" indent="-342900">
              <a:buFont typeface="Arial" panose="020B0604020202020204" pitchFamily="34" charset="0"/>
              <a:buChar char="•"/>
            </a:pPr>
            <a:r>
              <a:rPr lang="es-MX" sz="2000" dirty="0" smtClean="0">
                <a:latin typeface="Calibri" panose="020F0502020204030204" pitchFamily="34" charset="0"/>
              </a:rPr>
              <a:t>Informativa por entradas de dinero </a:t>
            </a:r>
            <a:r>
              <a:rPr lang="es-MX" sz="2000" dirty="0">
                <a:latin typeface="Calibri" panose="020F0502020204030204" pitchFamily="34" charset="0"/>
              </a:rPr>
              <a:t>en efectivo</a:t>
            </a:r>
          </a:p>
          <a:p>
            <a:pPr marL="342900" lvl="0" indent="-342900">
              <a:buFont typeface="Arial" panose="020B0604020202020204" pitchFamily="34" charset="0"/>
              <a:buChar char="•"/>
            </a:pPr>
            <a:endParaRPr lang="es-MX" sz="2000" dirty="0" smtClean="0">
              <a:latin typeface="Calibri" panose="020F0502020204030204" pitchFamily="34" charset="0"/>
            </a:endParaRPr>
          </a:p>
          <a:p>
            <a:pPr marL="342900" lvl="0" indent="-342900">
              <a:buFont typeface="Arial" panose="020B0604020202020204" pitchFamily="34" charset="0"/>
              <a:buChar char="•"/>
            </a:pPr>
            <a:r>
              <a:rPr lang="es-MX" sz="2000" dirty="0" smtClean="0">
                <a:latin typeface="Calibri" panose="020F0502020204030204" pitchFamily="34" charset="0"/>
              </a:rPr>
              <a:t>Cesión </a:t>
            </a:r>
            <a:r>
              <a:rPr lang="es-MX" sz="2000" dirty="0">
                <a:latin typeface="Calibri" panose="020F0502020204030204" pitchFamily="34" charset="0"/>
              </a:rPr>
              <a:t>de deudas a favor de residentes en el extranjero sin pago de ISR.</a:t>
            </a:r>
          </a:p>
          <a:p>
            <a:pPr marL="342900" lvl="0" indent="-342900">
              <a:buFont typeface="Arial" panose="020B0604020202020204" pitchFamily="34" charset="0"/>
              <a:buChar char="•"/>
            </a:pPr>
            <a:endParaRPr lang="es-MX" sz="2000" dirty="0" smtClean="0">
              <a:latin typeface="Calibri" panose="020F0502020204030204" pitchFamily="34" charset="0"/>
            </a:endParaRPr>
          </a:p>
          <a:p>
            <a:pPr marL="342900" lvl="0" indent="-342900">
              <a:buFont typeface="Arial" panose="020B0604020202020204" pitchFamily="34" charset="0"/>
              <a:buChar char="•"/>
            </a:pPr>
            <a:r>
              <a:rPr lang="es-MX" sz="2000" dirty="0" smtClean="0">
                <a:latin typeface="Calibri" panose="020F0502020204030204" pitchFamily="34" charset="0"/>
              </a:rPr>
              <a:t>Ajuste </a:t>
            </a:r>
            <a:r>
              <a:rPr lang="es-MX" sz="2000" dirty="0">
                <a:latin typeface="Calibri" panose="020F0502020204030204" pitchFamily="34" charset="0"/>
              </a:rPr>
              <a:t>a precios de conformidad con el artículo 58-A.</a:t>
            </a:r>
          </a:p>
          <a:p>
            <a:pPr marL="548244" indent="-548244">
              <a:buFont typeface="Arial" panose="020B0604020202020204" pitchFamily="34" charset="0"/>
              <a:buChar char="•"/>
              <a:defRPr/>
            </a:pPr>
            <a:endParaRPr lang="es-ES_tradnl"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9503823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48693"/>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8</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20769912"/>
              </p:ext>
            </p:extLst>
          </p:nvPr>
        </p:nvGraphicFramePr>
        <p:xfrm>
          <a:off x="251516" y="1063369"/>
          <a:ext cx="8496946" cy="4855589"/>
        </p:xfrm>
        <a:graphic>
          <a:graphicData uri="http://schemas.openxmlformats.org/drawingml/2006/table">
            <a:tbl>
              <a:tblPr firstRow="1" bandRow="1">
                <a:tableStyleId>{5C22544A-7EE6-4342-B048-85BDC9FD1C3A}</a:tableStyleId>
              </a:tblPr>
              <a:tblGrid>
                <a:gridCol w="4248473"/>
                <a:gridCol w="4248473"/>
              </a:tblGrid>
              <a:tr h="349407">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Estímulo fiscal</a:t>
                      </a:r>
                      <a:endParaRPr lang="es-MX" sz="1800" dirty="0">
                        <a:latin typeface="Calibri" pitchFamily="34" charset="0"/>
                      </a:endParaRPr>
                    </a:p>
                  </a:txBody>
                  <a:tcPr/>
                </a:tc>
              </a:tr>
              <a:tr h="1207783">
                <a:tc>
                  <a:txBody>
                    <a:bodyPr/>
                    <a:lstStyle/>
                    <a:p>
                      <a:r>
                        <a:rPr lang="es-MX" sz="1400" dirty="0" smtClean="0">
                          <a:latin typeface="Calibri" pitchFamily="34" charset="0"/>
                        </a:rPr>
                        <a:t>IV.- A contribuyentes que adquieran </a:t>
                      </a:r>
                      <a:r>
                        <a:rPr lang="es-MX" sz="1400" b="1" u="none" dirty="0" smtClean="0">
                          <a:solidFill>
                            <a:schemeClr val="accent2"/>
                          </a:solidFill>
                          <a:latin typeface="Calibri" pitchFamily="34" charset="0"/>
                        </a:rPr>
                        <a:t>diésel para su consumo final y que sea para uso automotriz </a:t>
                      </a:r>
                      <a:r>
                        <a:rPr lang="es-MX" sz="1400" dirty="0" smtClean="0">
                          <a:latin typeface="Calibri" pitchFamily="34" charset="0"/>
                        </a:rPr>
                        <a:t>en vehículos que se destinen exclusivamente al transporte público y privado, de personas o de carga, así como el turístico</a:t>
                      </a:r>
                      <a:endParaRPr lang="es-MX" sz="1400" dirty="0">
                        <a:latin typeface="Calibri" pitchFamily="34" charset="0"/>
                      </a:endParaRPr>
                    </a:p>
                  </a:txBody>
                  <a:tcPr/>
                </a:tc>
                <a:tc>
                  <a:txBody>
                    <a:bodyPr/>
                    <a:lstStyle/>
                    <a:p>
                      <a:r>
                        <a:rPr lang="es-MX" sz="1400" dirty="0" smtClean="0">
                          <a:latin typeface="Calibri" pitchFamily="34" charset="0"/>
                        </a:rPr>
                        <a:t>Consistente en </a:t>
                      </a:r>
                      <a:r>
                        <a:rPr lang="es-MX" sz="1400" b="1" u="none" dirty="0" smtClean="0">
                          <a:solidFill>
                            <a:schemeClr val="accent2"/>
                          </a:solidFill>
                          <a:latin typeface="Calibri" pitchFamily="34" charset="0"/>
                        </a:rPr>
                        <a:t>permitir el </a:t>
                      </a:r>
                      <a:r>
                        <a:rPr lang="es-MX" sz="1400" b="1" u="none" dirty="0" err="1" smtClean="0">
                          <a:solidFill>
                            <a:schemeClr val="accent2"/>
                          </a:solidFill>
                          <a:latin typeface="Calibri" pitchFamily="34" charset="0"/>
                        </a:rPr>
                        <a:t>acreditamiento</a:t>
                      </a:r>
                      <a:r>
                        <a:rPr lang="es-MX" sz="1400" b="1" u="none" dirty="0" smtClean="0">
                          <a:solidFill>
                            <a:schemeClr val="accent2"/>
                          </a:solidFill>
                          <a:latin typeface="Calibri" pitchFamily="34" charset="0"/>
                        </a:rPr>
                        <a:t> </a:t>
                      </a:r>
                      <a:r>
                        <a:rPr lang="es-MX" sz="1400" dirty="0" smtClean="0">
                          <a:latin typeface="Calibri" pitchFamily="34" charset="0"/>
                        </a:rPr>
                        <a:t>de un monto equivalente al IEPS que hayan causado</a:t>
                      </a:r>
                    </a:p>
                    <a:p>
                      <a:endParaRPr lang="es-MX" sz="1400" dirty="0" smtClean="0">
                        <a:latin typeface="Calibri" pitchFamily="34" charset="0"/>
                      </a:endParaRPr>
                    </a:p>
                    <a:p>
                      <a:r>
                        <a:rPr lang="es-MX" sz="1400" dirty="0" smtClean="0">
                          <a:latin typeface="Calibri" pitchFamily="34" charset="0"/>
                        </a:rPr>
                        <a:t>Cuota IEPS * Número</a:t>
                      </a:r>
                      <a:r>
                        <a:rPr lang="es-MX" sz="1400" baseline="0" dirty="0" smtClean="0">
                          <a:latin typeface="Calibri" pitchFamily="34" charset="0"/>
                        </a:rPr>
                        <a:t> de litros adquiridos</a:t>
                      </a:r>
                      <a:endParaRPr lang="es-MX" sz="1400" dirty="0" smtClean="0">
                        <a:latin typeface="Calibri" pitchFamily="34" charset="0"/>
                      </a:endParaRPr>
                    </a:p>
                  </a:txBody>
                  <a:tcPr/>
                </a:tc>
              </a:tr>
              <a:tr h="1197914">
                <a:tc>
                  <a:txBody>
                    <a:bodyPr/>
                    <a:lstStyle/>
                    <a:p>
                      <a:endParaRPr lang="es-MX" sz="1400" dirty="0">
                        <a:latin typeface="Calibri" pitchFamily="34" charset="0"/>
                      </a:endParaRPr>
                    </a:p>
                  </a:txBody>
                  <a:tcPr/>
                </a:tc>
                <a:tc>
                  <a:txBody>
                    <a:bodyPr/>
                    <a:lstStyle/>
                    <a:p>
                      <a:r>
                        <a:rPr lang="es-MX" sz="1400" dirty="0" smtClean="0">
                          <a:latin typeface="Calibri" pitchFamily="34" charset="0"/>
                        </a:rPr>
                        <a:t>Se permite </a:t>
                      </a:r>
                      <a:r>
                        <a:rPr lang="es-MX" sz="1400" dirty="0" err="1" smtClean="0">
                          <a:latin typeface="Calibri" pitchFamily="34" charset="0"/>
                        </a:rPr>
                        <a:t>acreditamiento</a:t>
                      </a:r>
                      <a:r>
                        <a:rPr lang="es-MX" sz="1400" dirty="0" smtClean="0">
                          <a:latin typeface="Calibri" pitchFamily="34" charset="0"/>
                        </a:rPr>
                        <a:t> vs ISR propio.</a:t>
                      </a:r>
                    </a:p>
                    <a:p>
                      <a:endParaRPr lang="es-MX" sz="1400" dirty="0" smtClean="0">
                        <a:latin typeface="Calibri" pitchFamily="34" charset="0"/>
                      </a:endParaRPr>
                    </a:p>
                    <a:p>
                      <a:r>
                        <a:rPr lang="es-MX" sz="1400" dirty="0" smtClean="0">
                          <a:latin typeface="Calibri" pitchFamily="34" charset="0"/>
                        </a:rPr>
                        <a:t>El pago debe efectuarse con Monedero</a:t>
                      </a:r>
                      <a:r>
                        <a:rPr lang="es-MX" sz="1400" baseline="0" dirty="0" smtClean="0">
                          <a:latin typeface="Calibri" pitchFamily="34" charset="0"/>
                        </a:rPr>
                        <a:t> electrónico, TC, débito o de </a:t>
                      </a:r>
                      <a:r>
                        <a:rPr lang="es-MX" sz="1400" baseline="0" dirty="0" smtClean="0">
                          <a:latin typeface="Calibri" pitchFamily="34" charset="0"/>
                        </a:rPr>
                        <a:t>servicios.</a:t>
                      </a:r>
                      <a:endParaRPr lang="es-MX" sz="1400" dirty="0" smtClean="0">
                        <a:latin typeface="Calibri" pitchFamily="34" charset="0"/>
                      </a:endParaRPr>
                    </a:p>
                  </a:txBody>
                  <a:tcPr/>
                </a:tc>
              </a:tr>
              <a:tr h="2084132">
                <a:tc>
                  <a:txBody>
                    <a:bodyPr/>
                    <a:lstStyle/>
                    <a:p>
                      <a:endParaRPr lang="es-MX" sz="1400" dirty="0">
                        <a:latin typeface="Calibri" pitchFamily="34" charset="0"/>
                      </a:endParaRPr>
                    </a:p>
                  </a:txBody>
                  <a:tcPr/>
                </a:tc>
                <a:tc>
                  <a:txBody>
                    <a:bodyPr/>
                    <a:lstStyle/>
                    <a:p>
                      <a:r>
                        <a:rPr lang="es-MX" sz="1400" dirty="0" smtClean="0">
                          <a:latin typeface="Calibri" pitchFamily="34" charset="0"/>
                        </a:rPr>
                        <a:t>No podrá ser utilizado por servicios a quien considere parte relacionada.</a:t>
                      </a:r>
                    </a:p>
                    <a:p>
                      <a:endParaRPr lang="es-MX" sz="1400" dirty="0" smtClean="0">
                        <a:latin typeface="Calibri" pitchFamily="34" charset="0"/>
                      </a:endParaRPr>
                    </a:p>
                    <a:p>
                      <a:endParaRPr lang="es-MX" sz="1400" dirty="0" smtClean="0">
                        <a:latin typeface="Calibri" pitchFamily="34" charset="0"/>
                      </a:endParaRPr>
                    </a:p>
                  </a:txBody>
                  <a:tcPr/>
                </a:tc>
              </a:tr>
            </a:tbl>
          </a:graphicData>
        </a:graphic>
      </p:graphicFrame>
    </p:spTree>
    <p:extLst>
      <p:ext uri="{BB962C8B-B14F-4D97-AF65-F5344CB8AC3E}">
        <p14:creationId xmlns:p14="http://schemas.microsoft.com/office/powerpoint/2010/main" val="400868697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DEDUCCIONES AUTORIZADAS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80</a:t>
            </a:fld>
            <a:endParaRPr lang="es-MX" dirty="0"/>
          </a:p>
        </p:txBody>
      </p:sp>
    </p:spTree>
    <p:extLst>
      <p:ext uri="{BB962C8B-B14F-4D97-AF65-F5344CB8AC3E}">
        <p14:creationId xmlns:p14="http://schemas.microsoft.com/office/powerpoint/2010/main" val="407237061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a:t>
            </a:r>
            <a:r>
              <a:rPr lang="es-MX" sz="2400" b="1" smtClean="0">
                <a:solidFill>
                  <a:schemeClr val="accent2">
                    <a:lumMod val="75000"/>
                  </a:schemeClr>
                </a:solidFill>
                <a:latin typeface="Calibri" pitchFamily="34" charset="0"/>
                <a:cs typeface="Arial" pitchFamily="34" charset="0"/>
              </a:rPr>
              <a:t>– GENERALIDADES</a:t>
            </a:r>
            <a:endParaRPr lang="es-MX" sz="2400" b="1" dirty="0" smtClean="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25 LISR</a:t>
            </a:r>
            <a:endParaRPr lang="es-MX" b="1" dirty="0">
              <a:solidFill>
                <a:schemeClr val="accent2">
                  <a:lumMod val="75000"/>
                </a:schemeClr>
              </a:solidFill>
              <a:latin typeface="Calibri" pitchFamily="34" charset="0"/>
              <a:cs typeface="Arial" pitchFamily="34" charset="0"/>
            </a:endParaRPr>
          </a:p>
        </p:txBody>
      </p:sp>
      <p:sp>
        <p:nvSpPr>
          <p:cNvPr id="9" name="Rectangle 3"/>
          <p:cNvSpPr>
            <a:spLocks noChangeArrowheads="1"/>
          </p:cNvSpPr>
          <p:nvPr/>
        </p:nvSpPr>
        <p:spPr bwMode="auto">
          <a:xfrm>
            <a:off x="568325" y="1756344"/>
            <a:ext cx="8007350" cy="405085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s-MX" sz="2000" dirty="0" smtClean="0">
                <a:latin typeface="Calibri" panose="020F0502020204030204" pitchFamily="34" charset="0"/>
                <a:cs typeface="Arial" pitchFamily="34" charset="0"/>
              </a:rPr>
              <a:t>Los contribuyentes </a:t>
            </a:r>
            <a:r>
              <a:rPr lang="es-MX" sz="2000" b="1" dirty="0" smtClean="0">
                <a:solidFill>
                  <a:schemeClr val="accent2"/>
                </a:solidFill>
                <a:latin typeface="Calibri" panose="020F0502020204030204" pitchFamily="34" charset="0"/>
                <a:cs typeface="Arial" pitchFamily="34" charset="0"/>
              </a:rPr>
              <a:t>podrán</a:t>
            </a:r>
            <a:r>
              <a:rPr lang="es-MX" sz="2000" dirty="0" smtClean="0">
                <a:solidFill>
                  <a:schemeClr val="accent2"/>
                </a:solidFill>
                <a:latin typeface="Calibri" panose="020F0502020204030204" pitchFamily="34" charset="0"/>
                <a:cs typeface="Arial" pitchFamily="34" charset="0"/>
              </a:rPr>
              <a:t> </a:t>
            </a:r>
            <a:r>
              <a:rPr lang="es-MX" sz="2000" dirty="0" smtClean="0">
                <a:latin typeface="Calibri" panose="020F0502020204030204" pitchFamily="34" charset="0"/>
                <a:cs typeface="Arial" pitchFamily="34" charset="0"/>
              </a:rPr>
              <a:t>efectuar las deducciones siguientes:</a:t>
            </a:r>
          </a:p>
          <a:p>
            <a:pPr>
              <a:defRPr/>
            </a:pPr>
            <a:r>
              <a:rPr lang="es-MX" sz="2000" dirty="0" smtClean="0">
                <a:latin typeface="Calibri" panose="020F0502020204030204" pitchFamily="34" charset="0"/>
                <a:cs typeface="Arial" pitchFamily="34" charset="0"/>
              </a:rPr>
              <a:t> </a:t>
            </a:r>
          </a:p>
          <a:p>
            <a:pPr marL="268288" indent="-268288">
              <a:buFontTx/>
              <a:buAutoNum type="romanUcPeriod"/>
              <a:defRPr/>
            </a:pPr>
            <a:r>
              <a:rPr lang="es-MX" sz="2000" dirty="0" smtClean="0">
                <a:latin typeface="Calibri" panose="020F0502020204030204" pitchFamily="34" charset="0"/>
                <a:cs typeface="Arial" pitchFamily="34" charset="0"/>
              </a:rPr>
              <a:t>Las devoluciones que se reciban o los descuentos o bonificaciones que se hagan en el ejercicio.</a:t>
            </a:r>
          </a:p>
          <a:p>
            <a:pPr>
              <a:defRPr/>
            </a:pPr>
            <a:r>
              <a:rPr lang="es-MX" sz="2000" b="1" dirty="0" smtClean="0">
                <a:latin typeface="Calibri" panose="020F0502020204030204" pitchFamily="34" charset="0"/>
                <a:cs typeface="Arial" pitchFamily="34" charset="0"/>
              </a:rPr>
              <a:t> </a:t>
            </a:r>
            <a:endParaRPr lang="es-MX" sz="2000" dirty="0" smtClean="0">
              <a:latin typeface="Calibri" panose="020F0502020204030204" pitchFamily="34" charset="0"/>
              <a:cs typeface="Arial" pitchFamily="34" charset="0"/>
            </a:endParaRPr>
          </a:p>
          <a:p>
            <a:pPr>
              <a:defRPr/>
            </a:pPr>
            <a:r>
              <a:rPr lang="es-MX" sz="2000" dirty="0" smtClean="0">
                <a:latin typeface="Calibri" panose="020F0502020204030204" pitchFamily="34" charset="0"/>
                <a:cs typeface="Arial" pitchFamily="34" charset="0"/>
              </a:rPr>
              <a:t>II. El costo de lo vendido.</a:t>
            </a:r>
          </a:p>
          <a:p>
            <a:pPr>
              <a:defRPr/>
            </a:pPr>
            <a:r>
              <a:rPr lang="es-MX" sz="2000" b="1" dirty="0" smtClean="0">
                <a:latin typeface="Calibri" panose="020F0502020204030204" pitchFamily="34" charset="0"/>
                <a:cs typeface="Arial" pitchFamily="34" charset="0"/>
              </a:rPr>
              <a:t> </a:t>
            </a:r>
            <a:endParaRPr lang="es-MX" sz="2000" dirty="0" smtClean="0">
              <a:latin typeface="Calibri" panose="020F0502020204030204" pitchFamily="34" charset="0"/>
              <a:cs typeface="Arial" pitchFamily="34" charset="0"/>
            </a:endParaRPr>
          </a:p>
          <a:p>
            <a:pPr>
              <a:defRPr/>
            </a:pPr>
            <a:r>
              <a:rPr lang="es-MX" sz="2000" dirty="0" smtClean="0">
                <a:latin typeface="Calibri" panose="020F0502020204030204" pitchFamily="34" charset="0"/>
                <a:cs typeface="Arial" pitchFamily="34" charset="0"/>
              </a:rPr>
              <a:t>III. Los gastos netos de descuentos, bonificaciones o devoluciones. </a:t>
            </a:r>
          </a:p>
          <a:p>
            <a:pPr>
              <a:defRPr/>
            </a:pPr>
            <a:r>
              <a:rPr lang="es-MX" sz="2000" b="1" dirty="0" smtClean="0">
                <a:latin typeface="Calibri" panose="020F0502020204030204" pitchFamily="34" charset="0"/>
                <a:cs typeface="Arial" pitchFamily="34" charset="0"/>
              </a:rPr>
              <a:t> </a:t>
            </a:r>
            <a:endParaRPr lang="es-MX" sz="2000" dirty="0" smtClean="0">
              <a:latin typeface="Calibri" panose="020F0502020204030204" pitchFamily="34" charset="0"/>
              <a:cs typeface="Arial" pitchFamily="34" charset="0"/>
            </a:endParaRPr>
          </a:p>
          <a:p>
            <a:pPr>
              <a:defRPr/>
            </a:pPr>
            <a:r>
              <a:rPr lang="es-MX" sz="2000" dirty="0" smtClean="0">
                <a:latin typeface="Calibri" panose="020F0502020204030204" pitchFamily="34" charset="0"/>
                <a:cs typeface="Arial" pitchFamily="34" charset="0"/>
              </a:rPr>
              <a:t>IV. Las inversiones.</a:t>
            </a:r>
          </a:p>
          <a:p>
            <a:pPr>
              <a:defRPr/>
            </a:pPr>
            <a:r>
              <a:rPr lang="es-MX" sz="2000" dirty="0" smtClean="0">
                <a:latin typeface="Calibri" panose="020F0502020204030204" pitchFamily="34" charset="0"/>
                <a:cs typeface="Arial" pitchFamily="34" charset="0"/>
              </a:rPr>
              <a:t> </a:t>
            </a:r>
          </a:p>
          <a:p>
            <a:pPr>
              <a:defRPr/>
            </a:pPr>
            <a:r>
              <a:rPr lang="es-MX" sz="2000" dirty="0" smtClean="0">
                <a:latin typeface="Calibri" panose="020F0502020204030204" pitchFamily="34" charset="0"/>
                <a:cs typeface="Arial" pitchFamily="34" charset="0"/>
              </a:rPr>
              <a:t>V. </a:t>
            </a:r>
            <a:r>
              <a:rPr lang="es-MX" sz="2000" dirty="0">
                <a:latin typeface="Calibri" panose="020F0502020204030204" pitchFamily="34" charset="0"/>
                <a:cs typeface="Arial" pitchFamily="34" charset="0"/>
              </a:rPr>
              <a:t>Los créditos incobrables, pérdidas fortuitas o por enajenación</a:t>
            </a:r>
          </a:p>
          <a:p>
            <a:pPr>
              <a:defRPr/>
            </a:pPr>
            <a:r>
              <a:rPr lang="es-MX" sz="2000" dirty="0" smtClean="0">
                <a:latin typeface="Calibri" panose="020F0502020204030204" pitchFamily="34" charset="0"/>
                <a:cs typeface="Arial" pitchFamily="34" charset="0"/>
              </a:rPr>
              <a:t> </a:t>
            </a:r>
          </a:p>
        </p:txBody>
      </p:sp>
    </p:spTree>
    <p:extLst>
      <p:ext uri="{BB962C8B-B14F-4D97-AF65-F5344CB8AC3E}">
        <p14:creationId xmlns:p14="http://schemas.microsoft.com/office/powerpoint/2010/main" val="243459526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a:t>
            </a:r>
            <a:r>
              <a:rPr lang="es-MX" sz="2400" b="1" smtClean="0">
                <a:solidFill>
                  <a:schemeClr val="accent2">
                    <a:lumMod val="75000"/>
                  </a:schemeClr>
                </a:solidFill>
                <a:latin typeface="Calibri" pitchFamily="34" charset="0"/>
                <a:cs typeface="Arial" pitchFamily="34" charset="0"/>
              </a:rPr>
              <a:t>– GENERALIDADES</a:t>
            </a:r>
            <a:endParaRPr lang="es-MX" sz="2400" b="1" dirty="0" smtClean="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25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84845" y="1807144"/>
            <a:ext cx="8007350" cy="4050854"/>
          </a:xfrm>
          <a:prstGeom prst="rect">
            <a:avLst/>
          </a:prstGeom>
          <a:noFill/>
          <a:ln w="9525">
            <a:noFill/>
            <a:miter lim="800000"/>
            <a:headEnd/>
            <a:tailEnd/>
          </a:ln>
        </p:spPr>
        <p:txBody>
          <a:bodyPr lIns="81988" tIns="40994" rIns="81988" bIns="40994"/>
          <a:lstStyle/>
          <a:p>
            <a:pPr algn="just"/>
            <a:r>
              <a:rPr lang="es-MX" sz="2000" dirty="0" smtClean="0">
                <a:latin typeface="Calibri" panose="020F0502020204030204" pitchFamily="34" charset="0"/>
                <a:cs typeface="Arial" charset="0"/>
              </a:rPr>
              <a:t>VI. </a:t>
            </a:r>
            <a:r>
              <a:rPr lang="es-MX" sz="2000" dirty="0">
                <a:latin typeface="Calibri" panose="020F0502020204030204" pitchFamily="34" charset="0"/>
                <a:cs typeface="Arial" charset="0"/>
              </a:rPr>
              <a:t>Las cuotas pagadas por los patrones al IMSS</a:t>
            </a:r>
            <a:r>
              <a:rPr lang="es-MX" sz="2000" dirty="0" smtClean="0">
                <a:latin typeface="Calibri" panose="020F0502020204030204" pitchFamily="34" charset="0"/>
                <a:cs typeface="Arial" charset="0"/>
              </a:rPr>
              <a:t>.</a:t>
            </a:r>
          </a:p>
          <a:p>
            <a:pPr algn="just"/>
            <a:endParaRPr lang="es-MX" sz="2000" dirty="0">
              <a:latin typeface="Calibri" panose="020F0502020204030204" pitchFamily="34" charset="0"/>
              <a:cs typeface="Arial" charset="0"/>
            </a:endParaRPr>
          </a:p>
          <a:p>
            <a:pPr algn="just"/>
            <a:r>
              <a:rPr lang="es-MX" sz="2000" dirty="0" smtClean="0">
                <a:latin typeface="Calibri" panose="020F0502020204030204" pitchFamily="34" charset="0"/>
                <a:cs typeface="Arial" charset="0"/>
              </a:rPr>
              <a:t>VII. </a:t>
            </a:r>
            <a:r>
              <a:rPr lang="es-MX" sz="2000" dirty="0">
                <a:latin typeface="Calibri" panose="020F0502020204030204" pitchFamily="34" charset="0"/>
                <a:cs typeface="Arial" charset="0"/>
              </a:rPr>
              <a:t>Los intereses devengados a cargo en el ejercicio</a:t>
            </a:r>
            <a:r>
              <a:rPr lang="es-MX" sz="2000" dirty="0" smtClean="0">
                <a:latin typeface="Calibri" panose="020F0502020204030204" pitchFamily="34" charset="0"/>
                <a:cs typeface="Arial" charset="0"/>
              </a:rPr>
              <a:t>.</a:t>
            </a:r>
          </a:p>
          <a:p>
            <a:pPr algn="just"/>
            <a:endParaRPr lang="es-MX" sz="2000" dirty="0">
              <a:latin typeface="Calibri" panose="020F0502020204030204" pitchFamily="34" charset="0"/>
              <a:cs typeface="Arial" charset="0"/>
            </a:endParaRPr>
          </a:p>
          <a:p>
            <a:pPr algn="just"/>
            <a:r>
              <a:rPr lang="es-MX" sz="2000" dirty="0">
                <a:latin typeface="Calibri" panose="020F0502020204030204" pitchFamily="34" charset="0"/>
                <a:cs typeface="Arial" charset="0"/>
              </a:rPr>
              <a:t>VIII. El ajuste anual por inflación deducible</a:t>
            </a:r>
            <a:r>
              <a:rPr lang="es-MX" sz="2000" dirty="0" smtClean="0">
                <a:latin typeface="Calibri" panose="020F0502020204030204" pitchFamily="34" charset="0"/>
                <a:cs typeface="Arial" charset="0"/>
              </a:rPr>
              <a:t>.</a:t>
            </a:r>
          </a:p>
          <a:p>
            <a:pPr algn="just"/>
            <a:endParaRPr lang="es-MX" sz="2000" dirty="0">
              <a:latin typeface="Calibri" panose="020F0502020204030204" pitchFamily="34" charset="0"/>
              <a:cs typeface="Arial" charset="0"/>
            </a:endParaRPr>
          </a:p>
          <a:p>
            <a:pPr algn="just"/>
            <a:r>
              <a:rPr lang="es-MX" sz="2000" dirty="0">
                <a:latin typeface="Calibri" panose="020F0502020204030204" pitchFamily="34" charset="0"/>
                <a:cs typeface="Arial" charset="0"/>
              </a:rPr>
              <a:t>IX. Los anticipos y los rendimientos que paguen las sociedades cooperativas de  producción,  así  como  los  anticipos  que  entreguen las sociedades y asociaciones civiles a sus miembros.</a:t>
            </a:r>
          </a:p>
          <a:p>
            <a:pPr algn="just"/>
            <a:endParaRPr lang="es-MX" sz="2000" dirty="0">
              <a:latin typeface="Calibri" panose="020F0502020204030204" pitchFamily="34" charset="0"/>
              <a:cs typeface="Arial" charset="0"/>
            </a:endParaRPr>
          </a:p>
          <a:p>
            <a:pPr algn="just"/>
            <a:r>
              <a:rPr lang="es-MX" sz="2000" dirty="0" smtClean="0">
                <a:latin typeface="Calibri" panose="020F0502020204030204" pitchFamily="34" charset="0"/>
                <a:cs typeface="Arial" charset="0"/>
              </a:rPr>
              <a:t>X. </a:t>
            </a:r>
            <a:r>
              <a:rPr lang="es-MX" sz="2000" dirty="0">
                <a:latin typeface="Calibri" panose="020F0502020204030204" pitchFamily="34" charset="0"/>
                <a:cs typeface="Arial" charset="0"/>
              </a:rPr>
              <a:t>Las aportaciones efectuadas para la creación o incremento de reservas para fondos de pensiones o jubilaciones del personal y de primas de antigüedad constituidas en los términos de esta Ley</a:t>
            </a:r>
            <a:r>
              <a:rPr lang="es-MX" sz="2000" dirty="0" smtClean="0">
                <a:latin typeface="Calibri" panose="020F0502020204030204" pitchFamily="34" charset="0"/>
                <a:cs typeface="Arial" charset="0"/>
              </a:rPr>
              <a:t>.</a:t>
            </a:r>
          </a:p>
          <a:p>
            <a:pPr algn="just"/>
            <a:endParaRPr lang="es-MX" sz="2000" dirty="0">
              <a:latin typeface="Calibri" panose="020F0502020204030204" pitchFamily="34" charset="0"/>
              <a:cs typeface="Arial" charset="0"/>
            </a:endParaRPr>
          </a:p>
          <a:p>
            <a:pPr algn="just"/>
            <a:endParaRPr lang="es-MX" sz="2000" dirty="0">
              <a:latin typeface="Calibri" panose="020F0502020204030204" pitchFamily="34" charset="0"/>
              <a:cs typeface="Arial" charset="0"/>
            </a:endParaRPr>
          </a:p>
          <a:p>
            <a:pPr algn="just"/>
            <a:endParaRPr lang="es-MX" sz="2000" dirty="0">
              <a:latin typeface="Calibri" panose="020F0502020204030204" pitchFamily="34" charset="0"/>
              <a:cs typeface="Arial" charset="0"/>
            </a:endParaRPr>
          </a:p>
          <a:p>
            <a:pPr algn="just"/>
            <a:r>
              <a:rPr lang="es-MX" sz="2000" b="1" dirty="0">
                <a:latin typeface="Calibri" panose="020F0502020204030204" pitchFamily="34" charset="0"/>
                <a:cs typeface="Arial" charset="0"/>
              </a:rPr>
              <a:t> </a:t>
            </a:r>
            <a:endParaRPr lang="es-MX" sz="2000" dirty="0">
              <a:latin typeface="Calibri" panose="020F0502020204030204" pitchFamily="34" charset="0"/>
              <a:cs typeface="Arial" charset="0"/>
            </a:endParaRPr>
          </a:p>
          <a:p>
            <a:pPr algn="just"/>
            <a:r>
              <a:rPr lang="es-MX" sz="2000" b="1" dirty="0">
                <a:latin typeface="Calibri" panose="020F0502020204030204" pitchFamily="34" charset="0"/>
                <a:cs typeface="Arial" charset="0"/>
              </a:rPr>
              <a:t> </a:t>
            </a:r>
            <a:endParaRPr lang="es-MX" sz="2000" dirty="0">
              <a:latin typeface="Calibri" panose="020F0502020204030204" pitchFamily="34" charset="0"/>
              <a:cs typeface="Arial" charset="0"/>
            </a:endParaRPr>
          </a:p>
          <a:p>
            <a:pPr algn="just" eaLnBrk="0" hangingPunct="0"/>
            <a:endParaRPr lang="es-MX" sz="2000" i="1" dirty="0">
              <a:latin typeface="Calibri" panose="020F0502020204030204" pitchFamily="34" charset="0"/>
              <a:cs typeface="Arial" charset="0"/>
            </a:endParaRPr>
          </a:p>
        </p:txBody>
      </p:sp>
    </p:spTree>
    <p:extLst>
      <p:ext uri="{BB962C8B-B14F-4D97-AF65-F5344CB8AC3E}">
        <p14:creationId xmlns:p14="http://schemas.microsoft.com/office/powerpoint/2010/main" val="375755902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REQUISITOS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27-I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568325" y="1670051"/>
            <a:ext cx="8007350" cy="377517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88550" indent="-288550" algn="just" defTabSz="820764" eaLnBrk="0" hangingPunct="0">
              <a:defRPr/>
            </a:pPr>
            <a:r>
              <a:rPr lang="es-MX" sz="2000" dirty="0" smtClean="0">
                <a:latin typeface="Calibri" panose="020F0502020204030204" pitchFamily="34" charset="0"/>
                <a:cs typeface="Arial" pitchFamily="34" charset="0"/>
              </a:rPr>
              <a:t>Ley del Impuesto Sobre la Renta:</a:t>
            </a:r>
          </a:p>
          <a:p>
            <a:pPr marL="288550" indent="-288550" algn="just" defTabSz="820764" eaLnBrk="0" hangingPunct="0">
              <a:buFont typeface="Arial" pitchFamily="34" charset="0"/>
              <a:buChar char="•"/>
              <a:defRPr/>
            </a:pPr>
            <a:endParaRPr lang="es-MX" sz="2000" dirty="0" smtClean="0">
              <a:latin typeface="Calibri" panose="020F0502020204030204" pitchFamily="34" charset="0"/>
              <a:cs typeface="Arial" pitchFamily="34" charset="0"/>
            </a:endParaRPr>
          </a:p>
          <a:p>
            <a:pPr algn="just" defTabSz="820764" eaLnBrk="0" hangingPunct="0">
              <a:defRPr/>
            </a:pPr>
            <a:endParaRPr lang="es-MX" sz="2000" dirty="0" smtClean="0">
              <a:latin typeface="Calibri" panose="020F0502020204030204" pitchFamily="34" charset="0"/>
              <a:cs typeface="Arial" pitchFamily="34" charset="0"/>
            </a:endParaRPr>
          </a:p>
          <a:p>
            <a:pPr marL="288550" indent="-288550" algn="just" defTabSz="820764" eaLnBrk="0" hangingPunct="0">
              <a:defRPr/>
            </a:pPr>
            <a:r>
              <a:rPr lang="es-MX" sz="2000" dirty="0" smtClean="0">
                <a:latin typeface="Calibri" panose="020F0502020204030204" pitchFamily="34" charset="0"/>
                <a:cs typeface="Arial" pitchFamily="34" charset="0"/>
              </a:rPr>
              <a:t>	</a:t>
            </a:r>
            <a:r>
              <a:rPr lang="es-MX" sz="2000" i="1" dirty="0" smtClean="0">
                <a:latin typeface="Calibri" panose="020F0502020204030204" pitchFamily="34" charset="0"/>
                <a:cs typeface="Arial" pitchFamily="34" charset="0"/>
              </a:rPr>
              <a:t>Articulo 27.</a:t>
            </a:r>
            <a:r>
              <a:rPr lang="es-MX" sz="2000" dirty="0" smtClean="0">
                <a:latin typeface="Calibri" panose="020F0502020204030204" pitchFamily="34" charset="0"/>
                <a:cs typeface="Arial" pitchFamily="34" charset="0"/>
              </a:rPr>
              <a:t> </a:t>
            </a:r>
            <a:r>
              <a:rPr lang="es-MX" sz="2000" i="1" dirty="0" smtClean="0">
                <a:latin typeface="Calibri" panose="020F0502020204030204" pitchFamily="34" charset="0"/>
                <a:cs typeface="Arial" pitchFamily="34" charset="0"/>
              </a:rPr>
              <a:t>Las deducciones autorizadas en este Título deberán reunir los siguientes requisitos:</a:t>
            </a:r>
          </a:p>
          <a:p>
            <a:pPr marL="288550" indent="-288550" algn="just" defTabSz="820764" eaLnBrk="0" hangingPunct="0">
              <a:defRPr/>
            </a:pPr>
            <a:r>
              <a:rPr lang="es-MX" sz="2000" i="1" dirty="0" smtClean="0">
                <a:latin typeface="Calibri" panose="020F0502020204030204" pitchFamily="34" charset="0"/>
                <a:cs typeface="Arial" pitchFamily="34" charset="0"/>
              </a:rPr>
              <a:t>	</a:t>
            </a:r>
          </a:p>
          <a:p>
            <a:pPr marL="288550" indent="-288550" algn="just" defTabSz="820764" eaLnBrk="0" hangingPunct="0">
              <a:defRPr/>
            </a:pPr>
            <a:endParaRPr lang="es-MX" sz="2000" i="1" dirty="0" smtClean="0">
              <a:latin typeface="Calibri" panose="020F0502020204030204" pitchFamily="34" charset="0"/>
              <a:cs typeface="Arial" pitchFamily="34" charset="0"/>
            </a:endParaRPr>
          </a:p>
          <a:p>
            <a:pPr marL="631825" algn="just">
              <a:defRPr/>
            </a:pPr>
            <a:r>
              <a:rPr lang="es-MX" sz="2000" i="1" dirty="0" smtClean="0">
                <a:latin typeface="Calibri" panose="020F0502020204030204" pitchFamily="34" charset="0"/>
                <a:cs typeface="Arial" pitchFamily="34" charset="0"/>
              </a:rPr>
              <a:t>“I. Ser </a:t>
            </a:r>
            <a:r>
              <a:rPr lang="es-MX" sz="2000" b="1" i="1" dirty="0" smtClean="0">
                <a:solidFill>
                  <a:schemeClr val="accent2"/>
                </a:solidFill>
                <a:latin typeface="Calibri" panose="020F0502020204030204" pitchFamily="34" charset="0"/>
                <a:cs typeface="Arial" pitchFamily="34" charset="0"/>
              </a:rPr>
              <a:t>estrictamente indispensables para los fines de la actividad del contribuyente</a:t>
            </a:r>
            <a:r>
              <a:rPr lang="es-MX" sz="2000" i="1" dirty="0" smtClean="0">
                <a:latin typeface="Calibri" panose="020F0502020204030204" pitchFamily="34" charset="0"/>
                <a:cs typeface="Arial" pitchFamily="34" charset="0"/>
              </a:rPr>
              <a:t>, salvo que se trate de donativos no onerosos ni remunerativos, …”</a:t>
            </a:r>
          </a:p>
          <a:p>
            <a:pPr marL="288550" indent="-288550"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95150652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REQUISITOS</a:t>
            </a:r>
          </a:p>
          <a:p>
            <a:r>
              <a:rPr lang="es-MX" sz="2400" b="1" dirty="0" smtClean="0">
                <a:solidFill>
                  <a:schemeClr val="accent2">
                    <a:lumMod val="75000"/>
                  </a:schemeClr>
                </a:solidFill>
                <a:latin typeface="Calibri" pitchFamily="34" charset="0"/>
                <a:cs typeface="Arial" pitchFamily="34" charset="0"/>
              </a:rPr>
              <a:t>“ESTRICTAMENTE INDISPENSABLE”</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a:solidFill>
                  <a:schemeClr val="accent2">
                    <a:lumMod val="75000"/>
                  </a:schemeClr>
                </a:solidFill>
                <a:latin typeface="Calibri" pitchFamily="34" charset="0"/>
                <a:cs typeface="Arial" pitchFamily="34" charset="0"/>
              </a:rPr>
              <a:t>Tesis: 2a. </a:t>
            </a:r>
            <a:r>
              <a:rPr lang="es-MX" b="1" dirty="0" smtClean="0">
                <a:solidFill>
                  <a:schemeClr val="accent2">
                    <a:lumMod val="75000"/>
                  </a:schemeClr>
                </a:solidFill>
                <a:latin typeface="Calibri" pitchFamily="34" charset="0"/>
                <a:cs typeface="Arial" pitchFamily="34" charset="0"/>
              </a:rPr>
              <a:t>CIII/2004</a:t>
            </a:r>
            <a:endParaRPr lang="es-MX" b="1" dirty="0">
              <a:solidFill>
                <a:schemeClr val="accent2">
                  <a:lumMod val="75000"/>
                </a:schemeClr>
              </a:solidFill>
              <a:latin typeface="Calibri" pitchFamily="34" charset="0"/>
              <a:cs typeface="Arial" pitchFamily="34" charset="0"/>
            </a:endParaRPr>
          </a:p>
        </p:txBody>
      </p:sp>
      <p:sp>
        <p:nvSpPr>
          <p:cNvPr id="7" name="2 Marcador de contenido"/>
          <p:cNvSpPr txBox="1">
            <a:spLocks/>
          </p:cNvSpPr>
          <p:nvPr/>
        </p:nvSpPr>
        <p:spPr bwMode="auto">
          <a:xfrm>
            <a:off x="688031" y="2060848"/>
            <a:ext cx="7772400" cy="3096344"/>
          </a:xfrm>
          <a:prstGeom prst="rect">
            <a:avLst/>
          </a:prstGeom>
          <a:noFill/>
          <a:ln>
            <a:miter lim="800000"/>
            <a:headEnd/>
            <a:tailEnd/>
          </a:ln>
        </p:spPr>
        <p:txBody>
          <a:bodyPr vert="horz" wrap="square" lIns="46177" tIns="23089" rIns="46177" bIns="23089" numCol="1" anchor="t" anchorCtr="0" compatLnSpc="1">
            <a:prstTxWarp prst="textNoShape">
              <a:avLst/>
            </a:prstTxWarp>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defTabSz="820738">
              <a:buFont typeface="Arial" charset="0"/>
              <a:buNone/>
            </a:pPr>
            <a:r>
              <a:rPr lang="es-MX" sz="2000" b="1" dirty="0" smtClean="0">
                <a:solidFill>
                  <a:schemeClr val="accent2"/>
                </a:solidFill>
                <a:latin typeface="Calibri" panose="020F0502020204030204" pitchFamily="34" charset="0"/>
                <a:ea typeface="ＭＳ Ｐゴシック" pitchFamily="34" charset="-128"/>
                <a:cs typeface="Arial" charset="0"/>
              </a:rPr>
              <a:t>RENTA. INTERPRETACIÓN DEL TÉRMINO "ESTRICTAMENTE INDISPENSABLES" A QUE SE REFIERE EL ARTÍCULO 31, FRACCIÓN I, DE LA LEY DEL IMPUESTO RELATIVO (LEGISLACIÓN VIGENTE EN 2002).</a:t>
            </a:r>
            <a:endParaRPr lang="es-MX" sz="2000" dirty="0" smtClean="0">
              <a:solidFill>
                <a:schemeClr val="accent2"/>
              </a:solidFill>
              <a:latin typeface="Calibri" panose="020F0502020204030204" pitchFamily="34" charset="0"/>
              <a:ea typeface="ＭＳ Ｐゴシック" pitchFamily="34" charset="-128"/>
              <a:cs typeface="Arial" charset="0"/>
            </a:endParaRPr>
          </a:p>
          <a:p>
            <a:pPr marL="0" indent="0" algn="just" defTabSz="820738"/>
            <a:endParaRPr lang="es-MX" sz="2000" b="1" dirty="0" smtClean="0">
              <a:latin typeface="Calibri" panose="020F0502020204030204" pitchFamily="34" charset="0"/>
              <a:ea typeface="ＭＳ Ｐゴシック" pitchFamily="34" charset="-128"/>
              <a:cs typeface="Arial" charset="0"/>
            </a:endParaRPr>
          </a:p>
          <a:p>
            <a:pPr marL="0" indent="0" algn="just" defTabSz="820738">
              <a:buFont typeface="Arial" charset="0"/>
              <a:buNone/>
            </a:pPr>
            <a:r>
              <a:rPr lang="es-MX" sz="2000" dirty="0" smtClean="0">
                <a:latin typeface="Calibri" panose="020F0502020204030204" pitchFamily="34" charset="0"/>
                <a:ea typeface="ＭＳ Ｐゴシック" pitchFamily="34" charset="-128"/>
                <a:cs typeface="Arial" charset="0"/>
              </a:rPr>
              <a:t>       “…</a:t>
            </a:r>
            <a:r>
              <a:rPr lang="es-MX" sz="2000" i="1" dirty="0" smtClean="0">
                <a:latin typeface="Calibri" panose="020F0502020204030204" pitchFamily="34" charset="0"/>
                <a:ea typeface="ＭＳ Ｐゴシック" pitchFamily="34" charset="-128"/>
                <a:cs typeface="Arial" charset="0"/>
              </a:rPr>
              <a:t>el carácter de indispensable </a:t>
            </a:r>
            <a:r>
              <a:rPr lang="es-MX" sz="2000" b="1" i="1" dirty="0" smtClean="0">
                <a:solidFill>
                  <a:schemeClr val="accent2"/>
                </a:solidFill>
                <a:latin typeface="Calibri" panose="020F0502020204030204" pitchFamily="34" charset="0"/>
                <a:ea typeface="ＭＳ Ｐゴシック" pitchFamily="34" charset="-128"/>
                <a:cs typeface="Arial" charset="0"/>
              </a:rPr>
              <a:t>se encuentra vinculado con la consecución del objeto social de la empresa</a:t>
            </a:r>
            <a:r>
              <a:rPr lang="es-MX" sz="2000" i="1" dirty="0" smtClean="0">
                <a:latin typeface="Calibri" panose="020F0502020204030204" pitchFamily="34" charset="0"/>
                <a:ea typeface="ＭＳ Ｐゴシック" pitchFamily="34" charset="-128"/>
                <a:cs typeface="Arial" charset="0"/>
              </a:rPr>
              <a:t>, es decir, debe tratarse de un gasto necesario para que se cumplimenten en forma cabal sus actividades, de manera que de no realizarlo, éstas tendrían que disminuirse o suspenderse…”</a:t>
            </a:r>
          </a:p>
          <a:p>
            <a:pPr marL="0" indent="0" algn="ctr" defTabSz="820738">
              <a:buFont typeface="Arial" charset="0"/>
              <a:buNone/>
            </a:pPr>
            <a:endParaRPr lang="es-MX" sz="2000" b="1" dirty="0" smtClean="0">
              <a:latin typeface="Calibri" panose="020F0502020204030204" pitchFamily="34" charset="0"/>
              <a:ea typeface="ＭＳ Ｐゴシック" pitchFamily="34" charset="-128"/>
              <a:cs typeface="Arial" charset="0"/>
            </a:endParaRPr>
          </a:p>
          <a:p>
            <a:pPr marL="0" indent="0" algn="just" defTabSz="820738">
              <a:spcBef>
                <a:spcPct val="0"/>
              </a:spcBef>
              <a:buFont typeface="Arial" charset="0"/>
              <a:buNone/>
            </a:pPr>
            <a:r>
              <a:rPr lang="es-MX" sz="2000" b="1" dirty="0" smtClean="0">
                <a:solidFill>
                  <a:schemeClr val="accent2"/>
                </a:solidFill>
                <a:latin typeface="Calibri" panose="020F0502020204030204" pitchFamily="34" charset="0"/>
                <a:ea typeface="ＭＳ Ｐゴシック" pitchFamily="34" charset="-128"/>
                <a:cs typeface="Arial" charset="0"/>
              </a:rPr>
              <a:t>Registro No. 179766 </a:t>
            </a:r>
            <a:r>
              <a:rPr lang="es-MX" sz="2000" dirty="0" smtClean="0">
                <a:latin typeface="Calibri" panose="020F0502020204030204" pitchFamily="34" charset="0"/>
                <a:ea typeface="ＭＳ Ｐゴシック" pitchFamily="34" charset="-128"/>
                <a:cs typeface="Arial" charset="0"/>
              </a:rPr>
              <a:t>Localización: Novena Época Instancia: Segunda Sala Fuente: Semanario Judicial de la Federación y su Gaceta XX, Diciembre de 2004.</a:t>
            </a:r>
          </a:p>
        </p:txBody>
      </p:sp>
    </p:spTree>
    <p:extLst>
      <p:ext uri="{BB962C8B-B14F-4D97-AF65-F5344CB8AC3E}">
        <p14:creationId xmlns:p14="http://schemas.microsoft.com/office/powerpoint/2010/main" val="241873261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REQUISITOS</a:t>
            </a:r>
          </a:p>
          <a:p>
            <a:r>
              <a:rPr lang="es-MX" sz="2400" b="1" dirty="0" smtClean="0">
                <a:solidFill>
                  <a:schemeClr val="accent2">
                    <a:lumMod val="75000"/>
                  </a:schemeClr>
                </a:solidFill>
                <a:latin typeface="Calibri" pitchFamily="34" charset="0"/>
                <a:cs typeface="Arial" pitchFamily="34" charset="0"/>
              </a:rPr>
              <a:t>“ESTRICTAMENTE INDISPENSABLE”</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a:solidFill>
                  <a:schemeClr val="accent2">
                    <a:lumMod val="75000"/>
                  </a:schemeClr>
                </a:solidFill>
                <a:latin typeface="Calibri" pitchFamily="34" charset="0"/>
                <a:cs typeface="Arial" pitchFamily="34" charset="0"/>
              </a:rPr>
              <a:t>Tesis: 1a. </a:t>
            </a:r>
            <a:r>
              <a:rPr lang="es-MX" b="1" dirty="0" smtClean="0">
                <a:solidFill>
                  <a:schemeClr val="accent2">
                    <a:lumMod val="75000"/>
                  </a:schemeClr>
                </a:solidFill>
                <a:latin typeface="Calibri" pitchFamily="34" charset="0"/>
                <a:cs typeface="Arial" pitchFamily="34" charset="0"/>
              </a:rPr>
              <a:t>XXX/2007</a:t>
            </a:r>
            <a:endParaRPr lang="es-MX" b="1" dirty="0">
              <a:solidFill>
                <a:schemeClr val="accent2">
                  <a:lumMod val="75000"/>
                </a:schemeClr>
              </a:solidFill>
              <a:latin typeface="Calibri" pitchFamily="34" charset="0"/>
              <a:cs typeface="Arial" pitchFamily="34" charset="0"/>
            </a:endParaRPr>
          </a:p>
        </p:txBody>
      </p:sp>
      <p:sp>
        <p:nvSpPr>
          <p:cNvPr id="8" name="2 Marcador de contenido"/>
          <p:cNvSpPr txBox="1">
            <a:spLocks/>
          </p:cNvSpPr>
          <p:nvPr/>
        </p:nvSpPr>
        <p:spPr bwMode="auto">
          <a:xfrm>
            <a:off x="544513" y="1916832"/>
            <a:ext cx="7772400" cy="4572000"/>
          </a:xfrm>
          <a:prstGeom prst="rect">
            <a:avLst/>
          </a:prstGeom>
          <a:noFill/>
          <a:ln w="9525">
            <a:noFill/>
            <a:miter lim="800000"/>
            <a:headEnd/>
            <a:tailEnd/>
          </a:ln>
        </p:spPr>
        <p:txBody>
          <a:bodyPr lIns="82064" tIns="41032" rIns="82064" bIns="41032"/>
          <a:lstStyle/>
          <a:p>
            <a:pPr marL="7938" indent="-7938" algn="just" defTabSz="820764" eaLnBrk="0" hangingPunct="0">
              <a:spcBef>
                <a:spcPts val="631"/>
              </a:spcBef>
              <a:buClr>
                <a:schemeClr val="tx2"/>
              </a:buClr>
              <a:buSzPct val="95000"/>
              <a:defRPr/>
            </a:pPr>
            <a:r>
              <a:rPr lang="es-MX" sz="2000" b="1" dirty="0" smtClean="0">
                <a:solidFill>
                  <a:schemeClr val="accent2"/>
                </a:solidFill>
                <a:latin typeface="Calibri" panose="020F0502020204030204" pitchFamily="34" charset="0"/>
                <a:cs typeface="Arial" pitchFamily="34" charset="0"/>
              </a:rPr>
              <a:t>DEDUCCIÓN </a:t>
            </a:r>
            <a:r>
              <a:rPr lang="es-MX" sz="2000" b="1" dirty="0">
                <a:solidFill>
                  <a:schemeClr val="accent2"/>
                </a:solidFill>
                <a:latin typeface="Calibri" panose="020F0502020204030204" pitchFamily="34" charset="0"/>
                <a:cs typeface="Arial" pitchFamily="34" charset="0"/>
              </a:rPr>
              <a:t>DE GASTOS NECESARIOS E INDISPENSABLES. INTERPRETACIÓN DE LOS ARTÍCULOS 29 Y 31, FRACCIÓN I, DE LA LEY DEL IMPUESTO SOBRE LA RENTA.</a:t>
            </a:r>
          </a:p>
          <a:p>
            <a:pPr marL="7938" indent="-7938" algn="just" defTabSz="820764" eaLnBrk="0" hangingPunct="0">
              <a:spcBef>
                <a:spcPts val="631"/>
              </a:spcBef>
              <a:buClr>
                <a:schemeClr val="tx2"/>
              </a:buClr>
              <a:buSzPct val="95000"/>
              <a:defRPr/>
            </a:pPr>
            <a:r>
              <a:rPr lang="es-MX" sz="2000" dirty="0" smtClean="0">
                <a:latin typeface="Calibri" panose="020F0502020204030204" pitchFamily="34" charset="0"/>
                <a:cs typeface="Arial" pitchFamily="34" charset="0"/>
              </a:rPr>
              <a:t>       </a:t>
            </a:r>
            <a:r>
              <a:rPr lang="es-MX" sz="2000" i="1" dirty="0">
                <a:latin typeface="Calibri" panose="020F0502020204030204" pitchFamily="34" charset="0"/>
                <a:cs typeface="Arial" pitchFamily="34" charset="0"/>
              </a:rPr>
              <a:t>“el carácter de indispensabilidad se encuentra estrechamente vinculado con la </a:t>
            </a:r>
            <a:r>
              <a:rPr lang="es-MX" sz="2000" b="1" i="1" dirty="0">
                <a:solidFill>
                  <a:schemeClr val="accent2"/>
                </a:solidFill>
                <a:latin typeface="Calibri" panose="020F0502020204030204" pitchFamily="34" charset="0"/>
                <a:cs typeface="Arial" pitchFamily="34" charset="0"/>
              </a:rPr>
              <a:t>consecución del objeto social de la empresa</a:t>
            </a:r>
            <a:r>
              <a:rPr lang="es-MX" sz="2000" i="1" dirty="0">
                <a:latin typeface="Calibri" panose="020F0502020204030204" pitchFamily="34" charset="0"/>
                <a:cs typeface="Arial" pitchFamily="34" charset="0"/>
              </a:rPr>
              <a:t>, es decir, debe tratarse de un gasto necesario para que cumplimente en forma cabal sus actividades como persona moral y que le reporte un </a:t>
            </a:r>
            <a:r>
              <a:rPr lang="es-MX" sz="2000" b="1" i="1" dirty="0">
                <a:solidFill>
                  <a:schemeClr val="accent2"/>
                </a:solidFill>
                <a:latin typeface="Calibri" panose="020F0502020204030204" pitchFamily="34" charset="0"/>
                <a:cs typeface="Arial" pitchFamily="34" charset="0"/>
              </a:rPr>
              <a:t>beneficio</a:t>
            </a:r>
            <a:r>
              <a:rPr lang="es-MX" sz="2000" i="1" dirty="0">
                <a:latin typeface="Calibri" panose="020F0502020204030204" pitchFamily="34" charset="0"/>
                <a:cs typeface="Arial" pitchFamily="34" charset="0"/>
              </a:rPr>
              <a:t>, de tal manera que, de no realizarlo, ello podría tener como consecuencia la suspensión de las actividades de la empresa o la disminución de éstas, es decir, cuando de no llevarse a cabo el gasto se dejaría de estimular la actividad de la misma, viéndose, en consecuencia, disminuidos sus ingresos en su perjuicio.”</a:t>
            </a:r>
          </a:p>
          <a:p>
            <a:pPr marL="7938" indent="-7938" algn="just" defTabSz="820764" eaLnBrk="0" hangingPunct="0">
              <a:buClr>
                <a:schemeClr val="tx2"/>
              </a:buClr>
              <a:buSzPct val="95000"/>
              <a:defRPr/>
            </a:pPr>
            <a:r>
              <a:rPr lang="es-MX" sz="2000" b="1" dirty="0" smtClean="0">
                <a:solidFill>
                  <a:schemeClr val="accent2"/>
                </a:solidFill>
                <a:latin typeface="Calibri" panose="020F0502020204030204" pitchFamily="34" charset="0"/>
                <a:cs typeface="Arial" pitchFamily="34" charset="0"/>
              </a:rPr>
              <a:t>Registro </a:t>
            </a:r>
            <a:r>
              <a:rPr lang="es-MX" sz="2000" b="1" dirty="0">
                <a:solidFill>
                  <a:schemeClr val="accent2"/>
                </a:solidFill>
                <a:latin typeface="Calibri" panose="020F0502020204030204" pitchFamily="34" charset="0"/>
                <a:cs typeface="Arial" pitchFamily="34" charset="0"/>
              </a:rPr>
              <a:t>No</a:t>
            </a:r>
            <a:r>
              <a:rPr lang="es-MX" sz="2000" b="1" dirty="0">
                <a:latin typeface="Calibri" panose="020F0502020204030204" pitchFamily="34" charset="0"/>
                <a:cs typeface="Arial" pitchFamily="34" charset="0"/>
              </a:rPr>
              <a:t>.: </a:t>
            </a:r>
            <a:r>
              <a:rPr lang="es-MX" sz="2000" dirty="0">
                <a:latin typeface="Calibri" panose="020F0502020204030204" pitchFamily="34" charset="0"/>
                <a:cs typeface="Arial" pitchFamily="34" charset="0"/>
              </a:rPr>
              <a:t>173334</a:t>
            </a:r>
            <a:r>
              <a:rPr lang="es-MX" sz="2000" b="1" dirty="0">
                <a:latin typeface="Calibri" panose="020F0502020204030204" pitchFamily="34" charset="0"/>
                <a:cs typeface="Arial" pitchFamily="34" charset="0"/>
              </a:rPr>
              <a:t> </a:t>
            </a:r>
            <a:r>
              <a:rPr lang="es-MX" sz="2000" b="1" dirty="0">
                <a:solidFill>
                  <a:schemeClr val="accent2"/>
                </a:solidFill>
                <a:latin typeface="Calibri" panose="020F0502020204030204" pitchFamily="34" charset="0"/>
                <a:cs typeface="Arial" pitchFamily="34" charset="0"/>
              </a:rPr>
              <a:t>Localización</a:t>
            </a:r>
            <a:r>
              <a:rPr lang="es-MX" sz="2000" b="1" dirty="0">
                <a:latin typeface="Calibri" panose="020F0502020204030204" pitchFamily="34" charset="0"/>
                <a:cs typeface="Arial" pitchFamily="34" charset="0"/>
              </a:rPr>
              <a:t>:</a:t>
            </a:r>
            <a:r>
              <a:rPr lang="es-MX" sz="2000" dirty="0">
                <a:latin typeface="Calibri" panose="020F0502020204030204" pitchFamily="34" charset="0"/>
                <a:cs typeface="Arial" pitchFamily="34" charset="0"/>
              </a:rPr>
              <a:t> Novena Época </a:t>
            </a:r>
            <a:r>
              <a:rPr lang="es-MX" sz="2000" b="1" dirty="0">
                <a:solidFill>
                  <a:schemeClr val="accent2"/>
                </a:solidFill>
                <a:latin typeface="Calibri" panose="020F0502020204030204" pitchFamily="34" charset="0"/>
                <a:cs typeface="Arial" pitchFamily="34" charset="0"/>
              </a:rPr>
              <a:t>Instancia</a:t>
            </a:r>
            <a:r>
              <a:rPr lang="es-MX" sz="2000" b="1" dirty="0">
                <a:latin typeface="Calibri" panose="020F0502020204030204" pitchFamily="34" charset="0"/>
                <a:cs typeface="Arial" pitchFamily="34" charset="0"/>
              </a:rPr>
              <a:t>:</a:t>
            </a:r>
            <a:r>
              <a:rPr lang="es-MX" sz="2000" dirty="0">
                <a:latin typeface="Calibri" panose="020F0502020204030204" pitchFamily="34" charset="0"/>
                <a:cs typeface="Arial" pitchFamily="34" charset="0"/>
              </a:rPr>
              <a:t> Primera Sala              </a:t>
            </a:r>
          </a:p>
          <a:p>
            <a:pPr marL="7938" indent="-7938" algn="just" defTabSz="820764" eaLnBrk="0" hangingPunct="0">
              <a:buClr>
                <a:schemeClr val="tx2"/>
              </a:buClr>
              <a:buSzPct val="95000"/>
              <a:defRPr/>
            </a:pPr>
            <a:r>
              <a:rPr lang="es-MX" sz="2000" b="1" dirty="0">
                <a:solidFill>
                  <a:schemeClr val="accent2"/>
                </a:solidFill>
                <a:latin typeface="Calibri" panose="020F0502020204030204" pitchFamily="34" charset="0"/>
                <a:cs typeface="Arial" pitchFamily="34" charset="0"/>
              </a:rPr>
              <a:t>Fuente</a:t>
            </a:r>
            <a:r>
              <a:rPr lang="es-MX" sz="2000" b="1" dirty="0">
                <a:latin typeface="Calibri" panose="020F0502020204030204" pitchFamily="34" charset="0"/>
                <a:cs typeface="Arial" pitchFamily="34" charset="0"/>
              </a:rPr>
              <a:t>:</a:t>
            </a:r>
            <a:r>
              <a:rPr lang="es-MX" sz="2000" dirty="0">
                <a:latin typeface="Calibri" panose="020F0502020204030204" pitchFamily="34" charset="0"/>
                <a:cs typeface="Arial" pitchFamily="34" charset="0"/>
              </a:rPr>
              <a:t> Semanario Judicial de la Federación y su Gaceta XXV, Febrero de 2007</a:t>
            </a:r>
            <a:r>
              <a:rPr lang="es-MX" sz="2000" dirty="0" smtClean="0">
                <a:latin typeface="Calibri" panose="020F0502020204030204" pitchFamily="34" charset="0"/>
                <a:cs typeface="Arial" pitchFamily="34" charset="0"/>
              </a:rPr>
              <a:t>.</a:t>
            </a:r>
            <a:endParaRPr lang="es-MX" sz="20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25690568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t>
            </a:r>
            <a:r>
              <a:rPr lang="es-MX" sz="2400" b="1" smtClean="0">
                <a:solidFill>
                  <a:schemeClr val="accent2">
                    <a:lumMod val="75000"/>
                  </a:schemeClr>
                </a:solidFill>
                <a:latin typeface="Calibri" pitchFamily="34" charset="0"/>
                <a:cs typeface="Arial" pitchFamily="34" charset="0"/>
              </a:rPr>
              <a:t>AUTORIZADAS – CFDI</a:t>
            </a:r>
            <a:endParaRPr lang="es-MX" sz="2400" b="1" dirty="0" smtClean="0">
              <a:solidFill>
                <a:schemeClr val="accent2">
                  <a:lumMod val="75000"/>
                </a:schemeClr>
              </a:solidFill>
              <a:latin typeface="Calibri" pitchFamily="34" charset="0"/>
              <a:cs typeface="Arial" pitchFamily="34" charset="0"/>
            </a:endParaRP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 LISR</a:t>
            </a:r>
            <a:endParaRPr lang="es-MX" b="1" dirty="0">
              <a:solidFill>
                <a:schemeClr val="accent2">
                  <a:lumMod val="75000"/>
                </a:schemeClr>
              </a:solidFill>
              <a:latin typeface="Calibri" pitchFamily="34" charset="0"/>
              <a:cs typeface="Arial" pitchFamily="34" charset="0"/>
            </a:endParaRPr>
          </a:p>
        </p:txBody>
      </p:sp>
      <p:sp>
        <p:nvSpPr>
          <p:cNvPr id="7" name="1 Rectángulo"/>
          <p:cNvSpPr/>
          <p:nvPr/>
        </p:nvSpPr>
        <p:spPr>
          <a:xfrm>
            <a:off x="501650" y="2058350"/>
            <a:ext cx="8247063" cy="3432167"/>
          </a:xfrm>
          <a:prstGeom prst="rect">
            <a:avLst/>
          </a:prstGeom>
        </p:spPr>
        <p:txBody>
          <a:bodyPr lIns="46172" tIns="23087" rIns="46172" bIns="23087">
            <a:spAutoFit/>
          </a:bodyPr>
          <a:lstStyle/>
          <a:p>
            <a:pPr algn="just">
              <a:defRPr/>
            </a:pPr>
            <a:r>
              <a:rPr lang="es-MX" dirty="0" smtClean="0">
                <a:latin typeface="Calibri" panose="020F0502020204030204" pitchFamily="34" charset="0"/>
              </a:rPr>
              <a:t>Estar </a:t>
            </a:r>
            <a:r>
              <a:rPr lang="es-MX" dirty="0">
                <a:latin typeface="Calibri" panose="020F0502020204030204" pitchFamily="34" charset="0"/>
              </a:rPr>
              <a:t>amparadas con </a:t>
            </a:r>
            <a:r>
              <a:rPr lang="es-MX" dirty="0" smtClean="0">
                <a:latin typeface="Calibri" panose="020F0502020204030204" pitchFamily="34" charset="0"/>
              </a:rPr>
              <a:t>un CFDI y </a:t>
            </a:r>
            <a:r>
              <a:rPr lang="es-MX" dirty="0">
                <a:latin typeface="Calibri" panose="020F0502020204030204" pitchFamily="34" charset="0"/>
              </a:rPr>
              <a:t>que los pagos cuyo monto exceda de $2,000.00 se efectúen mediante transferencia electrónica de fondos desde cuentas abiertas a </a:t>
            </a:r>
            <a:r>
              <a:rPr lang="es-MX" dirty="0" smtClean="0">
                <a:latin typeface="Calibri" panose="020F0502020204030204" pitchFamily="34" charset="0"/>
              </a:rPr>
              <a:t>nombre del contribuyente; cheque nominativo de la cuenta del contribuyente, </a:t>
            </a:r>
            <a:r>
              <a:rPr lang="es-MX" dirty="0">
                <a:latin typeface="Calibri" panose="020F0502020204030204" pitchFamily="34" charset="0"/>
              </a:rPr>
              <a:t>tarjeta de crédito, de débito o de servicios, o monederos </a:t>
            </a:r>
            <a:r>
              <a:rPr lang="es-MX" dirty="0" smtClean="0">
                <a:latin typeface="Calibri" panose="020F0502020204030204" pitchFamily="34" charset="0"/>
              </a:rPr>
              <a:t>electrónicos autorizados </a:t>
            </a:r>
            <a:r>
              <a:rPr lang="es-MX" dirty="0">
                <a:latin typeface="Calibri" panose="020F0502020204030204" pitchFamily="34" charset="0"/>
              </a:rPr>
              <a:t>y tratándose del </a:t>
            </a:r>
            <a:r>
              <a:rPr lang="es-MX" b="1" dirty="0">
                <a:solidFill>
                  <a:schemeClr val="accent2"/>
                </a:solidFill>
                <a:latin typeface="Calibri" panose="020F0502020204030204" pitchFamily="34" charset="0"/>
              </a:rPr>
              <a:t>consumo de combustibles </a:t>
            </a:r>
            <a:r>
              <a:rPr lang="es-MX" dirty="0">
                <a:latin typeface="Calibri" panose="020F0502020204030204" pitchFamily="34" charset="0"/>
              </a:rPr>
              <a:t>aun cuando dichos consumos no excedan el monto de $2,000.00.</a:t>
            </a:r>
          </a:p>
          <a:p>
            <a:pPr algn="just">
              <a:defRPr/>
            </a:pPr>
            <a:endParaRPr lang="es-MX" sz="1600" b="1" dirty="0" smtClean="0">
              <a:latin typeface="Calibri" panose="020F0502020204030204" pitchFamily="34" charset="0"/>
            </a:endParaRPr>
          </a:p>
          <a:p>
            <a:pPr algn="just">
              <a:defRPr/>
            </a:pPr>
            <a:r>
              <a:rPr lang="es-MX" sz="1600" b="1" dirty="0" smtClean="0">
                <a:solidFill>
                  <a:schemeClr val="accent2"/>
                </a:solidFill>
                <a:latin typeface="Calibri" panose="020F0502020204030204" pitchFamily="34" charset="0"/>
              </a:rPr>
              <a:t>Excepciones</a:t>
            </a:r>
          </a:p>
          <a:p>
            <a:pPr algn="just">
              <a:defRPr/>
            </a:pPr>
            <a:endParaRPr lang="es-MX" sz="1600" b="1" dirty="0">
              <a:solidFill>
                <a:schemeClr val="accent2"/>
              </a:solidFill>
              <a:latin typeface="Calibri" panose="020F0502020204030204" pitchFamily="34" charset="0"/>
            </a:endParaRPr>
          </a:p>
          <a:p>
            <a:pPr marL="285750" indent="-285750" algn="just">
              <a:buFontTx/>
              <a:buChar char="-"/>
              <a:defRPr/>
            </a:pPr>
            <a:r>
              <a:rPr lang="es-MX" sz="1600" dirty="0" smtClean="0">
                <a:latin typeface="Calibri" panose="020F0502020204030204" pitchFamily="34" charset="0"/>
              </a:rPr>
              <a:t>Reglas  I.3.3.1.17. Deducción de salarios pagados en efectivo</a:t>
            </a:r>
          </a:p>
          <a:p>
            <a:pPr marL="285750" indent="-285750" algn="just">
              <a:buFontTx/>
              <a:buChar char="-"/>
              <a:defRPr/>
            </a:pPr>
            <a:r>
              <a:rPr lang="es-ES" sz="1600" dirty="0">
                <a:latin typeface="Calibri" panose="020F0502020204030204" pitchFamily="34" charset="0"/>
                <a:cs typeface="Arial"/>
              </a:rPr>
              <a:t>Se aclara que el pago mediante transferencia electrónica debe realizarse desde una cuenta a nombre del contribuyente. </a:t>
            </a:r>
            <a:r>
              <a:rPr lang="es-ES" sz="1600" u="sng" dirty="0">
                <a:latin typeface="Calibri" panose="020F0502020204030204" pitchFamily="34" charset="0"/>
                <a:cs typeface="Arial"/>
              </a:rPr>
              <a:t>RMF 2014 I.2.7.1.14. CFDI-Pagos por cuenta de terceros</a:t>
            </a:r>
            <a:r>
              <a:rPr lang="es-ES" sz="1600" dirty="0">
                <a:latin typeface="Calibri" panose="020F0502020204030204" pitchFamily="34" charset="0"/>
                <a:cs typeface="Arial"/>
              </a:rPr>
              <a:t>. I.3.3.1.3. Aplica cuando se extinga </a:t>
            </a:r>
            <a:r>
              <a:rPr lang="es-ES" sz="1600" u="sng" dirty="0">
                <a:latin typeface="Calibri" panose="020F0502020204030204" pitchFamily="34" charset="0"/>
                <a:cs typeface="Arial"/>
              </a:rPr>
              <a:t>entregando dinero</a:t>
            </a:r>
            <a:r>
              <a:rPr lang="es-ES" sz="1600" dirty="0" smtClean="0">
                <a:latin typeface="Calibri" panose="020F0502020204030204" pitchFamily="34" charset="0"/>
                <a:cs typeface="Arial"/>
              </a:rPr>
              <a:t>.</a:t>
            </a:r>
            <a:endParaRPr lang="es-MX" sz="1600" dirty="0">
              <a:latin typeface="Calibri" panose="020F0502020204030204" pitchFamily="34" charset="0"/>
            </a:endParaRPr>
          </a:p>
        </p:txBody>
      </p:sp>
    </p:spTree>
    <p:extLst>
      <p:ext uri="{BB962C8B-B14F-4D97-AF65-F5344CB8AC3E}">
        <p14:creationId xmlns:p14="http://schemas.microsoft.com/office/powerpoint/2010/main" val="27433868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CONTABILIDAD, RETENCIONES Y SALARIOS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 LISR / 29 Y 29-A CFF</a:t>
            </a:r>
            <a:endParaRPr lang="es-MX" b="1" dirty="0">
              <a:solidFill>
                <a:schemeClr val="accent2">
                  <a:lumMod val="75000"/>
                </a:schemeClr>
              </a:solidFill>
              <a:latin typeface="Calibri" pitchFamily="34" charset="0"/>
              <a:cs typeface="Arial" pitchFamily="34" charset="0"/>
            </a:endParaRPr>
          </a:p>
        </p:txBody>
      </p:sp>
      <p:sp>
        <p:nvSpPr>
          <p:cNvPr id="8" name="1 Rectángulo"/>
          <p:cNvSpPr/>
          <p:nvPr/>
        </p:nvSpPr>
        <p:spPr>
          <a:xfrm>
            <a:off x="539750" y="1916832"/>
            <a:ext cx="8031163" cy="4755606"/>
          </a:xfrm>
          <a:prstGeom prst="rect">
            <a:avLst/>
          </a:prstGeom>
        </p:spPr>
        <p:txBody>
          <a:bodyPr lIns="46172" tIns="23087" rIns="46172" bIns="23087">
            <a:spAutoFit/>
          </a:bodyPr>
          <a:lstStyle/>
          <a:p>
            <a:pPr marL="366371" indent="-366371" algn="just">
              <a:defRPr/>
            </a:pPr>
            <a:r>
              <a:rPr lang="es-MX" dirty="0">
                <a:latin typeface="Calibri" panose="020F0502020204030204" pitchFamily="34" charset="0"/>
              </a:rPr>
              <a:t>IV. Estar debidamente registradas en contabilidad y que sean restadas </a:t>
            </a:r>
            <a:r>
              <a:rPr lang="es-MX" b="1" dirty="0">
                <a:solidFill>
                  <a:schemeClr val="accent2"/>
                </a:solidFill>
                <a:latin typeface="Calibri" panose="020F0502020204030204" pitchFamily="34" charset="0"/>
              </a:rPr>
              <a:t>una  sola vez</a:t>
            </a:r>
            <a:r>
              <a:rPr lang="es-MX" dirty="0">
                <a:latin typeface="Calibri" panose="020F0502020204030204" pitchFamily="34" charset="0"/>
              </a:rPr>
              <a:t>.</a:t>
            </a:r>
          </a:p>
          <a:p>
            <a:pPr marL="259721" indent="-259721" algn="just">
              <a:buFontTx/>
              <a:buAutoNum type="romanUcPeriod"/>
              <a:defRPr/>
            </a:pPr>
            <a:endParaRPr lang="es-MX" dirty="0">
              <a:latin typeface="Calibri" panose="020F0502020204030204" pitchFamily="34" charset="0"/>
            </a:endParaRPr>
          </a:p>
          <a:p>
            <a:pPr marL="366371" indent="-366371" algn="just">
              <a:defRPr/>
            </a:pPr>
            <a:r>
              <a:rPr lang="es-MX" dirty="0">
                <a:latin typeface="Calibri" panose="020F0502020204030204" pitchFamily="34" charset="0"/>
              </a:rPr>
              <a:t>V. Cumplir con las obligaciones establecidas en esta Ley en materia de </a:t>
            </a:r>
            <a:r>
              <a:rPr lang="es-MX" b="1" dirty="0">
                <a:solidFill>
                  <a:schemeClr val="accent2"/>
                </a:solidFill>
                <a:latin typeface="Calibri" panose="020F0502020204030204" pitchFamily="34" charset="0"/>
              </a:rPr>
              <a:t>retención </a:t>
            </a:r>
            <a:r>
              <a:rPr lang="es-MX" b="1" dirty="0" smtClean="0">
                <a:solidFill>
                  <a:schemeClr val="accent2"/>
                </a:solidFill>
                <a:latin typeface="Calibri" panose="020F0502020204030204" pitchFamily="34" charset="0"/>
              </a:rPr>
              <a:t>y entero </a:t>
            </a:r>
            <a:r>
              <a:rPr lang="es-MX" dirty="0">
                <a:latin typeface="Calibri" panose="020F0502020204030204" pitchFamily="34" charset="0"/>
              </a:rPr>
              <a:t>de impuestos a cargo de terceros.</a:t>
            </a:r>
          </a:p>
          <a:p>
            <a:pPr algn="just">
              <a:defRPr/>
            </a:pPr>
            <a:endParaRPr lang="es-MX" dirty="0">
              <a:latin typeface="Calibri" panose="020F0502020204030204" pitchFamily="34" charset="0"/>
            </a:endParaRPr>
          </a:p>
          <a:p>
            <a:pPr algn="just">
              <a:defRPr/>
            </a:pPr>
            <a:r>
              <a:rPr lang="es-MX" dirty="0">
                <a:latin typeface="Calibri" panose="020F0502020204030204" pitchFamily="34" charset="0"/>
              </a:rPr>
              <a:t>Los pagos por concepto de Sueldos</a:t>
            </a:r>
            <a:r>
              <a:rPr lang="es-MX" dirty="0">
                <a:solidFill>
                  <a:schemeClr val="accent2"/>
                </a:solidFill>
                <a:latin typeface="Calibri" panose="020F0502020204030204" pitchFamily="34" charset="0"/>
              </a:rPr>
              <a:t>, </a:t>
            </a:r>
            <a:r>
              <a:rPr lang="es-MX" b="1" dirty="0">
                <a:solidFill>
                  <a:schemeClr val="accent2"/>
                </a:solidFill>
                <a:latin typeface="Calibri" panose="020F0502020204030204" pitchFamily="34" charset="0"/>
              </a:rPr>
              <a:t>se podrán deducir </a:t>
            </a:r>
            <a:r>
              <a:rPr lang="es-MX" dirty="0">
                <a:latin typeface="Calibri" panose="020F0502020204030204" pitchFamily="34" charset="0"/>
              </a:rPr>
              <a:t>siempre que se cumpla con las obligaciones a que se refiere el artículo </a:t>
            </a:r>
            <a:r>
              <a:rPr lang="es-MX" dirty="0" smtClean="0">
                <a:latin typeface="Calibri" panose="020F0502020204030204" pitchFamily="34" charset="0"/>
              </a:rPr>
              <a:t>99, </a:t>
            </a:r>
            <a:r>
              <a:rPr lang="es-MX" dirty="0">
                <a:latin typeface="Calibri" panose="020F0502020204030204" pitchFamily="34" charset="0"/>
              </a:rPr>
              <a:t>fracciones I, </a:t>
            </a:r>
            <a:r>
              <a:rPr lang="es-MX" dirty="0" smtClean="0">
                <a:latin typeface="Calibri" panose="020F0502020204030204" pitchFamily="34" charset="0"/>
              </a:rPr>
              <a:t>II, III </a:t>
            </a:r>
            <a:r>
              <a:rPr lang="es-MX" b="1" dirty="0" smtClean="0">
                <a:solidFill>
                  <a:schemeClr val="accent2"/>
                </a:solidFill>
                <a:latin typeface="Calibri" panose="020F0502020204030204" pitchFamily="34" charset="0"/>
              </a:rPr>
              <a:t>Expedición de CFDI</a:t>
            </a:r>
            <a:r>
              <a:rPr lang="es-MX" dirty="0" smtClean="0">
                <a:solidFill>
                  <a:schemeClr val="accent2"/>
                </a:solidFill>
                <a:latin typeface="Calibri" panose="020F0502020204030204" pitchFamily="34" charset="0"/>
              </a:rPr>
              <a:t> </a:t>
            </a:r>
            <a:r>
              <a:rPr lang="es-MX" dirty="0">
                <a:latin typeface="Calibri" panose="020F0502020204030204" pitchFamily="34" charset="0"/>
              </a:rPr>
              <a:t>y VI de la misma, así como pagar el subsidio para el empleo y cumplir en materia de IMSS.</a:t>
            </a:r>
          </a:p>
          <a:p>
            <a:pPr marL="259721" indent="-259721" algn="just">
              <a:buFontTx/>
              <a:buAutoNum type="romanUcPeriod"/>
              <a:defRPr/>
            </a:pPr>
            <a:endParaRPr lang="es-MX" dirty="0">
              <a:latin typeface="Calibri" panose="020F0502020204030204" pitchFamily="34" charset="0"/>
            </a:endParaRPr>
          </a:p>
          <a:p>
            <a:pPr algn="just">
              <a:defRPr/>
            </a:pPr>
            <a:r>
              <a:rPr lang="es-ES" dirty="0">
                <a:latin typeface="Calibri" panose="020F0502020204030204" pitchFamily="34" charset="0"/>
              </a:rPr>
              <a:t>Los contribuyentes que deduzcan o acrediten fiscalmente con </a:t>
            </a:r>
            <a:r>
              <a:rPr lang="es-ES" b="1" dirty="0" smtClean="0">
                <a:solidFill>
                  <a:schemeClr val="accent2"/>
                </a:solidFill>
                <a:latin typeface="Calibri" panose="020F0502020204030204" pitchFamily="34" charset="0"/>
              </a:rPr>
              <a:t>CFDI</a:t>
            </a:r>
            <a:r>
              <a:rPr lang="es-ES" dirty="0" smtClean="0">
                <a:latin typeface="Calibri" panose="020F0502020204030204" pitchFamily="34" charset="0"/>
              </a:rPr>
              <a:t>, </a:t>
            </a:r>
            <a:r>
              <a:rPr lang="es-ES" dirty="0">
                <a:latin typeface="Calibri" panose="020F0502020204030204" pitchFamily="34" charset="0"/>
              </a:rPr>
              <a:t>para comprobar su autenticidad</a:t>
            </a:r>
            <a:r>
              <a:rPr lang="es-ES" dirty="0">
                <a:solidFill>
                  <a:schemeClr val="accent2"/>
                </a:solidFill>
                <a:latin typeface="Calibri" panose="020F0502020204030204" pitchFamily="34" charset="0"/>
              </a:rPr>
              <a:t>, </a:t>
            </a:r>
            <a:r>
              <a:rPr lang="es-ES" b="1" dirty="0">
                <a:solidFill>
                  <a:schemeClr val="accent2"/>
                </a:solidFill>
                <a:latin typeface="Calibri" panose="020F0502020204030204" pitchFamily="34" charset="0"/>
              </a:rPr>
              <a:t>deberán consultar </a:t>
            </a:r>
            <a:r>
              <a:rPr lang="es-ES" dirty="0">
                <a:latin typeface="Calibri" panose="020F0502020204030204" pitchFamily="34" charset="0"/>
              </a:rPr>
              <a:t>en la </a:t>
            </a:r>
            <a:r>
              <a:rPr lang="es-ES" dirty="0" smtClean="0">
                <a:latin typeface="Calibri" panose="020F0502020204030204" pitchFamily="34" charset="0"/>
              </a:rPr>
              <a:t>página del </a:t>
            </a:r>
            <a:r>
              <a:rPr lang="es-ES" dirty="0">
                <a:latin typeface="Calibri" panose="020F0502020204030204" pitchFamily="34" charset="0"/>
              </a:rPr>
              <a:t>SAT si el folio que ampara el </a:t>
            </a:r>
            <a:r>
              <a:rPr lang="es-ES" b="1" dirty="0" smtClean="0">
                <a:solidFill>
                  <a:schemeClr val="accent2"/>
                </a:solidFill>
                <a:latin typeface="Calibri" panose="020F0502020204030204" pitchFamily="34" charset="0"/>
              </a:rPr>
              <a:t>CFDI</a:t>
            </a:r>
            <a:r>
              <a:rPr lang="es-ES" b="1" dirty="0" smtClean="0">
                <a:latin typeface="Calibri" panose="020F0502020204030204" pitchFamily="34" charset="0"/>
              </a:rPr>
              <a:t> </a:t>
            </a:r>
            <a:r>
              <a:rPr lang="es-ES" dirty="0">
                <a:latin typeface="Calibri" panose="020F0502020204030204" pitchFamily="34" charset="0"/>
              </a:rPr>
              <a:t>fue autorizado al emisor y si el certificado que ampare el sello digital se encuentra registrado y no ha sido </a:t>
            </a:r>
            <a:r>
              <a:rPr lang="es-ES" dirty="0" smtClean="0">
                <a:latin typeface="Calibri" panose="020F0502020204030204" pitchFamily="34" charset="0"/>
              </a:rPr>
              <a:t>cancelado, aun y cuando sean impresos.</a:t>
            </a:r>
            <a:endParaRPr lang="es-MX" dirty="0">
              <a:latin typeface="Calibri" panose="020F0502020204030204" pitchFamily="34" charset="0"/>
            </a:endParaRPr>
          </a:p>
          <a:p>
            <a:pPr marL="259721" indent="-259721" algn="just">
              <a:buFontTx/>
              <a:buAutoNum type="romanUcPeriod"/>
              <a:defRPr/>
            </a:pPr>
            <a:endParaRPr lang="es-MX" dirty="0">
              <a:latin typeface="Calibri" panose="020F0502020204030204" pitchFamily="34" charset="0"/>
            </a:endParaRPr>
          </a:p>
          <a:p>
            <a:pPr algn="just">
              <a:defRPr/>
            </a:pPr>
            <a:r>
              <a:rPr lang="es-ES" dirty="0">
                <a:latin typeface="Calibri" panose="020F0502020204030204" pitchFamily="34" charset="0"/>
              </a:rPr>
              <a:t>Cuando </a:t>
            </a:r>
            <a:r>
              <a:rPr lang="es-ES" dirty="0" smtClean="0">
                <a:latin typeface="Calibri" panose="020F0502020204030204" pitchFamily="34" charset="0"/>
              </a:rPr>
              <a:t>los  </a:t>
            </a:r>
            <a:r>
              <a:rPr lang="es-ES" dirty="0">
                <a:latin typeface="Calibri" panose="020F0502020204030204" pitchFamily="34" charset="0"/>
              </a:rPr>
              <a:t>comprobantes  no  reúnan  algún requisito de los establecidos en </a:t>
            </a:r>
            <a:r>
              <a:rPr lang="es-ES" dirty="0" smtClean="0">
                <a:latin typeface="Calibri" panose="020F0502020204030204" pitchFamily="34" charset="0"/>
              </a:rPr>
              <a:t>el </a:t>
            </a:r>
            <a:r>
              <a:rPr lang="es-ES" dirty="0">
                <a:latin typeface="Calibri" panose="020F0502020204030204" pitchFamily="34" charset="0"/>
              </a:rPr>
              <a:t>artículo  29-A  </a:t>
            </a:r>
            <a:r>
              <a:rPr lang="es-ES" dirty="0" smtClean="0">
                <a:latin typeface="Calibri" panose="020F0502020204030204" pitchFamily="34" charset="0"/>
              </a:rPr>
              <a:t>del CFF</a:t>
            </a:r>
            <a:r>
              <a:rPr lang="es-ES" b="1" dirty="0" smtClean="0">
                <a:latin typeface="Calibri" panose="020F0502020204030204" pitchFamily="34" charset="0"/>
              </a:rPr>
              <a:t> </a:t>
            </a:r>
            <a:r>
              <a:rPr lang="es-ES" b="1" dirty="0">
                <a:solidFill>
                  <a:schemeClr val="accent2"/>
                </a:solidFill>
                <a:latin typeface="Calibri" panose="020F0502020204030204" pitchFamily="34" charset="0"/>
              </a:rPr>
              <a:t>no podrán  deducirse  o  </a:t>
            </a:r>
            <a:r>
              <a:rPr lang="es-ES" b="1" dirty="0" smtClean="0">
                <a:solidFill>
                  <a:schemeClr val="accent2"/>
                </a:solidFill>
                <a:latin typeface="Calibri" panose="020F0502020204030204" pitchFamily="34" charset="0"/>
              </a:rPr>
              <a:t>acreditarse </a:t>
            </a:r>
            <a:r>
              <a:rPr lang="es-ES" dirty="0" smtClean="0">
                <a:latin typeface="Calibri" panose="020F0502020204030204" pitchFamily="34" charset="0"/>
              </a:rPr>
              <a:t>fiscalmente.</a:t>
            </a:r>
            <a:endParaRPr lang="es-MX" sz="2000" dirty="0">
              <a:latin typeface="Calibri" panose="020F0502020204030204" pitchFamily="34" charset="0"/>
            </a:endParaRPr>
          </a:p>
        </p:txBody>
      </p:sp>
    </p:spTree>
    <p:extLst>
      <p:ext uri="{BB962C8B-B14F-4D97-AF65-F5344CB8AC3E}">
        <p14:creationId xmlns:p14="http://schemas.microsoft.com/office/powerpoint/2010/main" val="48483745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88</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INTERESES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27-VII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644525" y="2060848"/>
            <a:ext cx="8007350" cy="381607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buClr>
                <a:schemeClr val="tx1"/>
              </a:buClr>
              <a:buFont typeface="Arial" pitchFamily="34" charset="0"/>
              <a:buChar char="•"/>
              <a:defRPr/>
            </a:pPr>
            <a:r>
              <a:rPr lang="es-MX" sz="1800" dirty="0" smtClean="0">
                <a:latin typeface="Calibri" panose="020F0502020204030204" pitchFamily="34" charset="0"/>
                <a:cs typeface="Arial" pitchFamily="34" charset="0"/>
              </a:rPr>
              <a:t> Intereses por préstamos.- Para que sean deducibles los mismos deberán utilizarse en los fines del negocio. Si se utiliza para inversiones parcialmente deducibles, en ese mismo porcentaje lo serán los intereses.</a:t>
            </a:r>
          </a:p>
          <a:p>
            <a:pPr algn="just">
              <a:buClr>
                <a:schemeClr val="tx1"/>
              </a:buClr>
              <a:buFont typeface="Arial" pitchFamily="34" charset="0"/>
              <a:buChar char="•"/>
              <a:defRPr/>
            </a:pPr>
            <a:endParaRPr lang="es-MX" sz="1800" dirty="0" smtClean="0">
              <a:latin typeface="Calibri" panose="020F0502020204030204" pitchFamily="34" charset="0"/>
              <a:cs typeface="Arial" pitchFamily="34" charset="0"/>
            </a:endParaRPr>
          </a:p>
          <a:p>
            <a:pPr algn="just">
              <a:buClr>
                <a:schemeClr val="tx1"/>
              </a:buClr>
              <a:buFont typeface="Arial" pitchFamily="34" charset="0"/>
              <a:buChar char="•"/>
              <a:defRPr/>
            </a:pPr>
            <a:r>
              <a:rPr lang="es-MX" sz="1800" dirty="0" smtClean="0">
                <a:latin typeface="Calibri" panose="020F0502020204030204" pitchFamily="34" charset="0"/>
                <a:cs typeface="Arial" pitchFamily="34" charset="0"/>
              </a:rPr>
              <a:t> Si se otorgan prestamos a terceros, trabajadores, funcionarios, socios o accionistas, </a:t>
            </a:r>
            <a:r>
              <a:rPr lang="es-MX" sz="1800" b="1" dirty="0" smtClean="0">
                <a:solidFill>
                  <a:schemeClr val="accent2"/>
                </a:solidFill>
                <a:latin typeface="Calibri" panose="020F0502020204030204" pitchFamily="34" charset="0"/>
                <a:cs typeface="Arial" pitchFamily="34" charset="0"/>
              </a:rPr>
              <a:t>sólo serán deducibles los intereses que se devenguen de capitales tomados en préstamos hasta por el monto de la tasa más baja  </a:t>
            </a:r>
            <a:r>
              <a:rPr lang="es-MX" sz="1800" dirty="0" smtClean="0">
                <a:latin typeface="Calibri" panose="020F0502020204030204" pitchFamily="34" charset="0"/>
                <a:cs typeface="Arial" pitchFamily="34" charset="0"/>
              </a:rPr>
              <a:t>de los intereses  estipulados en los prestamos a terceros, trabajadores, funcionarios, socios o accionistas, </a:t>
            </a:r>
            <a:r>
              <a:rPr lang="es-MX" sz="1800" b="1" dirty="0" smtClean="0">
                <a:solidFill>
                  <a:schemeClr val="accent2"/>
                </a:solidFill>
                <a:latin typeface="Calibri" panose="020F0502020204030204" pitchFamily="34" charset="0"/>
                <a:cs typeface="Arial" pitchFamily="34" charset="0"/>
              </a:rPr>
              <a:t>que se hubieran hecho a estos</a:t>
            </a:r>
            <a:r>
              <a:rPr lang="es-MX" sz="1800" dirty="0" smtClean="0">
                <a:solidFill>
                  <a:schemeClr val="accent2"/>
                </a:solidFill>
                <a:latin typeface="Calibri" panose="020F0502020204030204" pitchFamily="34" charset="0"/>
                <a:cs typeface="Arial" pitchFamily="34" charset="0"/>
              </a:rPr>
              <a:t>.</a:t>
            </a:r>
          </a:p>
          <a:p>
            <a:pPr algn="just">
              <a:buClr>
                <a:schemeClr val="tx1"/>
              </a:buClr>
              <a:buFont typeface="Arial" pitchFamily="34" charset="0"/>
              <a:buChar char="•"/>
              <a:defRPr/>
            </a:pPr>
            <a:endParaRPr lang="es-MX" sz="1800" dirty="0" smtClean="0">
              <a:latin typeface="Calibri" panose="020F0502020204030204" pitchFamily="34" charset="0"/>
              <a:cs typeface="Arial" pitchFamily="34" charset="0"/>
            </a:endParaRPr>
          </a:p>
          <a:p>
            <a:pPr algn="just">
              <a:buClr>
                <a:schemeClr val="tx1"/>
              </a:buClr>
              <a:buFont typeface="Arial" pitchFamily="34" charset="0"/>
              <a:buChar char="•"/>
              <a:defRPr/>
            </a:pPr>
            <a:r>
              <a:rPr lang="es-MX" sz="1800" dirty="0" smtClean="0">
                <a:latin typeface="Calibri" panose="020F0502020204030204" pitchFamily="34" charset="0"/>
                <a:cs typeface="Arial" pitchFamily="34" charset="0"/>
              </a:rPr>
              <a:t>Sino se fijaron intereses por las operaciones del párrafo anterior, no serán deducibles respecto al monto proporcional de los préstamos hechos a las personas citadas.</a:t>
            </a:r>
          </a:p>
        </p:txBody>
      </p:sp>
    </p:spTree>
    <p:extLst>
      <p:ext uri="{BB962C8B-B14F-4D97-AF65-F5344CB8AC3E}">
        <p14:creationId xmlns:p14="http://schemas.microsoft.com/office/powerpoint/2010/main" val="207599017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89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PREVISIÓN SOCIAL</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27-XI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179388" y="1970434"/>
            <a:ext cx="8475662" cy="429701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360687" indent="-230840" algn="just" defTabSz="820764" eaLnBrk="0" hangingPunct="0">
              <a:defRPr/>
            </a:pPr>
            <a:r>
              <a:rPr lang="es-MX" sz="2000" dirty="0" smtClean="0">
                <a:latin typeface="Calibri" panose="020F0502020204030204" pitchFamily="34" charset="0"/>
                <a:cs typeface="Arial" pitchFamily="34" charset="0"/>
              </a:rPr>
              <a:t>	Previsión social, </a:t>
            </a:r>
            <a:r>
              <a:rPr lang="es-MX" sz="2000" dirty="0">
                <a:latin typeface="Calibri" panose="020F0502020204030204" pitchFamily="34" charset="0"/>
                <a:cs typeface="Arial" pitchFamily="34" charset="0"/>
              </a:rPr>
              <a:t>q</a:t>
            </a:r>
            <a:r>
              <a:rPr lang="es-MX" sz="2000" dirty="0" smtClean="0">
                <a:latin typeface="Calibri" panose="020F0502020204030204" pitchFamily="34" charset="0"/>
                <a:cs typeface="Arial" pitchFamily="34" charset="0"/>
              </a:rPr>
              <a:t>ue sea otorgada de acuerdo con lo siguiente:</a:t>
            </a:r>
          </a:p>
          <a:p>
            <a:pPr marL="360687" indent="-230840" algn="just" defTabSz="820764" eaLnBrk="0" hangingPunct="0">
              <a:buFontTx/>
              <a:buChar char="-"/>
              <a:defRPr/>
            </a:pPr>
            <a:endParaRPr lang="es-ES_tradnl" sz="2000" dirty="0" smtClean="0">
              <a:latin typeface="Calibri" panose="020F0502020204030204" pitchFamily="34" charset="0"/>
              <a:cs typeface="Arial" pitchFamily="34" charset="0"/>
            </a:endParaRPr>
          </a:p>
          <a:p>
            <a:pPr marL="360687" indent="-230840" algn="just" defTabSz="820764" eaLnBrk="0" hangingPunct="0">
              <a:buClr>
                <a:srgbClr val="CCFFFF"/>
              </a:buClr>
              <a:defRPr/>
            </a:pPr>
            <a:r>
              <a:rPr lang="es-ES_tradnl" sz="2000" strike="sngStrike" dirty="0" smtClean="0">
                <a:latin typeface="Calibri" panose="020F0502020204030204" pitchFamily="34" charset="0"/>
                <a:cs typeface="Arial" pitchFamily="34" charset="0"/>
              </a:rPr>
              <a:t>	a) Se otorguen </a:t>
            </a:r>
            <a:r>
              <a:rPr lang="es-ES_tradnl" sz="2000" b="1" strike="sngStrike" dirty="0" smtClean="0">
                <a:solidFill>
                  <a:schemeClr val="accent2"/>
                </a:solidFill>
                <a:latin typeface="Calibri" panose="020F0502020204030204" pitchFamily="34" charset="0"/>
                <a:cs typeface="Arial" pitchFamily="34" charset="0"/>
              </a:rPr>
              <a:t>de manera general</a:t>
            </a:r>
            <a:r>
              <a:rPr lang="es-ES_tradnl" sz="2000" strike="sngStrike" dirty="0" smtClean="0">
                <a:latin typeface="Calibri" panose="020F0502020204030204" pitchFamily="34" charset="0"/>
                <a:cs typeface="Arial" pitchFamily="34" charset="0"/>
              </a:rPr>
              <a:t>. Pueden existir diferentes prestaciones, entre diferentes sindicatos o entre sindicalizados y no sindicalizados.</a:t>
            </a:r>
          </a:p>
          <a:p>
            <a:pPr marL="360687" indent="-230840" algn="just" defTabSz="820764" eaLnBrk="0" hangingPunct="0">
              <a:buClr>
                <a:srgbClr val="CCFFFF"/>
              </a:buClr>
              <a:defRPr/>
            </a:pPr>
            <a:endParaRPr lang="es-ES_tradnl" sz="2000" strike="sngStrike" dirty="0" smtClean="0">
              <a:latin typeface="Calibri" panose="020F0502020204030204" pitchFamily="34" charset="0"/>
              <a:cs typeface="Arial" pitchFamily="34" charset="0"/>
            </a:endParaRPr>
          </a:p>
          <a:p>
            <a:pPr marL="360687" indent="-230840" algn="just" defTabSz="820764" eaLnBrk="0" hangingPunct="0">
              <a:buClr>
                <a:srgbClr val="CCFFFF"/>
              </a:buClr>
              <a:defRPr/>
            </a:pPr>
            <a:r>
              <a:rPr lang="es-ES_tradnl" sz="2000" strike="sngStrike" dirty="0" smtClean="0">
                <a:latin typeface="Calibri" panose="020F0502020204030204" pitchFamily="34" charset="0"/>
                <a:cs typeface="Arial" pitchFamily="34" charset="0"/>
              </a:rPr>
              <a:t>	b) 	Las prestaciones de previsión social de no sindicalizados no deben rebasar en </a:t>
            </a:r>
            <a:r>
              <a:rPr lang="es-ES_tradnl" sz="2000" b="1" strike="sngStrike" dirty="0" smtClean="0">
                <a:solidFill>
                  <a:schemeClr val="accent2"/>
                </a:solidFill>
                <a:latin typeface="Calibri" panose="020F0502020204030204" pitchFamily="34" charset="0"/>
                <a:cs typeface="Arial" pitchFamily="34" charset="0"/>
              </a:rPr>
              <a:t>promedio aritmético </a:t>
            </a:r>
            <a:r>
              <a:rPr lang="es-ES_tradnl" sz="2000" strike="sngStrike" dirty="0" smtClean="0">
                <a:latin typeface="Calibri" panose="020F0502020204030204" pitchFamily="34" charset="0"/>
                <a:cs typeface="Arial" pitchFamily="34" charset="0"/>
              </a:rPr>
              <a:t>a los sindicalizados. (No se incluye en esta restricción: Aportaciones de Seg. Social, fondo de ahorro, pensiones y jubilaciones, seguro de vida y gastos médicos).</a:t>
            </a:r>
          </a:p>
          <a:p>
            <a:pPr marL="360687" indent="-230840" algn="just" defTabSz="820764" eaLnBrk="0" hangingPunct="0">
              <a:buClr>
                <a:srgbClr val="CCFFFF"/>
              </a:buClr>
              <a:defRPr/>
            </a:pPr>
            <a:endParaRPr lang="es-ES_tradnl" sz="2000" strike="sngStrike" dirty="0" smtClean="0">
              <a:latin typeface="Calibri" panose="020F0502020204030204" pitchFamily="34" charset="0"/>
              <a:cs typeface="Arial" pitchFamily="34" charset="0"/>
            </a:endParaRPr>
          </a:p>
          <a:p>
            <a:pPr marL="360687" indent="-230840" algn="just" defTabSz="820764" eaLnBrk="0" hangingPunct="0">
              <a:defRPr/>
            </a:pPr>
            <a:r>
              <a:rPr lang="es-MX" sz="2000" strike="sngStrike" dirty="0" smtClean="0">
                <a:latin typeface="Calibri" panose="020F0502020204030204" pitchFamily="34" charset="0"/>
                <a:cs typeface="Arial" pitchFamily="34" charset="0"/>
              </a:rPr>
              <a:t>	c)	Fondo de ahorro además de cumplir con el requisito de generalidad:</a:t>
            </a:r>
          </a:p>
          <a:p>
            <a:pPr marL="541338" indent="-411163" algn="just" defTabSz="820764" eaLnBrk="0" hangingPunct="0">
              <a:defRPr/>
            </a:pPr>
            <a:r>
              <a:rPr lang="es-MX" sz="2000" strike="sngStrike" dirty="0" smtClean="0">
                <a:latin typeface="Calibri" panose="020F0502020204030204" pitchFamily="34" charset="0"/>
                <a:cs typeface="Arial" pitchFamily="34" charset="0"/>
              </a:rPr>
              <a:t>	-  La  cantidad  aportada  por  el  contribuyente  tiene  que  ser  la </a:t>
            </a:r>
            <a:r>
              <a:rPr lang="es-MX" sz="2000" b="1" strike="sngStrike" dirty="0" smtClean="0">
                <a:solidFill>
                  <a:schemeClr val="accent2"/>
                </a:solidFill>
                <a:latin typeface="Calibri" panose="020F0502020204030204" pitchFamily="34" charset="0"/>
                <a:cs typeface="Arial" pitchFamily="34" charset="0"/>
              </a:rPr>
              <a:t>misma  cantidad</a:t>
            </a:r>
            <a:r>
              <a:rPr lang="es-MX" sz="2000" strike="sngStrike" dirty="0" smtClean="0">
                <a:solidFill>
                  <a:schemeClr val="accent2"/>
                </a:solidFill>
                <a:latin typeface="Calibri" panose="020F0502020204030204" pitchFamily="34" charset="0"/>
                <a:cs typeface="Arial" pitchFamily="34" charset="0"/>
              </a:rPr>
              <a:t> </a:t>
            </a:r>
            <a:r>
              <a:rPr lang="es-MX" sz="2000" strike="sngStrike" dirty="0" smtClean="0">
                <a:latin typeface="Calibri" panose="020F0502020204030204" pitchFamily="34" charset="0"/>
                <a:cs typeface="Arial" pitchFamily="34" charset="0"/>
              </a:rPr>
              <a:t>aportada por los trabajadores.</a:t>
            </a:r>
          </a:p>
        </p:txBody>
      </p:sp>
    </p:spTree>
    <p:extLst>
      <p:ext uri="{BB962C8B-B14F-4D97-AF65-F5344CB8AC3E}">
        <p14:creationId xmlns:p14="http://schemas.microsoft.com/office/powerpoint/2010/main" val="28266386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404664"/>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rgbClr val="297FD5">
                    <a:lumMod val="75000"/>
                  </a:srgbClr>
                </a:solidFill>
                <a:latin typeface="Calibri" pitchFamily="34" charset="0"/>
                <a:cs typeface="Arial" pitchFamily="34" charset="0"/>
              </a:rPr>
              <a:t>ESTÍMULOS FISCALES</a:t>
            </a:r>
          </a:p>
          <a:p>
            <a:pPr algn="r" defTabSz="820738" eaLnBrk="0" hangingPunct="0"/>
            <a:r>
              <a:rPr lang="es-ES" b="1" dirty="0" smtClean="0">
                <a:solidFill>
                  <a:srgbClr val="297FD5">
                    <a:lumMod val="75000"/>
                  </a:srgbClr>
                </a:solidFill>
                <a:latin typeface="Calibri" pitchFamily="34" charset="0"/>
                <a:cs typeface="Arial" pitchFamily="34" charset="0"/>
              </a:rPr>
              <a:t>Art</a:t>
            </a:r>
            <a:r>
              <a:rPr lang="es-ES" b="1" dirty="0">
                <a:solidFill>
                  <a:srgbClr val="297FD5">
                    <a:lumMod val="75000"/>
                  </a:srgbClr>
                </a:solidFill>
                <a:latin typeface="Calibri" pitchFamily="34" charset="0"/>
                <a:cs typeface="Arial" pitchFamily="34" charset="0"/>
              </a:rPr>
              <a:t>. </a:t>
            </a:r>
            <a:r>
              <a:rPr lang="es-ES" b="1" dirty="0" smtClean="0">
                <a:solidFill>
                  <a:srgbClr val="297FD5">
                    <a:lumMod val="75000"/>
                  </a:srgbClr>
                </a:solidFill>
                <a:latin typeface="Calibri" pitchFamily="34" charset="0"/>
                <a:cs typeface="Arial" pitchFamily="34" charset="0"/>
              </a:rPr>
              <a:t>16 LIF</a:t>
            </a:r>
            <a:endParaRPr lang="es-MX" b="1" dirty="0">
              <a:solidFill>
                <a:srgbClr val="297FD5">
                  <a:lumMod val="75000"/>
                </a:srgb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pPr/>
              <a:t>9</a:t>
            </a:fld>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495486135"/>
              </p:ext>
            </p:extLst>
          </p:nvPr>
        </p:nvGraphicFramePr>
        <p:xfrm>
          <a:off x="251516" y="1063369"/>
          <a:ext cx="8496946" cy="4925691"/>
        </p:xfrm>
        <a:graphic>
          <a:graphicData uri="http://schemas.openxmlformats.org/drawingml/2006/table">
            <a:tbl>
              <a:tblPr firstRow="1" bandRow="1">
                <a:tableStyleId>{5C22544A-7EE6-4342-B048-85BDC9FD1C3A}</a:tableStyleId>
              </a:tblPr>
              <a:tblGrid>
                <a:gridCol w="4248473"/>
                <a:gridCol w="4248473"/>
              </a:tblGrid>
              <a:tr h="352221">
                <a:tc>
                  <a:txBody>
                    <a:bodyPr/>
                    <a:lstStyle/>
                    <a:p>
                      <a:pPr algn="ctr"/>
                      <a:r>
                        <a:rPr lang="es-MX" sz="1800" dirty="0" smtClean="0">
                          <a:latin typeface="Calibri" pitchFamily="34" charset="0"/>
                        </a:rPr>
                        <a:t>Contribuyente</a:t>
                      </a:r>
                      <a:endParaRPr lang="es-MX" sz="1800" dirty="0">
                        <a:latin typeface="Calibri" pitchFamily="34" charset="0"/>
                      </a:endParaRPr>
                    </a:p>
                  </a:txBody>
                  <a:tcPr/>
                </a:tc>
                <a:tc>
                  <a:txBody>
                    <a:bodyPr/>
                    <a:lstStyle/>
                    <a:p>
                      <a:pPr algn="ctr"/>
                      <a:r>
                        <a:rPr lang="es-MX" sz="1800" dirty="0" smtClean="0">
                          <a:latin typeface="Calibri" pitchFamily="34" charset="0"/>
                        </a:rPr>
                        <a:t>Estímulo fiscal</a:t>
                      </a:r>
                      <a:endParaRPr lang="es-MX" sz="1800" dirty="0">
                        <a:latin typeface="Calibri" pitchFamily="34" charset="0"/>
                      </a:endParaRPr>
                    </a:p>
                  </a:txBody>
                  <a:tcPr/>
                </a:tc>
              </a:tr>
              <a:tr h="1007960">
                <a:tc>
                  <a:txBody>
                    <a:bodyPr/>
                    <a:lstStyle/>
                    <a:p>
                      <a:r>
                        <a:rPr lang="es-MX" sz="1400" dirty="0" smtClean="0">
                          <a:latin typeface="Calibri" pitchFamily="34" charset="0"/>
                        </a:rPr>
                        <a:t>V.- Que se dediquen exclusivamente al </a:t>
                      </a:r>
                      <a:r>
                        <a:rPr lang="es-MX" sz="1400" b="1" u="none" dirty="0" smtClean="0">
                          <a:solidFill>
                            <a:schemeClr val="accent2"/>
                          </a:solidFill>
                          <a:latin typeface="Calibri" pitchFamily="34" charset="0"/>
                        </a:rPr>
                        <a:t>transporte terrestre público y privado, de carga o pasaje</a:t>
                      </a:r>
                      <a:r>
                        <a:rPr lang="es-MX" sz="1400" dirty="0" smtClean="0">
                          <a:latin typeface="Calibri" pitchFamily="34" charset="0"/>
                        </a:rPr>
                        <a:t>, así como el turístico, que utilizan la Red Nacional de Autopistas de Cuota.</a:t>
                      </a:r>
                      <a:endParaRPr lang="es-MX" sz="1400" dirty="0">
                        <a:latin typeface="Calibri" pitchFamily="34" charset="0"/>
                      </a:endParaRPr>
                    </a:p>
                  </a:txBody>
                  <a:tcPr/>
                </a:tc>
                <a:tc>
                  <a:txBody>
                    <a:bodyPr/>
                    <a:lstStyle/>
                    <a:p>
                      <a:r>
                        <a:rPr lang="es-MX" sz="1400" dirty="0" smtClean="0">
                          <a:latin typeface="Calibri" pitchFamily="34" charset="0"/>
                        </a:rPr>
                        <a:t>Permitir un </a:t>
                      </a:r>
                      <a:r>
                        <a:rPr lang="es-MX" sz="1400" dirty="0" err="1" smtClean="0">
                          <a:latin typeface="Calibri" pitchFamily="34" charset="0"/>
                        </a:rPr>
                        <a:t>acreditamiento</a:t>
                      </a:r>
                      <a:r>
                        <a:rPr lang="es-MX" sz="1400" dirty="0" smtClean="0">
                          <a:latin typeface="Calibri" pitchFamily="34" charset="0"/>
                        </a:rPr>
                        <a:t> de los gastos realizados en el pago de los servicios por el uso de la infraestructura carretera de cuota hasta en un 50% del gasto total erogado por este concepto.</a:t>
                      </a:r>
                    </a:p>
                  </a:txBody>
                  <a:tcPr/>
                </a:tc>
              </a:tr>
              <a:tr h="1753651">
                <a:tc>
                  <a:txBody>
                    <a:bodyPr/>
                    <a:lstStyle/>
                    <a:p>
                      <a:endParaRPr lang="es-MX" sz="1400" dirty="0">
                        <a:latin typeface="Calibri" pitchFamily="34" charset="0"/>
                      </a:endParaRPr>
                    </a:p>
                  </a:txBody>
                  <a:tcPr/>
                </a:tc>
                <a:tc>
                  <a:txBody>
                    <a:bodyPr/>
                    <a:lstStyle/>
                    <a:p>
                      <a:r>
                        <a:rPr lang="es-MX" sz="1400" dirty="0" smtClean="0">
                          <a:latin typeface="Calibri" pitchFamily="34" charset="0"/>
                        </a:rPr>
                        <a:t>Considerarán </a:t>
                      </a:r>
                      <a:r>
                        <a:rPr lang="es-MX" sz="1400" b="1" i="0" u="none" dirty="0" smtClean="0">
                          <a:solidFill>
                            <a:schemeClr val="accent2"/>
                          </a:solidFill>
                          <a:latin typeface="Calibri" pitchFamily="34" charset="0"/>
                        </a:rPr>
                        <a:t>ingresos acumulables </a:t>
                      </a:r>
                      <a:r>
                        <a:rPr lang="es-MX" sz="1400" dirty="0" smtClean="0">
                          <a:latin typeface="Calibri" pitchFamily="34" charset="0"/>
                        </a:rPr>
                        <a:t>para ISR</a:t>
                      </a:r>
                      <a:r>
                        <a:rPr lang="es-MX" sz="1400" baseline="0" dirty="0" smtClean="0">
                          <a:latin typeface="Calibri" pitchFamily="34" charset="0"/>
                        </a:rPr>
                        <a:t> cuando </a:t>
                      </a:r>
                      <a:r>
                        <a:rPr lang="es-MX" sz="1400" dirty="0" smtClean="0">
                          <a:latin typeface="Calibri" pitchFamily="34" charset="0"/>
                        </a:rPr>
                        <a:t>efectivamente lo </a:t>
                      </a:r>
                      <a:r>
                        <a:rPr lang="es-MX" sz="1400" dirty="0" smtClean="0">
                          <a:latin typeface="Calibri" pitchFamily="34" charset="0"/>
                        </a:rPr>
                        <a:t>acrediten.</a:t>
                      </a:r>
                      <a:endParaRPr lang="es-MX" sz="1400" dirty="0" smtClean="0">
                        <a:latin typeface="Calibri" pitchFamily="34" charset="0"/>
                      </a:endParaRPr>
                    </a:p>
                    <a:p>
                      <a:endParaRPr lang="es-MX" sz="1400" dirty="0" smtClean="0">
                        <a:latin typeface="Calibri" pitchFamily="34" charset="0"/>
                      </a:endParaRPr>
                    </a:p>
                    <a:p>
                      <a:r>
                        <a:rPr lang="es-MX" sz="1400" dirty="0" smtClean="0">
                          <a:latin typeface="Calibri" pitchFamily="34" charset="0"/>
                        </a:rPr>
                        <a:t>El </a:t>
                      </a:r>
                      <a:r>
                        <a:rPr lang="es-MX" sz="1400" dirty="0" err="1" smtClean="0">
                          <a:latin typeface="Calibri" pitchFamily="34" charset="0"/>
                        </a:rPr>
                        <a:t>acreditamiento</a:t>
                      </a:r>
                      <a:r>
                        <a:rPr lang="es-MX" sz="1400" dirty="0" smtClean="0">
                          <a:latin typeface="Calibri" pitchFamily="34" charset="0"/>
                        </a:rPr>
                        <a:t> </a:t>
                      </a:r>
                      <a:r>
                        <a:rPr lang="es-MX" sz="1400" b="1" u="none" dirty="0" smtClean="0">
                          <a:solidFill>
                            <a:schemeClr val="accent2"/>
                          </a:solidFill>
                          <a:latin typeface="Calibri" pitchFamily="34" charset="0"/>
                        </a:rPr>
                        <a:t>podrá efectuarse contra el ISR</a:t>
                      </a:r>
                      <a:r>
                        <a:rPr lang="es-MX" sz="1400" baseline="0" dirty="0" smtClean="0">
                          <a:latin typeface="Calibri" pitchFamily="34" charset="0"/>
                        </a:rPr>
                        <a:t> </a:t>
                      </a:r>
                      <a:r>
                        <a:rPr lang="es-MX" sz="1400" dirty="0" smtClean="0">
                          <a:latin typeface="Calibri" pitchFamily="34" charset="0"/>
                        </a:rPr>
                        <a:t>del ejercicio, incluso en los pagos provisionales.</a:t>
                      </a:r>
                    </a:p>
                    <a:p>
                      <a:endParaRPr lang="es-MX" sz="1400" dirty="0" smtClean="0">
                        <a:latin typeface="Calibri" pitchFamily="34" charset="0"/>
                      </a:endParaRPr>
                    </a:p>
                    <a:p>
                      <a:r>
                        <a:rPr lang="es-MX" sz="1400" dirty="0" smtClean="0">
                          <a:latin typeface="Calibri" pitchFamily="34" charset="0"/>
                        </a:rPr>
                        <a:t>Quien</a:t>
                      </a:r>
                      <a:r>
                        <a:rPr lang="es-MX" sz="1400" baseline="0" dirty="0" smtClean="0">
                          <a:latin typeface="Calibri" pitchFamily="34" charset="0"/>
                        </a:rPr>
                        <a:t> no lo acredite </a:t>
                      </a:r>
                      <a:r>
                        <a:rPr lang="es-MX" sz="1400" b="1" u="none" baseline="0" dirty="0" smtClean="0">
                          <a:solidFill>
                            <a:schemeClr val="accent2"/>
                          </a:solidFill>
                          <a:latin typeface="Calibri" pitchFamily="34" charset="0"/>
                        </a:rPr>
                        <a:t>perderá el </a:t>
                      </a:r>
                      <a:r>
                        <a:rPr lang="es-MX" sz="1400" b="1" u="none" baseline="0" dirty="0" smtClean="0">
                          <a:solidFill>
                            <a:schemeClr val="accent2"/>
                          </a:solidFill>
                          <a:latin typeface="Calibri" pitchFamily="34" charset="0"/>
                        </a:rPr>
                        <a:t>derecho.</a:t>
                      </a:r>
                      <a:endParaRPr lang="es-MX" sz="1400" b="1" u="none" baseline="0" dirty="0" smtClean="0">
                        <a:solidFill>
                          <a:schemeClr val="accent2"/>
                        </a:solidFill>
                        <a:latin typeface="Calibri" pitchFamily="34" charset="0"/>
                      </a:endParaRPr>
                    </a:p>
                    <a:p>
                      <a:endParaRPr lang="es-MX" sz="1400" baseline="0" dirty="0" smtClean="0">
                        <a:latin typeface="Calibri" pitchFamily="34" charset="0"/>
                      </a:endParaRPr>
                    </a:p>
                  </a:txBody>
                  <a:tcPr/>
                </a:tc>
              </a:tr>
              <a:tr h="1753651">
                <a:tc>
                  <a:txBody>
                    <a:bodyPr/>
                    <a:lstStyle/>
                    <a:p>
                      <a:endParaRPr lang="es-MX" sz="1400" dirty="0">
                        <a:latin typeface="Calibri" pitchFamily="34" charset="0"/>
                      </a:endParaRPr>
                    </a:p>
                  </a:txBody>
                  <a:tcPr/>
                </a:tc>
                <a:tc>
                  <a:txBody>
                    <a:bodyPr/>
                    <a:lstStyle/>
                    <a:p>
                      <a:endParaRPr lang="es-MX" sz="1400" dirty="0" smtClean="0">
                        <a:latin typeface="Calibri" pitchFamily="34" charset="0"/>
                      </a:endParaRPr>
                    </a:p>
                  </a:txBody>
                  <a:tcPr/>
                </a:tc>
              </a:tr>
            </a:tbl>
          </a:graphicData>
        </a:graphic>
      </p:graphicFrame>
    </p:spTree>
    <p:extLst>
      <p:ext uri="{BB962C8B-B14F-4D97-AF65-F5344CB8AC3E}">
        <p14:creationId xmlns:p14="http://schemas.microsoft.com/office/powerpoint/2010/main" val="263510479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90</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PREVISIÓN SOCIAL</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27-XI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468313" y="2032000"/>
            <a:ext cx="8007350" cy="463708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360687" indent="-230840" algn="just" defTabSz="820764" eaLnBrk="0" hangingPunct="0">
              <a:defRPr/>
            </a:pPr>
            <a:r>
              <a:rPr lang="es-MX" sz="2000" strike="sngStrike" dirty="0" smtClean="0">
                <a:latin typeface="Arial" pitchFamily="34" charset="0"/>
                <a:cs typeface="Arial" pitchFamily="34" charset="0"/>
              </a:rPr>
              <a:t>	- Que la aportación del contribuyente </a:t>
            </a:r>
            <a:r>
              <a:rPr lang="es-MX" sz="2000" b="1" strike="sngStrike" dirty="0" smtClean="0">
                <a:solidFill>
                  <a:schemeClr val="accent2"/>
                </a:solidFill>
                <a:latin typeface="Arial" pitchFamily="34" charset="0"/>
                <a:cs typeface="Arial" pitchFamily="34" charset="0"/>
              </a:rPr>
              <a:t>no exceda del 13% </a:t>
            </a:r>
            <a:r>
              <a:rPr lang="es-MX" sz="2000" strike="sngStrike" dirty="0" smtClean="0">
                <a:latin typeface="Arial" pitchFamily="34" charset="0"/>
                <a:cs typeface="Arial" pitchFamily="34" charset="0"/>
              </a:rPr>
              <a:t>del salario del trabajador, y </a:t>
            </a:r>
          </a:p>
          <a:p>
            <a:pPr marL="360687" indent="-230840" algn="just" defTabSz="820764" eaLnBrk="0" hangingPunct="0">
              <a:defRPr/>
            </a:pPr>
            <a:r>
              <a:rPr lang="es-MX" sz="2000" strike="sngStrike" dirty="0" smtClean="0">
                <a:latin typeface="Arial" pitchFamily="34" charset="0"/>
                <a:cs typeface="Arial" pitchFamily="34" charset="0"/>
              </a:rPr>
              <a:t>	-  Que en ningún caso dicha aportación exceda de </a:t>
            </a:r>
            <a:r>
              <a:rPr lang="es-MX" sz="2000" b="1" strike="sngStrike" dirty="0" smtClean="0">
                <a:solidFill>
                  <a:schemeClr val="accent2"/>
                </a:solidFill>
                <a:latin typeface="Arial" pitchFamily="34" charset="0"/>
                <a:cs typeface="Arial" pitchFamily="34" charset="0"/>
              </a:rPr>
              <a:t>1.3 veces </a:t>
            </a:r>
            <a:r>
              <a:rPr lang="es-MX" sz="2000" strike="sngStrike" dirty="0" smtClean="0">
                <a:latin typeface="Arial" pitchFamily="34" charset="0"/>
                <a:cs typeface="Arial" pitchFamily="34" charset="0"/>
              </a:rPr>
              <a:t>el SMGAG que corresponda al trabajador.</a:t>
            </a:r>
          </a:p>
          <a:p>
            <a:pPr marL="360687" indent="-230840" algn="just" defTabSz="820764" eaLnBrk="0" hangingPunct="0">
              <a:defRPr/>
            </a:pPr>
            <a:endParaRPr lang="es-MX" sz="2000" dirty="0" smtClean="0">
              <a:latin typeface="Arial" pitchFamily="34" charset="0"/>
              <a:cs typeface="Arial" pitchFamily="34" charset="0"/>
            </a:endParaRPr>
          </a:p>
          <a:p>
            <a:pPr marL="360687" indent="-230840" algn="just" defTabSz="820764" eaLnBrk="0" hangingPunct="0">
              <a:defRPr/>
            </a:pPr>
            <a:r>
              <a:rPr lang="es-MX" sz="2000" dirty="0" smtClean="0">
                <a:latin typeface="Arial" pitchFamily="34" charset="0"/>
                <a:cs typeface="Arial" pitchFamily="34" charset="0"/>
              </a:rPr>
              <a:t>	</a:t>
            </a:r>
            <a:r>
              <a:rPr lang="es-ES_tradnl" sz="2000" dirty="0" smtClean="0">
                <a:latin typeface="Arial" pitchFamily="34" charset="0"/>
                <a:cs typeface="Arial" pitchFamily="34" charset="0"/>
              </a:rPr>
              <a:t>d)	La previsión social </a:t>
            </a:r>
            <a:r>
              <a:rPr lang="es-ES_tradnl" sz="2000" b="1" dirty="0" smtClean="0">
                <a:solidFill>
                  <a:schemeClr val="accent2"/>
                </a:solidFill>
                <a:latin typeface="Arial" pitchFamily="34" charset="0"/>
                <a:cs typeface="Arial" pitchFamily="34" charset="0"/>
              </a:rPr>
              <a:t>no debe ser mayor de 10 veces SMG </a:t>
            </a:r>
            <a:r>
              <a:rPr lang="es-ES_tradnl" sz="2000" dirty="0" smtClean="0">
                <a:latin typeface="Arial" pitchFamily="34" charset="0"/>
                <a:cs typeface="Arial" pitchFamily="34" charset="0"/>
              </a:rPr>
              <a:t>elevado al año del área geográfica del trabajador, el excedente será No deducible.</a:t>
            </a:r>
          </a:p>
          <a:p>
            <a:pPr marL="360687" indent="-230840" algn="just" defTabSz="820764" eaLnBrk="0" hangingPunct="0">
              <a:defRPr/>
            </a:pPr>
            <a:endParaRPr lang="es-ES_tradnl" sz="2000" dirty="0">
              <a:latin typeface="Arial" pitchFamily="34" charset="0"/>
              <a:cs typeface="Arial" pitchFamily="34" charset="0"/>
            </a:endParaRPr>
          </a:p>
          <a:p>
            <a:pPr marL="360687" indent="-230840" algn="just" defTabSz="820764" eaLnBrk="0" hangingPunct="0">
              <a:defRPr/>
            </a:pPr>
            <a:r>
              <a:rPr lang="es-ES" sz="2000" dirty="0" smtClean="0">
                <a:latin typeface="Arial"/>
                <a:cs typeface="Arial"/>
              </a:rPr>
              <a:t>	Los vales </a:t>
            </a:r>
            <a:r>
              <a:rPr lang="es-ES" sz="2000" dirty="0">
                <a:latin typeface="Arial"/>
                <a:cs typeface="Arial"/>
              </a:rPr>
              <a:t>de despensa se entreguen a través de </a:t>
            </a:r>
            <a:r>
              <a:rPr lang="es-ES" sz="2000" u="sng" dirty="0">
                <a:latin typeface="Arial"/>
                <a:cs typeface="Arial"/>
              </a:rPr>
              <a:t>monederos electrónicos</a:t>
            </a:r>
            <a:r>
              <a:rPr lang="es-ES" sz="2000" dirty="0">
                <a:latin typeface="Arial"/>
                <a:cs typeface="Arial"/>
              </a:rPr>
              <a:t>.</a:t>
            </a:r>
            <a:endParaRPr lang="es-ES_tradnl" sz="2000" dirty="0" smtClean="0">
              <a:latin typeface="Arial" pitchFamily="34" charset="0"/>
              <a:cs typeface="Arial" pitchFamily="34" charset="0"/>
            </a:endParaRPr>
          </a:p>
        </p:txBody>
      </p:sp>
    </p:spTree>
    <p:extLst>
      <p:ext uri="{BB962C8B-B14F-4D97-AF65-F5344CB8AC3E}">
        <p14:creationId xmlns:p14="http://schemas.microsoft.com/office/powerpoint/2010/main" val="376413719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91</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PREVISIÓN SOCIAL</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27-XI LISR</a:t>
            </a:r>
            <a:endParaRPr lang="es-MX" b="1" dirty="0">
              <a:solidFill>
                <a:schemeClr val="accent2">
                  <a:lumMod val="75000"/>
                </a:schemeClr>
              </a:solidFill>
              <a:latin typeface="Calibri" pitchFamily="34" charset="0"/>
              <a:cs typeface="Arial" pitchFamily="34" charset="0"/>
            </a:endParaRPr>
          </a:p>
        </p:txBody>
      </p:sp>
      <p:sp>
        <p:nvSpPr>
          <p:cNvPr id="9" name="Rectangle 3"/>
          <p:cNvSpPr>
            <a:spLocks noChangeArrowheads="1"/>
          </p:cNvSpPr>
          <p:nvPr/>
        </p:nvSpPr>
        <p:spPr bwMode="auto">
          <a:xfrm>
            <a:off x="644525" y="1970434"/>
            <a:ext cx="8007350" cy="448275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defRPr/>
            </a:pPr>
            <a:r>
              <a:rPr lang="es-ES" sz="2000" b="1" dirty="0" smtClean="0">
                <a:solidFill>
                  <a:schemeClr val="accent2"/>
                </a:solidFill>
                <a:latin typeface="Arial" pitchFamily="34" charset="0"/>
                <a:cs typeface="Arial" pitchFamily="34" charset="0"/>
              </a:rPr>
              <a:t>Determinación de la previsión social deducible de los trabajadores no sindicalizados</a:t>
            </a:r>
            <a:endParaRPr lang="es-MX" sz="2000" dirty="0" smtClean="0">
              <a:solidFill>
                <a:schemeClr val="accent2"/>
              </a:solidFill>
              <a:latin typeface="Arial" pitchFamily="34" charset="0"/>
              <a:cs typeface="Arial" pitchFamily="34" charset="0"/>
            </a:endParaRPr>
          </a:p>
          <a:p>
            <a:pPr algn="just">
              <a:defRPr/>
            </a:pPr>
            <a:endParaRPr lang="es-ES" sz="2000" b="1" dirty="0" smtClean="0">
              <a:latin typeface="Arial" pitchFamily="34" charset="0"/>
              <a:cs typeface="Arial" pitchFamily="34" charset="0"/>
            </a:endParaRPr>
          </a:p>
          <a:p>
            <a:pPr algn="just">
              <a:defRPr/>
            </a:pPr>
            <a:r>
              <a:rPr lang="es-ES" sz="2000" b="1" dirty="0" smtClean="0">
                <a:solidFill>
                  <a:schemeClr val="accent2"/>
                </a:solidFill>
                <a:latin typeface="Arial" pitchFamily="34" charset="0"/>
                <a:cs typeface="Arial" pitchFamily="34" charset="0"/>
              </a:rPr>
              <a:t>I.3.3.1.7. </a:t>
            </a:r>
            <a:r>
              <a:rPr lang="es-ES" sz="2000" dirty="0" smtClean="0">
                <a:latin typeface="Arial" pitchFamily="34" charset="0"/>
                <a:cs typeface="Arial" pitchFamily="34" charset="0"/>
              </a:rPr>
              <a:t>Para los efectos del artículo 27, fracción XI, cuarto párrafo de la Ley del ISR, los contribuyentes podrán determinar el </a:t>
            </a:r>
            <a:r>
              <a:rPr lang="es-ES" sz="2000" b="1" dirty="0" smtClean="0">
                <a:solidFill>
                  <a:schemeClr val="accent2"/>
                </a:solidFill>
                <a:latin typeface="Arial" pitchFamily="34" charset="0"/>
                <a:cs typeface="Arial" pitchFamily="34" charset="0"/>
              </a:rPr>
              <a:t>promedio aritmético de las erogaciones deducibles por prestaciones de previsión social por cada uno de los trabajadores no sindicalizados</a:t>
            </a:r>
            <a:r>
              <a:rPr lang="es-ES" sz="2000" dirty="0" smtClean="0">
                <a:latin typeface="Arial" pitchFamily="34" charset="0"/>
                <a:cs typeface="Arial" pitchFamily="34" charset="0"/>
              </a:rPr>
              <a:t>, dividiendo el total de las prestaciones cubiertas a todos los trabajadores no sindicalizados durante el ejercicio inmediato anterior, entre el número de dichos trabajadores correspondiente al mismo ejercicio.</a:t>
            </a:r>
            <a:endParaRPr lang="es-MX" sz="2000" dirty="0" smtClean="0">
              <a:latin typeface="Arial" pitchFamily="34" charset="0"/>
              <a:cs typeface="Arial" pitchFamily="34" charset="0"/>
            </a:endParaRPr>
          </a:p>
          <a:p>
            <a:pPr>
              <a:defRPr/>
            </a:pPr>
            <a:r>
              <a:rPr lang="es-ES" sz="2000" dirty="0" smtClean="0">
                <a:latin typeface="Arial" pitchFamily="34" charset="0"/>
                <a:cs typeface="Arial" pitchFamily="34" charset="0"/>
              </a:rPr>
              <a:t>	</a:t>
            </a:r>
            <a:endParaRPr lang="es-MX" sz="2000" dirty="0" smtClean="0">
              <a:latin typeface="Arial" pitchFamily="34" charset="0"/>
              <a:cs typeface="Arial" pitchFamily="34" charset="0"/>
            </a:endParaRPr>
          </a:p>
          <a:p>
            <a:pPr marL="360687" indent="-230840" algn="just" defTabSz="820764" eaLnBrk="0" hangingPunct="0">
              <a:defRPr/>
            </a:pPr>
            <a:endParaRPr lang="es-MX" sz="2000" dirty="0" smtClean="0">
              <a:latin typeface="Arial" pitchFamily="34" charset="0"/>
              <a:cs typeface="Arial" pitchFamily="34" charset="0"/>
            </a:endParaRPr>
          </a:p>
          <a:p>
            <a:pPr marL="289351" indent="-289351" algn="just">
              <a:buClr>
                <a:schemeClr val="tx1"/>
              </a:buClr>
              <a:defRPr/>
            </a:pPr>
            <a:endParaRPr lang="es-MX" sz="2000" dirty="0" smtClean="0">
              <a:latin typeface="Arial" pitchFamily="34" charset="0"/>
              <a:cs typeface="Arial" pitchFamily="34" charset="0"/>
            </a:endParaRPr>
          </a:p>
          <a:p>
            <a:pPr marL="289351" indent="-289351" algn="just">
              <a:buClr>
                <a:schemeClr val="tx1"/>
              </a:buClr>
              <a:defRPr/>
            </a:pPr>
            <a:r>
              <a:rPr lang="es-MX" sz="2000" dirty="0" smtClean="0">
                <a:latin typeface="Arial" pitchFamily="34" charset="0"/>
                <a:cs typeface="Arial" pitchFamily="34" charset="0"/>
              </a:rPr>
              <a:t>	</a:t>
            </a:r>
          </a:p>
          <a:p>
            <a:pPr marL="288550" indent="-288550" algn="just" defTabSz="820764" eaLnBrk="0" hangingPunct="0">
              <a:defRPr/>
            </a:pPr>
            <a:endParaRPr lang="es-MX" sz="2000" i="1" dirty="0">
              <a:latin typeface="Arial" pitchFamily="34" charset="0"/>
              <a:cs typeface="Arial" pitchFamily="34" charset="0"/>
            </a:endParaRPr>
          </a:p>
        </p:txBody>
      </p:sp>
    </p:spTree>
    <p:extLst>
      <p:ext uri="{BB962C8B-B14F-4D97-AF65-F5344CB8AC3E}">
        <p14:creationId xmlns:p14="http://schemas.microsoft.com/office/powerpoint/2010/main" val="324646637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92</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PREVISIÓN SOCIAL</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27-XI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395288" y="1970434"/>
            <a:ext cx="8137525" cy="451147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88550" indent="-288550" algn="just" defTabSz="820764" fontAlgn="auto">
              <a:spcAft>
                <a:spcPts val="0"/>
              </a:spcAft>
              <a:defRPr/>
            </a:pPr>
            <a:r>
              <a:rPr lang="es-MX" sz="1600" b="1" dirty="0" smtClean="0">
                <a:solidFill>
                  <a:schemeClr val="accent2"/>
                </a:solidFill>
                <a:latin typeface="Calibri" panose="020F0502020204030204" pitchFamily="34" charset="0"/>
                <a:cs typeface="Arial" pitchFamily="34" charset="0"/>
              </a:rPr>
              <a:t> 	</a:t>
            </a:r>
            <a:r>
              <a:rPr lang="es-MX" sz="1600" b="1" dirty="0" smtClean="0">
                <a:solidFill>
                  <a:schemeClr val="accent2"/>
                </a:solidFill>
                <a:latin typeface="Calibri" panose="020F0502020204030204" pitchFamily="34" charset="0"/>
              </a:rPr>
              <a:t>RENTA. EL ARTÍCULO 31, FRACCIÓN XII, DE LA LEY DEL IMPUESTO RELATIVO, ES INCONSTITUCIONAL AL LIMITAR LA DEDUCCIÓN DE LOS GASTOS DE PREVISIÓN SOCIAL (LEGISLACIÓN VIGENTE A PARTIR DEL 1o. DE ENERO DE 2003).</a:t>
            </a:r>
            <a:endParaRPr lang="es-MX" sz="1600" dirty="0" smtClean="0">
              <a:solidFill>
                <a:schemeClr val="accent2"/>
              </a:solidFill>
              <a:latin typeface="Calibri" panose="020F0502020204030204" pitchFamily="34" charset="0"/>
            </a:endParaRPr>
          </a:p>
          <a:p>
            <a:pPr marL="288550" indent="-288550" algn="just" defTabSz="820764" fontAlgn="auto">
              <a:spcAft>
                <a:spcPts val="0"/>
              </a:spcAft>
              <a:defRPr/>
            </a:pPr>
            <a:endParaRPr lang="es-MX" sz="1600" b="1" dirty="0" smtClean="0">
              <a:solidFill>
                <a:srgbClr val="FF0000"/>
              </a:solidFill>
              <a:latin typeface="Calibri" panose="020F0502020204030204" pitchFamily="34" charset="0"/>
              <a:cs typeface="Arial" pitchFamily="34" charset="0"/>
            </a:endParaRPr>
          </a:p>
          <a:p>
            <a:pPr marL="288550" indent="-288550" algn="just" defTabSz="820764" fontAlgn="auto">
              <a:spcAft>
                <a:spcPts val="0"/>
              </a:spcAft>
              <a:defRPr/>
            </a:pPr>
            <a:r>
              <a:rPr lang="es-MX" sz="1600" dirty="0" smtClean="0">
                <a:solidFill>
                  <a:srgbClr val="FF0000"/>
                </a:solidFill>
                <a:latin typeface="Calibri" panose="020F0502020204030204" pitchFamily="34" charset="0"/>
                <a:cs typeface="Arial" pitchFamily="34" charset="0"/>
              </a:rPr>
              <a:t>	</a:t>
            </a:r>
            <a:r>
              <a:rPr lang="es-MX" sz="1600" i="1" dirty="0" smtClean="0">
                <a:solidFill>
                  <a:schemeClr val="accent2"/>
                </a:solidFill>
                <a:latin typeface="Calibri" panose="020F0502020204030204" pitchFamily="34" charset="0"/>
                <a:cs typeface="Arial" pitchFamily="34" charset="0"/>
              </a:rPr>
              <a:t>“</a:t>
            </a:r>
            <a:r>
              <a:rPr lang="es-MX" sz="1600" b="1" i="1" dirty="0" smtClean="0">
                <a:solidFill>
                  <a:schemeClr val="accent2"/>
                </a:solidFill>
                <a:latin typeface="Calibri" panose="020F0502020204030204" pitchFamily="34" charset="0"/>
              </a:rPr>
              <a:t>El citado precepto es inconstitucional al limitar la deducción de los gastos de previsión social</a:t>
            </a:r>
            <a:r>
              <a:rPr lang="es-MX" sz="1600" i="1" dirty="0" smtClean="0">
                <a:latin typeface="Calibri" panose="020F0502020204030204" pitchFamily="34" charset="0"/>
              </a:rPr>
              <a:t>, condicionando a que las prestaciones relativas sean generales…Ello es así, en virtud de que las finalidades perseguidas por la medida no resultan razonables, motivo por el cual </a:t>
            </a:r>
            <a:r>
              <a:rPr lang="es-MX" sz="1600" b="1" i="1" u="sng" dirty="0" smtClean="0">
                <a:solidFill>
                  <a:schemeClr val="accent2"/>
                </a:solidFill>
                <a:latin typeface="Calibri" panose="020F0502020204030204" pitchFamily="34" charset="0"/>
              </a:rPr>
              <a:t>no se justifica la afectación al derecho a su deducción</a:t>
            </a:r>
            <a:r>
              <a:rPr lang="es-MX" sz="1600" i="1" dirty="0" smtClean="0">
                <a:solidFill>
                  <a:schemeClr val="accent2"/>
                </a:solidFill>
                <a:latin typeface="Calibri" panose="020F0502020204030204" pitchFamily="34" charset="0"/>
              </a:rPr>
              <a:t> </a:t>
            </a:r>
            <a:r>
              <a:rPr lang="es-MX" sz="1600" i="1" dirty="0" smtClean="0">
                <a:latin typeface="Calibri" panose="020F0502020204030204" pitchFamily="34" charset="0"/>
              </a:rPr>
              <a:t>como gastos necesarios e indispensables… </a:t>
            </a:r>
            <a:r>
              <a:rPr lang="es-MX" sz="1600" b="1" dirty="0" smtClean="0">
                <a:solidFill>
                  <a:schemeClr val="accent2"/>
                </a:solidFill>
                <a:latin typeface="Calibri" panose="020F0502020204030204" pitchFamily="34" charset="0"/>
              </a:rPr>
              <a:t>no es racional </a:t>
            </a:r>
            <a:r>
              <a:rPr lang="es-MX" sz="1600" dirty="0" smtClean="0">
                <a:latin typeface="Calibri" panose="020F0502020204030204" pitchFamily="34" charset="0"/>
              </a:rPr>
              <a:t>en la medida en que, buscando favorecer un mayor aprovechamiento de las prestaciones de previsión social por parte de los trabajadores de menores ingresos, establece la limitante a favor de un grupo que no es coincidente, como son los trabajadores sindicalizados. </a:t>
            </a:r>
            <a:endParaRPr lang="es-MX" sz="1600" b="1" dirty="0" smtClean="0">
              <a:latin typeface="Calibri" panose="020F0502020204030204" pitchFamily="34" charset="0"/>
              <a:cs typeface="Arial" pitchFamily="34" charset="0"/>
            </a:endParaRPr>
          </a:p>
          <a:p>
            <a:pPr marL="288550" indent="-288550" algn="just" defTabSz="820764" fontAlgn="auto">
              <a:spcAft>
                <a:spcPts val="0"/>
              </a:spcAft>
              <a:defRPr/>
            </a:pPr>
            <a:endParaRPr lang="es-MX" sz="1600" b="1" dirty="0" smtClean="0">
              <a:latin typeface="Calibri" panose="020F0502020204030204" pitchFamily="34" charset="0"/>
              <a:cs typeface="Arial" pitchFamily="34" charset="0"/>
            </a:endParaRPr>
          </a:p>
          <a:p>
            <a:pPr marL="288550" indent="-288550" algn="just" defTabSz="820764" fontAlgn="auto">
              <a:spcAft>
                <a:spcPts val="0"/>
              </a:spcAft>
              <a:defRPr/>
            </a:pPr>
            <a:r>
              <a:rPr lang="es-MX" sz="1600" b="1" dirty="0" smtClean="0">
                <a:latin typeface="Calibri" panose="020F0502020204030204" pitchFamily="34" charset="0"/>
                <a:cs typeface="Arial" pitchFamily="34" charset="0"/>
              </a:rPr>
              <a:t> 	</a:t>
            </a:r>
            <a:r>
              <a:rPr lang="es-MX" sz="1600" b="1" dirty="0" smtClean="0">
                <a:solidFill>
                  <a:schemeClr val="accent2"/>
                </a:solidFill>
                <a:latin typeface="Calibri" panose="020F0502020204030204" pitchFamily="34" charset="0"/>
                <a:cs typeface="Arial" pitchFamily="34" charset="0"/>
              </a:rPr>
              <a:t>Registro  No. 173884   </a:t>
            </a:r>
            <a:r>
              <a:rPr lang="es-MX" sz="1600" dirty="0" smtClean="0">
                <a:latin typeface="Calibri" panose="020F0502020204030204" pitchFamily="34" charset="0"/>
                <a:cs typeface="Arial" pitchFamily="34" charset="0"/>
              </a:rPr>
              <a:t>Localización:  Novena  Época   Instancia: Pleno   Fuente: Semanario </a:t>
            </a:r>
          </a:p>
          <a:p>
            <a:pPr marL="288550" indent="-288550" algn="just" defTabSz="820764" fontAlgn="auto">
              <a:spcAft>
                <a:spcPts val="0"/>
              </a:spcAft>
              <a:defRPr/>
            </a:pPr>
            <a:r>
              <a:rPr lang="es-MX" sz="1600" dirty="0" smtClean="0">
                <a:latin typeface="Calibri" panose="020F0502020204030204" pitchFamily="34" charset="0"/>
                <a:cs typeface="Arial" pitchFamily="34" charset="0"/>
              </a:rPr>
              <a:t>      Judicial de la Federación y su Gaceta XXIV, Noviembre de 2006.</a:t>
            </a:r>
          </a:p>
        </p:txBody>
      </p:sp>
    </p:spTree>
    <p:extLst>
      <p:ext uri="{BB962C8B-B14F-4D97-AF65-F5344CB8AC3E}">
        <p14:creationId xmlns:p14="http://schemas.microsoft.com/office/powerpoint/2010/main" val="23516482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93</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CRÉDITOS INCOBRABLES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27-XV LISR</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452438" y="1744663"/>
            <a:ext cx="8007350" cy="4637087"/>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89351" indent="-289351" algn="just">
              <a:buClr>
                <a:schemeClr val="tx1"/>
              </a:buClr>
              <a:defRPr/>
            </a:pPr>
            <a:r>
              <a:rPr lang="es-MX" sz="2000" dirty="0" smtClean="0">
                <a:latin typeface="Calibri" panose="020F0502020204030204" pitchFamily="34" charset="0"/>
                <a:cs typeface="Arial" pitchFamily="34" charset="0"/>
              </a:rPr>
              <a:t>	Las pérdidas por cuentas incobrables se consideran realizadas en el mes en el que se consuma el plazo de </a:t>
            </a:r>
            <a:r>
              <a:rPr lang="es-MX" sz="2000" b="1" dirty="0" smtClean="0">
                <a:solidFill>
                  <a:schemeClr val="accent2"/>
                </a:solidFill>
                <a:latin typeface="Calibri" panose="020F0502020204030204" pitchFamily="34" charset="0"/>
                <a:cs typeface="Arial" pitchFamily="34" charset="0"/>
              </a:rPr>
              <a:t>prescripción</a:t>
            </a:r>
            <a:r>
              <a:rPr lang="es-MX" sz="2000" dirty="0" smtClean="0">
                <a:latin typeface="Calibri" panose="020F0502020204030204" pitchFamily="34" charset="0"/>
                <a:cs typeface="Arial" pitchFamily="34" charset="0"/>
              </a:rPr>
              <a:t>, que corresponda, o antes si fuera </a:t>
            </a:r>
            <a:r>
              <a:rPr lang="es-MX" sz="2000" b="1" dirty="0" smtClean="0">
                <a:solidFill>
                  <a:schemeClr val="accent2"/>
                </a:solidFill>
                <a:latin typeface="Calibri" panose="020F0502020204030204" pitchFamily="34" charset="0"/>
                <a:cs typeface="Arial" pitchFamily="34" charset="0"/>
              </a:rPr>
              <a:t>notoria la imposibilidad práctica de cobro</a:t>
            </a:r>
            <a:r>
              <a:rPr lang="es-MX" sz="2000" dirty="0" smtClean="0">
                <a:latin typeface="Calibri" panose="020F0502020204030204" pitchFamily="34" charset="0"/>
                <a:cs typeface="Arial" pitchFamily="34" charset="0"/>
              </a:rPr>
              <a:t>. </a:t>
            </a:r>
            <a:r>
              <a:rPr lang="es-MX" sz="2000" dirty="0">
                <a:latin typeface="Calibri" panose="020F0502020204030204" pitchFamily="34" charset="0"/>
                <a:cs typeface="Arial" pitchFamily="34" charset="0"/>
              </a:rPr>
              <a:t>22/2014/ISR Pérdidas por créditos incobrables. Notoria imposibilidad práctica de cobro.</a:t>
            </a:r>
          </a:p>
          <a:p>
            <a:pPr marL="289351" indent="-289351" algn="just">
              <a:defRPr/>
            </a:pPr>
            <a:endParaRPr lang="es-MX" sz="2000" dirty="0" smtClean="0">
              <a:latin typeface="Calibri" panose="020F0502020204030204" pitchFamily="34" charset="0"/>
              <a:cs typeface="Arial" pitchFamily="34" charset="0"/>
            </a:endParaRPr>
          </a:p>
          <a:p>
            <a:pPr marL="289351" indent="-289351" algn="just">
              <a:defRPr/>
            </a:pPr>
            <a:r>
              <a:rPr lang="es-MX" sz="2000" dirty="0" smtClean="0">
                <a:latin typeface="Calibri" panose="020F0502020204030204" pitchFamily="34" charset="0"/>
                <a:cs typeface="Arial" pitchFamily="34" charset="0"/>
              </a:rPr>
              <a:t>	Se considera que existe notoria imposibilidad práctica de cobro, </a:t>
            </a:r>
            <a:r>
              <a:rPr lang="es-MX" sz="2000" b="1" dirty="0" smtClean="0">
                <a:solidFill>
                  <a:schemeClr val="accent2"/>
                </a:solidFill>
                <a:latin typeface="Calibri" panose="020F0502020204030204" pitchFamily="34" charset="0"/>
                <a:cs typeface="Arial" pitchFamily="34" charset="0"/>
              </a:rPr>
              <a:t>entre otros</a:t>
            </a:r>
            <a:r>
              <a:rPr lang="es-MX" sz="2000" dirty="0" smtClean="0">
                <a:latin typeface="Calibri" panose="020F0502020204030204" pitchFamily="34" charset="0"/>
                <a:cs typeface="Arial" pitchFamily="34" charset="0"/>
              </a:rPr>
              <a:t>, en los siguientes casos:</a:t>
            </a:r>
          </a:p>
          <a:p>
            <a:pPr marL="289351" indent="-289351" algn="just">
              <a:defRPr/>
            </a:pPr>
            <a:endParaRPr lang="es-MX" sz="2000" dirty="0" smtClean="0">
              <a:latin typeface="Calibri" panose="020F0502020204030204" pitchFamily="34" charset="0"/>
              <a:cs typeface="Arial" pitchFamily="34" charset="0"/>
            </a:endParaRPr>
          </a:p>
          <a:p>
            <a:pPr marL="289351" indent="-289351" algn="just">
              <a:defRPr/>
            </a:pPr>
            <a:r>
              <a:rPr lang="es-MX" sz="2000" dirty="0" smtClean="0">
                <a:latin typeface="Calibri" panose="020F0502020204030204" pitchFamily="34" charset="0"/>
                <a:cs typeface="Arial" pitchFamily="34" charset="0"/>
              </a:rPr>
              <a:t>	a) Menor a 30,000 UDIS ($160,000 </a:t>
            </a:r>
            <a:r>
              <a:rPr lang="es-MX" sz="2000" dirty="0" err="1" smtClean="0">
                <a:latin typeface="Calibri" panose="020F0502020204030204" pitchFamily="34" charset="0"/>
                <a:cs typeface="Arial" pitchFamily="34" charset="0"/>
              </a:rPr>
              <a:t>Aprox</a:t>
            </a:r>
            <a:r>
              <a:rPr lang="es-MX" sz="2000" dirty="0" smtClean="0">
                <a:latin typeface="Calibri" panose="020F0502020204030204" pitchFamily="34" charset="0"/>
                <a:cs typeface="Arial" pitchFamily="34" charset="0"/>
              </a:rPr>
              <a:t>):</a:t>
            </a:r>
          </a:p>
          <a:p>
            <a:pPr marL="289351" indent="-289351" algn="just">
              <a:defRPr/>
            </a:pPr>
            <a:endParaRPr lang="es-MX" sz="2000" dirty="0" smtClean="0">
              <a:latin typeface="Calibri" panose="020F0502020204030204" pitchFamily="34" charset="0"/>
              <a:cs typeface="Arial" pitchFamily="34" charset="0"/>
            </a:endParaRPr>
          </a:p>
          <a:p>
            <a:pPr marL="289351" indent="-289351" algn="just">
              <a:buClr>
                <a:schemeClr val="tx1"/>
              </a:buClr>
              <a:defRPr/>
            </a:pPr>
            <a:r>
              <a:rPr lang="es-MX" sz="2000" dirty="0" smtClean="0">
                <a:latin typeface="Calibri" panose="020F0502020204030204" pitchFamily="34" charset="0"/>
                <a:cs typeface="Arial" pitchFamily="34" charset="0"/>
              </a:rPr>
              <a:t>		Cuando se cumpla </a:t>
            </a:r>
            <a:r>
              <a:rPr lang="es-MX" sz="2000" b="1" dirty="0" smtClean="0">
                <a:solidFill>
                  <a:schemeClr val="accent2"/>
                </a:solidFill>
                <a:latin typeface="Calibri" panose="020F0502020204030204" pitchFamily="34" charset="0"/>
                <a:cs typeface="Arial" pitchFamily="34" charset="0"/>
              </a:rPr>
              <a:t>un año </a:t>
            </a:r>
            <a:r>
              <a:rPr lang="es-MX" sz="2000" dirty="0" smtClean="0">
                <a:latin typeface="Calibri" panose="020F0502020204030204" pitchFamily="34" charset="0"/>
                <a:cs typeface="Arial" pitchFamily="34" charset="0"/>
              </a:rPr>
              <a:t>contado a partir de que incurra en mora.</a:t>
            </a:r>
          </a:p>
          <a:p>
            <a:pPr marL="289351" indent="-289351" algn="just">
              <a:buClr>
                <a:schemeClr val="tx1"/>
              </a:buClr>
              <a:defRPr/>
            </a:pPr>
            <a:endParaRPr lang="es-MX" sz="2000" dirty="0" smtClean="0">
              <a:latin typeface="Calibri" panose="020F0502020204030204" pitchFamily="34" charset="0"/>
              <a:cs typeface="Arial" pitchFamily="34" charset="0"/>
            </a:endParaRPr>
          </a:p>
          <a:p>
            <a:pPr marL="289351" indent="-289351" algn="just">
              <a:buClr>
                <a:schemeClr val="tx1"/>
              </a:buClr>
              <a:defRPr/>
            </a:pPr>
            <a:r>
              <a:rPr lang="es-MX" sz="2000" dirty="0" smtClean="0">
                <a:latin typeface="Calibri" panose="020F0502020204030204" pitchFamily="34" charset="0"/>
                <a:cs typeface="Arial" pitchFamily="34" charset="0"/>
              </a:rPr>
              <a:t>     	Cuando se  tengan  </a:t>
            </a:r>
            <a:r>
              <a:rPr lang="es-MX" sz="2000" b="1" dirty="0" smtClean="0">
                <a:solidFill>
                  <a:schemeClr val="accent2"/>
                </a:solidFill>
                <a:latin typeface="Calibri" panose="020F0502020204030204" pitchFamily="34" charset="0"/>
                <a:cs typeface="Arial" pitchFamily="34" charset="0"/>
              </a:rPr>
              <a:t>dos  o  más créditos </a:t>
            </a:r>
            <a:r>
              <a:rPr lang="es-MX" sz="2000" dirty="0" smtClean="0">
                <a:latin typeface="Calibri" panose="020F0502020204030204" pitchFamily="34" charset="0"/>
                <a:cs typeface="Arial" pitchFamily="34" charset="0"/>
              </a:rPr>
              <a:t>con  una misma persona física o  moral, se deberá sumar la totalidad de los créditos otorgados.</a:t>
            </a:r>
          </a:p>
          <a:p>
            <a:pPr marL="289351" indent="-289351" algn="just">
              <a:buClr>
                <a:schemeClr val="tx1"/>
              </a:buClr>
              <a:defRPr/>
            </a:pPr>
            <a:endParaRPr lang="es-MX" sz="2000" dirty="0" smtClean="0">
              <a:latin typeface="Calibri" panose="020F0502020204030204" pitchFamily="34" charset="0"/>
              <a:cs typeface="Arial" pitchFamily="34" charset="0"/>
            </a:endParaRPr>
          </a:p>
          <a:p>
            <a:pPr marL="289351" indent="-289351" algn="just">
              <a:buClr>
                <a:schemeClr val="tx1"/>
              </a:buClr>
              <a:defRPr/>
            </a:pPr>
            <a:endParaRPr lang="es-MX" sz="2000" dirty="0" smtClean="0">
              <a:latin typeface="Calibri" panose="020F0502020204030204" pitchFamily="34" charset="0"/>
              <a:cs typeface="Arial" pitchFamily="34" charset="0"/>
            </a:endParaRPr>
          </a:p>
          <a:p>
            <a:pPr marL="289351" indent="-289351" algn="just">
              <a:buClr>
                <a:schemeClr val="tx1"/>
              </a:buClr>
              <a:defRPr/>
            </a:pPr>
            <a:r>
              <a:rPr lang="es-MX" sz="2000" dirty="0" smtClean="0">
                <a:latin typeface="Calibri" panose="020F0502020204030204" pitchFamily="34" charset="0"/>
                <a:cs typeface="Arial" pitchFamily="34" charset="0"/>
              </a:rPr>
              <a:t>	</a:t>
            </a:r>
          </a:p>
          <a:p>
            <a:pPr marL="289351" indent="-289351" algn="just">
              <a:buClr>
                <a:schemeClr val="tx1"/>
              </a:buClr>
              <a:defRPr/>
            </a:pPr>
            <a:r>
              <a:rPr lang="es-MX" sz="2000" dirty="0" smtClean="0">
                <a:latin typeface="Calibri" panose="020F0502020204030204" pitchFamily="34" charset="0"/>
                <a:cs typeface="Arial" pitchFamily="34" charset="0"/>
              </a:rPr>
              <a:t>	</a:t>
            </a:r>
          </a:p>
          <a:p>
            <a:pPr marL="288550" indent="-288550"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45548717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94</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CRÉDITOS INCOBRABLES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27-XV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549312" y="1772816"/>
            <a:ext cx="8007350" cy="3917008"/>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89351" indent="-289351" algn="just">
              <a:buClr>
                <a:schemeClr val="tx1"/>
              </a:buClr>
              <a:defRPr/>
            </a:pPr>
            <a:r>
              <a:rPr lang="es-MX" sz="2000" dirty="0" smtClean="0">
                <a:latin typeface="Calibri" panose="020F0502020204030204" pitchFamily="34" charset="0"/>
                <a:cs typeface="Arial" pitchFamily="34" charset="0"/>
              </a:rPr>
              <a:t>	b) Mayor a 30,000 UDIS:</a:t>
            </a:r>
          </a:p>
          <a:p>
            <a:pPr marL="289351" indent="-289351" algn="just">
              <a:buClr>
                <a:schemeClr val="tx1"/>
              </a:buClr>
              <a:buFont typeface="Wingdings" pitchFamily="2" charset="2"/>
              <a:buAutoNum type="alphaLcParenR"/>
              <a:defRPr/>
            </a:pPr>
            <a:endParaRPr lang="es-MX" sz="2000" dirty="0" smtClean="0">
              <a:latin typeface="Calibri" panose="020F0502020204030204" pitchFamily="34" charset="0"/>
              <a:cs typeface="Arial" pitchFamily="34" charset="0"/>
            </a:endParaRPr>
          </a:p>
          <a:p>
            <a:pPr marL="289351" indent="-289351" algn="just">
              <a:buClr>
                <a:schemeClr val="tx1"/>
              </a:buClr>
              <a:defRPr/>
            </a:pPr>
            <a:r>
              <a:rPr lang="es-MX" sz="2000" dirty="0" smtClean="0">
                <a:latin typeface="Calibri" panose="020F0502020204030204" pitchFamily="34" charset="0"/>
                <a:cs typeface="Arial" pitchFamily="34" charset="0"/>
              </a:rPr>
              <a:t>     	Se haya </a:t>
            </a:r>
            <a:r>
              <a:rPr lang="es-MX" sz="2000" b="1" dirty="0" smtClean="0">
                <a:solidFill>
                  <a:schemeClr val="accent2"/>
                </a:solidFill>
                <a:latin typeface="Calibri" panose="020F0502020204030204" pitchFamily="34" charset="0"/>
                <a:cs typeface="Arial" pitchFamily="34" charset="0"/>
              </a:rPr>
              <a:t>demandado ante la autoridad judicial </a:t>
            </a:r>
            <a:r>
              <a:rPr lang="es-MX" sz="2000" dirty="0" smtClean="0">
                <a:latin typeface="Calibri" panose="020F0502020204030204" pitchFamily="34" charset="0"/>
                <a:cs typeface="Arial" pitchFamily="34" charset="0"/>
              </a:rPr>
              <a:t>o se haya iniciado el procedimiento arbitral.</a:t>
            </a:r>
          </a:p>
          <a:p>
            <a:pPr marL="289351" indent="-289351" algn="just">
              <a:buClr>
                <a:schemeClr val="tx1"/>
              </a:buClr>
              <a:defRPr/>
            </a:pPr>
            <a:r>
              <a:rPr lang="es-MX" sz="2000" dirty="0" smtClean="0">
                <a:latin typeface="Calibri" panose="020F0502020204030204" pitchFamily="34" charset="0"/>
                <a:cs typeface="Arial" pitchFamily="34" charset="0"/>
              </a:rPr>
              <a:t>	</a:t>
            </a:r>
          </a:p>
          <a:p>
            <a:pPr marL="289351" indent="-289351" algn="just">
              <a:buClr>
                <a:schemeClr val="tx1"/>
              </a:buClr>
              <a:defRPr/>
            </a:pPr>
            <a:r>
              <a:rPr lang="es-MX" sz="2000" dirty="0" smtClean="0">
                <a:latin typeface="Calibri" panose="020F0502020204030204" pitchFamily="34" charset="0"/>
                <a:cs typeface="Arial" pitchFamily="34" charset="0"/>
              </a:rPr>
              <a:t>	En ambos casos se deberá informar al deudor de que se realizará la  deducción para que este acumule el ingreso, además de informar  al  SAT a más tardar el 15 de febrero de los créditos que se dedujeron.</a:t>
            </a:r>
          </a:p>
          <a:p>
            <a:pPr marL="289351" indent="-289351" algn="just">
              <a:buClr>
                <a:schemeClr val="tx1"/>
              </a:buClr>
              <a:defRPr/>
            </a:pPr>
            <a:endParaRPr lang="es-MX" sz="2000" dirty="0" smtClean="0">
              <a:latin typeface="Calibri" panose="020F0502020204030204" pitchFamily="34" charset="0"/>
              <a:cs typeface="Arial" pitchFamily="34" charset="0"/>
            </a:endParaRPr>
          </a:p>
          <a:p>
            <a:pPr marL="289351" indent="-289351" algn="just">
              <a:buClr>
                <a:schemeClr val="tx1"/>
              </a:buClr>
              <a:defRPr/>
            </a:pPr>
            <a:r>
              <a:rPr lang="es-MX" sz="2000" dirty="0" smtClean="0">
                <a:latin typeface="Calibri" panose="020F0502020204030204" pitchFamily="34" charset="0"/>
                <a:cs typeface="Arial" pitchFamily="34" charset="0"/>
              </a:rPr>
              <a:t>	c) Se compruebe que el deudor ha sido declarado en </a:t>
            </a:r>
            <a:r>
              <a:rPr lang="es-MX" sz="2000" b="1" dirty="0" smtClean="0">
                <a:solidFill>
                  <a:schemeClr val="accent2"/>
                </a:solidFill>
                <a:latin typeface="Calibri" panose="020F0502020204030204" pitchFamily="34" charset="0"/>
                <a:cs typeface="Arial" pitchFamily="34" charset="0"/>
              </a:rPr>
              <a:t>quiebra o concurso</a:t>
            </a:r>
            <a:r>
              <a:rPr lang="es-MX" sz="2000" dirty="0" smtClean="0">
                <a:latin typeface="Calibri" panose="020F0502020204030204" pitchFamily="34" charset="0"/>
                <a:cs typeface="Arial" pitchFamily="34" charset="0"/>
              </a:rPr>
              <a:t>.</a:t>
            </a:r>
          </a:p>
          <a:p>
            <a:pPr marL="289351" indent="-289351" algn="just">
              <a:buClr>
                <a:schemeClr val="tx1"/>
              </a:buClr>
              <a:defRPr/>
            </a:pPr>
            <a:r>
              <a:rPr lang="es-MX" sz="2000" dirty="0" smtClean="0">
                <a:latin typeface="Calibri" panose="020F0502020204030204" pitchFamily="34" charset="0"/>
                <a:cs typeface="Arial" pitchFamily="34" charset="0"/>
              </a:rPr>
              <a:t>			</a:t>
            </a:r>
          </a:p>
          <a:p>
            <a:pPr marL="289351" indent="-289351">
              <a:buClr>
                <a:schemeClr val="tx1"/>
              </a:buClr>
              <a:defRPr/>
            </a:pPr>
            <a:r>
              <a:rPr lang="es-MX" sz="2000" dirty="0" smtClean="0">
                <a:latin typeface="Calibri" panose="020F0502020204030204" pitchFamily="34" charset="0"/>
                <a:cs typeface="Arial" pitchFamily="34" charset="0"/>
              </a:rPr>
              <a:t>	En  el  caso de  quiebra debe  existir sentencia  que declare  la quiebra o pago concursal o por falta de activos.</a:t>
            </a:r>
          </a:p>
          <a:p>
            <a:pPr marL="289351" indent="-289351" algn="just">
              <a:buClr>
                <a:schemeClr val="tx1"/>
              </a:buClr>
              <a:defRPr/>
            </a:pPr>
            <a:endParaRPr lang="es-MX" sz="200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242729946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95</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PLAZOS PARA REUNIR REQUISITOS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27-XVIII LISR</a:t>
            </a:r>
            <a:endParaRPr lang="es-MX" b="1" dirty="0">
              <a:solidFill>
                <a:schemeClr val="accent2">
                  <a:lumMod val="75000"/>
                </a:schemeClr>
              </a:solidFill>
              <a:latin typeface="Calibri" pitchFamily="34" charset="0"/>
              <a:cs typeface="Arial" pitchFamily="34" charset="0"/>
            </a:endParaRPr>
          </a:p>
        </p:txBody>
      </p:sp>
      <p:sp>
        <p:nvSpPr>
          <p:cNvPr id="8" name="1 Rectángulo"/>
          <p:cNvSpPr>
            <a:spLocks noChangeArrowheads="1"/>
          </p:cNvSpPr>
          <p:nvPr/>
        </p:nvSpPr>
        <p:spPr bwMode="auto">
          <a:xfrm>
            <a:off x="473905" y="1928345"/>
            <a:ext cx="8158163" cy="4355497"/>
          </a:xfrm>
          <a:prstGeom prst="rect">
            <a:avLst/>
          </a:prstGeom>
          <a:noFill/>
          <a:ln w="9525">
            <a:noFill/>
            <a:miter lim="800000"/>
            <a:headEnd/>
            <a:tailEnd/>
          </a:ln>
        </p:spPr>
        <p:txBody>
          <a:bodyPr lIns="46172" tIns="23087" rIns="46172" bIns="23087">
            <a:spAutoFit/>
          </a:bodyPr>
          <a:lstStyle/>
          <a:p>
            <a:pPr algn="just"/>
            <a:r>
              <a:rPr lang="es-MX" sz="2000" dirty="0">
                <a:latin typeface="Calibri" panose="020F0502020204030204" pitchFamily="34" charset="0"/>
              </a:rPr>
              <a:t>Que al realizar las operaciones correspondientes o a más </a:t>
            </a:r>
            <a:r>
              <a:rPr lang="es-MX" sz="2000" dirty="0">
                <a:solidFill>
                  <a:schemeClr val="accent2"/>
                </a:solidFill>
                <a:latin typeface="Calibri" panose="020F0502020204030204" pitchFamily="34" charset="0"/>
              </a:rPr>
              <a:t>tardar </a:t>
            </a:r>
            <a:r>
              <a:rPr lang="es-MX" sz="2000" b="1" dirty="0">
                <a:solidFill>
                  <a:schemeClr val="accent2"/>
                </a:solidFill>
                <a:latin typeface="Calibri" panose="020F0502020204030204" pitchFamily="34" charset="0"/>
              </a:rPr>
              <a:t>el último día del ejercicio</a:t>
            </a:r>
            <a:r>
              <a:rPr lang="es-MX" sz="2000" dirty="0">
                <a:solidFill>
                  <a:schemeClr val="accent2"/>
                </a:solidFill>
                <a:latin typeface="Calibri" panose="020F0502020204030204" pitchFamily="34" charset="0"/>
              </a:rPr>
              <a:t> </a:t>
            </a:r>
            <a:r>
              <a:rPr lang="es-MX" sz="2000" dirty="0">
                <a:latin typeface="Calibri" panose="020F0502020204030204" pitchFamily="34" charset="0"/>
              </a:rPr>
              <a:t>reúnan los requisitos para cada deducción en particular.</a:t>
            </a:r>
          </a:p>
          <a:p>
            <a:pPr algn="just"/>
            <a:endParaRPr lang="es-MX" sz="1000" dirty="0">
              <a:latin typeface="Calibri" panose="020F0502020204030204" pitchFamily="34" charset="0"/>
            </a:endParaRPr>
          </a:p>
          <a:p>
            <a:pPr algn="just"/>
            <a:r>
              <a:rPr lang="es-MX" sz="2000" dirty="0">
                <a:latin typeface="Calibri" panose="020F0502020204030204" pitchFamily="34" charset="0"/>
              </a:rPr>
              <a:t>Tratándose </a:t>
            </a:r>
            <a:r>
              <a:rPr lang="es-MX" sz="2000" dirty="0" smtClean="0">
                <a:latin typeface="Calibri" panose="020F0502020204030204" pitchFamily="34" charset="0"/>
              </a:rPr>
              <a:t>del </a:t>
            </a:r>
            <a:r>
              <a:rPr lang="es-MX" sz="2000" b="1" dirty="0" smtClean="0">
                <a:solidFill>
                  <a:schemeClr val="accent2"/>
                </a:solidFill>
                <a:latin typeface="Calibri" panose="020F0502020204030204" pitchFamily="34" charset="0"/>
              </a:rPr>
              <a:t>Comprobante Fiscal </a:t>
            </a:r>
            <a:r>
              <a:rPr lang="es-MX" sz="2000" dirty="0">
                <a:latin typeface="Calibri" panose="020F0502020204030204" pitchFamily="34" charset="0"/>
              </a:rPr>
              <a:t>a que se refiere </a:t>
            </a:r>
            <a:r>
              <a:rPr lang="es-MX" sz="2000" dirty="0" smtClean="0">
                <a:latin typeface="Calibri" panose="020F0502020204030204" pitchFamily="34" charset="0"/>
              </a:rPr>
              <a:t>el primer párrafo de la </a:t>
            </a:r>
            <a:r>
              <a:rPr lang="es-MX" sz="2000" dirty="0">
                <a:latin typeface="Calibri" panose="020F0502020204030204" pitchFamily="34" charset="0"/>
              </a:rPr>
              <a:t>fracción III de este artículo, ésta se obtenga </a:t>
            </a:r>
            <a:r>
              <a:rPr lang="es-MX" sz="2000" dirty="0">
                <a:solidFill>
                  <a:schemeClr val="accent2"/>
                </a:solidFill>
                <a:latin typeface="Calibri" panose="020F0502020204030204" pitchFamily="34" charset="0"/>
              </a:rPr>
              <a:t>a </a:t>
            </a:r>
            <a:r>
              <a:rPr lang="es-MX" sz="2000" b="1" dirty="0">
                <a:solidFill>
                  <a:schemeClr val="accent2"/>
                </a:solidFill>
                <a:latin typeface="Calibri" panose="020F0502020204030204" pitchFamily="34" charset="0"/>
              </a:rPr>
              <a:t>más tardar el día en que el contribuyente deba presentar su declaración. </a:t>
            </a:r>
          </a:p>
          <a:p>
            <a:pPr algn="just"/>
            <a:endParaRPr lang="es-MX" sz="1000" dirty="0">
              <a:latin typeface="Calibri" panose="020F0502020204030204" pitchFamily="34" charset="0"/>
            </a:endParaRPr>
          </a:p>
          <a:p>
            <a:pPr algn="just"/>
            <a:r>
              <a:rPr lang="es-MX" sz="2000" dirty="0">
                <a:latin typeface="Calibri" panose="020F0502020204030204" pitchFamily="34" charset="0"/>
              </a:rPr>
              <a:t>Tratándose de las </a:t>
            </a:r>
            <a:r>
              <a:rPr lang="es-MX" sz="2000" b="1" dirty="0">
                <a:solidFill>
                  <a:schemeClr val="accent2"/>
                </a:solidFill>
                <a:latin typeface="Calibri" panose="020F0502020204030204" pitchFamily="34" charset="0"/>
              </a:rPr>
              <a:t>retenciones</a:t>
            </a:r>
            <a:r>
              <a:rPr lang="es-MX" sz="2000" dirty="0">
                <a:latin typeface="Calibri" panose="020F0502020204030204" pitchFamily="34" charset="0"/>
              </a:rPr>
              <a:t>, las mismas se realicen </a:t>
            </a:r>
            <a:r>
              <a:rPr lang="es-MX" sz="2000" b="1" dirty="0">
                <a:solidFill>
                  <a:schemeClr val="accent2"/>
                </a:solidFill>
                <a:latin typeface="Calibri" panose="020F0502020204030204" pitchFamily="34" charset="0"/>
              </a:rPr>
              <a:t>en los plazos </a:t>
            </a:r>
            <a:r>
              <a:rPr lang="es-MX" sz="2000" dirty="0">
                <a:latin typeface="Calibri" panose="020F0502020204030204" pitchFamily="34" charset="0"/>
              </a:rPr>
              <a:t>y se obtenga la documentación comprobatoria en dichas fechas.</a:t>
            </a:r>
          </a:p>
          <a:p>
            <a:pPr algn="just"/>
            <a:endParaRPr lang="es-MX" sz="1000" dirty="0">
              <a:latin typeface="Calibri" panose="020F0502020204030204" pitchFamily="34" charset="0"/>
            </a:endParaRPr>
          </a:p>
          <a:p>
            <a:pPr algn="just"/>
            <a:r>
              <a:rPr lang="es-MX" sz="2000" dirty="0">
                <a:latin typeface="Calibri" panose="020F0502020204030204" pitchFamily="34" charset="0"/>
              </a:rPr>
              <a:t>Así también se presenten las </a:t>
            </a:r>
            <a:r>
              <a:rPr lang="es-MX" sz="2000" b="1" dirty="0">
                <a:solidFill>
                  <a:schemeClr val="accent2"/>
                </a:solidFill>
                <a:latin typeface="Calibri" panose="020F0502020204030204" pitchFamily="34" charset="0"/>
              </a:rPr>
              <a:t>declaraciones informativas </a:t>
            </a:r>
            <a:r>
              <a:rPr lang="es-MX" sz="2000" dirty="0">
                <a:latin typeface="Calibri" panose="020F0502020204030204" pitchFamily="34" charset="0"/>
              </a:rPr>
              <a:t>a que se refiere el artículo </a:t>
            </a:r>
            <a:r>
              <a:rPr lang="es-MX" sz="2000" dirty="0" smtClean="0">
                <a:latin typeface="Calibri" panose="020F0502020204030204" pitchFamily="34" charset="0"/>
              </a:rPr>
              <a:t>76 de </a:t>
            </a:r>
            <a:r>
              <a:rPr lang="es-MX" sz="2000" dirty="0">
                <a:latin typeface="Calibri" panose="020F0502020204030204" pitchFamily="34" charset="0"/>
              </a:rPr>
              <a:t>esta </a:t>
            </a:r>
            <a:r>
              <a:rPr lang="es-MX" sz="2000" dirty="0" smtClean="0">
                <a:latin typeface="Calibri" panose="020F0502020204030204" pitchFamily="34" charset="0"/>
              </a:rPr>
              <a:t>Ley, 32 F-V y F-VIII de la LIVA, </a:t>
            </a:r>
            <a:r>
              <a:rPr lang="es-MX" sz="2000" dirty="0">
                <a:latin typeface="Calibri" panose="020F0502020204030204" pitchFamily="34" charset="0"/>
              </a:rPr>
              <a:t>en los plazos señalados.</a:t>
            </a:r>
          </a:p>
          <a:p>
            <a:pPr algn="just"/>
            <a:endParaRPr lang="es-MX" sz="1000" dirty="0">
              <a:latin typeface="Calibri" panose="020F0502020204030204" pitchFamily="34" charset="0"/>
            </a:endParaRPr>
          </a:p>
          <a:p>
            <a:pPr algn="just"/>
            <a:r>
              <a:rPr lang="es-MX" sz="2000" dirty="0">
                <a:latin typeface="Calibri" panose="020F0502020204030204" pitchFamily="34" charset="0"/>
              </a:rPr>
              <a:t>Además, la fecha de expedición de </a:t>
            </a:r>
            <a:r>
              <a:rPr lang="es-MX" sz="2000" dirty="0" smtClean="0">
                <a:latin typeface="Calibri" panose="020F0502020204030204" pitchFamily="34" charset="0"/>
              </a:rPr>
              <a:t>los </a:t>
            </a:r>
            <a:r>
              <a:rPr lang="es-MX" sz="2000" b="1" dirty="0" smtClean="0">
                <a:solidFill>
                  <a:schemeClr val="accent2"/>
                </a:solidFill>
                <a:latin typeface="Calibri" panose="020F0502020204030204" pitchFamily="34" charset="0"/>
              </a:rPr>
              <a:t>comprobantes fiscales </a:t>
            </a:r>
            <a:r>
              <a:rPr lang="es-MX" sz="2000" dirty="0">
                <a:latin typeface="Calibri" panose="020F0502020204030204" pitchFamily="34" charset="0"/>
              </a:rPr>
              <a:t>de </a:t>
            </a:r>
            <a:r>
              <a:rPr lang="es-MX" sz="2000" dirty="0" smtClean="0">
                <a:latin typeface="Calibri" panose="020F0502020204030204" pitchFamily="34" charset="0"/>
              </a:rPr>
              <a:t>un gasto  </a:t>
            </a:r>
            <a:r>
              <a:rPr lang="es-MX" sz="2000" dirty="0">
                <a:latin typeface="Calibri" panose="020F0502020204030204" pitchFamily="34" charset="0"/>
              </a:rPr>
              <a:t>deducible deberá  corresponder al  ejercicio por el que se efectúa </a:t>
            </a:r>
            <a:r>
              <a:rPr lang="es-MX" sz="2000" dirty="0" smtClean="0">
                <a:latin typeface="Calibri" panose="020F0502020204030204" pitchFamily="34" charset="0"/>
              </a:rPr>
              <a:t>la deducción</a:t>
            </a:r>
            <a:r>
              <a:rPr lang="es-MX" sz="2000" dirty="0">
                <a:latin typeface="Calibri" panose="020F0502020204030204" pitchFamily="34" charset="0"/>
              </a:rPr>
              <a:t>.</a:t>
            </a:r>
          </a:p>
        </p:txBody>
      </p:sp>
    </p:spTree>
    <p:extLst>
      <p:ext uri="{BB962C8B-B14F-4D97-AF65-F5344CB8AC3E}">
        <p14:creationId xmlns:p14="http://schemas.microsoft.com/office/powerpoint/2010/main" val="237396821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96</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ANTICIPO DE GASTOS</a:t>
            </a:r>
          </a:p>
          <a:p>
            <a:pPr algn="r"/>
            <a:r>
              <a:rPr lang="es-MX" sz="3600" b="1" dirty="0" smtClean="0">
                <a:solidFill>
                  <a:schemeClr val="accent2"/>
                </a:solidFill>
                <a:latin typeface="Calibri" panose="020F0502020204030204" pitchFamily="34" charset="0"/>
                <a:cs typeface="Arial" pitchFamily="34" charset="0"/>
              </a:rPr>
              <a:t>						</a:t>
            </a:r>
            <a:r>
              <a:rPr lang="es-MX" b="1" dirty="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27-XVIII LISR</a:t>
            </a:r>
            <a:endParaRPr lang="es-MX" b="1" dirty="0">
              <a:solidFill>
                <a:schemeClr val="accent2">
                  <a:lumMod val="75000"/>
                </a:schemeClr>
              </a:solidFill>
              <a:latin typeface="Calibri" pitchFamily="34" charset="0"/>
              <a:cs typeface="Arial" pitchFamily="34" charset="0"/>
            </a:endParaRPr>
          </a:p>
        </p:txBody>
      </p:sp>
      <p:sp>
        <p:nvSpPr>
          <p:cNvPr id="7" name="Rectangle 3"/>
          <p:cNvSpPr>
            <a:spLocks noChangeArrowheads="1"/>
          </p:cNvSpPr>
          <p:nvPr/>
        </p:nvSpPr>
        <p:spPr bwMode="auto">
          <a:xfrm>
            <a:off x="611188" y="1743075"/>
            <a:ext cx="8007350" cy="463867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288550" indent="-288550" algn="just" defTabSz="820764" eaLnBrk="0" hangingPunct="0">
              <a:defRPr/>
            </a:pPr>
            <a:endParaRPr lang="es-MX" sz="2000" b="1" dirty="0" smtClean="0">
              <a:latin typeface="Calibri" panose="020F0502020204030204" pitchFamily="34" charset="0"/>
              <a:cs typeface="Arial" pitchFamily="34" charset="0"/>
            </a:endParaRPr>
          </a:p>
          <a:p>
            <a:pPr marL="344656" indent="-344656" algn="just" defTabSz="820764" eaLnBrk="0" hangingPunct="0">
              <a:buFont typeface="Arial" pitchFamily="34" charset="0"/>
              <a:buChar char="•"/>
              <a:defRPr/>
            </a:pPr>
            <a:r>
              <a:rPr lang="es-MX" sz="2000" dirty="0" smtClean="0">
                <a:latin typeface="Calibri" panose="020F0502020204030204" pitchFamily="34" charset="0"/>
                <a:cs typeface="Arial" pitchFamily="34" charset="0"/>
              </a:rPr>
              <a:t>Se cuente con </a:t>
            </a:r>
            <a:r>
              <a:rPr lang="es-MX" sz="2000" b="1" dirty="0" smtClean="0">
                <a:solidFill>
                  <a:schemeClr val="accent2"/>
                </a:solidFill>
                <a:latin typeface="Calibri" panose="020F0502020204030204" pitchFamily="34" charset="0"/>
                <a:cs typeface="Arial" pitchFamily="34" charset="0"/>
              </a:rPr>
              <a:t>el comprobante fiscal</a:t>
            </a:r>
            <a:r>
              <a:rPr lang="es-MX" sz="2000" dirty="0" smtClean="0">
                <a:latin typeface="Calibri" panose="020F0502020204030204" pitchFamily="34" charset="0"/>
                <a:cs typeface="Arial" pitchFamily="34" charset="0"/>
              </a:rPr>
              <a:t> del anticipo en el ejercicio en que se pagó.</a:t>
            </a:r>
          </a:p>
          <a:p>
            <a:pPr marL="344656" indent="-344656" algn="just" defTabSz="820764" eaLnBrk="0" hangingPunct="0">
              <a:buFont typeface="Wingdings" pitchFamily="2" charset="2"/>
              <a:buChar char="ü"/>
              <a:defRPr/>
            </a:pPr>
            <a:endParaRPr lang="es-MX" sz="2000" dirty="0" smtClean="0">
              <a:latin typeface="Calibri" panose="020F0502020204030204" pitchFamily="34" charset="0"/>
              <a:cs typeface="Arial" pitchFamily="34" charset="0"/>
            </a:endParaRPr>
          </a:p>
          <a:p>
            <a:pPr marL="344656" indent="-344656" algn="just" defTabSz="820764" eaLnBrk="0" hangingPunct="0">
              <a:buFont typeface="Arial" pitchFamily="34" charset="0"/>
              <a:buChar char="•"/>
              <a:defRPr/>
            </a:pPr>
            <a:r>
              <a:rPr lang="es-MX" sz="2000" dirty="0" smtClean="0">
                <a:latin typeface="Calibri" panose="020F0502020204030204" pitchFamily="34" charset="0"/>
                <a:cs typeface="Arial" pitchFamily="34" charset="0"/>
              </a:rPr>
              <a:t>Con el </a:t>
            </a:r>
            <a:r>
              <a:rPr lang="es-MX" sz="2000" b="1" dirty="0" smtClean="0">
                <a:solidFill>
                  <a:schemeClr val="accent2"/>
                </a:solidFill>
                <a:latin typeface="Calibri" panose="020F0502020204030204" pitchFamily="34" charset="0"/>
                <a:cs typeface="Arial" pitchFamily="34" charset="0"/>
              </a:rPr>
              <a:t>comprobante fiscal</a:t>
            </a:r>
            <a:r>
              <a:rPr lang="es-MX" sz="2000" dirty="0" smtClean="0">
                <a:latin typeface="Calibri" panose="020F0502020204030204" pitchFamily="34" charset="0"/>
                <a:cs typeface="Arial" pitchFamily="34" charset="0"/>
              </a:rPr>
              <a:t>, por la totalidad de la operación a más tardar el </a:t>
            </a:r>
            <a:r>
              <a:rPr lang="es-MX" sz="2000" b="1" dirty="0" smtClean="0">
                <a:solidFill>
                  <a:schemeClr val="accent2"/>
                </a:solidFill>
                <a:latin typeface="Calibri" panose="020F0502020204030204" pitchFamily="34" charset="0"/>
                <a:cs typeface="Arial" pitchFamily="34" charset="0"/>
              </a:rPr>
              <a:t>último día del siguiente ejercicio a aquél en que se dio el anticipo</a:t>
            </a:r>
            <a:r>
              <a:rPr lang="es-MX" sz="2000" dirty="0" smtClean="0">
                <a:solidFill>
                  <a:schemeClr val="accent2"/>
                </a:solidFill>
                <a:latin typeface="Calibri" panose="020F0502020204030204" pitchFamily="34" charset="0"/>
                <a:cs typeface="Arial" pitchFamily="34" charset="0"/>
              </a:rPr>
              <a:t>.</a:t>
            </a:r>
          </a:p>
          <a:p>
            <a:pPr marL="344656" indent="-344656" algn="just" defTabSz="820764" eaLnBrk="0" hangingPunct="0">
              <a:buFont typeface="Wingdings" pitchFamily="2" charset="2"/>
              <a:buChar char="ü"/>
              <a:defRPr/>
            </a:pPr>
            <a:endParaRPr lang="es-MX" sz="2000" dirty="0" smtClean="0">
              <a:latin typeface="Calibri" panose="020F0502020204030204" pitchFamily="34" charset="0"/>
              <a:cs typeface="Arial" pitchFamily="34" charset="0"/>
            </a:endParaRPr>
          </a:p>
          <a:p>
            <a:pPr marL="344656" indent="-344656" algn="just" defTabSz="820764" eaLnBrk="0" hangingPunct="0">
              <a:buFont typeface="Arial" pitchFamily="34" charset="0"/>
              <a:buChar char="•"/>
              <a:defRPr/>
            </a:pPr>
            <a:r>
              <a:rPr lang="es-MX" sz="2000" dirty="0" smtClean="0">
                <a:latin typeface="Calibri" panose="020F0502020204030204" pitchFamily="34" charset="0"/>
                <a:cs typeface="Arial" pitchFamily="34" charset="0"/>
              </a:rPr>
              <a:t>La deducción del anticipo será el importe que se pagó en el ejercicio.</a:t>
            </a:r>
          </a:p>
          <a:p>
            <a:pPr marL="344656" indent="-344656" algn="just" defTabSz="820764" eaLnBrk="0" hangingPunct="0">
              <a:buFont typeface="Wingdings" pitchFamily="2" charset="2"/>
              <a:buChar char="ü"/>
              <a:defRPr/>
            </a:pPr>
            <a:endParaRPr lang="es-MX" sz="2000" dirty="0" smtClean="0">
              <a:latin typeface="Calibri" panose="020F0502020204030204" pitchFamily="34" charset="0"/>
              <a:cs typeface="Arial" pitchFamily="34" charset="0"/>
            </a:endParaRPr>
          </a:p>
          <a:p>
            <a:pPr marL="344656" indent="-344656" algn="just" defTabSz="820764" eaLnBrk="0" hangingPunct="0">
              <a:buFont typeface="Arial" pitchFamily="34" charset="0"/>
              <a:buChar char="•"/>
              <a:defRPr/>
            </a:pPr>
            <a:r>
              <a:rPr lang="es-MX" sz="2000" dirty="0" smtClean="0">
                <a:latin typeface="Calibri" panose="020F0502020204030204" pitchFamily="34" charset="0"/>
                <a:cs typeface="Arial" pitchFamily="34" charset="0"/>
              </a:rPr>
              <a:t>La deducción de la diferencia será en el ejercicio en que se reciba el bien o servicio.</a:t>
            </a:r>
          </a:p>
          <a:p>
            <a:pPr marL="344656" indent="-344656" algn="just" defTabSz="820764" eaLnBrk="0" hangingPunct="0">
              <a:buFont typeface="Wingdings" pitchFamily="2" charset="2"/>
              <a:buChar char="ü"/>
              <a:defRPr/>
            </a:pPr>
            <a:endParaRPr lang="es-MX" sz="2000" dirty="0" smtClean="0">
              <a:latin typeface="Calibri" panose="020F0502020204030204" pitchFamily="34" charset="0"/>
              <a:cs typeface="Arial" pitchFamily="34" charset="0"/>
            </a:endParaRPr>
          </a:p>
          <a:p>
            <a:pPr marL="344656" indent="-344656" algn="just" defTabSz="820764" eaLnBrk="0" hangingPunct="0">
              <a:buFont typeface="Arial" pitchFamily="34" charset="0"/>
              <a:buChar char="•"/>
              <a:defRPr/>
            </a:pPr>
            <a:r>
              <a:rPr lang="es-MX" sz="2000" dirty="0" smtClean="0">
                <a:latin typeface="Calibri" panose="020F0502020204030204" pitchFamily="34" charset="0"/>
                <a:cs typeface="Arial" pitchFamily="34" charset="0"/>
              </a:rPr>
              <a:t>Se deberán de cumplir con los demás requisitos de Ley.</a:t>
            </a:r>
          </a:p>
          <a:p>
            <a:pPr marL="289351" indent="-289351" algn="just">
              <a:lnSpc>
                <a:spcPct val="80000"/>
              </a:lnSpc>
              <a:buClr>
                <a:schemeClr val="tx1"/>
              </a:buClr>
              <a:defRPr/>
            </a:pPr>
            <a:endParaRPr lang="es-MX" sz="2000" dirty="0" smtClean="0">
              <a:latin typeface="Calibri" panose="020F0502020204030204" pitchFamily="34" charset="0"/>
              <a:cs typeface="Arial" pitchFamily="34" charset="0"/>
            </a:endParaRPr>
          </a:p>
          <a:p>
            <a:pPr marL="289351" indent="-289351" algn="just">
              <a:lnSpc>
                <a:spcPct val="80000"/>
              </a:lnSpc>
              <a:buClr>
                <a:schemeClr val="tx1"/>
              </a:buClr>
              <a:defRPr/>
            </a:pPr>
            <a:r>
              <a:rPr lang="es-MX" sz="2000" dirty="0" smtClean="0">
                <a:latin typeface="Calibri" panose="020F0502020204030204" pitchFamily="34" charset="0"/>
                <a:cs typeface="Arial" pitchFamily="34" charset="0"/>
              </a:rPr>
              <a:t>	</a:t>
            </a:r>
          </a:p>
          <a:p>
            <a:pPr marL="288550" indent="-288550"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93364318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97</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 – CRITERIOS NORMATIVOS</a:t>
            </a:r>
          </a:p>
          <a:p>
            <a:pPr algn="r"/>
            <a:r>
              <a:rPr lang="es-MX" sz="3600" b="1" dirty="0" smtClean="0">
                <a:solidFill>
                  <a:schemeClr val="accent2"/>
                </a:solidFill>
                <a:latin typeface="Calibri" panose="020F0502020204030204" pitchFamily="34" charset="0"/>
                <a:cs typeface="Arial" pitchFamily="34" charset="0"/>
              </a:rPr>
              <a:t>						</a:t>
            </a:r>
            <a:endParaRPr lang="es-MX" b="1" dirty="0">
              <a:solidFill>
                <a:schemeClr val="accent2">
                  <a:lumMod val="75000"/>
                </a:schemeClr>
              </a:solidFill>
              <a:latin typeface="Calibri" pitchFamily="34" charset="0"/>
              <a:cs typeface="Arial" pitchFamily="34" charset="0"/>
            </a:endParaRPr>
          </a:p>
        </p:txBody>
      </p:sp>
      <p:sp>
        <p:nvSpPr>
          <p:cNvPr id="8" name="Rectangle 3"/>
          <p:cNvSpPr>
            <a:spLocks noChangeArrowheads="1"/>
          </p:cNvSpPr>
          <p:nvPr/>
        </p:nvSpPr>
        <p:spPr bwMode="auto">
          <a:xfrm>
            <a:off x="611188" y="1970434"/>
            <a:ext cx="8007350" cy="4225579"/>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342900" indent="-342900" algn="just" defTabSz="820764" eaLnBrk="0" hangingPunct="0">
              <a:buFont typeface="Arial" panose="020B0604020202020204" pitchFamily="34" charset="0"/>
              <a:buChar char="•"/>
              <a:defRPr/>
            </a:pPr>
            <a:r>
              <a:rPr lang="es-MX" sz="2000" dirty="0">
                <a:latin typeface="Calibri" panose="020F0502020204030204" pitchFamily="34" charset="0"/>
              </a:rPr>
              <a:t>20/2014/ISR Actos u operaciones prohibidos por la Ley Federal para la Prevención e Identificación de Operaciones con Recursos de Procedencia Ilícita. La realización de dichos actos u operaciones implica la no deducción de las erogaciones relacionadas con aquéllos.</a:t>
            </a:r>
            <a:endParaRPr lang="es-MX" sz="2000" dirty="0">
              <a:latin typeface="Calibri" panose="020F0502020204030204" pitchFamily="34" charset="0"/>
              <a:cs typeface="Arial" pitchFamily="34" charset="0"/>
            </a:endParaRP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40/2014/ISR </a:t>
            </a:r>
            <a:r>
              <a:rPr lang="es-MX" sz="2000" dirty="0">
                <a:latin typeface="Calibri" panose="020F0502020204030204" pitchFamily="34" charset="0"/>
              </a:rPr>
              <a:t>Premios por asistencia y puntualidad. No son prestaciones de naturaleza análoga a la previsión social.</a:t>
            </a:r>
          </a:p>
          <a:p>
            <a:pPr marL="342900" indent="-342900">
              <a:buFont typeface="Arial" panose="020B0604020202020204" pitchFamily="34" charset="0"/>
              <a:buChar char="•"/>
            </a:pPr>
            <a:endParaRPr lang="es-MX" sz="2000" dirty="0" smtClean="0">
              <a:latin typeface="Calibri" panose="020F0502020204030204" pitchFamily="34" charset="0"/>
            </a:endParaRPr>
          </a:p>
          <a:p>
            <a:pPr marL="342900" indent="-342900">
              <a:buFont typeface="Arial" panose="020B0604020202020204" pitchFamily="34" charset="0"/>
              <a:buChar char="•"/>
            </a:pPr>
            <a:r>
              <a:rPr lang="es-MX" sz="2000" dirty="0" smtClean="0">
                <a:latin typeface="Calibri" panose="020F0502020204030204" pitchFamily="34" charset="0"/>
              </a:rPr>
              <a:t>41/2014/ISR </a:t>
            </a:r>
            <a:r>
              <a:rPr lang="es-MX" sz="2000" dirty="0">
                <a:latin typeface="Calibri" panose="020F0502020204030204" pitchFamily="34" charset="0"/>
              </a:rPr>
              <a:t>Previsión Social. Cumplimiento del requisito de generalidad.</a:t>
            </a:r>
          </a:p>
          <a:p>
            <a:pPr marL="289351" indent="-289351" algn="just">
              <a:lnSpc>
                <a:spcPct val="80000"/>
              </a:lnSpc>
              <a:buClr>
                <a:schemeClr val="tx1"/>
              </a:buClr>
              <a:defRPr/>
            </a:pPr>
            <a:r>
              <a:rPr lang="es-MX" sz="2000" dirty="0" smtClean="0">
                <a:latin typeface="Calibri" panose="020F0502020204030204" pitchFamily="34" charset="0"/>
                <a:cs typeface="Arial" pitchFamily="34" charset="0"/>
              </a:rPr>
              <a:t>	</a:t>
            </a:r>
          </a:p>
          <a:p>
            <a:pPr marL="288550" indent="-288550" algn="just" defTabSz="820764" eaLnBrk="0" hangingPunct="0">
              <a:defRPr/>
            </a:pPr>
            <a:endParaRPr lang="es-MX" sz="2000" i="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457570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EROGACIONES NO DEDUCIBLES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98</a:t>
            </a:fld>
            <a:endParaRPr lang="es-MX" dirty="0"/>
          </a:p>
        </p:txBody>
      </p:sp>
    </p:spTree>
    <p:extLst>
      <p:ext uri="{BB962C8B-B14F-4D97-AF65-F5344CB8AC3E}">
        <p14:creationId xmlns:p14="http://schemas.microsoft.com/office/powerpoint/2010/main" val="253226569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99</a:t>
            </a:fld>
            <a:endParaRPr lang="es-MX" dirty="0"/>
          </a:p>
        </p:txBody>
      </p:sp>
      <p:sp>
        <p:nvSpPr>
          <p:cNvPr id="6" name="Rectangle 2"/>
          <p:cNvSpPr>
            <a:spLocks noChangeArrowheads="1"/>
          </p:cNvSpPr>
          <p:nvPr/>
        </p:nvSpPr>
        <p:spPr bwMode="auto">
          <a:xfrm>
            <a:off x="357510" y="762347"/>
            <a:ext cx="8390954" cy="1208087"/>
          </a:xfrm>
          <a:prstGeom prst="rect">
            <a:avLst/>
          </a:prstGeom>
          <a:noFill/>
          <a:ln w="9525">
            <a:noFill/>
            <a:miter lim="800000"/>
            <a:headEnd/>
            <a:tailEnd/>
          </a:ln>
        </p:spPr>
        <p:txBody>
          <a:bodyPr lIns="81988" tIns="40994" rIns="81988" bIns="40994" anchor="ctr"/>
          <a:lstStyle/>
          <a:p>
            <a:r>
              <a:rPr lang="es-MX" sz="2400" b="1" dirty="0" smtClean="0">
                <a:solidFill>
                  <a:schemeClr val="accent2">
                    <a:lumMod val="75000"/>
                  </a:schemeClr>
                </a:solidFill>
                <a:latin typeface="Calibri" pitchFamily="34" charset="0"/>
                <a:cs typeface="Arial" pitchFamily="34" charset="0"/>
              </a:rPr>
              <a:t>DEDUCCIONES AUTORIZADAS</a:t>
            </a:r>
          </a:p>
          <a:p>
            <a:pPr algn="r"/>
            <a:r>
              <a:rPr lang="es-MX" sz="3600" b="1" dirty="0" smtClean="0">
                <a:solidFill>
                  <a:schemeClr val="accent2"/>
                </a:solidFill>
                <a:latin typeface="Calibri" panose="020F0502020204030204" pitchFamily="34" charset="0"/>
                <a:cs typeface="Arial" pitchFamily="34" charset="0"/>
              </a:rPr>
              <a:t>						</a:t>
            </a:r>
            <a:r>
              <a:rPr lang="es-MX" b="1" dirty="0" smtClean="0">
                <a:solidFill>
                  <a:srgbClr val="7B0000"/>
                </a:solidFill>
                <a:cs typeface="Arial" pitchFamily="34" charset="0"/>
              </a:rPr>
              <a:t> </a:t>
            </a:r>
            <a:r>
              <a:rPr lang="es-MX" b="1" dirty="0" smtClean="0">
                <a:solidFill>
                  <a:schemeClr val="accent2">
                    <a:lumMod val="75000"/>
                  </a:schemeClr>
                </a:solidFill>
                <a:latin typeface="Calibri" pitchFamily="34" charset="0"/>
                <a:cs typeface="Arial" pitchFamily="34" charset="0"/>
              </a:rPr>
              <a:t>Art. 28 LISR</a:t>
            </a:r>
            <a:endParaRPr lang="es-MX" b="1" dirty="0">
              <a:solidFill>
                <a:schemeClr val="accent2">
                  <a:lumMod val="75000"/>
                </a:schemeClr>
              </a:solidFill>
              <a:latin typeface="Calibri" pitchFamily="34" charset="0"/>
              <a:cs typeface="Arial" pitchFamily="34" charset="0"/>
            </a:endParaRPr>
          </a:p>
        </p:txBody>
      </p:sp>
      <p:sp>
        <p:nvSpPr>
          <p:cNvPr id="9" name="CuadroTexto 6"/>
          <p:cNvSpPr txBox="1"/>
          <p:nvPr/>
        </p:nvSpPr>
        <p:spPr>
          <a:xfrm>
            <a:off x="395536" y="1908696"/>
            <a:ext cx="8352928" cy="2308324"/>
          </a:xfrm>
          <a:prstGeom prst="rect">
            <a:avLst/>
          </a:prstGeom>
          <a:noFill/>
        </p:spPr>
        <p:txBody>
          <a:bodyPr wrap="square" rtlCol="0">
            <a:spAutoFit/>
          </a:bodyPr>
          <a:lstStyle/>
          <a:p>
            <a:pPr marL="714375" indent="-714375" algn="just"/>
            <a:r>
              <a:rPr lang="es-ES" dirty="0" smtClean="0">
                <a:latin typeface="Calibri" panose="020F0502020204030204" pitchFamily="34" charset="0"/>
                <a:cs typeface="Arial"/>
              </a:rPr>
              <a:t>V. 	Que los viáticos y gastos de viaje, deben estar amparados con CF y cuando se efectúen en el extranjero con documentación comprobatoria. </a:t>
            </a:r>
          </a:p>
          <a:p>
            <a:pPr marL="714375" indent="-714375" algn="just"/>
            <a:endParaRPr lang="es-ES" dirty="0">
              <a:latin typeface="Calibri" panose="020F0502020204030204" pitchFamily="34" charset="0"/>
              <a:cs typeface="Arial"/>
            </a:endParaRPr>
          </a:p>
          <a:p>
            <a:pPr marL="714375" indent="-714375" algn="just"/>
            <a:r>
              <a:rPr lang="es-ES" dirty="0" smtClean="0">
                <a:latin typeface="Calibri" panose="020F0502020204030204" pitchFamily="34" charset="0"/>
                <a:cs typeface="Arial"/>
              </a:rPr>
              <a:t>XIII. 	El uso o goce temporal de </a:t>
            </a:r>
            <a:r>
              <a:rPr lang="es-ES" u="sng" dirty="0" smtClean="0">
                <a:latin typeface="Calibri" panose="020F0502020204030204" pitchFamily="34" charset="0"/>
                <a:cs typeface="Arial"/>
              </a:rPr>
              <a:t>aviones</a:t>
            </a:r>
            <a:r>
              <a:rPr lang="es-ES" dirty="0" smtClean="0">
                <a:latin typeface="Calibri" panose="020F0502020204030204" pitchFamily="34" charset="0"/>
                <a:cs typeface="Arial"/>
              </a:rPr>
              <a:t> no tiene límite. Para el caso de </a:t>
            </a:r>
            <a:r>
              <a:rPr lang="es-ES" u="sng" dirty="0" smtClean="0">
                <a:latin typeface="Calibri" panose="020F0502020204030204" pitchFamily="34" charset="0"/>
                <a:cs typeface="Arial"/>
              </a:rPr>
              <a:t>automóvil</a:t>
            </a:r>
            <a:r>
              <a:rPr lang="es-ES" dirty="0" smtClean="0">
                <a:latin typeface="Calibri" panose="020F0502020204030204" pitchFamily="34" charset="0"/>
                <a:cs typeface="Arial"/>
              </a:rPr>
              <a:t>, el monto máximo diario es de $200.00.</a:t>
            </a:r>
          </a:p>
          <a:p>
            <a:pPr marL="714375" indent="-714375" algn="just"/>
            <a:endParaRPr lang="es-ES" dirty="0">
              <a:latin typeface="Calibri" panose="020F0502020204030204" pitchFamily="34" charset="0"/>
              <a:cs typeface="Arial"/>
            </a:endParaRPr>
          </a:p>
          <a:p>
            <a:pPr marL="714375" indent="-714375" algn="just"/>
            <a:r>
              <a:rPr lang="es-ES" dirty="0" smtClean="0">
                <a:latin typeface="Calibri" panose="020F0502020204030204" pitchFamily="34" charset="0"/>
                <a:cs typeface="Arial"/>
              </a:rPr>
              <a:t>XX. 	El consumo en restaurantes será deducible hasta un 8.5%.</a:t>
            </a:r>
            <a:endParaRPr lang="es-ES" u="sng" dirty="0" smtClean="0">
              <a:latin typeface="Calibri" panose="020F0502020204030204" pitchFamily="34" charset="0"/>
              <a:cs typeface="Arial"/>
            </a:endParaRPr>
          </a:p>
          <a:p>
            <a:pPr algn="just"/>
            <a:endParaRPr lang="es-ES" b="1" dirty="0" smtClean="0">
              <a:latin typeface="Calibri" panose="020F0502020204030204" pitchFamily="34" charset="0"/>
              <a:cs typeface="Arial"/>
            </a:endParaRPr>
          </a:p>
        </p:txBody>
      </p:sp>
    </p:spTree>
    <p:extLst>
      <p:ext uri="{BB962C8B-B14F-4D97-AF65-F5344CB8AC3E}">
        <p14:creationId xmlns:p14="http://schemas.microsoft.com/office/powerpoint/2010/main" val="215822833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12982</TotalTime>
  <Words>12102</Words>
  <Application>Microsoft Office PowerPoint</Application>
  <PresentationFormat>Presentación en pantalla (4:3)</PresentationFormat>
  <Paragraphs>2081</Paragraphs>
  <Slides>166</Slides>
  <Notes>113</Notes>
  <HiddenSlides>0</HiddenSlides>
  <MMClips>0</MMClips>
  <ScaleCrop>false</ScaleCrop>
  <HeadingPairs>
    <vt:vector size="4" baseType="variant">
      <vt:variant>
        <vt:lpstr>Tema</vt:lpstr>
      </vt:variant>
      <vt:variant>
        <vt:i4>1</vt:i4>
      </vt:variant>
      <vt:variant>
        <vt:lpstr>Títulos de diapositiva</vt:lpstr>
      </vt:variant>
      <vt:variant>
        <vt:i4>166</vt:i4>
      </vt:variant>
    </vt:vector>
  </HeadingPairs>
  <TitlesOfParts>
    <vt:vector size="167" baseType="lpstr">
      <vt:lpstr>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EFRAIN LECHUGA</dc:creator>
  <cp:lastModifiedBy>Avazquez</cp:lastModifiedBy>
  <cp:revision>564</cp:revision>
  <cp:lastPrinted>2013-01-25T22:36:21Z</cp:lastPrinted>
  <dcterms:created xsi:type="dcterms:W3CDTF">2012-06-12T03:11:34Z</dcterms:created>
  <dcterms:modified xsi:type="dcterms:W3CDTF">2016-03-04T06:07:28Z</dcterms:modified>
</cp:coreProperties>
</file>