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409" r:id="rId2"/>
    <p:sldId id="372" r:id="rId3"/>
    <p:sldId id="411" r:id="rId4"/>
    <p:sldId id="410" r:id="rId5"/>
    <p:sldId id="405" r:id="rId6"/>
    <p:sldId id="406" r:id="rId7"/>
    <p:sldId id="412" r:id="rId8"/>
    <p:sldId id="264" r:id="rId9"/>
    <p:sldId id="413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430" r:id="rId27"/>
    <p:sldId id="432" r:id="rId28"/>
    <p:sldId id="434" r:id="rId29"/>
    <p:sldId id="259" r:id="rId30"/>
    <p:sldId id="435" r:id="rId31"/>
    <p:sldId id="436" r:id="rId32"/>
    <p:sldId id="437" r:id="rId33"/>
    <p:sldId id="438" r:id="rId34"/>
    <p:sldId id="439" r:id="rId35"/>
    <p:sldId id="440" r:id="rId36"/>
    <p:sldId id="441" r:id="rId37"/>
    <p:sldId id="442" r:id="rId38"/>
    <p:sldId id="443" r:id="rId39"/>
    <p:sldId id="444" r:id="rId40"/>
    <p:sldId id="445" r:id="rId41"/>
    <p:sldId id="446" r:id="rId42"/>
    <p:sldId id="447" r:id="rId43"/>
    <p:sldId id="448" r:id="rId44"/>
    <p:sldId id="449" r:id="rId45"/>
    <p:sldId id="450" r:id="rId46"/>
    <p:sldId id="451" r:id="rId47"/>
    <p:sldId id="452" r:id="rId48"/>
    <p:sldId id="453" r:id="rId49"/>
    <p:sldId id="454" r:id="rId50"/>
    <p:sldId id="455" r:id="rId51"/>
    <p:sldId id="457" r:id="rId52"/>
    <p:sldId id="458" r:id="rId53"/>
    <p:sldId id="459" r:id="rId54"/>
    <p:sldId id="460" r:id="rId55"/>
    <p:sldId id="461" r:id="rId56"/>
    <p:sldId id="463" r:id="rId57"/>
    <p:sldId id="462" r:id="rId58"/>
    <p:sldId id="45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86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80" y="5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muel &amp; Maye Lara" userId="90c5ce589c208ce4" providerId="LiveId" clId="{F6E2377F-72BB-4EE6-A139-7ADA1C7B15DA}"/>
    <pc:docChg chg="modSld">
      <pc:chgData name="Lemuel &amp; Maye Lara" userId="90c5ce589c208ce4" providerId="LiveId" clId="{F6E2377F-72BB-4EE6-A139-7ADA1C7B15DA}" dt="2026-02-05T21:27:40.007" v="2" actId="1036"/>
      <pc:docMkLst>
        <pc:docMk/>
      </pc:docMkLst>
      <pc:sldChg chg="modSp mod">
        <pc:chgData name="Lemuel &amp; Maye Lara" userId="90c5ce589c208ce4" providerId="LiveId" clId="{F6E2377F-72BB-4EE6-A139-7ADA1C7B15DA}" dt="2026-02-05T21:27:40.007" v="2" actId="1036"/>
        <pc:sldMkLst>
          <pc:docMk/>
          <pc:sldMk cId="3859932090" sldId="455"/>
        </pc:sldMkLst>
        <pc:spChg chg="mod">
          <ac:chgData name="Lemuel &amp; Maye Lara" userId="90c5ce589c208ce4" providerId="LiveId" clId="{F6E2377F-72BB-4EE6-A139-7ADA1C7B15DA}" dt="2026-02-05T21:27:40.007" v="2" actId="1036"/>
          <ac:spMkLst>
            <pc:docMk/>
            <pc:sldMk cId="3859932090" sldId="455"/>
            <ac:spMk id="11" creationId="{1F7BCFB0-17CE-6127-6060-9D7FBBF38F6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CD1E9-3DA2-4E23-BA38-CAC6E7F9CA2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02DA8-14C7-44E5-8423-343ACEC9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0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02DA8-14C7-44E5-8423-343ACEC9E8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1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165B-85CF-00BC-4C67-F0F51D8B3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82D6B-6AB7-25DA-4B8B-A3BBD00F7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8ADB0-D9F9-ED2E-DABB-9A4AB91D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E49BB-65EE-3972-2648-40289764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A5F6A-2AB7-0882-02CB-569C6DD5E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3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ACC15-4C90-5043-5E31-16C2B71E1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7D064-78A8-694C-27D5-B51756D1B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AE6EE-D976-6B3B-83AC-1C566931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CF5F8-F9A3-78C4-ED96-70AC5E320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0BA06-CDD9-5D81-28C8-A3F41AB1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A9FFC8-8EE3-4DEC-A765-B2BF3CE2C9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6A2A0-C3BD-4C1B-1A32-E44FF789A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C6218-4F19-B348-5D81-453B5937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173A7-E7F8-3A97-6466-1239E34C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A6135-37E9-293F-C53A-CC0F53F8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662A-B1F1-5638-66FF-46329B6E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9C964-43FB-1462-7E7D-BA1FD4267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D63DD-60A3-A871-AE06-D559F931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3E680-DB32-DA6F-A5D5-D2BA14330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2A357-4223-8312-3690-6D8FC69E5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2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74733-BB69-C2AE-3A8E-2E22524C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19AF3-6A71-6027-A107-F4410A633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3033A-B2D6-7B5A-9D10-60283A42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E83C7-EE5D-2EF5-F4BF-126488562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CD5D5-4409-C4B5-9A8A-0E9272C7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7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FF245-A670-8B50-8857-5369CAA1B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9FBB8-534B-7233-61EE-8356470DE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2FF91-4EE2-7A3D-5F5D-0A9C74820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3DC0E-BF3B-CB04-F178-5CE9B4CDE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C6292-D5B4-4240-BE20-C39083BBC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796E1-B682-DB76-6A04-51A97FA5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6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DCF7E-F521-4271-3547-3E18AE1C0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4E7F5-B178-9664-A809-A69F90D6A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5809F-0C0A-6B78-8F92-BCD6D5A29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0992F-40B8-3FBB-8A80-06E2310CA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0C793-5D8C-5BA3-2036-3E66D8FC6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4A5B17-C26A-ABE5-9572-7ADF65FC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4A4A0A-6F1C-2EDE-B014-A89AE83DF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28E951-8800-56F4-26BF-FA0480BB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5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A6A7B-56BA-6C58-5ADE-A11D57EAD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8416ED-5605-B5E0-DCE7-F450C2EB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388C0B-63F4-E6F9-2314-F6AD6E24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FDC62-53D3-5AC7-4734-A21A7ED8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5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34A19F-AEDD-0E57-1955-CFCBDF8F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7DD32E-0B1A-4DF4-85EB-C737519A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62886-C473-57D8-9EF7-01717778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C1-FBE5-967C-1B60-5E687A95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5120E-08FC-13BC-5113-1D782CAEE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A3D0E-0D78-4FB1-3A95-3EFA2A3CB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A4E29-742A-5D10-77CE-39AA483BD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2FD48-3B69-A151-3AF0-EE41ABFD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E48205-6435-7766-BD17-C98290E8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8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BBDA2-E55F-98A0-F27B-BCDB252D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5CD7B0-6EF7-D781-E800-16A2BE64A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4972E-76C3-031C-AC8F-0C7FB7BAD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4997A-3D75-BF27-7A05-711387C0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C67B3-E723-4334-D6BD-EE3685FDA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63AE3-FA79-B425-91AA-B7B7A6AE9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53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52768-9B43-B8C4-3A59-F4A77F4F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E2D7D-4C2D-A493-55DC-46B1A3563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FC771-B9B7-8CDB-0048-61BDCF7DA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C13CD4-0100-4204-AB15-2993FE5339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AFB6F-D9D6-06D9-DC7A-6B28F78DF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CF6C6-30F2-0F0E-CB89-1E071156B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049013-5384-4CFD-A274-25B447D4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5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342634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342634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342634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342634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342634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AFA7EF-7CAB-9447-A6D6-06A0BFCA2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4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E0A4AF-7CA8-796B-6FB5-33D9A9E25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2F0B62-3899-1172-25B6-2350BA09D929}"/>
              </a:ext>
            </a:extLst>
          </p:cNvPr>
          <p:cNvSpPr txBox="1"/>
          <p:nvPr/>
        </p:nvSpPr>
        <p:spPr>
          <a:xfrm>
            <a:off x="3728665" y="0"/>
            <a:ext cx="8463335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2"/>
            </a:pPr>
            <a:r>
              <a:rPr lang="es-ES" sz="4800" b="1" dirty="0"/>
              <a:t>Imperio Romano de Oriente (Bizantino)</a:t>
            </a:r>
          </a:p>
          <a:p>
            <a:br>
              <a:rPr lang="es-ES" sz="4800" dirty="0"/>
            </a:br>
            <a:r>
              <a:rPr lang="es-ES" sz="4800" dirty="0"/>
              <a:t>– Se consideró a sí mismo </a:t>
            </a:r>
            <a:r>
              <a:rPr lang="es-ES" sz="4800" i="1" dirty="0"/>
              <a:t>el Imperio Romano verdadero</a:t>
            </a:r>
            <a:br>
              <a:rPr lang="es-ES" sz="4800" dirty="0"/>
            </a:br>
            <a:r>
              <a:rPr lang="es-ES" sz="4800" dirty="0"/>
              <a:t>– Duró hasta </a:t>
            </a:r>
            <a:r>
              <a:rPr lang="es-ES" sz="4800" b="1" dirty="0"/>
              <a:t>1453</a:t>
            </a:r>
            <a:r>
              <a:rPr lang="es-ES" sz="4800" dirty="0"/>
              <a:t> (aunque aquí solo cuenta como origen)</a:t>
            </a:r>
          </a:p>
        </p:txBody>
      </p:sp>
    </p:spTree>
    <p:extLst>
      <p:ext uri="{BB962C8B-B14F-4D97-AF65-F5344CB8AC3E}">
        <p14:creationId xmlns:p14="http://schemas.microsoft.com/office/powerpoint/2010/main" val="3750133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A8EB52-7D44-6744-6E2E-AEB229A02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9FBE0-58F6-95A1-54B0-F4A9901AC372}"/>
              </a:ext>
            </a:extLst>
          </p:cNvPr>
          <p:cNvSpPr txBox="1"/>
          <p:nvPr/>
        </p:nvSpPr>
        <p:spPr>
          <a:xfrm>
            <a:off x="3728665" y="0"/>
            <a:ext cx="8463335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3"/>
            </a:pPr>
            <a:r>
              <a:rPr lang="es-ES" sz="4800" b="1" dirty="0"/>
              <a:t>Reino Ostrogodo (Teodorico el Grande)</a:t>
            </a:r>
          </a:p>
          <a:p>
            <a:br>
              <a:rPr lang="es-ES" sz="4800" dirty="0"/>
            </a:br>
            <a:r>
              <a:rPr lang="es-ES" sz="4800" dirty="0"/>
              <a:t>– Gobernó Italia como continuador del orden romano</a:t>
            </a:r>
          </a:p>
        </p:txBody>
      </p:sp>
    </p:spTree>
    <p:extLst>
      <p:ext uri="{BB962C8B-B14F-4D97-AF65-F5344CB8AC3E}">
        <p14:creationId xmlns:p14="http://schemas.microsoft.com/office/powerpoint/2010/main" val="2626610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035A2-12F7-714B-8E07-849B40B2C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C721B0-EF2B-A5DD-F48C-71CC3157DC98}"/>
              </a:ext>
            </a:extLst>
          </p:cNvPr>
          <p:cNvSpPr txBox="1"/>
          <p:nvPr/>
        </p:nvSpPr>
        <p:spPr>
          <a:xfrm>
            <a:off x="3728665" y="0"/>
            <a:ext cx="8463335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4"/>
            </a:pPr>
            <a:r>
              <a:rPr lang="es-ES" sz="4800" b="1" dirty="0"/>
              <a:t>Imperio Bizantino bajo Justiniano I (siglo VI)</a:t>
            </a:r>
          </a:p>
          <a:p>
            <a:br>
              <a:rPr lang="es-ES" sz="4800" dirty="0"/>
            </a:br>
            <a:r>
              <a:rPr lang="es-ES" sz="4800" dirty="0"/>
              <a:t>– Reconquista de Italia, África y parte de Hispania</a:t>
            </a:r>
            <a:br>
              <a:rPr lang="es-ES" sz="4800" dirty="0"/>
            </a:br>
            <a:r>
              <a:rPr lang="es-ES" sz="4800" dirty="0"/>
              <a:t>– Restauración legal y administrativa romana</a:t>
            </a:r>
          </a:p>
        </p:txBody>
      </p:sp>
    </p:spTree>
    <p:extLst>
      <p:ext uri="{BB962C8B-B14F-4D97-AF65-F5344CB8AC3E}">
        <p14:creationId xmlns:p14="http://schemas.microsoft.com/office/powerpoint/2010/main" val="1707616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18BCFF-8D13-D828-5361-88009DF01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088AA6-ED59-50F0-5412-131ED953FE24}"/>
              </a:ext>
            </a:extLst>
          </p:cNvPr>
          <p:cNvSpPr txBox="1"/>
          <p:nvPr/>
        </p:nvSpPr>
        <p:spPr>
          <a:xfrm>
            <a:off x="3728665" y="0"/>
            <a:ext cx="8463335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5"/>
            </a:pPr>
            <a:r>
              <a:rPr lang="es-ES" sz="4800" b="1" dirty="0"/>
              <a:t>Imperio Carolingio – Carlomagno (800 d.C.)</a:t>
            </a:r>
          </a:p>
          <a:p>
            <a:br>
              <a:rPr lang="es-ES" sz="4800" dirty="0"/>
            </a:br>
            <a:r>
              <a:rPr lang="es-ES" sz="4800" dirty="0"/>
              <a:t>– Coronado </a:t>
            </a:r>
            <a:r>
              <a:rPr lang="es-ES" sz="4800" i="1" dirty="0"/>
              <a:t>Emperador de los Romanos</a:t>
            </a:r>
            <a:r>
              <a:rPr lang="es-ES" sz="4800" dirty="0"/>
              <a:t> por el Papa</a:t>
            </a:r>
            <a:br>
              <a:rPr lang="es-ES" sz="4800" dirty="0"/>
            </a:br>
            <a:r>
              <a:rPr lang="es-ES" sz="4800" dirty="0"/>
              <a:t>– Intento explícito de revivir el Imperio Romano en Occidente</a:t>
            </a:r>
          </a:p>
        </p:txBody>
      </p:sp>
    </p:spTree>
    <p:extLst>
      <p:ext uri="{BB962C8B-B14F-4D97-AF65-F5344CB8AC3E}">
        <p14:creationId xmlns:p14="http://schemas.microsoft.com/office/powerpoint/2010/main" val="197935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CEABF4-A492-D701-7E58-2E086B80D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508B39-E104-4EDE-513B-0AA4797562D4}"/>
              </a:ext>
            </a:extLst>
          </p:cNvPr>
          <p:cNvSpPr txBox="1"/>
          <p:nvPr/>
        </p:nvSpPr>
        <p:spPr>
          <a:xfrm>
            <a:off x="3728665" y="0"/>
            <a:ext cx="8463335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6"/>
            </a:pPr>
            <a:r>
              <a:rPr lang="en-US" sz="4800" b="1" dirty="0"/>
              <a:t>Imperio Romano Sacro (Sacro Imperio Romano </a:t>
            </a:r>
            <a:r>
              <a:rPr lang="en-US" sz="4800" b="1" dirty="0" err="1"/>
              <a:t>Germánico</a:t>
            </a:r>
            <a:r>
              <a:rPr lang="en-US" sz="4800" b="1" dirty="0"/>
              <a:t>)</a:t>
            </a:r>
          </a:p>
          <a:p>
            <a:br>
              <a:rPr lang="en-US" sz="4800" dirty="0"/>
            </a:br>
            <a:r>
              <a:rPr lang="en-US" sz="4800" dirty="0"/>
              <a:t>– </a:t>
            </a:r>
            <a:r>
              <a:rPr lang="en-US" sz="4800" dirty="0" err="1"/>
              <a:t>Fundado</a:t>
            </a:r>
            <a:r>
              <a:rPr lang="en-US" sz="4800" dirty="0"/>
              <a:t> </a:t>
            </a:r>
            <a:r>
              <a:rPr lang="en-US" sz="4800" dirty="0" err="1"/>
              <a:t>formalmente</a:t>
            </a:r>
            <a:r>
              <a:rPr lang="en-US" sz="4800" dirty="0"/>
              <a:t> </a:t>
            </a:r>
            <a:r>
              <a:rPr lang="en-US" sz="4800" dirty="0" err="1"/>
              <a:t>en</a:t>
            </a:r>
            <a:r>
              <a:rPr lang="en-US" sz="4800" dirty="0"/>
              <a:t> </a:t>
            </a:r>
            <a:r>
              <a:rPr lang="en-US" sz="4800" b="1" dirty="0"/>
              <a:t>962</a:t>
            </a:r>
            <a:br>
              <a:rPr lang="en-US" sz="4800" dirty="0"/>
            </a:br>
            <a:r>
              <a:rPr lang="en-US" sz="4800" dirty="0"/>
              <a:t>– </a:t>
            </a:r>
            <a:r>
              <a:rPr lang="en-US" sz="4800" dirty="0" err="1"/>
              <a:t>Duró</a:t>
            </a:r>
            <a:r>
              <a:rPr lang="en-US" sz="4800" dirty="0"/>
              <a:t> hasta </a:t>
            </a:r>
            <a:r>
              <a:rPr lang="en-US" sz="4800" b="1" dirty="0"/>
              <a:t>1806</a:t>
            </a:r>
            <a:br>
              <a:rPr lang="en-US" sz="4800" dirty="0"/>
            </a:br>
            <a:r>
              <a:rPr lang="en-US" sz="4800" dirty="0"/>
              <a:t>– Se </a:t>
            </a:r>
            <a:r>
              <a:rPr lang="en-US" sz="4800" dirty="0" err="1"/>
              <a:t>proclamó</a:t>
            </a:r>
            <a:r>
              <a:rPr lang="en-US" sz="4800" dirty="0"/>
              <a:t> </a:t>
            </a:r>
            <a:r>
              <a:rPr lang="en-US" sz="4800" dirty="0" err="1"/>
              <a:t>heredero</a:t>
            </a:r>
            <a:r>
              <a:rPr lang="en-US" sz="4800" dirty="0"/>
              <a:t> </a:t>
            </a:r>
            <a:r>
              <a:rPr lang="en-US" sz="4800" dirty="0" err="1"/>
              <a:t>directo</a:t>
            </a:r>
            <a:r>
              <a:rPr lang="en-US" sz="4800" dirty="0"/>
              <a:t> de Roma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293035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79321D-EB53-F088-C444-69B7DFB3B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56647D-39F8-3915-D2B5-F79E2F1D5329}"/>
              </a:ext>
            </a:extLst>
          </p:cNvPr>
          <p:cNvSpPr txBox="1"/>
          <p:nvPr/>
        </p:nvSpPr>
        <p:spPr>
          <a:xfrm>
            <a:off x="3728665" y="0"/>
            <a:ext cx="8463335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/>
              <a:t>7.	</a:t>
            </a:r>
            <a:r>
              <a:rPr lang="en-US" sz="4800" b="1" dirty="0" err="1"/>
              <a:t>Papado</a:t>
            </a:r>
            <a:r>
              <a:rPr lang="en-US" sz="4800" b="1" dirty="0"/>
              <a:t> medieval</a:t>
            </a:r>
          </a:p>
          <a:p>
            <a:br>
              <a:rPr lang="en-US" sz="4800" dirty="0"/>
            </a:br>
            <a:r>
              <a:rPr lang="en-US" sz="4800" dirty="0"/>
              <a:t>– Reclamó </a:t>
            </a:r>
            <a:r>
              <a:rPr lang="en-US" sz="4800" dirty="0" err="1"/>
              <a:t>autoridad</a:t>
            </a:r>
            <a:r>
              <a:rPr lang="en-US" sz="4800" dirty="0"/>
              <a:t> universal </a:t>
            </a:r>
            <a:r>
              <a:rPr lang="en-US" sz="4800" dirty="0" err="1"/>
              <a:t>heredada</a:t>
            </a:r>
            <a:r>
              <a:rPr lang="en-US" sz="4800" dirty="0"/>
              <a:t> de Roma</a:t>
            </a:r>
            <a:br>
              <a:rPr lang="en-US" sz="4800" dirty="0"/>
            </a:br>
            <a:r>
              <a:rPr lang="en-US" sz="4800" dirty="0"/>
              <a:t>– Control </a:t>
            </a:r>
            <a:r>
              <a:rPr lang="en-US" sz="4800" dirty="0" err="1"/>
              <a:t>espiritual</a:t>
            </a:r>
            <a:r>
              <a:rPr lang="en-US" sz="4800" dirty="0"/>
              <a:t> y </a:t>
            </a:r>
            <a:r>
              <a:rPr lang="en-US" sz="4800" dirty="0" err="1"/>
              <a:t>político</a:t>
            </a:r>
            <a:r>
              <a:rPr lang="en-US" sz="4800" dirty="0"/>
              <a:t> </a:t>
            </a:r>
            <a:r>
              <a:rPr lang="en-US" sz="4800" dirty="0" err="1"/>
              <a:t>sobre</a:t>
            </a:r>
            <a:r>
              <a:rPr lang="en-US" sz="4800" dirty="0"/>
              <a:t> Europa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1066312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43AE33-C1FE-152E-7118-5FB220266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7499B3-0FAC-CD74-D3C2-5194936A963E}"/>
              </a:ext>
            </a:extLst>
          </p:cNvPr>
          <p:cNvSpPr txBox="1"/>
          <p:nvPr/>
        </p:nvSpPr>
        <p:spPr>
          <a:xfrm>
            <a:off x="3728665" y="0"/>
            <a:ext cx="8463335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8"/>
            </a:pPr>
            <a:r>
              <a:rPr lang="es-ES" sz="4800" b="1" dirty="0"/>
              <a:t>Emperadores del Sacro Imperio (</a:t>
            </a:r>
            <a:r>
              <a:rPr lang="es-ES" sz="4800" b="1" dirty="0" err="1"/>
              <a:t>Otónidas</a:t>
            </a:r>
            <a:r>
              <a:rPr lang="es-ES" sz="4800" b="1" dirty="0"/>
              <a:t>, </a:t>
            </a:r>
            <a:r>
              <a:rPr lang="es-ES" sz="4800" b="1" dirty="0" err="1"/>
              <a:t>Salios</a:t>
            </a:r>
            <a:r>
              <a:rPr lang="es-ES" sz="4800" b="1" dirty="0"/>
              <a:t>, Hohenstaufen)</a:t>
            </a:r>
          </a:p>
          <a:p>
            <a:br>
              <a:rPr lang="es-ES" sz="4800" dirty="0"/>
            </a:br>
            <a:r>
              <a:rPr lang="es-ES" sz="4800" dirty="0"/>
              <a:t>– Uso de títulos, leyes y símbolos romanos</a:t>
            </a:r>
            <a:br>
              <a:rPr lang="es-ES" sz="4800" dirty="0"/>
            </a:br>
            <a:r>
              <a:rPr lang="es-ES" sz="4800" dirty="0"/>
              <a:t>– Federico I Barbarroja y Federico II son clave</a:t>
            </a:r>
          </a:p>
        </p:txBody>
      </p:sp>
    </p:spTree>
    <p:extLst>
      <p:ext uri="{BB962C8B-B14F-4D97-AF65-F5344CB8AC3E}">
        <p14:creationId xmlns:p14="http://schemas.microsoft.com/office/powerpoint/2010/main" val="2291247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A334C-E940-A27A-F52D-BC9E9909A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5C17AF-ADA6-06CD-1D81-DBFFD237B0AA}"/>
              </a:ext>
            </a:extLst>
          </p:cNvPr>
          <p:cNvSpPr txBox="1"/>
          <p:nvPr/>
        </p:nvSpPr>
        <p:spPr>
          <a:xfrm>
            <a:off x="3728665" y="0"/>
            <a:ext cx="8463335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9"/>
            </a:pPr>
            <a:r>
              <a:rPr lang="es-ES" sz="4800" b="1" dirty="0"/>
              <a:t>Imperio Bizantino tardío</a:t>
            </a:r>
          </a:p>
          <a:p>
            <a:br>
              <a:rPr lang="es-ES" sz="4800" dirty="0"/>
            </a:br>
            <a:r>
              <a:rPr lang="es-ES" sz="4800" dirty="0"/>
              <a:t>– Seguía llamándose “Imperio Romano”</a:t>
            </a:r>
            <a:br>
              <a:rPr lang="es-ES" sz="4800" dirty="0"/>
            </a:br>
            <a:r>
              <a:rPr lang="es-ES" sz="4800" dirty="0"/>
              <a:t>– Constantinopla como “Nueva Roma”</a:t>
            </a:r>
          </a:p>
        </p:txBody>
      </p:sp>
    </p:spTree>
    <p:extLst>
      <p:ext uri="{BB962C8B-B14F-4D97-AF65-F5344CB8AC3E}">
        <p14:creationId xmlns:p14="http://schemas.microsoft.com/office/powerpoint/2010/main" val="3775066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5F77BC-26DE-3F5D-9DD7-EE6B28BAC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D24103-2E9D-3F68-644B-4F9628A00C8E}"/>
              </a:ext>
            </a:extLst>
          </p:cNvPr>
          <p:cNvSpPr txBox="1"/>
          <p:nvPr/>
        </p:nvSpPr>
        <p:spPr>
          <a:xfrm>
            <a:off x="3728665" y="0"/>
            <a:ext cx="8463335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10"/>
            </a:pPr>
            <a:r>
              <a:rPr lang="es-ES" sz="4800" b="1" dirty="0"/>
              <a:t>Imperio Búlgaro (Segundo Imperio)</a:t>
            </a:r>
          </a:p>
          <a:p>
            <a:br>
              <a:rPr lang="es-ES" sz="4800" dirty="0"/>
            </a:br>
            <a:r>
              <a:rPr lang="es-ES" sz="4800" dirty="0"/>
              <a:t>– Algunos zares se proclamaron </a:t>
            </a:r>
            <a:r>
              <a:rPr lang="es-ES" sz="4800" i="1" dirty="0"/>
              <a:t>emperadores romanos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3027520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05D04E-6130-C2A0-278C-DE63D4A12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D81041-6D23-FFF2-1D41-551CE04B450C}"/>
              </a:ext>
            </a:extLst>
          </p:cNvPr>
          <p:cNvSpPr txBox="1"/>
          <p:nvPr/>
        </p:nvSpPr>
        <p:spPr>
          <a:xfrm>
            <a:off x="3728665" y="0"/>
            <a:ext cx="8463335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11"/>
            </a:pPr>
            <a:r>
              <a:rPr lang="es-ES" sz="4800" b="1" dirty="0"/>
              <a:t>Imperio Serbio (Stefan </a:t>
            </a:r>
            <a:r>
              <a:rPr lang="es-ES" sz="4800" b="1" dirty="0" err="1"/>
              <a:t>Dušan</a:t>
            </a:r>
            <a:r>
              <a:rPr lang="es-ES" sz="4800" b="1" dirty="0"/>
              <a:t>)</a:t>
            </a:r>
          </a:p>
          <a:p>
            <a:br>
              <a:rPr lang="es-ES" sz="4800" dirty="0"/>
            </a:br>
            <a:r>
              <a:rPr lang="es-ES" sz="4800" dirty="0"/>
              <a:t>– Se proclamó </a:t>
            </a:r>
            <a:r>
              <a:rPr lang="es-ES" sz="4800" i="1" dirty="0"/>
              <a:t>Emperador de los Romanos y los Serbios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319565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BC4F55-7B90-6C76-AF68-92E1A671A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BF656-6AA2-DF41-77B8-211749FD8293}"/>
              </a:ext>
            </a:extLst>
          </p:cNvPr>
          <p:cNvSpPr txBox="1"/>
          <p:nvPr/>
        </p:nvSpPr>
        <p:spPr>
          <a:xfrm>
            <a:off x="6277510" y="432030"/>
            <a:ext cx="605147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ora Modern Serif" panose="02000600000000000000" pitchFamily="50" charset="0"/>
              </a:rPr>
              <a:t>Prepárate</a:t>
            </a:r>
            <a:r>
              <a:rPr lang="es-ES" sz="8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ora Modern Serif" panose="02000600000000000000" pitchFamily="50" charset="0"/>
              </a:rPr>
              <a:t> Para Lo Que Viene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masis MT Pro Medium" panose="020406040500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Medium" panose="02040604050005020304" pitchFamily="18" charset="0"/>
              </a:rPr>
              <a:t>Estudio General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Medium" panose="02040604050005020304" pitchFamily="18" charset="0"/>
              </a:rPr>
              <a:t>Desde Isaías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Medium" panose="02040604050005020304" pitchFamily="18" charset="0"/>
              </a:rPr>
              <a:t>Hasta Malaquías 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08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E18437-9B1C-AC60-FD80-33022FFBA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A2F3E-58C4-B16E-2C55-8AFE1F59ABC1}"/>
              </a:ext>
            </a:extLst>
          </p:cNvPr>
          <p:cNvSpPr txBox="1"/>
          <p:nvPr/>
        </p:nvSpPr>
        <p:spPr>
          <a:xfrm>
            <a:off x="3728665" y="0"/>
            <a:ext cx="8463335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12"/>
            </a:pPr>
            <a:r>
              <a:rPr lang="es-ES" sz="4800" b="1" dirty="0"/>
              <a:t>Imperio Otomano</a:t>
            </a:r>
          </a:p>
          <a:p>
            <a:br>
              <a:rPr lang="es-ES" sz="4800" dirty="0"/>
            </a:br>
            <a:r>
              <a:rPr lang="es-ES" sz="4800" dirty="0"/>
              <a:t>– Tras 1453, el sultán se llamó </a:t>
            </a:r>
            <a:r>
              <a:rPr lang="es-ES" sz="4800" i="1" dirty="0"/>
              <a:t>Kayser-i </a:t>
            </a:r>
            <a:r>
              <a:rPr lang="es-ES" sz="4800" i="1" dirty="0" err="1"/>
              <a:t>Rûm</a:t>
            </a:r>
            <a:r>
              <a:rPr lang="es-ES" sz="4800" dirty="0"/>
              <a:t> (César de Roma)</a:t>
            </a:r>
            <a:br>
              <a:rPr lang="es-ES" sz="4800" dirty="0"/>
            </a:br>
            <a:r>
              <a:rPr lang="es-ES" sz="4800" dirty="0"/>
              <a:t>– Constantinopla como capital imperial</a:t>
            </a:r>
          </a:p>
        </p:txBody>
      </p:sp>
    </p:spTree>
    <p:extLst>
      <p:ext uri="{BB962C8B-B14F-4D97-AF65-F5344CB8AC3E}">
        <p14:creationId xmlns:p14="http://schemas.microsoft.com/office/powerpoint/2010/main" val="3715453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C96387-1845-F6BA-43AC-EE9D9F32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C24BD8-1AB1-5848-A759-02E0B979EB2F}"/>
              </a:ext>
            </a:extLst>
          </p:cNvPr>
          <p:cNvSpPr txBox="1"/>
          <p:nvPr/>
        </p:nvSpPr>
        <p:spPr>
          <a:xfrm>
            <a:off x="3728665" y="0"/>
            <a:ext cx="8463335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13"/>
            </a:pPr>
            <a:r>
              <a:rPr lang="en-US" sz="4800" b="1" dirty="0"/>
              <a:t>Monarquía </a:t>
            </a:r>
            <a:r>
              <a:rPr lang="en-US" sz="4800" b="1" dirty="0" err="1"/>
              <a:t>Hispánica</a:t>
            </a:r>
            <a:r>
              <a:rPr lang="en-US" sz="4800" b="1" dirty="0"/>
              <a:t> (Carlos I / Carlos V)</a:t>
            </a:r>
          </a:p>
          <a:p>
            <a:br>
              <a:rPr lang="en-US" sz="4800" dirty="0"/>
            </a:br>
            <a:r>
              <a:rPr lang="en-US" sz="4800" dirty="0"/>
              <a:t>– Emperador del Sacro Imperio</a:t>
            </a:r>
            <a:br>
              <a:rPr lang="en-US" sz="4800" dirty="0"/>
            </a:br>
            <a:r>
              <a:rPr lang="en-US" sz="4800" dirty="0"/>
              <a:t>– Ideal de </a:t>
            </a:r>
            <a:r>
              <a:rPr lang="en-US" sz="4800" dirty="0" err="1"/>
              <a:t>imperio</a:t>
            </a:r>
            <a:r>
              <a:rPr lang="en-US" sz="4800" dirty="0"/>
              <a:t> universal </a:t>
            </a:r>
            <a:r>
              <a:rPr lang="en-US" sz="4800" dirty="0" err="1"/>
              <a:t>cristiano</a:t>
            </a:r>
            <a:r>
              <a:rPr lang="en-US" sz="4800" dirty="0"/>
              <a:t> </a:t>
            </a:r>
            <a:r>
              <a:rPr lang="en-US" sz="4800" dirty="0" err="1"/>
              <a:t>romano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3571184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AB894B-6A9C-04E7-8A97-491F809FF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5460A-10BD-E0D4-0D9E-A38CFEA9B935}"/>
              </a:ext>
            </a:extLst>
          </p:cNvPr>
          <p:cNvSpPr txBox="1"/>
          <p:nvPr/>
        </p:nvSpPr>
        <p:spPr>
          <a:xfrm>
            <a:off x="3728665" y="0"/>
            <a:ext cx="8463335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14"/>
            </a:pPr>
            <a:r>
              <a:rPr lang="es-ES" sz="4800" b="1" dirty="0"/>
              <a:t>Imperio Ruso (Moscú como “Tercera Roma”)</a:t>
            </a:r>
          </a:p>
          <a:p>
            <a:br>
              <a:rPr lang="es-ES" sz="4800" dirty="0"/>
            </a:br>
            <a:r>
              <a:rPr lang="es-ES" sz="4800" dirty="0"/>
              <a:t>– Los zares se proclamaron herederos de Roma y Bizancio</a:t>
            </a:r>
          </a:p>
        </p:txBody>
      </p:sp>
    </p:spTree>
    <p:extLst>
      <p:ext uri="{BB962C8B-B14F-4D97-AF65-F5344CB8AC3E}">
        <p14:creationId xmlns:p14="http://schemas.microsoft.com/office/powerpoint/2010/main" val="142601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5E30D8-921D-5EBE-3405-0833DA1DD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CCE3AB-0A22-3D5C-8EA2-CF12353BA58A}"/>
              </a:ext>
            </a:extLst>
          </p:cNvPr>
          <p:cNvSpPr txBox="1"/>
          <p:nvPr/>
        </p:nvSpPr>
        <p:spPr>
          <a:xfrm>
            <a:off x="3728665" y="0"/>
            <a:ext cx="8463335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15"/>
            </a:pPr>
            <a:r>
              <a:rPr lang="es-MX" sz="4800" b="1" noProof="0" dirty="0"/>
              <a:t>Sacro Imperio Romano (fase final)</a:t>
            </a:r>
          </a:p>
          <a:p>
            <a:br>
              <a:rPr lang="es-MX" sz="4800" noProof="0" dirty="0"/>
            </a:br>
            <a:r>
              <a:rPr lang="es-MX" sz="4800" noProof="0" dirty="0"/>
              <a:t>– Continuó reclamando herencia romana hasta 1806</a:t>
            </a:r>
          </a:p>
        </p:txBody>
      </p:sp>
    </p:spTree>
    <p:extLst>
      <p:ext uri="{BB962C8B-B14F-4D97-AF65-F5344CB8AC3E}">
        <p14:creationId xmlns:p14="http://schemas.microsoft.com/office/powerpoint/2010/main" val="412138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364DF4-501B-3DEA-27DA-89B08EF46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ED5653-5157-E163-16E4-075DB757F10C}"/>
              </a:ext>
            </a:extLst>
          </p:cNvPr>
          <p:cNvSpPr txBox="1"/>
          <p:nvPr/>
        </p:nvSpPr>
        <p:spPr>
          <a:xfrm>
            <a:off x="3728665" y="0"/>
            <a:ext cx="8463335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16"/>
            </a:pPr>
            <a:r>
              <a:rPr lang="es-ES" sz="4800" b="1" dirty="0"/>
              <a:t>Napoleón Bonaparte</a:t>
            </a:r>
          </a:p>
          <a:p>
            <a:br>
              <a:rPr lang="es-ES" sz="4800" dirty="0"/>
            </a:br>
            <a:r>
              <a:rPr lang="es-ES" sz="4800" dirty="0"/>
              <a:t>– Coronado Emperador</a:t>
            </a:r>
            <a:br>
              <a:rPr lang="es-ES" sz="4800" dirty="0"/>
            </a:br>
            <a:r>
              <a:rPr lang="es-ES" sz="4800" dirty="0"/>
              <a:t>– Uso consciente de símbolos, leyes y modelo romano </a:t>
            </a:r>
          </a:p>
          <a:p>
            <a:r>
              <a:rPr lang="es-MX" sz="4800" dirty="0"/>
              <a:t>- </a:t>
            </a:r>
            <a:r>
              <a:rPr lang="es-MX" sz="4800" noProof="0" dirty="0"/>
              <a:t>Código </a:t>
            </a:r>
            <a:r>
              <a:rPr lang="es-MX" sz="4800" noProof="0" dirty="0" err="1"/>
              <a:t>Napoleonico</a:t>
            </a:r>
            <a:r>
              <a:rPr lang="es-MX" sz="4800" noProof="0" dirty="0"/>
              <a:t> </a:t>
            </a:r>
            <a:r>
              <a:rPr lang="es-MX" sz="4800" dirty="0"/>
              <a:t>= derecho romano modernizado</a:t>
            </a:r>
          </a:p>
          <a:p>
            <a:r>
              <a:rPr lang="es-MX" sz="4800" noProof="0" dirty="0"/>
              <a:t>- Emperador, águilas, coronación imperial</a:t>
            </a:r>
          </a:p>
        </p:txBody>
      </p:sp>
    </p:spTree>
    <p:extLst>
      <p:ext uri="{BB962C8B-B14F-4D97-AF65-F5344CB8AC3E}">
        <p14:creationId xmlns:p14="http://schemas.microsoft.com/office/powerpoint/2010/main" val="3277979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CC205F-1151-C97D-3B8C-F8AB32FC5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F7F0E7-3EC1-F770-B665-F7101505476B}"/>
              </a:ext>
            </a:extLst>
          </p:cNvPr>
          <p:cNvSpPr txBox="1"/>
          <p:nvPr/>
        </p:nvSpPr>
        <p:spPr>
          <a:xfrm>
            <a:off x="3728665" y="0"/>
            <a:ext cx="8463335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17"/>
            </a:pPr>
            <a:r>
              <a:rPr lang="en-US" sz="4800" b="1" dirty="0"/>
              <a:t>Imperio Austriaco / </a:t>
            </a:r>
            <a:r>
              <a:rPr lang="en-US" sz="4800" b="1" dirty="0" err="1"/>
              <a:t>Austrohúngaro</a:t>
            </a:r>
            <a:endParaRPr lang="en-US" sz="4800" b="1" dirty="0"/>
          </a:p>
          <a:p>
            <a:br>
              <a:rPr lang="en-US" sz="4800" dirty="0"/>
            </a:br>
            <a:r>
              <a:rPr lang="en-US" sz="4800" dirty="0"/>
              <a:t>– </a:t>
            </a:r>
            <a:r>
              <a:rPr lang="en-US" sz="4800" dirty="0" err="1"/>
              <a:t>Heredero</a:t>
            </a:r>
            <a:r>
              <a:rPr lang="en-US" sz="4800" dirty="0"/>
              <a:t> </a:t>
            </a:r>
            <a:r>
              <a:rPr lang="en-US" sz="4800" dirty="0" err="1"/>
              <a:t>directo</a:t>
            </a:r>
            <a:r>
              <a:rPr lang="en-US" sz="4800" dirty="0"/>
              <a:t> del Sacro Imperio</a:t>
            </a:r>
            <a:br>
              <a:rPr lang="en-US" sz="4800" dirty="0"/>
            </a:br>
            <a:r>
              <a:rPr lang="en-US" sz="4800" dirty="0"/>
              <a:t>– </a:t>
            </a:r>
            <a:r>
              <a:rPr lang="en-US" sz="4800" dirty="0" err="1"/>
              <a:t>Continuación</a:t>
            </a:r>
            <a:r>
              <a:rPr lang="en-US" sz="4800" dirty="0"/>
              <a:t> </a:t>
            </a:r>
            <a:r>
              <a:rPr lang="en-US" sz="4800" dirty="0" err="1"/>
              <a:t>simbólica</a:t>
            </a:r>
            <a:r>
              <a:rPr lang="en-US" sz="4800" dirty="0"/>
              <a:t> del ideal </a:t>
            </a:r>
            <a:r>
              <a:rPr lang="en-US" sz="4800" dirty="0" err="1"/>
              <a:t>romano</a:t>
            </a:r>
            <a:endParaRPr lang="es-MX" sz="4800" noProof="0" dirty="0"/>
          </a:p>
        </p:txBody>
      </p:sp>
    </p:spTree>
    <p:extLst>
      <p:ext uri="{BB962C8B-B14F-4D97-AF65-F5344CB8AC3E}">
        <p14:creationId xmlns:p14="http://schemas.microsoft.com/office/powerpoint/2010/main" val="2608839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0E0EF8-A44B-F264-EA75-72F9A2EC8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A7960D-7857-A98B-2102-EA725D2DA087}"/>
              </a:ext>
            </a:extLst>
          </p:cNvPr>
          <p:cNvSpPr txBox="1"/>
          <p:nvPr/>
        </p:nvSpPr>
        <p:spPr>
          <a:xfrm>
            <a:off x="3728665" y="0"/>
            <a:ext cx="8463335" cy="62478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indent="-914400">
              <a:buAutoNum type="arabicPeriod" startAt="18"/>
            </a:pPr>
            <a:r>
              <a:rPr lang="es-ES" sz="4800" b="1" dirty="0"/>
              <a:t>Inglaterra / Imperio Británico (siglos XVII–XIX)</a:t>
            </a:r>
          </a:p>
          <a:p>
            <a:endParaRPr lang="es-ES" sz="4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4800" dirty="0"/>
              <a:t>Imperio marítimo global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4800" dirty="0"/>
              <a:t>Derecho, administración, comercio y lengua como herramientas imperiales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3200" dirty="0"/>
              <a:t>Londres como “Roma naval”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3200" dirty="0"/>
              <a:t>Dominio indirecto (colonias + élites locales)</a:t>
            </a:r>
          </a:p>
        </p:txBody>
      </p:sp>
    </p:spTree>
    <p:extLst>
      <p:ext uri="{BB962C8B-B14F-4D97-AF65-F5344CB8AC3E}">
        <p14:creationId xmlns:p14="http://schemas.microsoft.com/office/powerpoint/2010/main" val="3958931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BD318-08F2-9663-6319-0C85FDBA2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1F5A8-79E9-D8BC-160F-0183C8BC9078}"/>
              </a:ext>
            </a:extLst>
          </p:cNvPr>
          <p:cNvSpPr txBox="1"/>
          <p:nvPr/>
        </p:nvSpPr>
        <p:spPr>
          <a:xfrm>
            <a:off x="3728665" y="0"/>
            <a:ext cx="8463335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4800" b="1" dirty="0"/>
              <a:t>19. Imperio Ruso (zarista tardío) (siglos XVIII–XIX)</a:t>
            </a:r>
          </a:p>
          <a:p>
            <a:pPr>
              <a:buNone/>
            </a:pPr>
            <a:endParaRPr lang="es-ES" sz="4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4800" dirty="0"/>
              <a:t>Moscú = “Tercera Roma”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4800" dirty="0"/>
              <a:t>Imperio territorial continuo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4800" dirty="0"/>
              <a:t>Unión de Iglesia, Estado y poder</a:t>
            </a:r>
          </a:p>
        </p:txBody>
      </p:sp>
    </p:spTree>
    <p:extLst>
      <p:ext uri="{BB962C8B-B14F-4D97-AF65-F5344CB8AC3E}">
        <p14:creationId xmlns:p14="http://schemas.microsoft.com/office/powerpoint/2010/main" val="1417450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E3E849-EDEE-54A1-B5B4-427D13B96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CDC930-A551-8ADE-06BF-44693DD45166}"/>
              </a:ext>
            </a:extLst>
          </p:cNvPr>
          <p:cNvSpPr txBox="1"/>
          <p:nvPr/>
        </p:nvSpPr>
        <p:spPr>
          <a:xfrm>
            <a:off x="3728665" y="0"/>
            <a:ext cx="8463335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800" b="1" dirty="0"/>
              <a:t>21. </a:t>
            </a:r>
            <a:r>
              <a:rPr lang="en-US" sz="4800" b="1" dirty="0" err="1"/>
              <a:t>Estados</a:t>
            </a:r>
            <a:r>
              <a:rPr lang="en-US" sz="4800" b="1" dirty="0"/>
              <a:t> Unidos (</a:t>
            </a:r>
            <a:r>
              <a:rPr lang="en-US" sz="4800" b="1" dirty="0" err="1"/>
              <a:t>imperialismo</a:t>
            </a:r>
            <a:r>
              <a:rPr lang="en-US" sz="4800" b="1" dirty="0"/>
              <a:t> </a:t>
            </a:r>
            <a:r>
              <a:rPr lang="en-US" sz="4800" b="1" dirty="0" err="1"/>
              <a:t>moderno</a:t>
            </a:r>
            <a:r>
              <a:rPr lang="en-US" sz="4800" b="1" dirty="0"/>
              <a:t>) (</a:t>
            </a:r>
            <a:r>
              <a:rPr lang="en-US" sz="4800" b="1" dirty="0" err="1"/>
              <a:t>siglo</a:t>
            </a:r>
            <a:r>
              <a:rPr lang="en-US" sz="4800" b="1" dirty="0"/>
              <a:t> XX–XXI)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dirty="0"/>
              <a:t>No colonias </a:t>
            </a:r>
            <a:r>
              <a:rPr lang="en-US" sz="4800" dirty="0" err="1"/>
              <a:t>formales</a:t>
            </a:r>
            <a:r>
              <a:rPr lang="en-US" sz="4800" dirty="0"/>
              <a:t>, </a:t>
            </a:r>
            <a:r>
              <a:rPr lang="en-US" sz="4800" dirty="0" err="1"/>
              <a:t>sino</a:t>
            </a:r>
            <a:r>
              <a:rPr lang="en-US" sz="48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/>
              <a:t>Bases </a:t>
            </a:r>
            <a:r>
              <a:rPr lang="en-US" sz="4800" dirty="0" err="1"/>
              <a:t>militares</a:t>
            </a:r>
            <a:endParaRPr lang="en-US" sz="4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/>
              <a:t>Dominio </a:t>
            </a:r>
            <a:r>
              <a:rPr lang="en-US" sz="4800" dirty="0" err="1"/>
              <a:t>económico</a:t>
            </a:r>
            <a:endParaRPr lang="en-US" sz="4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 err="1"/>
              <a:t>Influencia</a:t>
            </a:r>
            <a:r>
              <a:rPr lang="en-US" sz="4800" dirty="0"/>
              <a:t> cultural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/>
              <a:t>Derecho </a:t>
            </a:r>
            <a:r>
              <a:rPr lang="en-US" sz="4800" dirty="0" err="1"/>
              <a:t>internacional</a:t>
            </a:r>
            <a:r>
              <a:rPr lang="en-US" sz="4800" dirty="0"/>
              <a:t> </a:t>
            </a:r>
            <a:r>
              <a:rPr lang="en-US" sz="4800" dirty="0" err="1"/>
              <a:t>moldeado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49709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2803EE-C194-A95A-3849-5B8C47DA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141720"/>
            <a:ext cx="11763375" cy="6441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7F810-4D6D-B11A-0A86-12A5D34AEBD6}"/>
              </a:ext>
            </a:extLst>
          </p:cNvPr>
          <p:cNvSpPr txBox="1"/>
          <p:nvPr/>
        </p:nvSpPr>
        <p:spPr>
          <a:xfrm>
            <a:off x="-81335" y="0"/>
            <a:ext cx="3482081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embargo, el gobierno después del diluvio lo establece Noé. 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4510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A9701F-99DF-F4A9-4816-069DB3CF0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784217-CC8D-4D13-6587-E6B7D58ED35A}"/>
              </a:ext>
            </a:extLst>
          </p:cNvPr>
          <p:cNvSpPr txBox="1"/>
          <p:nvPr/>
        </p:nvSpPr>
        <p:spPr>
          <a:xfrm>
            <a:off x="462338" y="432030"/>
            <a:ext cx="11866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Introducción al Tema:</a:t>
            </a:r>
          </a:p>
        </p:txBody>
      </p:sp>
    </p:spTree>
    <p:extLst>
      <p:ext uri="{BB962C8B-B14F-4D97-AF65-F5344CB8AC3E}">
        <p14:creationId xmlns:p14="http://schemas.microsoft.com/office/powerpoint/2010/main" val="2714525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DA3FB6-3569-3F5B-CCDA-1E079C84E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B946E-9F77-0188-C411-6910CB234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141720"/>
            <a:ext cx="11763375" cy="64412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BE95A70-91FE-C492-C91F-3E04CE174EFB}"/>
              </a:ext>
            </a:extLst>
          </p:cNvPr>
          <p:cNvSpPr/>
          <p:nvPr/>
        </p:nvSpPr>
        <p:spPr>
          <a:xfrm>
            <a:off x="8866598" y="1726057"/>
            <a:ext cx="2558265" cy="2547991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49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0784D-9D6D-5E1E-AEE8-527BD5722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350EB-AC73-1547-167F-6DB65FB7F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141720"/>
            <a:ext cx="11763375" cy="64412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FA9AFE1-235D-79AE-8FEC-E017F30E5645}"/>
              </a:ext>
            </a:extLst>
          </p:cNvPr>
          <p:cNvSpPr/>
          <p:nvPr/>
        </p:nvSpPr>
        <p:spPr>
          <a:xfrm>
            <a:off x="8866598" y="1726057"/>
            <a:ext cx="2558265" cy="2547991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7719A59-9D40-141C-35A6-8111EF2079B5}"/>
              </a:ext>
            </a:extLst>
          </p:cNvPr>
          <p:cNvSpPr/>
          <p:nvPr/>
        </p:nvSpPr>
        <p:spPr>
          <a:xfrm rot="487473">
            <a:off x="705503" y="1802334"/>
            <a:ext cx="9544260" cy="484632"/>
          </a:xfrm>
          <a:prstGeom prst="rightArrow">
            <a:avLst/>
          </a:prstGeom>
          <a:solidFill>
            <a:srgbClr val="FFFF00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4FEC0-7BC1-646D-10E4-AC2844CE2155}"/>
              </a:ext>
            </a:extLst>
          </p:cNvPr>
          <p:cNvSpPr txBox="1"/>
          <p:nvPr/>
        </p:nvSpPr>
        <p:spPr>
          <a:xfrm>
            <a:off x="-81335" y="0"/>
            <a:ext cx="348208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Montes de Ararat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85614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F627E-9D5D-BD50-A844-8B3E97582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94F91-DF88-ED09-F4C7-5693A213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141720"/>
            <a:ext cx="11763375" cy="64412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E0D50F8-91A8-05BB-D31F-758A73102F4F}"/>
              </a:ext>
            </a:extLst>
          </p:cNvPr>
          <p:cNvSpPr/>
          <p:nvPr/>
        </p:nvSpPr>
        <p:spPr>
          <a:xfrm>
            <a:off x="5048369" y="4746659"/>
            <a:ext cx="2558265" cy="2547991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063AAB2-7CD6-096F-CCE1-D8AEF0B52091}"/>
              </a:ext>
            </a:extLst>
          </p:cNvPr>
          <p:cNvSpPr/>
          <p:nvPr/>
        </p:nvSpPr>
        <p:spPr>
          <a:xfrm rot="3555930">
            <a:off x="1120891" y="3186683"/>
            <a:ext cx="6615657" cy="484632"/>
          </a:xfrm>
          <a:prstGeom prst="rightArrow">
            <a:avLst/>
          </a:prstGeom>
          <a:solidFill>
            <a:srgbClr val="FFFF00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C7A45-503F-8A7F-74BF-6CEB7F61EDFF}"/>
              </a:ext>
            </a:extLst>
          </p:cNvPr>
          <p:cNvSpPr txBox="1"/>
          <p:nvPr/>
        </p:nvSpPr>
        <p:spPr>
          <a:xfrm>
            <a:off x="-81335" y="0"/>
            <a:ext cx="680063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Reinado de Melquisedec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90335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0DDE2F-0CC9-5493-B45F-BEA9984D9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5DC85-A333-99AC-F4C8-EB0AE9CC1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141720"/>
            <a:ext cx="11763375" cy="64412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87633FA-B1E7-2CE9-AB2E-71D34B35801C}"/>
              </a:ext>
            </a:extLst>
          </p:cNvPr>
          <p:cNvSpPr/>
          <p:nvPr/>
        </p:nvSpPr>
        <p:spPr>
          <a:xfrm>
            <a:off x="5582291" y="1890445"/>
            <a:ext cx="5719282" cy="4894963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60B9A7D-CF40-7F1B-3E9E-5FADDC3BC231}"/>
              </a:ext>
            </a:extLst>
          </p:cNvPr>
          <p:cNvSpPr/>
          <p:nvPr/>
        </p:nvSpPr>
        <p:spPr>
          <a:xfrm rot="2314906">
            <a:off x="3303755" y="2151692"/>
            <a:ext cx="6615657" cy="484632"/>
          </a:xfrm>
          <a:prstGeom prst="rightArrow">
            <a:avLst/>
          </a:prstGeom>
          <a:solidFill>
            <a:srgbClr val="FFFF00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695A22B-0560-580A-F40D-107519C5CE0C}"/>
              </a:ext>
            </a:extLst>
          </p:cNvPr>
          <p:cNvSpPr/>
          <p:nvPr/>
        </p:nvSpPr>
        <p:spPr>
          <a:xfrm rot="4027099">
            <a:off x="3056354" y="2497178"/>
            <a:ext cx="4746782" cy="484632"/>
          </a:xfrm>
          <a:prstGeom prst="rightArrow">
            <a:avLst/>
          </a:prstGeom>
          <a:solidFill>
            <a:srgbClr val="FFFF00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EEACE-7893-F36B-3A05-96BB65369594}"/>
              </a:ext>
            </a:extLst>
          </p:cNvPr>
          <p:cNvSpPr txBox="1"/>
          <p:nvPr/>
        </p:nvSpPr>
        <p:spPr>
          <a:xfrm>
            <a:off x="-81335" y="0"/>
            <a:ext cx="680063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Conflicto con Nimrod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3933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276DC-4912-06DF-B691-5C7BB0AD7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58CAC-9230-8E14-10FE-3345477F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66" y="0"/>
            <a:ext cx="10505468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79ED7B-7F95-D190-6A7B-6C6A68216AC4}"/>
              </a:ext>
            </a:extLst>
          </p:cNvPr>
          <p:cNvSpPr/>
          <p:nvPr/>
        </p:nvSpPr>
        <p:spPr>
          <a:xfrm>
            <a:off x="6575838" y="2979505"/>
            <a:ext cx="3345952" cy="3117534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F83B504-CF92-C905-4E65-75882B70FB9E}"/>
              </a:ext>
            </a:extLst>
          </p:cNvPr>
          <p:cNvSpPr/>
          <p:nvPr/>
        </p:nvSpPr>
        <p:spPr>
          <a:xfrm rot="2875290">
            <a:off x="3685121" y="2235904"/>
            <a:ext cx="5113434" cy="484632"/>
          </a:xfrm>
          <a:prstGeom prst="rightArrow">
            <a:avLst/>
          </a:prstGeom>
          <a:solidFill>
            <a:srgbClr val="FFFF00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915AF9-E094-C393-530C-D9B0C3126B0F}"/>
              </a:ext>
            </a:extLst>
          </p:cNvPr>
          <p:cNvSpPr txBox="1"/>
          <p:nvPr/>
        </p:nvSpPr>
        <p:spPr>
          <a:xfrm>
            <a:off x="-81335" y="0"/>
            <a:ext cx="680063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“El Centro del Mundo”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8031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69F233-91AF-8B46-3470-3DABE8239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8E694-5E61-31AC-6152-CCD47D31C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737" y="217899"/>
            <a:ext cx="9444415" cy="66401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817DBBD-E4C9-4B89-DCE0-139B9388C424}"/>
              </a:ext>
            </a:extLst>
          </p:cNvPr>
          <p:cNvSpPr/>
          <p:nvPr/>
        </p:nvSpPr>
        <p:spPr>
          <a:xfrm>
            <a:off x="6626832" y="2927314"/>
            <a:ext cx="3990276" cy="3930685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B0530A1-5254-6B66-7BF4-2C9DE00ADB62}"/>
              </a:ext>
            </a:extLst>
          </p:cNvPr>
          <p:cNvSpPr/>
          <p:nvPr/>
        </p:nvSpPr>
        <p:spPr>
          <a:xfrm rot="2875290">
            <a:off x="2665558" y="2684999"/>
            <a:ext cx="6906115" cy="484632"/>
          </a:xfrm>
          <a:prstGeom prst="rightArrow">
            <a:avLst/>
          </a:prstGeom>
          <a:solidFill>
            <a:srgbClr val="FFFF00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829F1-A679-D900-1A3A-29675C87C2C4}"/>
              </a:ext>
            </a:extLst>
          </p:cNvPr>
          <p:cNvSpPr txBox="1"/>
          <p:nvPr/>
        </p:nvSpPr>
        <p:spPr>
          <a:xfrm>
            <a:off x="-81335" y="0"/>
            <a:ext cx="680063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“El Centro del Mundo”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99853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BF168-3900-055B-0851-CE56A507E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4DDE588-96A5-E7A6-297F-0A12E7DDC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59" y="0"/>
            <a:ext cx="4379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DFC898-D9C0-3796-5E54-DB0DF5B4B796}"/>
              </a:ext>
            </a:extLst>
          </p:cNvPr>
          <p:cNvSpPr/>
          <p:nvPr/>
        </p:nvSpPr>
        <p:spPr>
          <a:xfrm>
            <a:off x="5599415" y="-595901"/>
            <a:ext cx="6390525" cy="7525820"/>
          </a:xfrm>
          <a:prstGeom prst="ellipse">
            <a:avLst/>
          </a:prstGeom>
          <a:noFill/>
          <a:ln w="889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7FB5D39-7E9D-D72D-9E2A-5F814565EFBC}"/>
              </a:ext>
            </a:extLst>
          </p:cNvPr>
          <p:cNvSpPr/>
          <p:nvPr/>
        </p:nvSpPr>
        <p:spPr>
          <a:xfrm rot="2875290">
            <a:off x="5004001" y="1480741"/>
            <a:ext cx="3901671" cy="484632"/>
          </a:xfrm>
          <a:prstGeom prst="rightArrow">
            <a:avLst/>
          </a:prstGeom>
          <a:solidFill>
            <a:srgbClr val="FFFF00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4F783-1DD8-E0E8-80A1-02BE5171FA03}"/>
              </a:ext>
            </a:extLst>
          </p:cNvPr>
          <p:cNvSpPr txBox="1"/>
          <p:nvPr/>
        </p:nvSpPr>
        <p:spPr>
          <a:xfrm>
            <a:off x="-81335" y="0"/>
            <a:ext cx="680063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“El Centro del Mundo”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1366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980F37-5C3C-E6CE-F89E-F89BB4D9D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AC3D68-9A45-9FD7-3501-003A7B742ADE}"/>
              </a:ext>
            </a:extLst>
          </p:cNvPr>
          <p:cNvSpPr txBox="1"/>
          <p:nvPr/>
        </p:nvSpPr>
        <p:spPr>
          <a:xfrm>
            <a:off x="-81335" y="0"/>
            <a:ext cx="5393074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Cronología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Profetas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 arreglados en tres secciones: 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Asiria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Babilonia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Persia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4935533-4DE1-E735-3067-6A75742A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66" y="0"/>
            <a:ext cx="601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59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025EC0-95C9-52B8-9C0B-9CDC96B3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CAD256-D5D3-904B-7A3E-AE9986DC9629}"/>
              </a:ext>
            </a:extLst>
          </p:cNvPr>
          <p:cNvSpPr txBox="1"/>
          <p:nvPr/>
        </p:nvSpPr>
        <p:spPr>
          <a:xfrm>
            <a:off x="-81335" y="0"/>
            <a:ext cx="5393074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Cronología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Profetas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esto le podríamos llamar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“El Gran Patrón”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EF69D02-20DB-53D1-F9B3-C215BB71A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66" y="0"/>
            <a:ext cx="601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00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38622-31EE-CEE0-59DE-F3E37240F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84968F-2CD5-7526-E192-72854B521786}"/>
              </a:ext>
            </a:extLst>
          </p:cNvPr>
          <p:cNvSpPr txBox="1"/>
          <p:nvPr/>
        </p:nvSpPr>
        <p:spPr>
          <a:xfrm>
            <a:off x="-81335" y="0"/>
            <a:ext cx="5393074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Muchos los hemos tratado de poner en orden, para ver como se intercalan: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profetas, 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reyes, y 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sacerdotes.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EFC8E71-9A04-DD6A-8738-B57EA4CE4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640" y="-113016"/>
            <a:ext cx="7046360" cy="704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822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E93204-B228-9C63-32E2-6F2C3DFD9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788E06-1CBD-29C1-BFE9-A2E82F2D82CF}"/>
              </a:ext>
            </a:extLst>
          </p:cNvPr>
          <p:cNvSpPr txBox="1"/>
          <p:nvPr/>
        </p:nvSpPr>
        <p:spPr>
          <a:xfrm>
            <a:off x="-2138" y="110286"/>
            <a:ext cx="2732927" cy="674030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Las profecías de los diez reyes esta tomando forma.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301EF-FA6B-B966-AFC5-1521CED6B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079" y="110286"/>
            <a:ext cx="9642785" cy="6740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15BF22-96D7-EA23-7CF0-581B909C23FE}"/>
              </a:ext>
            </a:extLst>
          </p:cNvPr>
          <p:cNvSpPr txBox="1"/>
          <p:nvPr/>
        </p:nvSpPr>
        <p:spPr>
          <a:xfrm>
            <a:off x="2616060" y="201041"/>
            <a:ext cx="2140875" cy="83099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8 aquí:</a:t>
            </a:r>
          </a:p>
        </p:txBody>
      </p:sp>
    </p:spTree>
    <p:extLst>
      <p:ext uri="{BB962C8B-B14F-4D97-AF65-F5344CB8AC3E}">
        <p14:creationId xmlns:p14="http://schemas.microsoft.com/office/powerpoint/2010/main" val="1797018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A94651-835E-69EE-111E-E35D2B400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B22A4E6-8513-F0E1-E4BF-337EB273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0"/>
            <a:ext cx="949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446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CC0C05-DE35-8686-AF9A-16694F73D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57A1071-CD81-C9F3-D9B4-7E3855301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0"/>
            <a:ext cx="6827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546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3F9ECC-67A9-8EF7-294B-DD3A2A08C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33AFF56-B5D3-107C-C137-23B10B922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833" y="0"/>
            <a:ext cx="7361167" cy="100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60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C1855-E747-74A2-2973-92F2061AB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47C79BA-6734-BDBD-8D37-A3FB440EA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833" y="-3206524"/>
            <a:ext cx="7361167" cy="100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034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6F0F0B-80B1-E98A-AEAD-9E2AB111D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705C5C3-7346-049F-2D4C-EEFB7C03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749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375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50B326-651B-257C-9CAA-50656940D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815F956-7A01-CE88-205F-867104A73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" y="0"/>
            <a:ext cx="12192000" cy="1725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173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483B79-36F0-187C-26E6-3CF256897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B9287D8-EC9B-3CEC-5EC1-45E70F8A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" y="-6384470"/>
            <a:ext cx="12192000" cy="1725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45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6BE61F-1995-29FC-E4D4-5EE24B7A7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A640FC-9400-946C-2201-FBBD0D004F83}"/>
              </a:ext>
            </a:extLst>
          </p:cNvPr>
          <p:cNvSpPr txBox="1"/>
          <p:nvPr/>
        </p:nvSpPr>
        <p:spPr>
          <a:xfrm>
            <a:off x="-81335" y="0"/>
            <a:ext cx="5393074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Orden: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Isaías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Jeremías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Lamentaciones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Ezequiel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</a:t>
            </a:r>
          </a:p>
        </p:txBody>
      </p:sp>
    </p:spTree>
    <p:extLst>
      <p:ext uri="{BB962C8B-B14F-4D97-AF65-F5344CB8AC3E}">
        <p14:creationId xmlns:p14="http://schemas.microsoft.com/office/powerpoint/2010/main" val="3471884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21935-D903-4BC1-7713-B54200B2A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5C12C3-BCDB-2662-71AC-C99C56A01FB0}"/>
              </a:ext>
            </a:extLst>
          </p:cNvPr>
          <p:cNvSpPr txBox="1"/>
          <p:nvPr/>
        </p:nvSpPr>
        <p:spPr>
          <a:xfrm>
            <a:off x="-81335" y="0"/>
            <a:ext cx="5393074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Orden: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Oseas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Joel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Amos</a:t>
            </a:r>
            <a:endParaRPr lang="es-MX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Abdías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Jonás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Miqueas</a:t>
            </a:r>
          </a:p>
        </p:txBody>
      </p:sp>
    </p:spTree>
    <p:extLst>
      <p:ext uri="{BB962C8B-B14F-4D97-AF65-F5344CB8AC3E}">
        <p14:creationId xmlns:p14="http://schemas.microsoft.com/office/powerpoint/2010/main" val="2714508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7DD2A7-26E1-1E0A-4B0A-F7D62C5FD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2D70F1-DE5C-D3A6-6B0B-B602DED21EEC}"/>
              </a:ext>
            </a:extLst>
          </p:cNvPr>
          <p:cNvSpPr txBox="1"/>
          <p:nvPr/>
        </p:nvSpPr>
        <p:spPr>
          <a:xfrm>
            <a:off x="-81335" y="0"/>
            <a:ext cx="5393074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Orden: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lang="es-MX" sz="4800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Nahum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Habacuc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Sofonías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Hageo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Zacarias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Malaquías</a:t>
            </a:r>
          </a:p>
        </p:txBody>
      </p:sp>
    </p:spTree>
    <p:extLst>
      <p:ext uri="{BB962C8B-B14F-4D97-AF65-F5344CB8AC3E}">
        <p14:creationId xmlns:p14="http://schemas.microsoft.com/office/powerpoint/2010/main" val="668645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C23DA-AF0E-D3E0-50C5-DAE8C8219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C31B7-9355-AA1D-D6A3-22DDD49EB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D5C5A7-343C-87D3-0E03-FE2EBD177DBD}"/>
              </a:ext>
            </a:extLst>
          </p:cNvPr>
          <p:cNvSpPr txBox="1"/>
          <p:nvPr/>
        </p:nvSpPr>
        <p:spPr>
          <a:xfrm>
            <a:off x="1537274" y="108573"/>
            <a:ext cx="2140875" cy="83099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9 aquí:</a:t>
            </a:r>
          </a:p>
        </p:txBody>
      </p:sp>
    </p:spTree>
    <p:extLst>
      <p:ext uri="{BB962C8B-B14F-4D97-AF65-F5344CB8AC3E}">
        <p14:creationId xmlns:p14="http://schemas.microsoft.com/office/powerpoint/2010/main" val="2661666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23F25-1F8B-67BB-6C10-39EA38CA2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08A5CD-9856-63F6-E0F4-38B2119AD84E}"/>
              </a:ext>
            </a:extLst>
          </p:cNvPr>
          <p:cNvSpPr txBox="1"/>
          <p:nvPr/>
        </p:nvSpPr>
        <p:spPr>
          <a:xfrm>
            <a:off x="1" y="0"/>
            <a:ext cx="12192000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 de Tiempo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Explicación Lógica de La Narración Bíblica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6C2FB-A33E-93FE-6382-32FF9C292D32}"/>
              </a:ext>
            </a:extLst>
          </p:cNvPr>
          <p:cNvSpPr txBox="1"/>
          <p:nvPr/>
        </p:nvSpPr>
        <p:spPr>
          <a:xfrm rot="19183066">
            <a:off x="-1573077" y="3903319"/>
            <a:ext cx="687402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9EB10-70A7-87CF-FB43-7A919E7DFE14}"/>
              </a:ext>
            </a:extLst>
          </p:cNvPr>
          <p:cNvSpPr txBox="1"/>
          <p:nvPr/>
        </p:nvSpPr>
        <p:spPr>
          <a:xfrm rot="19183066">
            <a:off x="42503" y="3903317"/>
            <a:ext cx="687402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F73C9F-E933-A093-E978-F9DD5C304F01}"/>
              </a:ext>
            </a:extLst>
          </p:cNvPr>
          <p:cNvSpPr txBox="1"/>
          <p:nvPr/>
        </p:nvSpPr>
        <p:spPr>
          <a:xfrm rot="19183066">
            <a:off x="3342505" y="3903315"/>
            <a:ext cx="687402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Jonás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BA1A8-FA9F-2E67-55DD-CE1B0AD6C3CA}"/>
              </a:ext>
            </a:extLst>
          </p:cNvPr>
          <p:cNvSpPr txBox="1"/>
          <p:nvPr/>
        </p:nvSpPr>
        <p:spPr>
          <a:xfrm rot="19183066">
            <a:off x="4958086" y="3903320"/>
            <a:ext cx="687402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Oseas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C7002-ABDA-C390-5D2A-A0FFF43E25C6}"/>
              </a:ext>
            </a:extLst>
          </p:cNvPr>
          <p:cNvSpPr txBox="1"/>
          <p:nvPr/>
        </p:nvSpPr>
        <p:spPr>
          <a:xfrm rot="19183066">
            <a:off x="6758812" y="3903309"/>
            <a:ext cx="687402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Miqueas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1577D4-081F-39E4-158A-950D9F2803A6}"/>
              </a:ext>
            </a:extLst>
          </p:cNvPr>
          <p:cNvSpPr txBox="1"/>
          <p:nvPr/>
        </p:nvSpPr>
        <p:spPr>
          <a:xfrm rot="19183066">
            <a:off x="1690420" y="3903320"/>
            <a:ext cx="687402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Abdías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7BCFB0-17CE-6127-6060-9D7FBBF38F6D}"/>
              </a:ext>
            </a:extLst>
          </p:cNvPr>
          <p:cNvSpPr txBox="1"/>
          <p:nvPr/>
        </p:nvSpPr>
        <p:spPr>
          <a:xfrm>
            <a:off x="171791" y="5399737"/>
            <a:ext cx="820218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Isaías </a:t>
            </a:r>
          </a:p>
        </p:txBody>
      </p:sp>
    </p:spTree>
    <p:extLst>
      <p:ext uri="{BB962C8B-B14F-4D97-AF65-F5344CB8AC3E}">
        <p14:creationId xmlns:p14="http://schemas.microsoft.com/office/powerpoint/2010/main" val="3859932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DEB86A-DC9B-8D94-04AC-233C6DA20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14CEC-BA9A-F53E-8A0D-7941AB971B02}"/>
              </a:ext>
            </a:extLst>
          </p:cNvPr>
          <p:cNvSpPr txBox="1"/>
          <p:nvPr/>
        </p:nvSpPr>
        <p:spPr>
          <a:xfrm>
            <a:off x="759025" y="432030"/>
            <a:ext cx="605147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ora Modern Serif" panose="02000600000000000000" pitchFamily="50" charset="0"/>
                <a:ea typeface="+mn-ea"/>
                <a:cs typeface="+mn-cs"/>
              </a:rPr>
              <a:t>Amos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ora Modern Serif" panose="020006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Medium" panose="020406040500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Desde Tecoa</a:t>
            </a:r>
            <a:r>
              <a:rPr lang="es-E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Para El Mundo</a:t>
            </a:r>
          </a:p>
        </p:txBody>
      </p:sp>
    </p:spTree>
    <p:extLst>
      <p:ext uri="{BB962C8B-B14F-4D97-AF65-F5344CB8AC3E}">
        <p14:creationId xmlns:p14="http://schemas.microsoft.com/office/powerpoint/2010/main" val="1400086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FD3D42-14D7-E5EF-DA58-4CD205372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B9E3B7-6C91-C6D6-57BE-4B09CF85D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5" y="0"/>
            <a:ext cx="11423145" cy="68580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39687A7-1571-F833-5962-74B106026520}"/>
              </a:ext>
            </a:extLst>
          </p:cNvPr>
          <p:cNvSpPr/>
          <p:nvPr/>
        </p:nvSpPr>
        <p:spPr>
          <a:xfrm>
            <a:off x="3490967" y="1178542"/>
            <a:ext cx="2722112" cy="4170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B163490-EDAF-76C6-39C7-128B02EC63BE}"/>
              </a:ext>
            </a:extLst>
          </p:cNvPr>
          <p:cNvSpPr/>
          <p:nvPr/>
        </p:nvSpPr>
        <p:spPr>
          <a:xfrm>
            <a:off x="3105242" y="2232921"/>
            <a:ext cx="2722112" cy="4170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0DA0DA1-81E8-26D3-F7E3-87D145EA3947}"/>
              </a:ext>
            </a:extLst>
          </p:cNvPr>
          <p:cNvSpPr/>
          <p:nvPr/>
        </p:nvSpPr>
        <p:spPr>
          <a:xfrm>
            <a:off x="2624693" y="3524976"/>
            <a:ext cx="2722112" cy="4170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3353680-123A-A242-22FD-DB5D57A2239F}"/>
              </a:ext>
            </a:extLst>
          </p:cNvPr>
          <p:cNvSpPr/>
          <p:nvPr/>
        </p:nvSpPr>
        <p:spPr>
          <a:xfrm>
            <a:off x="2129911" y="5148850"/>
            <a:ext cx="2722112" cy="4170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B1103-458C-3751-4CFF-208C56325B5B}"/>
              </a:ext>
            </a:extLst>
          </p:cNvPr>
          <p:cNvSpPr txBox="1"/>
          <p:nvPr/>
        </p:nvSpPr>
        <p:spPr>
          <a:xfrm>
            <a:off x="768855" y="1041630"/>
            <a:ext cx="2722112" cy="45243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Jerusalén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Be</a:t>
            </a:r>
            <a:r>
              <a:rPr lang="es-E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lén</a:t>
            </a:r>
            <a:endParaRPr lang="es-E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Tecoa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Hebrón 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824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301382-12BA-3B06-A9CD-6F4648B61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266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7A8B07-70CE-A078-8DC1-46E3E96CD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067482-87D2-FA8E-EBE9-2E956883646D}"/>
              </a:ext>
            </a:extLst>
          </p:cNvPr>
          <p:cNvSpPr txBox="1"/>
          <p:nvPr/>
        </p:nvSpPr>
        <p:spPr>
          <a:xfrm>
            <a:off x="319676" y="383904"/>
            <a:ext cx="11631692" cy="45243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Amos 1:1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Las palabras de Amós, que fue uno de los pastores de Tecoa, que profetizó acerca de Israel en días de Uzías rey de Judá y en días de Jeroboam hijo de Joás, rey de Israel, dos años antes del terremoto.</a:t>
            </a:r>
          </a:p>
        </p:txBody>
      </p:sp>
    </p:spTree>
    <p:extLst>
      <p:ext uri="{BB962C8B-B14F-4D97-AF65-F5344CB8AC3E}">
        <p14:creationId xmlns:p14="http://schemas.microsoft.com/office/powerpoint/2010/main" val="10887860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0875B3-3929-92B8-A01C-10403591A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3DFD0-BD1F-1EFE-19E3-D4E638E509ED}"/>
              </a:ext>
            </a:extLst>
          </p:cNvPr>
          <p:cNvSpPr txBox="1"/>
          <p:nvPr/>
        </p:nvSpPr>
        <p:spPr>
          <a:xfrm>
            <a:off x="319676" y="383904"/>
            <a:ext cx="11631692" cy="526297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Zacarias 14:5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Y huiréis al valle de los montes, porque el valle de los montes llegará hasta </a:t>
            </a:r>
            <a:r>
              <a:rPr kumimoji="0" lang="es-E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Azal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; huiréis de la manera que huisteis por causa </a:t>
            </a:r>
            <a:r>
              <a:rPr kumimoji="0" lang="es-ES" sz="4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del terremoto en los días de Uzías rey de Judá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; y vendrá Jehová mi Dios, y con él todos los santos.</a:t>
            </a:r>
          </a:p>
        </p:txBody>
      </p:sp>
    </p:spTree>
    <p:extLst>
      <p:ext uri="{BB962C8B-B14F-4D97-AF65-F5344CB8AC3E}">
        <p14:creationId xmlns:p14="http://schemas.microsoft.com/office/powerpoint/2010/main" val="1058193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10B874-B649-EC3B-7CFE-58BED4B98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987875-88F6-F3B6-A4ED-DF781612822B}"/>
              </a:ext>
            </a:extLst>
          </p:cNvPr>
          <p:cNvSpPr txBox="1"/>
          <p:nvPr/>
        </p:nvSpPr>
        <p:spPr>
          <a:xfrm>
            <a:off x="319676" y="383904"/>
            <a:ext cx="11631692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Tema del Libro de Amos:</a:t>
            </a:r>
          </a:p>
        </p:txBody>
      </p:sp>
    </p:spTree>
    <p:extLst>
      <p:ext uri="{BB962C8B-B14F-4D97-AF65-F5344CB8AC3E}">
        <p14:creationId xmlns:p14="http://schemas.microsoft.com/office/powerpoint/2010/main" val="22364056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C2212F-3467-C79F-F2D4-9A342E71C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F73128-B1D5-D687-CA7D-D2EEBF513410}"/>
              </a:ext>
            </a:extLst>
          </p:cNvPr>
          <p:cNvSpPr txBox="1"/>
          <p:nvPr/>
        </p:nvSpPr>
        <p:spPr>
          <a:xfrm>
            <a:off x="319676" y="383904"/>
            <a:ext cx="11631692" cy="526297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Amós 4:12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Por tanto,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de esta manera te haré a ti, oh Israel;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y porque te he de hacer esto,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prepárate para venir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al encuentro de tu Dios,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oh Israel.</a:t>
            </a:r>
          </a:p>
        </p:txBody>
      </p:sp>
    </p:spTree>
    <p:extLst>
      <p:ext uri="{BB962C8B-B14F-4D97-AF65-F5344CB8AC3E}">
        <p14:creationId xmlns:p14="http://schemas.microsoft.com/office/powerpoint/2010/main" val="19818228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8C029C-4264-DAD2-E46C-3CEED81B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57B1A-34DC-6848-C392-80B8B4D4C20E}"/>
              </a:ext>
            </a:extLst>
          </p:cNvPr>
          <p:cNvSpPr txBox="1"/>
          <p:nvPr/>
        </p:nvSpPr>
        <p:spPr>
          <a:xfrm>
            <a:off x="6277510" y="432030"/>
            <a:ext cx="605147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ora Modern Serif" panose="02000600000000000000" pitchFamily="50" charset="0"/>
                <a:ea typeface="+mn-ea"/>
                <a:cs typeface="+mn-cs"/>
              </a:rPr>
              <a:t>Prepárate Para Lo Que Viene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Estudio General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Desde Isaías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Hasta Malaquías 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719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B0621D-21E6-B5EE-0436-70E89BAC0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CC21B5-180A-D3FC-2977-2F2F1B094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28662"/>
            <a:ext cx="11430000" cy="54006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2BEB0A-C917-EE3D-7ABA-A6B3ED4D2F1B}"/>
              </a:ext>
            </a:extLst>
          </p:cNvPr>
          <p:cNvSpPr txBox="1"/>
          <p:nvPr/>
        </p:nvSpPr>
        <p:spPr>
          <a:xfrm>
            <a:off x="381000" y="5298340"/>
            <a:ext cx="2500470" cy="83099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10 aquí:</a:t>
            </a:r>
          </a:p>
        </p:txBody>
      </p:sp>
    </p:spTree>
    <p:extLst>
      <p:ext uri="{BB962C8B-B14F-4D97-AF65-F5344CB8AC3E}">
        <p14:creationId xmlns:p14="http://schemas.microsoft.com/office/powerpoint/2010/main" val="295519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78E85F-CD16-7718-C943-1BB176C85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1A3EE5-8B99-B27C-6C7C-2A7365208B53}"/>
              </a:ext>
            </a:extLst>
          </p:cNvPr>
          <p:cNvSpPr txBox="1"/>
          <p:nvPr/>
        </p:nvSpPr>
        <p:spPr>
          <a:xfrm>
            <a:off x="411823" y="346196"/>
            <a:ext cx="11393184" cy="304698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mundo, o los que llegan a los poderes mas altos en el mundo, quieren regresar al reino considerado el mas poderoso: Roma.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112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9150AC-8524-0F5E-296C-37193DA85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F4EDD-F9B3-18EF-B4A1-52458A18F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267" y="0"/>
            <a:ext cx="82897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AA9968-613E-3CE6-D92B-163AB74ECF14}"/>
              </a:ext>
            </a:extLst>
          </p:cNvPr>
          <p:cNvSpPr txBox="1"/>
          <p:nvPr/>
        </p:nvSpPr>
        <p:spPr>
          <a:xfrm>
            <a:off x="-81335" y="0"/>
            <a:ext cx="3482081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 en su extensión más grande, en el año 117 d. C.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38648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2E8AF3-5E88-1A09-DE63-172979CFF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194680-4783-7222-B68F-744044426DB6}"/>
              </a:ext>
            </a:extLst>
          </p:cNvPr>
          <p:cNvSpPr txBox="1"/>
          <p:nvPr/>
        </p:nvSpPr>
        <p:spPr>
          <a:xfrm>
            <a:off x="3728665" y="0"/>
            <a:ext cx="8463335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s-ES" sz="4800" b="1" dirty="0"/>
              <a:t>Imperio Romano de Occidente</a:t>
            </a:r>
            <a:br>
              <a:rPr lang="es-ES" sz="4800" dirty="0"/>
            </a:br>
            <a:r>
              <a:rPr lang="es-ES" sz="4800" dirty="0"/>
              <a:t>– Intentó mantenerse hasta su caída en </a:t>
            </a:r>
            <a:r>
              <a:rPr lang="es-ES" sz="4800" b="1" dirty="0"/>
              <a:t>476 d.C.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13895430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849</Words>
  <Application>Microsoft Office PowerPoint</Application>
  <PresentationFormat>Widescreen</PresentationFormat>
  <Paragraphs>146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Amasis MT Pro Medium</vt:lpstr>
      <vt:lpstr>Andora Modern Serif</vt:lpstr>
      <vt:lpstr>Aptos</vt:lpstr>
      <vt:lpstr>Aptos Display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Lemuel &amp; Maye Lara</dc:creator>
  <cp:lastModifiedBy>Lemuel &amp; Maye Lara</cp:lastModifiedBy>
  <cp:revision>1</cp:revision>
  <dcterms:created xsi:type="dcterms:W3CDTF">2026-02-04T22:21:08Z</dcterms:created>
  <dcterms:modified xsi:type="dcterms:W3CDTF">2026-02-06T19:57:53Z</dcterms:modified>
</cp:coreProperties>
</file>