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5" r:id="rId11"/>
    <p:sldId id="268" r:id="rId12"/>
  </p:sldIdLst>
  <p:sldSz cx="9144000" cy="5143500" type="screen16x9"/>
  <p:notesSz cx="6858000" cy="9144000"/>
  <p:embeddedFontLst>
    <p:embeddedFont>
      <p:font typeface="Lato" panose="020B0604020202020204" charset="0"/>
      <p:regular r:id="rId14"/>
      <p:bold r:id="rId15"/>
      <p:italic r:id="rId16"/>
      <p:boldItalic r:id="rId17"/>
    </p:embeddedFont>
    <p:embeddedFont>
      <p:font typeface="Lato Light" panose="020B0604020202020204" charset="0"/>
      <p:regular r:id="rId18"/>
      <p:bold r:id="rId19"/>
      <p:italic r:id="rId20"/>
      <p:boldItalic r:id="rId21"/>
    </p:embeddedFont>
    <p:embeddedFont>
      <p:font typeface="Merriweather" panose="020B0604020202020204" charset="0"/>
      <p:regular r:id="rId22"/>
      <p:bold r:id="rId23"/>
      <p:italic r:id="rId24"/>
      <p:boldItalic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4" roundtripDataSignature="AMtx7micCqkzuINOEbdppRA5RGGXdr01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4280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274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media" Target="../media/media4.m4a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m4a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m4a"/><Relationship Id="rId7" Type="http://schemas.openxmlformats.org/officeDocument/2006/relationships/image" Target="../media/image6.jpeg"/><Relationship Id="rId2" Type="http://schemas.microsoft.com/office/2007/relationships/media" Target="../media/media6.m4a"/><Relationship Id="rId1" Type="http://schemas.openxmlformats.org/officeDocument/2006/relationships/video" Target="https://www.youtube.com/embed/BNZdLQZIwpE?feature=oembed" TargetMode="Externa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oncepto.de/orbita/" TargetMode="External"/><Relationship Id="rId3" Type="http://schemas.microsoft.com/office/2007/relationships/media" Target="../media/media9.m4a"/><Relationship Id="rId7" Type="http://schemas.openxmlformats.org/officeDocument/2006/relationships/image" Target="../media/image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0.jpg"/><Relationship Id="rId4" Type="http://schemas.openxmlformats.org/officeDocument/2006/relationships/audio" Target="../media/media9.m4a"/><Relationship Id="rId9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1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5">
            <a:alphaModFix/>
          </a:blip>
          <a:srcRect t="60663"/>
          <a:stretch/>
        </p:blipFill>
        <p:spPr>
          <a:xfrm>
            <a:off x="0" y="4047871"/>
            <a:ext cx="9143999" cy="11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/>
          <p:nvPr/>
        </p:nvSpPr>
        <p:spPr>
          <a:xfrm>
            <a:off x="0" y="0"/>
            <a:ext cx="9144000" cy="2572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"/>
          <p:cNvGrpSpPr/>
          <p:nvPr/>
        </p:nvGrpSpPr>
        <p:grpSpPr>
          <a:xfrm rot="-468310">
            <a:off x="1813247" y="199677"/>
            <a:ext cx="4751973" cy="3509885"/>
            <a:chOff x="2163483" y="1008752"/>
            <a:chExt cx="4752144" cy="3510011"/>
          </a:xfrm>
        </p:grpSpPr>
        <p:sp>
          <p:nvSpPr>
            <p:cNvPr id="57" name="Google Shape;57;p1"/>
            <p:cNvSpPr/>
            <p:nvPr/>
          </p:nvSpPr>
          <p:spPr>
            <a:xfrm rot="231561">
              <a:off x="2266400" y="1158111"/>
              <a:ext cx="4546310" cy="321129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 txBox="1"/>
            <p:nvPr/>
          </p:nvSpPr>
          <p:spPr>
            <a:xfrm rot="243116">
              <a:off x="3098895" y="2289020"/>
              <a:ext cx="2836089" cy="1279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lang="en" sz="3700" b="0" i="0" u="none" strike="noStrike" cap="none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Satélites, asteroides y</a:t>
              </a:r>
              <a:endParaRPr sz="37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lang="en" sz="3700" b="0" i="0" u="none" strike="noStrike" cap="none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cometas</a:t>
              </a:r>
              <a:endParaRPr sz="37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C819D38-368F-4AD8-B9C6-337F90CDAEE0}"/>
              </a:ext>
            </a:extLst>
          </p:cNvPr>
          <p:cNvSpPr txBox="1"/>
          <p:nvPr/>
        </p:nvSpPr>
        <p:spPr>
          <a:xfrm>
            <a:off x="4189229" y="3989224"/>
            <a:ext cx="3817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5º año    </a:t>
            </a:r>
          </a:p>
          <a:p>
            <a:r>
              <a:rPr lang="es-MX" sz="3200" b="1" dirty="0"/>
              <a:t>Miss Olga</a:t>
            </a:r>
          </a:p>
        </p:txBody>
      </p:sp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9E92F9F-2268-4262-A70C-0242D207D1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0731" y="363722"/>
            <a:ext cx="609600" cy="609600"/>
          </a:xfrm>
          <a:prstGeom prst="rect">
            <a:avLst/>
          </a:prstGeom>
          <a:effectLst>
            <a:glow rad="127000">
              <a:srgbClr val="FF0066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0"/>
          <p:cNvPicPr preferRelativeResize="0"/>
          <p:nvPr/>
        </p:nvPicPr>
        <p:blipFill rotWithShape="1">
          <a:blip r:embed="rId5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0"/>
          <p:cNvSpPr/>
          <p:nvPr/>
        </p:nvSpPr>
        <p:spPr>
          <a:xfrm>
            <a:off x="0" y="-1270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0"/>
          <p:cNvSpPr/>
          <p:nvPr/>
        </p:nvSpPr>
        <p:spPr>
          <a:xfrm rot="-253875">
            <a:off x="691862" y="458557"/>
            <a:ext cx="5925468" cy="460021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0"/>
          <p:cNvSpPr/>
          <p:nvPr/>
        </p:nvSpPr>
        <p:spPr>
          <a:xfrm rot="240484">
            <a:off x="2058934" y="492287"/>
            <a:ext cx="5038833" cy="38541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0"/>
          <p:cNvSpPr txBox="1"/>
          <p:nvPr/>
        </p:nvSpPr>
        <p:spPr>
          <a:xfrm rot="240484">
            <a:off x="2043157" y="662211"/>
            <a:ext cx="5680793" cy="378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MX" sz="2000" b="0" i="0" u="none" strike="noStrike" cap="none" dirty="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Preguntas para aprender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es-MX" sz="2000" b="0" i="0" u="none" strike="noStrike" cap="none" dirty="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MX" sz="2000" dirty="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1¿Qué es u satélite?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MX" sz="2000" b="0" i="0" u="none" strike="noStrike" cap="none" dirty="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2. ¿Cuáles son los tipos de satélites que existen?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MX" sz="2000" dirty="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3. ¿Cuál es el diámetro de la Luna?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MX" sz="2000" b="0" i="0" u="none" strike="noStrike" cap="none" dirty="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4. ¿Qué son los </a:t>
            </a:r>
            <a:r>
              <a:rPr lang="es-MX" sz="2000" dirty="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asteroides?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MX" sz="2000" b="0" i="0" u="none" strike="noStrike" cap="none" dirty="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5. ¿Para qu</a:t>
            </a:r>
            <a:r>
              <a:rPr lang="es-MX" sz="2000" dirty="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é sirven los satélites artificiales?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MX" sz="2000" dirty="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6. Anota el nombre de un cometa famoso, dibújalo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200" b="0" i="0" u="none" strike="noStrike" cap="none" dirty="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4" name="Google Shape;154;p10"/>
          <p:cNvSpPr txBox="1"/>
          <p:nvPr/>
        </p:nvSpPr>
        <p:spPr>
          <a:xfrm rot="240484">
            <a:off x="2729608" y="4051383"/>
            <a:ext cx="3771173" cy="53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F4FAF99-501E-4D02-9692-26E2414440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5154" y="0"/>
            <a:ext cx="609600" cy="609600"/>
          </a:xfrm>
          <a:prstGeom prst="rect">
            <a:avLst/>
          </a:prstGeom>
          <a:effectLst>
            <a:glow rad="127000">
              <a:srgbClr val="FF0066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0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0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0"/>
          <p:cNvSpPr/>
          <p:nvPr/>
        </p:nvSpPr>
        <p:spPr>
          <a:xfrm rot="-253875">
            <a:off x="2473986" y="1079912"/>
            <a:ext cx="4196137" cy="29633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0"/>
          <p:cNvSpPr/>
          <p:nvPr/>
        </p:nvSpPr>
        <p:spPr>
          <a:xfrm rot="240484">
            <a:off x="2474056" y="1089884"/>
            <a:ext cx="4196293" cy="296353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0"/>
          <p:cNvSpPr txBox="1"/>
          <p:nvPr/>
        </p:nvSpPr>
        <p:spPr>
          <a:xfrm rot="240484">
            <a:off x="2686660" y="1876245"/>
            <a:ext cx="3771173" cy="139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0" i="0" u="none" strike="noStrike" cap="none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Gracias por su atención</a:t>
            </a:r>
            <a:endParaRPr sz="4800" b="0" i="0" u="none" strike="noStrike" cap="none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4" name="Google Shape;154;p10"/>
          <p:cNvSpPr txBox="1"/>
          <p:nvPr/>
        </p:nvSpPr>
        <p:spPr>
          <a:xfrm rot="240484">
            <a:off x="2627203" y="3152921"/>
            <a:ext cx="3771173" cy="53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4414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"/>
          <p:cNvPicPr preferRelativeResize="0"/>
          <p:nvPr/>
        </p:nvPicPr>
        <p:blipFill rotWithShape="1">
          <a:blip r:embed="rId5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 rot="-5639341">
            <a:off x="2624868" y="298086"/>
            <a:ext cx="4196065" cy="454732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 txBox="1"/>
          <p:nvPr/>
        </p:nvSpPr>
        <p:spPr>
          <a:xfrm rot="-239525">
            <a:off x="2589703" y="593838"/>
            <a:ext cx="4553847" cy="411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5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¿Qué es un Satélite?</a:t>
            </a:r>
            <a:endParaRPr sz="2050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5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Un satélite es un objeto en el espacio que orbita  alrededor de un objeto más grande.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5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 Hay dos tipos de satélites: </a:t>
            </a:r>
          </a:p>
          <a:p>
            <a:pPr marL="342900" marR="0" lvl="0" indent="-342900" algn="ctr" rtl="0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" sz="1650" b="1" dirty="0">
                <a:solidFill>
                  <a:schemeClr val="dk1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N</a:t>
            </a:r>
            <a:r>
              <a:rPr lang="en" sz="165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aturales, como la luna que orbita la Tierra</a:t>
            </a:r>
            <a:endParaRPr lang="en" sz="1650" b="1" dirty="0">
              <a:solidFill>
                <a:schemeClr val="dk1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342900" marR="0" lvl="0" indent="-342900" algn="ctr" rtl="0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" sz="1650" b="1" dirty="0">
                <a:solidFill>
                  <a:schemeClr val="dk1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r>
              <a:rPr lang="en" sz="165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rtificiales </a:t>
            </a:r>
            <a:r>
              <a:rPr lang="en" sz="1650" b="1" dirty="0">
                <a:solidFill>
                  <a:schemeClr val="dk1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,</a:t>
            </a:r>
            <a:r>
              <a:rPr lang="en" sz="165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como la Estación Espacial Internacional </a:t>
            </a:r>
            <a:r>
              <a:rPr lang="en" sz="1650" b="1" dirty="0">
                <a:solidFill>
                  <a:schemeClr val="dk1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1650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76FBBAD-C30E-4B31-A101-B8FA57D297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4797" y="611709"/>
            <a:ext cx="609600" cy="609600"/>
          </a:xfrm>
          <a:prstGeom prst="rect">
            <a:avLst/>
          </a:prstGeom>
          <a:effectLst>
            <a:glow rad="127000">
              <a:srgbClr val="FF0066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"/>
          <p:cNvPicPr preferRelativeResize="0"/>
          <p:nvPr/>
        </p:nvPicPr>
        <p:blipFill rotWithShape="1">
          <a:blip r:embed="rId7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"/>
          <p:cNvSpPr/>
          <p:nvPr/>
        </p:nvSpPr>
        <p:spPr>
          <a:xfrm>
            <a:off x="-417401" y="47208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/>
          <p:nvPr/>
        </p:nvSpPr>
        <p:spPr>
          <a:xfrm rot="-5641894">
            <a:off x="273999" y="1354029"/>
            <a:ext cx="4186198" cy="355441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 txBox="1"/>
          <p:nvPr/>
        </p:nvSpPr>
        <p:spPr>
          <a:xfrm rot="-248320">
            <a:off x="646834" y="998675"/>
            <a:ext cx="3254788" cy="396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n" sz="1900" b="1" i="0" u="none" strike="noStrike" cap="none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s-MX" sz="1900" b="1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Luna</a:t>
            </a:r>
            <a:r>
              <a:rPr lang="en" sz="1900" b="1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1900" b="1" dirty="0">
                <a:solidFill>
                  <a:srgbClr val="222222"/>
                </a:solidFill>
                <a:highlight>
                  <a:srgbClr val="FFFFFF"/>
                </a:highlight>
              </a:rPr>
              <a:t>Tiene</a:t>
            </a:r>
            <a:r>
              <a:rPr lang="en" sz="1900" b="1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un diámetro  de 3476 km,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1900" b="1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900" b="1" dirty="0">
                <a:solidFill>
                  <a:srgbClr val="222222"/>
                </a:solidFill>
                <a:highlight>
                  <a:srgbClr val="FFFFFF"/>
                </a:highlight>
              </a:rPr>
              <a:t>E</a:t>
            </a:r>
            <a:r>
              <a:rPr lang="en" sz="1900" b="1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 el quinto satélite más grande del sistema solar</a:t>
            </a:r>
            <a:r>
              <a:rPr lang="en" sz="1900" b="1" dirty="0">
                <a:solidFill>
                  <a:srgbClr val="222222"/>
                </a:solidFill>
                <a:highlight>
                  <a:srgbClr val="FFFFFF"/>
                </a:highlight>
              </a:rPr>
              <a:t>.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1900" b="1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 movimiento de </a:t>
            </a:r>
            <a:r>
              <a:rPr lang="en" sz="1900" b="1" dirty="0">
                <a:solidFill>
                  <a:srgbClr val="222222"/>
                </a:solidFill>
                <a:highlight>
                  <a:srgbClr val="FFFFFF"/>
                </a:highlight>
              </a:rPr>
              <a:t>ro</a:t>
            </a:r>
            <a:r>
              <a:rPr lang="es-MX" sz="1900" b="1" i="0" u="none" strike="noStrike" cap="none" dirty="0" err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tación</a:t>
            </a:r>
            <a:r>
              <a:rPr lang="es-MX" sz="1900" b="1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tarda 27.3 días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s-MX" sz="1900" b="1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 tiene luz propia</a:t>
            </a:r>
            <a:endParaRPr sz="2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55523" y="880925"/>
            <a:ext cx="3148926" cy="320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52FD9E7-254D-4AD5-AD5B-E11F1126BE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8547" y="194929"/>
            <a:ext cx="609600" cy="609600"/>
          </a:xfrm>
          <a:prstGeom prst="rect">
            <a:avLst/>
          </a:prstGeom>
          <a:effectLst>
            <a:glow rad="127000">
              <a:srgbClr val="FF0066"/>
            </a:glow>
          </a:effectLst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AFD0ED6-92A0-4496-8B2E-7B38D71DC2C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91728" y="4154825"/>
            <a:ext cx="609600" cy="609600"/>
          </a:xfrm>
          <a:prstGeom prst="rect">
            <a:avLst/>
          </a:prstGeom>
          <a:effectLst>
            <a:glow rad="127000">
              <a:srgbClr val="FF0066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2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4"/>
          <p:cNvPicPr preferRelativeResize="0"/>
          <p:nvPr/>
        </p:nvPicPr>
        <p:blipFill rotWithShape="1">
          <a:blip r:embed="rId5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4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 rot="-5641758">
            <a:off x="4638561" y="667588"/>
            <a:ext cx="4457317" cy="370877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 txBox="1"/>
          <p:nvPr/>
        </p:nvSpPr>
        <p:spPr>
          <a:xfrm rot="-248504">
            <a:off x="5187397" y="457013"/>
            <a:ext cx="3447604" cy="421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lang="en" sz="1950" b="1" i="0" u="none" strike="noStrike" cap="none" dirty="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Satélites artificiales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endParaRPr sz="1950" b="1" i="0" u="none" strike="noStrike" cap="none" dirty="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n" sz="1750" b="1" i="0" u="none" strike="noStrike" cap="none" dirty="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Estos objetos tienen una intención específica,  entender mejor el universo.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endParaRPr lang="en" sz="1750" b="1" i="0" u="none" strike="noStrike" cap="none" dirty="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s-MX" sz="1750" b="1" dirty="0">
                <a:solidFill>
                  <a:srgbClr val="666666"/>
                </a:solidFill>
                <a:highlight>
                  <a:srgbClr val="FFFFFF"/>
                </a:highlight>
              </a:rPr>
              <a:t>¡P</a:t>
            </a:r>
            <a:r>
              <a:rPr lang="en" sz="1750" b="1" dirty="0">
                <a:solidFill>
                  <a:srgbClr val="666666"/>
                </a:solidFill>
                <a:highlight>
                  <a:srgbClr val="FFFFFF"/>
                </a:highlight>
              </a:rPr>
              <a:t>revenir catastrofes naturales!</a:t>
            </a:r>
            <a:endParaRPr lang="en" sz="1750" b="1" i="0" u="none" strike="noStrike" cap="none" dirty="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endParaRPr lang="en" sz="1750" b="1" i="0" u="none" strike="noStrike" cap="none" dirty="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n" sz="1750" b="1" i="0" u="none" strike="noStrike" cap="none" dirty="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s-MX" sz="1750" b="1" i="0" u="none" strike="noStrike" cap="none" dirty="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Pronosticar el clima con mayor precisión.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endParaRPr lang="es-MX" sz="1750" b="1" i="0" u="none" strike="noStrike" cap="none" dirty="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s-MX" sz="1750" b="1" dirty="0">
                <a:solidFill>
                  <a:srgbClr val="666666"/>
                </a:solidFill>
                <a:highlight>
                  <a:srgbClr val="FFFFFF"/>
                </a:highlight>
              </a:rPr>
              <a:t>. La señal de los celulares.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endParaRPr lang="es-MX" sz="1750" b="1" i="0" u="none" strike="noStrike" cap="none" dirty="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95499">
            <a:off x="532750" y="393200"/>
            <a:ext cx="3266750" cy="190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632436">
            <a:off x="982900" y="2960600"/>
            <a:ext cx="3204275" cy="179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DBC272B-EA56-4B50-99AE-8F5A11D531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51220" y="475470"/>
            <a:ext cx="609600" cy="609600"/>
          </a:xfrm>
          <a:prstGeom prst="rect">
            <a:avLst/>
          </a:prstGeom>
          <a:effectLst>
            <a:glow rad="127000">
              <a:srgbClr val="FF0066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6">
            <a:alphaModFix/>
          </a:blip>
          <a:srcRect t="60663"/>
          <a:stretch/>
        </p:blipFill>
        <p:spPr>
          <a:xfrm>
            <a:off x="0" y="4047871"/>
            <a:ext cx="9143999" cy="11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/>
          <p:nvPr/>
        </p:nvSpPr>
        <p:spPr>
          <a:xfrm>
            <a:off x="0" y="0"/>
            <a:ext cx="9144000" cy="2572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/>
          <p:nvPr/>
        </p:nvSpPr>
        <p:spPr>
          <a:xfrm rot="21363251">
            <a:off x="1916160" y="349031"/>
            <a:ext cx="4546146" cy="321117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Elementos multimedia en línea 1" title="Asￃﾭ funcionan los satￃﾩlites que utilizamos cada dￃﾭa sin saberlo">
            <a:hlinkClick r:id="" action="ppaction://media"/>
            <a:extLst>
              <a:ext uri="{FF2B5EF4-FFF2-40B4-BE49-F238E27FC236}">
                <a16:creationId xmlns:a16="http://schemas.microsoft.com/office/drawing/2014/main" id="{48BD3BBA-8F9D-4B85-B1E1-A2631C058A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662223" y="670942"/>
            <a:ext cx="6096000" cy="3956641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38D4633-5A35-4888-A519-BCA58560EE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2243" y="366142"/>
            <a:ext cx="609600" cy="609600"/>
          </a:xfrm>
          <a:prstGeom prst="rect">
            <a:avLst/>
          </a:prstGeom>
          <a:effectLst>
            <a:glow rad="127000">
              <a:srgbClr val="FF0066"/>
            </a:glow>
          </a:effectLst>
        </p:spPr>
      </p:pic>
    </p:spTree>
    <p:extLst>
      <p:ext uri="{BB962C8B-B14F-4D97-AF65-F5344CB8AC3E}">
        <p14:creationId xmlns:p14="http://schemas.microsoft.com/office/powerpoint/2010/main" val="30976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9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5"/>
          <p:cNvPicPr preferRelativeResize="0"/>
          <p:nvPr/>
        </p:nvPicPr>
        <p:blipFill rotWithShape="1">
          <a:blip r:embed="rId5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5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5"/>
          <p:cNvGrpSpPr/>
          <p:nvPr/>
        </p:nvGrpSpPr>
        <p:grpSpPr>
          <a:xfrm rot="241536">
            <a:off x="581938" y="305515"/>
            <a:ext cx="2963303" cy="4195962"/>
            <a:chOff x="3064021" y="475525"/>
            <a:chExt cx="2963400" cy="4196100"/>
          </a:xfrm>
        </p:grpSpPr>
        <p:sp>
          <p:nvSpPr>
            <p:cNvPr id="97" name="Google Shape;97;p5"/>
            <p:cNvSpPr/>
            <p:nvPr/>
          </p:nvSpPr>
          <p:spPr>
            <a:xfrm rot="-5400000">
              <a:off x="2447671" y="1091875"/>
              <a:ext cx="4196100" cy="29634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 txBox="1"/>
            <p:nvPr/>
          </p:nvSpPr>
          <p:spPr>
            <a:xfrm>
              <a:off x="3073838" y="602177"/>
              <a:ext cx="2908500" cy="384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50"/>
                <a:buFont typeface="Arial"/>
                <a:buNone/>
              </a:pPr>
              <a:r>
                <a:rPr lang="en" sz="2550" b="1" i="0" u="none" strike="noStrike" cap="none" dirty="0">
                  <a:solidFill>
                    <a:srgbClr val="222222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Los asteroides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50"/>
                <a:buFont typeface="Arial"/>
                <a:buNone/>
              </a:pPr>
              <a:endParaRPr sz="2550" b="1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50"/>
                <a:buFont typeface="Arial"/>
                <a:buNone/>
              </a:pPr>
              <a:r>
                <a:rPr lang="en" sz="2050" b="1" dirty="0">
                  <a:solidFill>
                    <a:srgbClr val="222222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S</a:t>
              </a:r>
              <a:r>
                <a:rPr lang="en" sz="2050" b="1" i="0" u="none" strike="noStrike" cap="none" dirty="0">
                  <a:solidFill>
                    <a:srgbClr val="222222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on cuerpos celestes que orbitan por el espacio. Muchos de ellos se encuentran en el cinturón de asteroides situad</a:t>
              </a:r>
              <a:r>
                <a:rPr lang="es-MX" sz="2050" b="1" i="0" u="none" strike="noStrike" cap="none" dirty="0">
                  <a:solidFill>
                    <a:srgbClr val="222222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o</a:t>
              </a:r>
              <a:r>
                <a:rPr lang="en" sz="2050" b="1" i="0" u="none" strike="noStrike" cap="none" dirty="0">
                  <a:solidFill>
                    <a:srgbClr val="222222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 entre Marte y Júpiter</a:t>
              </a:r>
              <a:r>
                <a:rPr lang="en" sz="2050" b="1" dirty="0">
                  <a:solidFill>
                    <a:srgbClr val="222222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sz="3600" b="1" i="0" u="none" strike="noStrike" cap="none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99" name="Google Shape;99;p5"/>
          <p:cNvPicPr preferRelativeResize="0"/>
          <p:nvPr/>
        </p:nvPicPr>
        <p:blipFill rotWithShape="1">
          <a:blip r:embed="rId6">
            <a:alphaModFix/>
          </a:blip>
          <a:srcRect l="10313"/>
          <a:stretch/>
        </p:blipFill>
        <p:spPr>
          <a:xfrm rot="961467">
            <a:off x="4588475" y="284402"/>
            <a:ext cx="3184150" cy="220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419908">
            <a:off x="4783464" y="2777621"/>
            <a:ext cx="3932647" cy="2206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4913802-A1A6-463A-B6B3-89880685AB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875" y="156047"/>
            <a:ext cx="609600" cy="609600"/>
          </a:xfrm>
          <a:prstGeom prst="rect">
            <a:avLst/>
          </a:prstGeom>
          <a:effectLst>
            <a:glow rad="127000">
              <a:srgbClr val="FF0066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6"/>
          <p:cNvPicPr preferRelativeResize="0"/>
          <p:nvPr/>
        </p:nvPicPr>
        <p:blipFill rotWithShape="1">
          <a:blip r:embed="rId7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6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B7E1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" name="Google Shape;107;p6"/>
          <p:cNvGrpSpPr/>
          <p:nvPr/>
        </p:nvGrpSpPr>
        <p:grpSpPr>
          <a:xfrm rot="-240490">
            <a:off x="5164959" y="281901"/>
            <a:ext cx="4510869" cy="4306055"/>
            <a:chOff x="3090300" y="463425"/>
            <a:chExt cx="2963400" cy="4306287"/>
          </a:xfrm>
        </p:grpSpPr>
        <p:sp>
          <p:nvSpPr>
            <p:cNvPr id="108" name="Google Shape;108;p6"/>
            <p:cNvSpPr/>
            <p:nvPr/>
          </p:nvSpPr>
          <p:spPr>
            <a:xfrm rot="-5400000">
              <a:off x="2473950" y="1079775"/>
              <a:ext cx="4196100" cy="29634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6"/>
            <p:cNvSpPr txBox="1"/>
            <p:nvPr/>
          </p:nvSpPr>
          <p:spPr>
            <a:xfrm>
              <a:off x="3151055" y="744012"/>
              <a:ext cx="2818800" cy="40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 dirty="0">
                  <a:solidFill>
                    <a:schemeClr val="dk1"/>
                  </a:solidFill>
                  <a:highlight>
                    <a:srgbClr val="FFFFFF"/>
                  </a:highlight>
                  <a:latin typeface="Arial"/>
                  <a:ea typeface="Arial"/>
                  <a:cs typeface="Arial"/>
                  <a:sym typeface="Arial"/>
                </a:rPr>
                <a:t>Cometas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dirty="0">
                  <a:solidFill>
                    <a:schemeClr val="dk1"/>
                  </a:solidFill>
                  <a:highlight>
                    <a:srgbClr val="FFFFFF"/>
                  </a:highlight>
                </a:rPr>
                <a:t>Son objetos </a:t>
              </a:r>
              <a:r>
                <a:rPr lang="es-MX" sz="2000" b="1" dirty="0">
                  <a:solidFill>
                    <a:schemeClr val="dk1"/>
                  </a:solidFill>
                  <a:highlight>
                    <a:srgbClr val="FFFFFF"/>
                  </a:highlight>
                </a:rPr>
                <a:t>celestes compuestos por hielo, rocas y fuego .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MX" sz="2000" b="1" i="0" u="none" strike="noStrike" cap="none" dirty="0">
                  <a:solidFill>
                    <a:schemeClr val="dk1"/>
                  </a:solidFill>
                  <a:highlight>
                    <a:srgbClr val="FFFFFF"/>
                  </a:highlight>
                  <a:latin typeface="Arial"/>
                  <a:ea typeface="Arial"/>
                  <a:cs typeface="Arial"/>
                  <a:sym typeface="Arial"/>
                </a:rPr>
                <a:t>Tambié</a:t>
              </a:r>
              <a:r>
                <a:rPr lang="es-MX" sz="2000" b="1" dirty="0">
                  <a:solidFill>
                    <a:schemeClr val="dk1"/>
                  </a:solidFill>
                  <a:highlight>
                    <a:srgbClr val="FFFFFF"/>
                  </a:highlight>
                </a:rPr>
                <a:t>n pertenecen al sistema solar,</a:t>
              </a:r>
              <a:r>
                <a:rPr lang="en" sz="2000" b="1" i="0" u="none" strike="noStrike" cap="none" dirty="0">
                  <a:solidFill>
                    <a:schemeClr val="dk1"/>
                  </a:solidFill>
                  <a:highlight>
                    <a:srgbClr val="FFFFFF"/>
                  </a:highlight>
                  <a:latin typeface="Arial"/>
                  <a:ea typeface="Arial"/>
                  <a:cs typeface="Arial"/>
                  <a:sym typeface="Arial"/>
                </a:rPr>
                <a:t> recorren </a:t>
              </a:r>
              <a:r>
                <a:rPr lang="en" sz="2000" b="1" i="0" u="none" strike="noStrike" cap="none" dirty="0">
                  <a:solidFill>
                    <a:schemeClr val="dk1"/>
                  </a:solidFill>
                  <a:uFill>
                    <a:noFill/>
                  </a:uFill>
                  <a:latin typeface="Arial"/>
                  <a:ea typeface="Arial"/>
                  <a:cs typeface="Arial"/>
                  <a:sym typeface="Arial"/>
                  <a:hlinkClick r:id="rId8"/>
                </a:rPr>
                <a:t>órbitas</a:t>
              </a:r>
              <a:r>
                <a:rPr lang="en" sz="2000" b="1" i="0" u="none" strike="noStrike" cap="none" dirty="0">
                  <a:solidFill>
                    <a:schemeClr val="dk1"/>
                  </a:solidFill>
                  <a:highlight>
                    <a:srgbClr val="FFFFFF"/>
                  </a:highlight>
                  <a:latin typeface="Arial"/>
                  <a:ea typeface="Arial"/>
                  <a:cs typeface="Arial"/>
                  <a:sym typeface="Arial"/>
                </a:rPr>
                <a:t> de distinta trayectoria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MX" sz="2000" b="1" i="0" u="none" strike="noStrike" cap="none" dirty="0">
                  <a:solidFill>
                    <a:schemeClr val="dk1"/>
                  </a:solidFill>
                  <a:highlight>
                    <a:srgbClr val="FFFFFF"/>
                  </a:highlight>
                  <a:latin typeface="Arial"/>
                  <a:ea typeface="Arial"/>
                  <a:cs typeface="Arial"/>
                  <a:sym typeface="Arial"/>
                </a:rPr>
                <a:t>Los cometas nacieron fuera del sistema Solar </a:t>
              </a:r>
              <a:r>
                <a:rPr lang="en" sz="2000" b="1" i="0" u="none" strike="noStrike" cap="none" dirty="0">
                  <a:solidFill>
                    <a:schemeClr val="dk1"/>
                  </a:solidFill>
                  <a:highlight>
                    <a:srgbClr val="FFFFFF"/>
                  </a:highlight>
                  <a:latin typeface="Arial"/>
                  <a:ea typeface="Arial"/>
                  <a:cs typeface="Arial"/>
                  <a:sym typeface="Arial"/>
                </a:rPr>
                <a:t> la Nube de Oort.</a:t>
              </a:r>
              <a:endParaRPr sz="200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10" name="Google Shape;110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641111">
            <a:off x="479348" y="220487"/>
            <a:ext cx="4575353" cy="190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613901">
            <a:off x="-5342" y="2952795"/>
            <a:ext cx="4841039" cy="1972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CDBAD5AE-D3D1-4018-97D8-412FB85343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67579" y="659663"/>
            <a:ext cx="609600" cy="609600"/>
          </a:xfrm>
          <a:prstGeom prst="rect">
            <a:avLst/>
          </a:prstGeom>
          <a:effectLst>
            <a:glow rad="127000">
              <a:srgbClr val="CC3399"/>
            </a:glow>
          </a:effectLst>
        </p:spPr>
      </p:pic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BC513AA-D881-4DDC-9BEE-6AF22049420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37726" y="4137300"/>
            <a:ext cx="609600" cy="609600"/>
          </a:xfrm>
          <a:prstGeom prst="rect">
            <a:avLst/>
          </a:prstGeom>
          <a:effectLst>
            <a:glow rad="127000">
              <a:srgbClr val="FF0066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1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7"/>
          <p:cNvPicPr preferRelativeResize="0"/>
          <p:nvPr/>
        </p:nvPicPr>
        <p:blipFill rotWithShape="1">
          <a:blip r:embed="rId5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7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" name="Google Shape;118;p7"/>
          <p:cNvGrpSpPr/>
          <p:nvPr/>
        </p:nvGrpSpPr>
        <p:grpSpPr>
          <a:xfrm rot="-248076">
            <a:off x="2474018" y="930601"/>
            <a:ext cx="4196111" cy="3282308"/>
            <a:chOff x="2474075" y="1158675"/>
            <a:chExt cx="4196100" cy="3282300"/>
          </a:xfrm>
        </p:grpSpPr>
        <p:sp>
          <p:nvSpPr>
            <p:cNvPr id="119" name="Google Shape;119;p7"/>
            <p:cNvSpPr/>
            <p:nvPr/>
          </p:nvSpPr>
          <p:spPr>
            <a:xfrm>
              <a:off x="2474075" y="1158675"/>
              <a:ext cx="4196100" cy="32823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0" name="Google Shape;120;p7" descr="genie-austin-19988.jpg"/>
            <p:cNvPicPr preferRelativeResize="0"/>
            <p:nvPr/>
          </p:nvPicPr>
          <p:blipFill rotWithShape="1">
            <a:blip r:embed="rId6">
              <a:alphaModFix/>
            </a:blip>
            <a:srcRect l="-4" t="13653" r="52151" b="13639"/>
            <a:stretch/>
          </p:blipFill>
          <p:spPr>
            <a:xfrm rot="-5400000">
              <a:off x="3392318" y="858600"/>
              <a:ext cx="2359367" cy="3584686"/>
            </a:xfrm>
            <a:prstGeom prst="rect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21" name="Google Shape;121;p7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" name="Google Shape;122;p7"/>
          <p:cNvGrpSpPr/>
          <p:nvPr/>
        </p:nvGrpSpPr>
        <p:grpSpPr>
          <a:xfrm rot="237397">
            <a:off x="2473978" y="930624"/>
            <a:ext cx="4196030" cy="3282245"/>
            <a:chOff x="2474075" y="1158675"/>
            <a:chExt cx="4196100" cy="3282300"/>
          </a:xfrm>
        </p:grpSpPr>
        <p:sp>
          <p:nvSpPr>
            <p:cNvPr id="123" name="Google Shape;123;p7"/>
            <p:cNvSpPr/>
            <p:nvPr/>
          </p:nvSpPr>
          <p:spPr>
            <a:xfrm>
              <a:off x="2474075" y="1158675"/>
              <a:ext cx="4196100" cy="32823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7"/>
            <p:cNvSpPr txBox="1"/>
            <p:nvPr/>
          </p:nvSpPr>
          <p:spPr>
            <a:xfrm rot="250">
              <a:off x="2502334" y="1190156"/>
              <a:ext cx="4119600" cy="323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50" b="1" i="0" u="none" strike="noStrike" cap="none" dirty="0">
                  <a:solidFill>
                    <a:schemeClr val="dk1"/>
                  </a:solidFill>
                  <a:highlight>
                    <a:srgbClr val="FFFFFF"/>
                  </a:highlight>
                  <a:latin typeface="Trebuchet MS"/>
                  <a:ea typeface="Trebuchet MS"/>
                  <a:cs typeface="Trebuchet MS"/>
                  <a:sym typeface="Trebuchet MS"/>
                </a:rPr>
                <a:t>Cometas famosos</a:t>
              </a:r>
              <a:endParaRPr sz="185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ctr" rtl="0">
                <a:lnSpc>
                  <a:spcPct val="165000"/>
                </a:lnSpc>
                <a:spcBef>
                  <a:spcPts val="14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50" i="1" dirty="0">
                  <a:solidFill>
                    <a:schemeClr val="dk1"/>
                  </a:solidFill>
                  <a:highlight>
                    <a:srgbClr val="FFFFFF"/>
                  </a:highlight>
                </a:rPr>
                <a:t>¿c</a:t>
              </a:r>
              <a:r>
                <a:rPr lang="es-MX" sz="1850" i="1" dirty="0" err="1">
                  <a:solidFill>
                    <a:schemeClr val="dk1"/>
                  </a:solidFill>
                  <a:highlight>
                    <a:srgbClr val="FFFFFF"/>
                  </a:highlight>
                </a:rPr>
                <a:t>onoces</a:t>
              </a:r>
              <a:r>
                <a:rPr lang="es-MX" sz="1850" i="1" dirty="0">
                  <a:solidFill>
                    <a:schemeClr val="dk1"/>
                  </a:solidFill>
                  <a:highlight>
                    <a:srgbClr val="FFFFFF"/>
                  </a:highlight>
                </a:rPr>
                <a:t> algún cometa famoso?</a:t>
              </a:r>
              <a:r>
                <a:rPr lang="en" sz="1850" b="0" i="1" u="none" strike="noStrike" cap="none" dirty="0">
                  <a:solidFill>
                    <a:schemeClr val="dk1"/>
                  </a:solidFill>
                  <a:highlight>
                    <a:srgbClr val="FFFFFF"/>
                  </a:highlight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850" b="0" i="1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E48C63E-0C1B-415A-816C-9549B09E64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6400" y="675000"/>
            <a:ext cx="609600" cy="609600"/>
          </a:xfrm>
          <a:prstGeom prst="rect">
            <a:avLst/>
          </a:prstGeom>
          <a:effectLst>
            <a:glow rad="127000">
              <a:srgbClr val="FF0066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8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8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8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 rot="-253875">
            <a:off x="759574" y="379500"/>
            <a:ext cx="4196137" cy="29633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8"/>
          <p:cNvSpPr txBox="1"/>
          <p:nvPr/>
        </p:nvSpPr>
        <p:spPr>
          <a:xfrm rot="-253850">
            <a:off x="410133" y="365674"/>
            <a:ext cx="4562533" cy="34251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441122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El Cometa Halley</a:t>
            </a:r>
            <a:endParaRPr sz="1800" b="1" i="0" u="none" strike="noStrike" cap="none" dirty="0">
              <a:solidFill>
                <a:srgbClr val="44112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65000"/>
              </a:lnSpc>
              <a:spcBef>
                <a:spcPts val="900"/>
              </a:spcBef>
              <a:spcAft>
                <a:spcPts val="14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 1705 Edmond Halley predijo, usando las leyes del movimiento de Newton, que el cometa visto en 1531, 1607 y 1682 volvería en 1758. El cometa volvió tal y como predijo, y posteriormente se le dio nombre en su honor.</a:t>
            </a:r>
            <a:endParaRPr sz="5300" b="0" i="0" u="none" strike="noStrike" cap="none" dirty="0"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34" name="Google Shape;13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66475" y="1071700"/>
            <a:ext cx="3246625" cy="363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312</Words>
  <Application>Microsoft Office PowerPoint</Application>
  <PresentationFormat>Presentación en pantalla (16:9)</PresentationFormat>
  <Paragraphs>44</Paragraphs>
  <Slides>11</Slides>
  <Notes>11</Notes>
  <HiddenSlides>0</HiddenSlides>
  <MMClips>12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Trebuchet MS</vt:lpstr>
      <vt:lpstr>Lato</vt:lpstr>
      <vt:lpstr>Merriweather</vt:lpstr>
      <vt:lpstr>Lato Light</vt:lpstr>
      <vt:lpstr>Roboto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MissOlga</dc:creator>
  <cp:lastModifiedBy>OLGA LEON</cp:lastModifiedBy>
  <cp:revision>15</cp:revision>
  <dcterms:modified xsi:type="dcterms:W3CDTF">2020-05-03T19:32:52Z</dcterms:modified>
</cp:coreProperties>
</file>