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50" r:id="rId2"/>
    <p:sldId id="808" r:id="rId3"/>
    <p:sldId id="839" r:id="rId4"/>
    <p:sldId id="844" r:id="rId5"/>
    <p:sldId id="843" r:id="rId6"/>
    <p:sldId id="715" r:id="rId7"/>
    <p:sldId id="838" r:id="rId8"/>
    <p:sldId id="845" r:id="rId9"/>
    <p:sldId id="846" r:id="rId10"/>
    <p:sldId id="791" r:id="rId11"/>
    <p:sldId id="841" r:id="rId12"/>
    <p:sldId id="776" r:id="rId13"/>
    <p:sldId id="827" r:id="rId14"/>
    <p:sldId id="828" r:id="rId15"/>
    <p:sldId id="829" r:id="rId16"/>
    <p:sldId id="830" r:id="rId17"/>
    <p:sldId id="831" r:id="rId18"/>
    <p:sldId id="832" r:id="rId19"/>
    <p:sldId id="833" r:id="rId20"/>
    <p:sldId id="834" r:id="rId21"/>
    <p:sldId id="835" r:id="rId22"/>
    <p:sldId id="836" r:id="rId23"/>
    <p:sldId id="847" r:id="rId24"/>
    <p:sldId id="787" r:id="rId25"/>
    <p:sldId id="807" r:id="rId26"/>
    <p:sldId id="877" r:id="rId27"/>
    <p:sldId id="879" r:id="rId28"/>
    <p:sldId id="880" r:id="rId29"/>
    <p:sldId id="917" r:id="rId30"/>
    <p:sldId id="870" r:id="rId31"/>
    <p:sldId id="871" r:id="rId32"/>
    <p:sldId id="873" r:id="rId33"/>
    <p:sldId id="874" r:id="rId34"/>
    <p:sldId id="875" r:id="rId35"/>
    <p:sldId id="854" r:id="rId36"/>
    <p:sldId id="848" r:id="rId37"/>
    <p:sldId id="849" r:id="rId38"/>
    <p:sldId id="850" r:id="rId39"/>
    <p:sldId id="851" r:id="rId40"/>
    <p:sldId id="876" r:id="rId41"/>
    <p:sldId id="852" r:id="rId42"/>
    <p:sldId id="872" r:id="rId43"/>
    <p:sldId id="855" r:id="rId44"/>
    <p:sldId id="910" r:id="rId45"/>
    <p:sldId id="858" r:id="rId46"/>
    <p:sldId id="859" r:id="rId47"/>
    <p:sldId id="860" r:id="rId48"/>
    <p:sldId id="861" r:id="rId49"/>
    <p:sldId id="862" r:id="rId50"/>
    <p:sldId id="863" r:id="rId51"/>
    <p:sldId id="882" r:id="rId52"/>
    <p:sldId id="864" r:id="rId53"/>
    <p:sldId id="865" r:id="rId54"/>
    <p:sldId id="883" r:id="rId55"/>
    <p:sldId id="866" r:id="rId56"/>
    <p:sldId id="867" r:id="rId57"/>
    <p:sldId id="868" r:id="rId58"/>
    <p:sldId id="909" r:id="rId59"/>
    <p:sldId id="884" r:id="rId60"/>
    <p:sldId id="885" r:id="rId61"/>
    <p:sldId id="886" r:id="rId62"/>
    <p:sldId id="690" r:id="rId63"/>
    <p:sldId id="900" r:id="rId64"/>
    <p:sldId id="823" r:id="rId65"/>
    <p:sldId id="911" r:id="rId66"/>
    <p:sldId id="912" r:id="rId67"/>
    <p:sldId id="825" r:id="rId68"/>
    <p:sldId id="913" r:id="rId69"/>
    <p:sldId id="914" r:id="rId70"/>
    <p:sldId id="824" r:id="rId71"/>
    <p:sldId id="902" r:id="rId72"/>
    <p:sldId id="906" r:id="rId73"/>
    <p:sldId id="826" r:id="rId74"/>
    <p:sldId id="915" r:id="rId75"/>
    <p:sldId id="916" r:id="rId76"/>
    <p:sldId id="896" r:id="rId77"/>
    <p:sldId id="897" r:id="rId78"/>
    <p:sldId id="898" r:id="rId79"/>
    <p:sldId id="899" r:id="rId80"/>
    <p:sldId id="803"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4B43"/>
    <a:srgbClr val="D7E4BD"/>
    <a:srgbClr val="F1EDE9"/>
    <a:srgbClr val="88C57B"/>
    <a:srgbClr val="FDF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94694"/>
  </p:normalViewPr>
  <p:slideViewPr>
    <p:cSldViewPr>
      <p:cViewPr varScale="1">
        <p:scale>
          <a:sx n="83" d="100"/>
          <a:sy n="83" d="100"/>
        </p:scale>
        <p:origin x="989"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0A364-6F1E-434A-BC80-2606AB8BE3B5}" type="datetimeFigureOut">
              <a:rPr lang="en-US" smtClean="0"/>
              <a:pPr/>
              <a:t>8/17/2023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F95991-E8A3-4750-9B10-9B8E51EAD77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Introductions to you and your clinic.  Customize the slide for your office. </a:t>
            </a:r>
          </a:p>
        </p:txBody>
      </p:sp>
      <p:sp>
        <p:nvSpPr>
          <p:cNvPr id="4" name="Slide Number Placeholder 3"/>
          <p:cNvSpPr>
            <a:spLocks noGrp="1"/>
          </p:cNvSpPr>
          <p:nvPr>
            <p:ph type="sldNum" sz="quarter" idx="5"/>
          </p:nvPr>
        </p:nvSpPr>
        <p:spPr/>
        <p:txBody>
          <a:bodyPr/>
          <a:lstStyle/>
          <a:p>
            <a:fld id="{20F95991-E8A3-4750-9B10-9B8E51EAD77C}" type="slidenum">
              <a:rPr lang="en-US" smtClean="0"/>
              <a:pPr/>
              <a:t>1</a:t>
            </a:fld>
            <a:endParaRPr lang="en-US"/>
          </a:p>
        </p:txBody>
      </p:sp>
    </p:spTree>
    <p:extLst>
      <p:ext uri="{BB962C8B-B14F-4D97-AF65-F5344CB8AC3E}">
        <p14:creationId xmlns:p14="http://schemas.microsoft.com/office/powerpoint/2010/main" val="3891269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16</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74005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17</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290804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18</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155775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19</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112795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20</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208466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21</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1187643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22</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1159545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24</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NOTES FOR AUDIENCE: </a:t>
            </a:r>
            <a:r>
              <a:rPr lang="en-US" b="0" i="0" dirty="0">
                <a:solidFill>
                  <a:srgbClr val="374151"/>
                </a:solidFill>
                <a:effectLst/>
                <a:latin typeface="Söhne"/>
              </a:rPr>
              <a:t>When it comes to food constituents, individuals may experience symptoms related to various foods, as these constituents can be present in a wide range of food items. For instance, individuals with salicylate sensitivity may exhibit reactions to multiple foods due to the presence of salicylates, which can be found in numerous food sources. This means that individuals might react to the salicylate component within these foods rather than the foods themselves. This common scenario often leads to the manifestation of multiple food reactions. Several commonly consumed foods containing salicylates include tomatoes, avocados, berries, aspirin, nuts, broccoli, coconuts, and seeds. Additionally, salicylates can also be found in products such as aspirin, soaps, toothpaste, and certain personal care items </a:t>
            </a:r>
            <a:endParaRPr lang="en-US" dirty="0"/>
          </a:p>
        </p:txBody>
      </p:sp>
    </p:spTree>
    <p:extLst>
      <p:ext uri="{BB962C8B-B14F-4D97-AF65-F5344CB8AC3E}">
        <p14:creationId xmlns:p14="http://schemas.microsoft.com/office/powerpoint/2010/main" val="2518225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AAT has successfully treated 10’s of thousands of cases in the US, Australia, Japan and Canada</a:t>
            </a:r>
          </a:p>
          <a:p>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26</a:t>
            </a:fld>
            <a:endParaRPr lang="en-US"/>
          </a:p>
        </p:txBody>
      </p:sp>
    </p:spTree>
    <p:extLst>
      <p:ext uri="{BB962C8B-B14F-4D97-AF65-F5344CB8AC3E}">
        <p14:creationId xmlns:p14="http://schemas.microsoft.com/office/powerpoint/2010/main" val="46612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TO PRESENTER:  </a:t>
            </a:r>
            <a:r>
              <a:rPr lang="en-US" b="0" i="0" dirty="0">
                <a:solidFill>
                  <a:srgbClr val="374151"/>
                </a:solidFill>
                <a:effectLst/>
                <a:latin typeface="Söhne"/>
              </a:rPr>
              <a:t>UPDATE THIS SLIDE! Replace the items within the parentheses ( ) in the first paragraph above with the most suitable choice for your office, opting for either Acupuncture principles or chiropractic principles. Do not leave as is.</a:t>
            </a:r>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27</a:t>
            </a:fld>
            <a:endParaRPr lang="en-US"/>
          </a:p>
        </p:txBody>
      </p:sp>
    </p:spTree>
    <p:extLst>
      <p:ext uri="{BB962C8B-B14F-4D97-AF65-F5344CB8AC3E}">
        <p14:creationId xmlns:p14="http://schemas.microsoft.com/office/powerpoint/2010/main" val="1436962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Add some of your experiences with the AAT therapy OR share your story of how AAT helped you OR  why you started using AAT in your practice OR whatever you deem appropriate.  </a:t>
            </a:r>
          </a:p>
        </p:txBody>
      </p:sp>
      <p:sp>
        <p:nvSpPr>
          <p:cNvPr id="4" name="Slide Number Placeholder 3"/>
          <p:cNvSpPr>
            <a:spLocks noGrp="1"/>
          </p:cNvSpPr>
          <p:nvPr>
            <p:ph type="sldNum" sz="quarter" idx="5"/>
          </p:nvPr>
        </p:nvSpPr>
        <p:spPr/>
        <p:txBody>
          <a:bodyPr/>
          <a:lstStyle/>
          <a:p>
            <a:fld id="{20F95991-E8A3-4750-9B10-9B8E51EAD77C}" type="slidenum">
              <a:rPr lang="en-US" smtClean="0"/>
              <a:pPr/>
              <a:t>2</a:t>
            </a:fld>
            <a:endParaRPr lang="en-US"/>
          </a:p>
        </p:txBody>
      </p:sp>
    </p:spTree>
    <p:extLst>
      <p:ext uri="{BB962C8B-B14F-4D97-AF65-F5344CB8AC3E}">
        <p14:creationId xmlns:p14="http://schemas.microsoft.com/office/powerpoint/2010/main" val="54497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NOTES FOR AUDIENCE: </a:t>
            </a:r>
            <a:r>
              <a:rPr lang="en-US" dirty="0">
                <a:latin typeface="Arial" charset="0"/>
                <a:ea typeface="ＭＳ Ｐゴシック" pitchFamily="-108" charset="-128"/>
              </a:rPr>
              <a:t>Allergies are simply an error.  The body is perceiving an item as being harmful when it isn’t. </a:t>
            </a:r>
          </a:p>
          <a:p>
            <a:endParaRPr lang="en-US" dirty="0"/>
          </a:p>
        </p:txBody>
      </p:sp>
      <p:sp>
        <p:nvSpPr>
          <p:cNvPr id="4" name="Slide Number Placeholder 3"/>
          <p:cNvSpPr>
            <a:spLocks noGrp="1"/>
          </p:cNvSpPr>
          <p:nvPr>
            <p:ph type="sldNum" sz="quarter" idx="10"/>
          </p:nvPr>
        </p:nvSpPr>
        <p:spPr/>
        <p:txBody>
          <a:bodyPr/>
          <a:lstStyle/>
          <a:p>
            <a:fld id="{28AE8137-F682-49B2-9AA4-EFBFB9A8589E}" type="slidenum">
              <a:rPr lang="en-US" smtClean="0"/>
              <a:t>30</a:t>
            </a:fld>
            <a:endParaRPr lang="en-US"/>
          </a:p>
        </p:txBody>
      </p:sp>
    </p:spTree>
    <p:extLst>
      <p:ext uri="{BB962C8B-B14F-4D97-AF65-F5344CB8AC3E}">
        <p14:creationId xmlns:p14="http://schemas.microsoft.com/office/powerpoint/2010/main" val="276927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AE8137-F682-49B2-9AA4-EFBFB9A8589E}" type="slidenum">
              <a:rPr lang="en-US" smtClean="0"/>
              <a:t>32</a:t>
            </a:fld>
            <a:endParaRPr lang="en-US"/>
          </a:p>
        </p:txBody>
      </p:sp>
    </p:spTree>
    <p:extLst>
      <p:ext uri="{BB962C8B-B14F-4D97-AF65-F5344CB8AC3E}">
        <p14:creationId xmlns:p14="http://schemas.microsoft.com/office/powerpoint/2010/main" val="102464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AE8137-F682-49B2-9AA4-EFBFB9A8589E}" type="slidenum">
              <a:rPr lang="en-US" smtClean="0"/>
              <a:t>33</a:t>
            </a:fld>
            <a:endParaRPr lang="en-US"/>
          </a:p>
        </p:txBody>
      </p:sp>
    </p:spTree>
    <p:extLst>
      <p:ext uri="{BB962C8B-B14F-4D97-AF65-F5344CB8AC3E}">
        <p14:creationId xmlns:p14="http://schemas.microsoft.com/office/powerpoint/2010/main" val="166350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b="0" i="0" dirty="0">
                <a:solidFill>
                  <a:srgbClr val="374151"/>
                </a:solidFill>
                <a:effectLst/>
                <a:latin typeface="Söhne"/>
              </a:rPr>
              <a:t>Moreover, it is important to note that AAT does not address anaphylactic reactions under any circumstances. Therefore, if an individual experiences an anaphylactic reaction, we are unable to conduct testing or provide treatment for that specific item. Similarly, if a patient carries an epi-pen for a particular allergen, we cannot perform testing or administer treatment, as it implies the presence of an anaphylactic reaction.</a:t>
            </a:r>
            <a:endParaRPr lang="en-US" sz="1200" dirty="0">
              <a:solidFill>
                <a:srgbClr val="595959"/>
              </a:solidFill>
              <a:latin typeface="Montserrat Light" panose="00000400000000000000" pitchFamily="2" charset="0"/>
            </a:endParaRPr>
          </a:p>
        </p:txBody>
      </p:sp>
      <p:sp>
        <p:nvSpPr>
          <p:cNvPr id="4" name="Slide Number Placeholder 3"/>
          <p:cNvSpPr>
            <a:spLocks noGrp="1"/>
          </p:cNvSpPr>
          <p:nvPr>
            <p:ph type="sldNum" sz="quarter" idx="5"/>
          </p:nvPr>
        </p:nvSpPr>
        <p:spPr/>
        <p:txBody>
          <a:bodyPr/>
          <a:lstStyle/>
          <a:p>
            <a:fld id="{28AE8137-F682-49B2-9AA4-EFBFB9A8589E}" type="slidenum">
              <a:rPr lang="en-US" smtClean="0"/>
              <a:t>34</a:t>
            </a:fld>
            <a:endParaRPr lang="en-US"/>
          </a:p>
        </p:txBody>
      </p:sp>
    </p:spTree>
    <p:extLst>
      <p:ext uri="{BB962C8B-B14F-4D97-AF65-F5344CB8AC3E}">
        <p14:creationId xmlns:p14="http://schemas.microsoft.com/office/powerpoint/2010/main" val="30344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36</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 </a:t>
            </a:r>
          </a:p>
        </p:txBody>
      </p:sp>
    </p:spTree>
    <p:extLst>
      <p:ext uri="{BB962C8B-B14F-4D97-AF65-F5344CB8AC3E}">
        <p14:creationId xmlns:p14="http://schemas.microsoft.com/office/powerpoint/2010/main" val="2360458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37</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 </a:t>
            </a:r>
          </a:p>
        </p:txBody>
      </p:sp>
    </p:spTree>
    <p:extLst>
      <p:ext uri="{BB962C8B-B14F-4D97-AF65-F5344CB8AC3E}">
        <p14:creationId xmlns:p14="http://schemas.microsoft.com/office/powerpoint/2010/main" val="1177826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38</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 </a:t>
            </a:r>
          </a:p>
        </p:txBody>
      </p:sp>
    </p:spTree>
    <p:extLst>
      <p:ext uri="{BB962C8B-B14F-4D97-AF65-F5344CB8AC3E}">
        <p14:creationId xmlns:p14="http://schemas.microsoft.com/office/powerpoint/2010/main" val="2492060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39</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 </a:t>
            </a:r>
          </a:p>
        </p:txBody>
      </p:sp>
    </p:spTree>
    <p:extLst>
      <p:ext uri="{BB962C8B-B14F-4D97-AF65-F5344CB8AC3E}">
        <p14:creationId xmlns:p14="http://schemas.microsoft.com/office/powerpoint/2010/main" val="1402984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Regarding the NIAID Quote- </a:t>
            </a:r>
            <a:r>
              <a:rPr lang="en-US" b="0" i="0" dirty="0">
                <a:solidFill>
                  <a:srgbClr val="374151"/>
                </a:solidFill>
                <a:effectLst/>
                <a:latin typeface="Söhne"/>
              </a:rPr>
              <a:t>These various factors share a common characteristic: they elicit heightened sympathetic responses within the body by increasing sympathetic nerve activity. </a:t>
            </a:r>
            <a:r>
              <a:rPr lang="en-US" dirty="0"/>
              <a:t>Stress is a factor. </a:t>
            </a:r>
          </a:p>
          <a:p>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40</a:t>
            </a:fld>
            <a:endParaRPr lang="en-US"/>
          </a:p>
        </p:txBody>
      </p:sp>
    </p:spTree>
    <p:extLst>
      <p:ext uri="{BB962C8B-B14F-4D97-AF65-F5344CB8AC3E}">
        <p14:creationId xmlns:p14="http://schemas.microsoft.com/office/powerpoint/2010/main" val="647779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NOTES FOR AUDIENCE: </a:t>
            </a:r>
            <a:r>
              <a:rPr lang="en-US" dirty="0">
                <a:latin typeface="Times New Roman" pitchFamily="-108" charset="0"/>
                <a:ea typeface="ＭＳ Ｐゴシック" pitchFamily="-108" charset="-128"/>
              </a:rPr>
              <a:t>A similar dynamic can occur when associating an allergen with the strengthening of the major organs in the body. The body can associate a positive stimulus </a:t>
            </a:r>
          </a:p>
          <a:p>
            <a:pPr eaLnBrk="1" hangingPunct="1"/>
            <a:r>
              <a:rPr lang="en-US" dirty="0">
                <a:latin typeface="Times New Roman" pitchFamily="-108" charset="0"/>
                <a:ea typeface="ＭＳ Ｐゴシック" pitchFamily="-108" charset="-128"/>
              </a:rPr>
              <a:t>with the exposure of an allergen, perceiving it as beneficial instead of a threat.  The body alters its perception, correcting its own erroneous response.  This is what AAT is doing. </a:t>
            </a:r>
          </a:p>
          <a:p>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41</a:t>
            </a:fld>
            <a:endParaRPr lang="en-US"/>
          </a:p>
        </p:txBody>
      </p:sp>
    </p:spTree>
    <p:extLst>
      <p:ext uri="{BB962C8B-B14F-4D97-AF65-F5344CB8AC3E}">
        <p14:creationId xmlns:p14="http://schemas.microsoft.com/office/powerpoint/2010/main" val="1319424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28AE8137-F682-49B2-9AA4-EFBFB9A8589E}" type="slidenum">
              <a:rPr lang="en-US" smtClean="0"/>
              <a:t>6</a:t>
            </a:fld>
            <a:endParaRPr lang="en-US"/>
          </a:p>
        </p:txBody>
      </p:sp>
    </p:spTree>
    <p:extLst>
      <p:ext uri="{BB962C8B-B14F-4D97-AF65-F5344CB8AC3E}">
        <p14:creationId xmlns:p14="http://schemas.microsoft.com/office/powerpoint/2010/main" val="3526823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b="0" i="0" dirty="0">
                <a:solidFill>
                  <a:srgbClr val="374151"/>
                </a:solidFill>
                <a:effectLst/>
                <a:latin typeface="Söhne"/>
              </a:rPr>
              <a:t>If the stomach or large intestine is reacting, certain individuals may experience digestive symptoms in response to dairy consumption</a:t>
            </a:r>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47</a:t>
            </a:fld>
            <a:endParaRPr lang="en-US"/>
          </a:p>
        </p:txBody>
      </p:sp>
    </p:spTree>
    <p:extLst>
      <p:ext uri="{BB962C8B-B14F-4D97-AF65-F5344CB8AC3E}">
        <p14:creationId xmlns:p14="http://schemas.microsoft.com/office/powerpoint/2010/main" val="232711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b="0" i="0" dirty="0">
                <a:solidFill>
                  <a:srgbClr val="374151"/>
                </a:solidFill>
                <a:effectLst/>
                <a:latin typeface="Söhne"/>
              </a:rPr>
              <a:t>The manifestation of symptoms related to dairy consumption varies depending on the organ system being affected. For instance, some individuals may experience respiratory or skin symptoms </a:t>
            </a:r>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48</a:t>
            </a:fld>
            <a:endParaRPr lang="en-US"/>
          </a:p>
        </p:txBody>
      </p:sp>
    </p:spTree>
    <p:extLst>
      <p:ext uri="{BB962C8B-B14F-4D97-AF65-F5344CB8AC3E}">
        <p14:creationId xmlns:p14="http://schemas.microsoft.com/office/powerpoint/2010/main" val="387831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dirty="0">
                <a:latin typeface="Times New Roman" pitchFamily="-108" charset="0"/>
                <a:ea typeface="ＭＳ Ｐゴシック" pitchFamily="-108" charset="-128"/>
              </a:rPr>
              <a:t>While most allergy therapies address the primary substance, the majority of cases are actually caused by components within the substance.  </a:t>
            </a:r>
          </a:p>
          <a:p>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49</a:t>
            </a:fld>
            <a:endParaRPr lang="en-US"/>
          </a:p>
        </p:txBody>
      </p:sp>
    </p:spTree>
    <p:extLst>
      <p:ext uri="{BB962C8B-B14F-4D97-AF65-F5344CB8AC3E}">
        <p14:creationId xmlns:p14="http://schemas.microsoft.com/office/powerpoint/2010/main" val="528230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AE8137-F682-49B2-9AA4-EFBFB9A8589E}" type="slidenum">
              <a:rPr lang="en-US" smtClean="0"/>
              <a:t>51</a:t>
            </a:fld>
            <a:endParaRPr lang="en-US"/>
          </a:p>
        </p:txBody>
      </p:sp>
    </p:spTree>
    <p:extLst>
      <p:ext uri="{BB962C8B-B14F-4D97-AF65-F5344CB8AC3E}">
        <p14:creationId xmlns:p14="http://schemas.microsoft.com/office/powerpoint/2010/main" val="672127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NOTES FOR AUDIENCE: </a:t>
            </a:r>
            <a:r>
              <a:rPr lang="en-US" sz="1800" kern="1200" dirty="0">
                <a:effectLst/>
                <a:latin typeface="Century Gothic" panose="020B0502020202020204" pitchFamily="34" charset="0"/>
                <a:ea typeface="MS PGothic" panose="020B0600070205080204" pitchFamily="34" charset="-128"/>
                <a:cs typeface="Times New Roman" panose="02020603050405020304" pitchFamily="18" charset="0"/>
              </a:rPr>
              <a:t>The digital signals simply represent a substance and can be used in place of the actual substance during testing and treatment.  This allows for a much broader range of substances that can be addressed as many of the items needed for treatment are impossible to obtain in a physical sample.   The digital signals have no therapeutic benefit on the body, they are simply used to represent the actual substances.   </a:t>
            </a:r>
            <a:r>
              <a:rPr lang="en-US" sz="1800" kern="1200" dirty="0">
                <a:effectLst/>
                <a:latin typeface="Century Gothic" panose="020B0502020202020204" pitchFamily="34" charset="0"/>
                <a:ea typeface="Times New Roman" panose="02020603050405020304" pitchFamily="18" charset="0"/>
                <a:cs typeface="Times New Roman" panose="02020603050405020304" pitchFamily="18" charset="0"/>
              </a:rPr>
              <a:t>It is the  acupressure stimulation along the spine that is responsible for reducing the stress caused by the substance,  thus modifying the inappropriate reaction.</a:t>
            </a: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charset="0"/>
              <a:ea typeface="ＭＳ Ｐゴシック" pitchFamily="-108" charset="-128"/>
            </a:endParaRPr>
          </a:p>
          <a:p>
            <a:endParaRPr lang="en-US" dirty="0"/>
          </a:p>
        </p:txBody>
      </p:sp>
      <p:sp>
        <p:nvSpPr>
          <p:cNvPr id="4" name="Slide Number Placeholder 3"/>
          <p:cNvSpPr>
            <a:spLocks noGrp="1"/>
          </p:cNvSpPr>
          <p:nvPr>
            <p:ph type="sldNum" sz="quarter" idx="5"/>
          </p:nvPr>
        </p:nvSpPr>
        <p:spPr/>
        <p:txBody>
          <a:bodyPr/>
          <a:lstStyle/>
          <a:p>
            <a:fld id="{20F95991-E8A3-4750-9B10-9B8E51EAD77C}" type="slidenum">
              <a:rPr lang="en-US" smtClean="0"/>
              <a:pPr/>
              <a:t>52</a:t>
            </a:fld>
            <a:endParaRPr lang="en-US"/>
          </a:p>
        </p:txBody>
      </p:sp>
    </p:spTree>
    <p:extLst>
      <p:ext uri="{BB962C8B-B14F-4D97-AF65-F5344CB8AC3E}">
        <p14:creationId xmlns:p14="http://schemas.microsoft.com/office/powerpoint/2010/main" val="1865906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53</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r>
              <a:rPr lang="en-US" dirty="0"/>
              <a:t> </a:t>
            </a:r>
          </a:p>
        </p:txBody>
      </p:sp>
    </p:spTree>
    <p:extLst>
      <p:ext uri="{BB962C8B-B14F-4D97-AF65-F5344CB8AC3E}">
        <p14:creationId xmlns:p14="http://schemas.microsoft.com/office/powerpoint/2010/main" val="3654567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8AE8137-F682-49B2-9AA4-EFBFB9A8589E}" type="slidenum">
              <a:rPr lang="en-US" smtClean="0"/>
              <a:t>54</a:t>
            </a:fld>
            <a:endParaRPr lang="en-US"/>
          </a:p>
        </p:txBody>
      </p:sp>
    </p:spTree>
    <p:extLst>
      <p:ext uri="{BB962C8B-B14F-4D97-AF65-F5344CB8AC3E}">
        <p14:creationId xmlns:p14="http://schemas.microsoft.com/office/powerpoint/2010/main" val="1094755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55</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dirty="0">
                <a:latin typeface="Times New Roman" pitchFamily="-108" charset="0"/>
                <a:ea typeface="ＭＳ Ｐゴシック" pitchFamily="-108" charset="-128"/>
              </a:rPr>
              <a:t>Here is a partial list of all the items in dairy that can cause a reaction. Most people only think of Lactose or Casein, the sugar and the protein, but any component in milk can cause an inappropriate reaction. </a:t>
            </a:r>
          </a:p>
          <a:p>
            <a:endParaRPr lang="en-US" dirty="0"/>
          </a:p>
        </p:txBody>
      </p:sp>
    </p:spTree>
    <p:extLst>
      <p:ext uri="{BB962C8B-B14F-4D97-AF65-F5344CB8AC3E}">
        <p14:creationId xmlns:p14="http://schemas.microsoft.com/office/powerpoint/2010/main" val="887556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56</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b="0" i="0" dirty="0">
                <a:solidFill>
                  <a:srgbClr val="374151"/>
                </a:solidFill>
                <a:effectLst/>
                <a:latin typeface="Söhne"/>
              </a:rPr>
              <a:t>When considering wine sensitivity, many individuals commonly associate it with sulfites or tannins. However, it is important to recognize that there are various other components that can potentially trigger a reaction</a:t>
            </a:r>
            <a:endParaRPr lang="en-US" dirty="0"/>
          </a:p>
        </p:txBody>
      </p:sp>
    </p:spTree>
    <p:extLst>
      <p:ext uri="{BB962C8B-B14F-4D97-AF65-F5344CB8AC3E}">
        <p14:creationId xmlns:p14="http://schemas.microsoft.com/office/powerpoint/2010/main" val="25829667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01F5EDB-9D15-414D-AA23-699D82A02C0B}" type="slidenum">
              <a:rPr lang="en-US"/>
              <a:pPr/>
              <a:t>57</a:t>
            </a:fld>
            <a:endParaRPr lang="en-US"/>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FOR AUDIENCE: </a:t>
            </a:r>
            <a:r>
              <a:rPr lang="en-US" dirty="0" err="1"/>
              <a:t>Fel</a:t>
            </a:r>
            <a:r>
              <a:rPr lang="en-US" dirty="0"/>
              <a:t> d1, a singular protein, is the ONLY allergen tested in conventional medical allergy tests. The above slide provides a limited selection of additional components that could potentially contribute to symptoms. To guarantee the most comprehensive treatments, AAT possesses an extensive database of substances, encompassing all of their associated components </a:t>
            </a:r>
          </a:p>
        </p:txBody>
      </p:sp>
    </p:spTree>
    <p:extLst>
      <p:ext uri="{BB962C8B-B14F-4D97-AF65-F5344CB8AC3E}">
        <p14:creationId xmlns:p14="http://schemas.microsoft.com/office/powerpoint/2010/main" val="227911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28AE8137-F682-49B2-9AA4-EFBFB9A8589E}" type="slidenum">
              <a:rPr lang="en-US" smtClean="0"/>
              <a:t>7</a:t>
            </a:fld>
            <a:endParaRPr lang="en-US"/>
          </a:p>
        </p:txBody>
      </p:sp>
    </p:spTree>
    <p:extLst>
      <p:ext uri="{BB962C8B-B14F-4D97-AF65-F5344CB8AC3E}">
        <p14:creationId xmlns:p14="http://schemas.microsoft.com/office/powerpoint/2010/main" val="1624054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E8137-F682-49B2-9AA4-EFBFB9A8589E}" type="slidenum">
              <a:rPr lang="en-US" smtClean="0"/>
              <a:t>59</a:t>
            </a:fld>
            <a:endParaRPr lang="en-US"/>
          </a:p>
        </p:txBody>
      </p:sp>
    </p:spTree>
    <p:extLst>
      <p:ext uri="{BB962C8B-B14F-4D97-AF65-F5344CB8AC3E}">
        <p14:creationId xmlns:p14="http://schemas.microsoft.com/office/powerpoint/2010/main" val="42041941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E8137-F682-49B2-9AA4-EFBFB9A8589E}" type="slidenum">
              <a:rPr lang="en-US" smtClean="0"/>
              <a:t>61</a:t>
            </a:fld>
            <a:endParaRPr lang="en-US"/>
          </a:p>
        </p:txBody>
      </p:sp>
    </p:spTree>
    <p:extLst>
      <p:ext uri="{BB962C8B-B14F-4D97-AF65-F5344CB8AC3E}">
        <p14:creationId xmlns:p14="http://schemas.microsoft.com/office/powerpoint/2010/main" val="2393611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testimonials to the PPT as you get them, so they are local to your area.</a:t>
            </a:r>
          </a:p>
        </p:txBody>
      </p:sp>
      <p:sp>
        <p:nvSpPr>
          <p:cNvPr id="4" name="Slide Number Placeholder 3"/>
          <p:cNvSpPr>
            <a:spLocks noGrp="1"/>
          </p:cNvSpPr>
          <p:nvPr>
            <p:ph type="sldNum" sz="quarter" idx="5"/>
          </p:nvPr>
        </p:nvSpPr>
        <p:spPr/>
        <p:txBody>
          <a:bodyPr/>
          <a:lstStyle/>
          <a:p>
            <a:fld id="{28AE8137-F682-49B2-9AA4-EFBFB9A8589E}" type="slidenum">
              <a:rPr lang="en-US" smtClean="0"/>
              <a:t>64</a:t>
            </a:fld>
            <a:endParaRPr lang="en-US"/>
          </a:p>
        </p:txBody>
      </p:sp>
    </p:spTree>
    <p:extLst>
      <p:ext uri="{BB962C8B-B14F-4D97-AF65-F5344CB8AC3E}">
        <p14:creationId xmlns:p14="http://schemas.microsoft.com/office/powerpoint/2010/main" val="232896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testimonials to the PPT as you get them, so they are local to your area.</a:t>
            </a:r>
          </a:p>
        </p:txBody>
      </p:sp>
      <p:sp>
        <p:nvSpPr>
          <p:cNvPr id="4" name="Slide Number Placeholder 3"/>
          <p:cNvSpPr>
            <a:spLocks noGrp="1"/>
          </p:cNvSpPr>
          <p:nvPr>
            <p:ph type="sldNum" sz="quarter" idx="5"/>
          </p:nvPr>
        </p:nvSpPr>
        <p:spPr/>
        <p:txBody>
          <a:bodyPr/>
          <a:lstStyle/>
          <a:p>
            <a:fld id="{28AE8137-F682-49B2-9AA4-EFBFB9A8589E}" type="slidenum">
              <a:rPr lang="en-US" smtClean="0"/>
              <a:t>67</a:t>
            </a:fld>
            <a:endParaRPr lang="en-US"/>
          </a:p>
        </p:txBody>
      </p:sp>
    </p:spTree>
    <p:extLst>
      <p:ext uri="{BB962C8B-B14F-4D97-AF65-F5344CB8AC3E}">
        <p14:creationId xmlns:p14="http://schemas.microsoft.com/office/powerpoint/2010/main" val="2920606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testimonials to the PPT as you get them, so they are local to your area.</a:t>
            </a:r>
          </a:p>
        </p:txBody>
      </p:sp>
      <p:sp>
        <p:nvSpPr>
          <p:cNvPr id="4" name="Slide Number Placeholder 3"/>
          <p:cNvSpPr>
            <a:spLocks noGrp="1"/>
          </p:cNvSpPr>
          <p:nvPr>
            <p:ph type="sldNum" sz="quarter" idx="5"/>
          </p:nvPr>
        </p:nvSpPr>
        <p:spPr/>
        <p:txBody>
          <a:bodyPr/>
          <a:lstStyle/>
          <a:p>
            <a:fld id="{28AE8137-F682-49B2-9AA4-EFBFB9A8589E}" type="slidenum">
              <a:rPr lang="en-US" smtClean="0"/>
              <a:t>70</a:t>
            </a:fld>
            <a:endParaRPr lang="en-US"/>
          </a:p>
        </p:txBody>
      </p:sp>
    </p:spTree>
    <p:extLst>
      <p:ext uri="{BB962C8B-B14F-4D97-AF65-F5344CB8AC3E}">
        <p14:creationId xmlns:p14="http://schemas.microsoft.com/office/powerpoint/2010/main" val="368145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testimonials to the PPT as you get them, so they are local to your area.</a:t>
            </a:r>
          </a:p>
        </p:txBody>
      </p:sp>
      <p:sp>
        <p:nvSpPr>
          <p:cNvPr id="4" name="Slide Number Placeholder 3"/>
          <p:cNvSpPr>
            <a:spLocks noGrp="1"/>
          </p:cNvSpPr>
          <p:nvPr>
            <p:ph type="sldNum" sz="quarter" idx="5"/>
          </p:nvPr>
        </p:nvSpPr>
        <p:spPr/>
        <p:txBody>
          <a:bodyPr/>
          <a:lstStyle/>
          <a:p>
            <a:fld id="{28AE8137-F682-49B2-9AA4-EFBFB9A8589E}" type="slidenum">
              <a:rPr lang="en-US" smtClean="0"/>
              <a:t>73</a:t>
            </a:fld>
            <a:endParaRPr lang="en-US"/>
          </a:p>
        </p:txBody>
      </p:sp>
    </p:spTree>
    <p:extLst>
      <p:ext uri="{BB962C8B-B14F-4D97-AF65-F5344CB8AC3E}">
        <p14:creationId xmlns:p14="http://schemas.microsoft.com/office/powerpoint/2010/main" val="1866115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testimonials to the PPT as you get them, so they are local to your area.</a:t>
            </a:r>
          </a:p>
        </p:txBody>
      </p:sp>
      <p:sp>
        <p:nvSpPr>
          <p:cNvPr id="4" name="Slide Number Placeholder 3"/>
          <p:cNvSpPr>
            <a:spLocks noGrp="1"/>
          </p:cNvSpPr>
          <p:nvPr>
            <p:ph type="sldNum" sz="quarter" idx="5"/>
          </p:nvPr>
        </p:nvSpPr>
        <p:spPr/>
        <p:txBody>
          <a:bodyPr/>
          <a:lstStyle/>
          <a:p>
            <a:fld id="{28AE8137-F682-49B2-9AA4-EFBFB9A8589E}" type="slidenum">
              <a:rPr lang="en-US" smtClean="0"/>
              <a:t>76</a:t>
            </a:fld>
            <a:endParaRPr lang="en-US"/>
          </a:p>
        </p:txBody>
      </p:sp>
    </p:spTree>
    <p:extLst>
      <p:ext uri="{BB962C8B-B14F-4D97-AF65-F5344CB8AC3E}">
        <p14:creationId xmlns:p14="http://schemas.microsoft.com/office/powerpoint/2010/main" val="79178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6F69499-1547-499D-ADC8-FCFFBCAC8876}" type="slidenum">
              <a:rPr lang="en-US"/>
              <a:pPr/>
              <a:t>80</a:t>
            </a:fld>
            <a:endParaRPr 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Customize this slide for your office and how you want them to book in.  Feel free to add slides for any specials or promotions associated with the talk you are giving. </a:t>
            </a:r>
          </a:p>
        </p:txBody>
      </p:sp>
    </p:spTree>
    <p:extLst>
      <p:ext uri="{BB962C8B-B14F-4D97-AF65-F5344CB8AC3E}">
        <p14:creationId xmlns:p14="http://schemas.microsoft.com/office/powerpoint/2010/main" val="3899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TO PRESENTER: Please add your own patient testimonials as they are offered to you in order to expand the PPT presentation for your clinic.</a:t>
            </a:r>
          </a:p>
        </p:txBody>
      </p:sp>
      <p:sp>
        <p:nvSpPr>
          <p:cNvPr id="4" name="Slide Number Placeholder 3"/>
          <p:cNvSpPr>
            <a:spLocks noGrp="1"/>
          </p:cNvSpPr>
          <p:nvPr>
            <p:ph type="sldNum" sz="quarter" idx="5"/>
          </p:nvPr>
        </p:nvSpPr>
        <p:spPr/>
        <p:txBody>
          <a:bodyPr/>
          <a:lstStyle/>
          <a:p>
            <a:fld id="{28AE8137-F682-49B2-9AA4-EFBFB9A8589E}" type="slidenum">
              <a:rPr lang="en-US" smtClean="0"/>
              <a:t>10</a:t>
            </a:fld>
            <a:endParaRPr lang="en-US"/>
          </a:p>
        </p:txBody>
      </p:sp>
    </p:spTree>
    <p:extLst>
      <p:ext uri="{BB962C8B-B14F-4D97-AF65-F5344CB8AC3E}">
        <p14:creationId xmlns:p14="http://schemas.microsoft.com/office/powerpoint/2010/main" val="10088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12</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425830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13</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50732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14</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220435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AA42764-F685-4756-8552-7BFD4414CF29}" type="slidenum">
              <a:rPr lang="en-US"/>
              <a:pPr/>
              <a:t>15</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NOTES TO PRESENTER: </a:t>
            </a:r>
            <a:r>
              <a:rPr lang="en-US" dirty="0">
                <a:latin typeface="Arial" charset="0"/>
                <a:ea typeface="ＭＳ Ｐゴシック" pitchFamily="-108" charset="-128"/>
              </a:rPr>
              <a:t>Add any specific cases you may have treated within your clinic that relate to any of the items depicted on the slide.  </a:t>
            </a:r>
          </a:p>
          <a:p>
            <a:pPr eaLnBrk="1" hangingPunct="1"/>
            <a:r>
              <a:rPr lang="en-US" b="0" i="0" dirty="0">
                <a:solidFill>
                  <a:srgbClr val="374151"/>
                </a:solidFill>
                <a:effectLst/>
                <a:latin typeface="Söhne"/>
              </a:rPr>
              <a:t>Cases concerning patients and their responses to substances pre- and post-treatment contribute to enhancing the applicability of the treatment</a:t>
            </a:r>
            <a:endParaRPr lang="en-US" dirty="0">
              <a:latin typeface="Arial" charset="0"/>
              <a:ea typeface="ＭＳ Ｐゴシック" pitchFamily="-108" charset="-128"/>
            </a:endParaRPr>
          </a:p>
        </p:txBody>
      </p:sp>
    </p:spTree>
    <p:extLst>
      <p:ext uri="{BB962C8B-B14F-4D97-AF65-F5344CB8AC3E}">
        <p14:creationId xmlns:p14="http://schemas.microsoft.com/office/powerpoint/2010/main" val="188157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265428-676F-4053-B1B1-6FD28525204B}"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65428-676F-4053-B1B1-6FD28525204B}"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65428-676F-4053-B1B1-6FD28525204B}"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E20BF3-82CE-43AB-9865-E7369470669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65428-676F-4053-B1B1-6FD28525204B}"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265428-676F-4053-B1B1-6FD28525204B}"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265428-676F-4053-B1B1-6FD28525204B}"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265428-676F-4053-B1B1-6FD28525204B}"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265428-676F-4053-B1B1-6FD28525204B}"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65428-676F-4053-B1B1-6FD28525204B}"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65428-676F-4053-B1B1-6FD28525204B}"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65428-676F-4053-B1B1-6FD28525204B}"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BDB214-43B0-45A5-821C-C85F7073914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65428-676F-4053-B1B1-6FD28525204B}"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DB214-43B0-45A5-821C-C85F7073914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7.jpg"/></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8.jp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accessii.org/membership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1"/>
            <a:ext cx="8221717" cy="2057400"/>
          </a:xfrm>
        </p:spPr>
        <p:txBody>
          <a:bodyPr>
            <a:normAutofit/>
          </a:bodyPr>
          <a:lstStyle/>
          <a:p>
            <a:pPr marL="0" indent="0" algn="ctr">
              <a:buNone/>
            </a:pPr>
            <a:r>
              <a:rPr lang="en-US" dirty="0">
                <a:solidFill>
                  <a:srgbClr val="4E4B43"/>
                </a:solidFill>
                <a:highlight>
                  <a:srgbClr val="FFFFFF"/>
                </a:highlight>
                <a:latin typeface="Montserrat Light" panose="00000400000000000000" pitchFamily="2" charset="0"/>
              </a:rPr>
              <a:t> </a:t>
            </a:r>
            <a:r>
              <a:rPr lang="en-US" dirty="0" smtClean="0">
                <a:solidFill>
                  <a:srgbClr val="4E4B43"/>
                </a:solidFill>
                <a:highlight>
                  <a:srgbClr val="FFFFFF"/>
                </a:highlight>
                <a:latin typeface="Montserrat Light" panose="00000400000000000000" pitchFamily="2" charset="0"/>
              </a:rPr>
              <a:t>Access II Wellness</a:t>
            </a:r>
            <a:endParaRPr lang="en-US" dirty="0">
              <a:solidFill>
                <a:srgbClr val="4E4B43"/>
              </a:solidFill>
              <a:highlight>
                <a:srgbClr val="FFFFFF"/>
              </a:highlight>
              <a:latin typeface="Montserrat Light" panose="00000400000000000000" pitchFamily="2" charset="0"/>
            </a:endParaRPr>
          </a:p>
          <a:p>
            <a:pPr marL="0" indent="0" algn="ctr">
              <a:buNone/>
            </a:pPr>
            <a:r>
              <a:rPr lang="en-US" dirty="0" smtClean="0">
                <a:solidFill>
                  <a:srgbClr val="4E4B43"/>
                </a:solidFill>
                <a:latin typeface="Montserrat Light" panose="00000400000000000000" pitchFamily="2" charset="0"/>
              </a:rPr>
              <a:t>Samantha Bailey FNP-BC</a:t>
            </a:r>
            <a:endParaRPr lang="en-US" dirty="0">
              <a:solidFill>
                <a:srgbClr val="4E4B43"/>
              </a:solidFill>
              <a:latin typeface="Montserrat Light" panose="000004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600200"/>
            <a:ext cx="1237954" cy="1237954"/>
          </a:xfrm>
          <a:prstGeom prst="rect">
            <a:avLst/>
          </a:prstGeom>
        </p:spPr>
      </p:pic>
      <p:sp>
        <p:nvSpPr>
          <p:cNvPr id="5" name="TextBox 4"/>
          <p:cNvSpPr txBox="1"/>
          <p:nvPr/>
        </p:nvSpPr>
        <p:spPr>
          <a:xfrm>
            <a:off x="381000" y="5715000"/>
            <a:ext cx="3886200" cy="923330"/>
          </a:xfrm>
          <a:prstGeom prst="rect">
            <a:avLst/>
          </a:prstGeom>
          <a:noFill/>
        </p:spPr>
        <p:txBody>
          <a:bodyPr wrap="square" rtlCol="0">
            <a:spAutoFit/>
          </a:bodyPr>
          <a:lstStyle/>
          <a:p>
            <a:r>
              <a:rPr lang="en-US" dirty="0" smtClean="0"/>
              <a:t>101 Industrial Parkway</a:t>
            </a:r>
          </a:p>
          <a:p>
            <a:r>
              <a:rPr lang="en-US" dirty="0" smtClean="0"/>
              <a:t>Gallatin, MO 64640</a:t>
            </a:r>
          </a:p>
          <a:p>
            <a:r>
              <a:rPr lang="en-US" dirty="0" smtClean="0"/>
              <a:t>660-663-2423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144617"/>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1543139"/>
            <a:ext cx="6323166" cy="4324261"/>
          </a:xfrm>
          <a:prstGeom prst="rect">
            <a:avLst/>
          </a:prstGeom>
          <a:noFill/>
        </p:spPr>
        <p:txBody>
          <a:bodyPr wrap="square" rtlCol="0">
            <a:spAutoFit/>
          </a:bodyPr>
          <a:lstStyle/>
          <a:p>
            <a:pPr algn="ctr">
              <a:spcAft>
                <a:spcPts val="900"/>
              </a:spcAft>
            </a:pPr>
            <a:r>
              <a:rPr lang="en-US" sz="2000" dirty="0">
                <a:solidFill>
                  <a:srgbClr val="4E4B43"/>
                </a:solidFill>
                <a:latin typeface="Montserrat Light" panose="00000400000000000000" pitchFamily="2" charset="0"/>
              </a:rPr>
              <a:t>Food, chemical and environmental sensitivities have plagued me for 20 years. I truly didn't understand the systemic effects that they were having on my overall health until I started the AAT therapy. The AAT therapy reduced the stress that my body was under all the time from these allergies. But specifically, there are a host of things that I now can eat without pain. I can enjoy my garden without causing serious side effects. I can travel without worry. I recommend this treatment to anyone who will listen.</a:t>
            </a:r>
          </a:p>
          <a:p>
            <a:pPr algn="ctr">
              <a:spcAft>
                <a:spcPts val="900"/>
              </a:spcAft>
            </a:pPr>
            <a:endParaRPr lang="en-US" sz="20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b="1" dirty="0">
                <a:solidFill>
                  <a:srgbClr val="4E4B43"/>
                </a:solidFill>
                <a:latin typeface="Montserrat Light" pitchFamily="2" charset="77"/>
                <a:ea typeface="MS Mincho" panose="02020609040205080304" pitchFamily="49" charset="-128"/>
                <a:cs typeface="Arial" panose="020B0604020202020204" pitchFamily="34" charset="0"/>
              </a:rPr>
              <a:t>Joan Erikson: </a:t>
            </a:r>
            <a:r>
              <a:rPr lang="en-US" b="1" dirty="0">
                <a:solidFill>
                  <a:srgbClr val="4E4B43"/>
                </a:solidFill>
                <a:latin typeface="Montserrat Light" pitchFamily="2" charset="77"/>
                <a:ea typeface="MS Mincho" panose="02020609040205080304" pitchFamily="49" charset="-128"/>
                <a:cs typeface="Times New Roman" panose="02020603050405020304" pitchFamily="18" charset="0"/>
              </a:rPr>
              <a:t>Sterling, Virginia</a:t>
            </a:r>
            <a:r>
              <a:rPr lang="en-US" b="1" dirty="0">
                <a:solidFill>
                  <a:srgbClr val="4E4B43"/>
                </a:solidFill>
                <a:latin typeface="Montserrat Light" pitchFamily="2" charset="77"/>
                <a:ea typeface="MS Mincho" panose="02020609040205080304" pitchFamily="49" charset="-128"/>
                <a:cs typeface="Arial" panose="020B0604020202020204" pitchFamily="34" charset="0"/>
              </a:rPr>
              <a:t> - USA</a:t>
            </a:r>
            <a:endParaRPr lang="en-US"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54BD25BD-B954-1E9A-A163-718A6AEEEE50}"/>
              </a:ext>
            </a:extLst>
          </p:cNvPr>
          <p:cNvSpPr txBox="1"/>
          <p:nvPr/>
        </p:nvSpPr>
        <p:spPr>
          <a:xfrm>
            <a:off x="1" y="619954"/>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2564592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762000"/>
            <a:ext cx="6747519" cy="4800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2148147" y="2033833"/>
            <a:ext cx="4953000" cy="1569660"/>
          </a:xfrm>
          <a:prstGeom prst="rect">
            <a:avLst/>
          </a:prstGeom>
          <a:noFill/>
        </p:spPr>
        <p:txBody>
          <a:bodyPr wrap="square" rtlCol="0">
            <a:spAutoFit/>
          </a:bodyPr>
          <a:lstStyle/>
          <a:p>
            <a:pPr marL="0" indent="0" algn="ctr" fontAlgn="base">
              <a:buNone/>
            </a:pPr>
            <a:r>
              <a:rPr lang="en-US" sz="2400" i="0" dirty="0">
                <a:solidFill>
                  <a:srgbClr val="4E4B43"/>
                </a:solidFill>
                <a:effectLst/>
                <a:latin typeface="Montserrat Light" panose="00000400000000000000" pitchFamily="2" charset="0"/>
              </a:rPr>
              <a:t>Here are </a:t>
            </a:r>
            <a:r>
              <a:rPr lang="en-US" sz="2400" dirty="0">
                <a:solidFill>
                  <a:srgbClr val="4E4B43"/>
                </a:solidFill>
                <a:latin typeface="Montserrat Light" panose="00000400000000000000" pitchFamily="2" charset="0"/>
              </a:rPr>
              <a:t>just a few </a:t>
            </a:r>
            <a:r>
              <a:rPr lang="en-US" sz="2400" i="0" dirty="0">
                <a:solidFill>
                  <a:srgbClr val="4E4B43"/>
                </a:solidFill>
                <a:effectLst/>
                <a:latin typeface="Montserrat Light" panose="00000400000000000000" pitchFamily="2" charset="0"/>
              </a:rPr>
              <a:t>of the most common items that contribute to allergy and sensitivity symptoms…</a:t>
            </a:r>
          </a:p>
        </p:txBody>
      </p:sp>
      <p:sp>
        <p:nvSpPr>
          <p:cNvPr id="16" name="Rectangle 15">
            <a:extLst>
              <a:ext uri="{FF2B5EF4-FFF2-40B4-BE49-F238E27FC236}">
                <a16:creationId xmlns:a16="http://schemas.microsoft.com/office/drawing/2014/main" id="{4B98391E-B519-FD66-4E3D-4EF2FB2BFFD3}"/>
              </a:ext>
            </a:extLst>
          </p:cNvPr>
          <p:cNvSpPr/>
          <p:nvPr/>
        </p:nvSpPr>
        <p:spPr>
          <a:xfrm flipV="1">
            <a:off x="2857499" y="41452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353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Animals and Insects</a:t>
            </a:r>
          </a:p>
        </p:txBody>
      </p:sp>
      <p:sp>
        <p:nvSpPr>
          <p:cNvPr id="3" name="Rectangle 2">
            <a:extLst>
              <a:ext uri="{FF2B5EF4-FFF2-40B4-BE49-F238E27FC236}">
                <a16:creationId xmlns:a16="http://schemas.microsoft.com/office/drawing/2014/main" id="{7C836AC4-63DF-6CEC-1E28-7FD2352F05B1}"/>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kitty.jpg"/>
          <p:cNvPicPr>
            <a:picLocks noChangeAspect="1"/>
          </p:cNvPicPr>
          <p:nvPr/>
        </p:nvPicPr>
        <p:blipFill>
          <a:blip r:embed="rId4" cstate="print"/>
          <a:stretch>
            <a:fillRect/>
          </a:stretch>
        </p:blipFill>
        <p:spPr>
          <a:xfrm>
            <a:off x="1600200" y="914400"/>
            <a:ext cx="2743200" cy="2057400"/>
          </a:xfrm>
          <a:prstGeom prst="rect">
            <a:avLst/>
          </a:prstGeom>
          <a:effectLst>
            <a:outerShdw blurRad="50800" dist="38100" dir="2700000" algn="tl" rotWithShape="0">
              <a:prstClr val="black">
                <a:alpha val="40000"/>
              </a:prstClr>
            </a:outerShdw>
          </a:effectLst>
        </p:spPr>
      </p:pic>
      <p:pic>
        <p:nvPicPr>
          <p:cNvPr id="11" name="Picture 10" descr="puppy.jpg"/>
          <p:cNvPicPr>
            <a:picLocks noChangeAspect="1"/>
          </p:cNvPicPr>
          <p:nvPr/>
        </p:nvPicPr>
        <p:blipFill>
          <a:blip r:embed="rId5" cstate="print"/>
          <a:stretch>
            <a:fillRect/>
          </a:stretch>
        </p:blipFill>
        <p:spPr>
          <a:xfrm>
            <a:off x="4718304" y="914400"/>
            <a:ext cx="2743200" cy="2057400"/>
          </a:xfrm>
          <a:prstGeom prst="rect">
            <a:avLst/>
          </a:prstGeom>
          <a:effectLst>
            <a:outerShdw blurRad="50800" dist="38100" dir="2700000" algn="tl" rotWithShape="0">
              <a:prstClr val="black">
                <a:alpha val="40000"/>
              </a:prstClr>
            </a:outerShdw>
          </a:effectLst>
        </p:spPr>
      </p:pic>
      <p:pic>
        <p:nvPicPr>
          <p:cNvPr id="12" name="Picture 11" descr="horse.jpg"/>
          <p:cNvPicPr>
            <a:picLocks noChangeAspect="1"/>
          </p:cNvPicPr>
          <p:nvPr/>
        </p:nvPicPr>
        <p:blipFill>
          <a:blip r:embed="rId6" cstate="print"/>
          <a:stretch>
            <a:fillRect/>
          </a:stretch>
        </p:blipFill>
        <p:spPr>
          <a:xfrm>
            <a:off x="1600200" y="3425952"/>
            <a:ext cx="2743200" cy="2057400"/>
          </a:xfrm>
          <a:prstGeom prst="rect">
            <a:avLst/>
          </a:prstGeom>
          <a:effectLst>
            <a:outerShdw blurRad="50800" dist="38100" dir="2700000" algn="tl" rotWithShape="0">
              <a:prstClr val="black">
                <a:alpha val="40000"/>
              </a:prstClr>
            </a:outerShdw>
          </a:effectLst>
        </p:spPr>
      </p:pic>
      <p:pic>
        <p:nvPicPr>
          <p:cNvPr id="13" name="Picture 12" descr="insect.jpg"/>
          <p:cNvPicPr>
            <a:picLocks noChangeAspect="1"/>
          </p:cNvPicPr>
          <p:nvPr/>
        </p:nvPicPr>
        <p:blipFill>
          <a:blip r:embed="rId7" cstate="print"/>
          <a:stretch>
            <a:fillRect/>
          </a:stretch>
        </p:blipFill>
        <p:spPr>
          <a:xfrm>
            <a:off x="4727448" y="3425952"/>
            <a:ext cx="2743200" cy="2057400"/>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Cats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Dogs</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Horses</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Insects</a:t>
            </a:r>
          </a:p>
        </p:txBody>
      </p:sp>
    </p:spTree>
    <p:extLst>
      <p:ext uri="{BB962C8B-B14F-4D97-AF65-F5344CB8AC3E}">
        <p14:creationId xmlns:p14="http://schemas.microsoft.com/office/powerpoint/2010/main" val="2115113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Foods</a:t>
            </a:r>
          </a:p>
        </p:txBody>
      </p:sp>
      <p:sp>
        <p:nvSpPr>
          <p:cNvPr id="3" name="Rectangle 2">
            <a:extLst>
              <a:ext uri="{FF2B5EF4-FFF2-40B4-BE49-F238E27FC236}">
                <a16:creationId xmlns:a16="http://schemas.microsoft.com/office/drawing/2014/main" id="{5A71BF22-2CB2-49D4-41B6-958DBEC78525}"/>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Dairy</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Grains</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Eggs</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Shellfish</a:t>
            </a:r>
          </a:p>
        </p:txBody>
      </p:sp>
      <p:pic>
        <p:nvPicPr>
          <p:cNvPr id="16" name="Picture 15" descr="dairy.jpg">
            <a:extLst>
              <a:ext uri="{FF2B5EF4-FFF2-40B4-BE49-F238E27FC236}">
                <a16:creationId xmlns:a16="http://schemas.microsoft.com/office/drawing/2014/main" id="{05BF40CF-E08A-7613-48D4-56B64666C304}"/>
              </a:ext>
            </a:extLst>
          </p:cNvPr>
          <p:cNvPicPr>
            <a:picLocks noChangeAspect="1"/>
          </p:cNvPicPr>
          <p:nvPr/>
        </p:nvPicPr>
        <p:blipFill>
          <a:blip r:embed="rId4" cstate="print"/>
          <a:stretch>
            <a:fillRect/>
          </a:stretch>
        </p:blipFill>
        <p:spPr>
          <a:xfrm>
            <a:off x="1613337" y="911773"/>
            <a:ext cx="2743200" cy="2057400"/>
          </a:xfrm>
          <a:prstGeom prst="rect">
            <a:avLst/>
          </a:prstGeom>
          <a:effectLst>
            <a:outerShdw blurRad="50800" dist="38100" dir="2700000" algn="tl" rotWithShape="0">
              <a:prstClr val="black">
                <a:alpha val="40000"/>
              </a:prstClr>
            </a:outerShdw>
          </a:effectLst>
        </p:spPr>
      </p:pic>
      <p:pic>
        <p:nvPicPr>
          <p:cNvPr id="17" name="Picture 16" descr="grains.jpg">
            <a:extLst>
              <a:ext uri="{FF2B5EF4-FFF2-40B4-BE49-F238E27FC236}">
                <a16:creationId xmlns:a16="http://schemas.microsoft.com/office/drawing/2014/main" id="{B8A36FAA-DF29-2010-ABD2-598DEAC15A2A}"/>
              </a:ext>
            </a:extLst>
          </p:cNvPr>
          <p:cNvPicPr>
            <a:picLocks noChangeAspect="1"/>
          </p:cNvPicPr>
          <p:nvPr/>
        </p:nvPicPr>
        <p:blipFill>
          <a:blip r:embed="rId5" cstate="print"/>
          <a:stretch>
            <a:fillRect/>
          </a:stretch>
        </p:blipFill>
        <p:spPr>
          <a:xfrm>
            <a:off x="4728814" y="904047"/>
            <a:ext cx="2743200" cy="2057400"/>
          </a:xfrm>
          <a:prstGeom prst="rect">
            <a:avLst/>
          </a:prstGeom>
          <a:effectLst>
            <a:outerShdw blurRad="50800" dist="38100" dir="2700000" algn="tl" rotWithShape="0">
              <a:prstClr val="black">
                <a:alpha val="40000"/>
              </a:prstClr>
            </a:outerShdw>
          </a:effectLst>
        </p:spPr>
      </p:pic>
      <p:pic>
        <p:nvPicPr>
          <p:cNvPr id="18" name="Picture 17" descr="eggs.jpg">
            <a:extLst>
              <a:ext uri="{FF2B5EF4-FFF2-40B4-BE49-F238E27FC236}">
                <a16:creationId xmlns:a16="http://schemas.microsoft.com/office/drawing/2014/main" id="{0E89D383-73E3-746E-44A1-D8895BC6DE66}"/>
              </a:ext>
            </a:extLst>
          </p:cNvPr>
          <p:cNvPicPr>
            <a:picLocks noChangeAspect="1"/>
          </p:cNvPicPr>
          <p:nvPr/>
        </p:nvPicPr>
        <p:blipFill>
          <a:blip r:embed="rId6" cstate="print"/>
          <a:stretch>
            <a:fillRect/>
          </a:stretch>
        </p:blipFill>
        <p:spPr>
          <a:xfrm>
            <a:off x="1600200" y="3429000"/>
            <a:ext cx="2743200" cy="2057400"/>
          </a:xfrm>
          <a:prstGeom prst="rect">
            <a:avLst/>
          </a:prstGeom>
          <a:effectLst>
            <a:outerShdw blurRad="50800" dist="38100" dir="2700000" algn="tl" rotWithShape="0">
              <a:prstClr val="black">
                <a:alpha val="40000"/>
              </a:prstClr>
            </a:outerShdw>
          </a:effectLst>
        </p:spPr>
      </p:pic>
      <p:pic>
        <p:nvPicPr>
          <p:cNvPr id="19" name="Picture 18" descr="shellfish.jpg">
            <a:extLst>
              <a:ext uri="{FF2B5EF4-FFF2-40B4-BE49-F238E27FC236}">
                <a16:creationId xmlns:a16="http://schemas.microsoft.com/office/drawing/2014/main" id="{9D280160-EE94-A8B3-5DA0-4566DB4B9D15}"/>
              </a:ext>
            </a:extLst>
          </p:cNvPr>
          <p:cNvPicPr>
            <a:picLocks noChangeAspect="1"/>
          </p:cNvPicPr>
          <p:nvPr/>
        </p:nvPicPr>
        <p:blipFill>
          <a:blip r:embed="rId7" cstate="print"/>
          <a:stretch>
            <a:fillRect/>
          </a:stretch>
        </p:blipFill>
        <p:spPr>
          <a:xfrm>
            <a:off x="4718304" y="3439722"/>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9625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Foods</a:t>
            </a:r>
          </a:p>
        </p:txBody>
      </p:sp>
      <p:sp>
        <p:nvSpPr>
          <p:cNvPr id="10" name="Rectangle 9">
            <a:extLst>
              <a:ext uri="{FF2B5EF4-FFF2-40B4-BE49-F238E27FC236}">
                <a16:creationId xmlns:a16="http://schemas.microsoft.com/office/drawing/2014/main" id="{25C3D0C7-756A-F474-2561-F96DBEFC1079}"/>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Sugar</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Chocolate</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Nuts</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Soy</a:t>
            </a:r>
          </a:p>
        </p:txBody>
      </p:sp>
      <p:pic>
        <p:nvPicPr>
          <p:cNvPr id="3" name="Picture 2" descr="sugar.jpg">
            <a:extLst>
              <a:ext uri="{FF2B5EF4-FFF2-40B4-BE49-F238E27FC236}">
                <a16:creationId xmlns:a16="http://schemas.microsoft.com/office/drawing/2014/main" id="{8AD2E190-04A5-2A29-121A-A20E8CDB51E0}"/>
              </a:ext>
            </a:extLst>
          </p:cNvPr>
          <p:cNvPicPr>
            <a:picLocks noChangeAspect="1"/>
          </p:cNvPicPr>
          <p:nvPr/>
        </p:nvPicPr>
        <p:blipFill>
          <a:blip r:embed="rId4" cstate="print"/>
          <a:stretch>
            <a:fillRect/>
          </a:stretch>
        </p:blipFill>
        <p:spPr>
          <a:xfrm>
            <a:off x="1600200" y="911773"/>
            <a:ext cx="2743200" cy="2057400"/>
          </a:xfrm>
          <a:prstGeom prst="rect">
            <a:avLst/>
          </a:prstGeom>
          <a:effectLst>
            <a:outerShdw blurRad="50800" dist="38100" dir="2700000" algn="tl" rotWithShape="0">
              <a:prstClr val="black">
                <a:alpha val="40000"/>
              </a:prstClr>
            </a:outerShdw>
          </a:effectLst>
        </p:spPr>
      </p:pic>
      <p:pic>
        <p:nvPicPr>
          <p:cNvPr id="4" name="Picture 3" descr="chocolate.jpg">
            <a:extLst>
              <a:ext uri="{FF2B5EF4-FFF2-40B4-BE49-F238E27FC236}">
                <a16:creationId xmlns:a16="http://schemas.microsoft.com/office/drawing/2014/main" id="{97B68412-F70F-C841-D471-ECF78DE3E853}"/>
              </a:ext>
            </a:extLst>
          </p:cNvPr>
          <p:cNvPicPr>
            <a:picLocks noChangeAspect="1"/>
          </p:cNvPicPr>
          <p:nvPr/>
        </p:nvPicPr>
        <p:blipFill>
          <a:blip r:embed="rId5" cstate="print"/>
          <a:stretch>
            <a:fillRect/>
          </a:stretch>
        </p:blipFill>
        <p:spPr>
          <a:xfrm>
            <a:off x="4728814" y="911773"/>
            <a:ext cx="2743200" cy="2057400"/>
          </a:xfrm>
          <a:prstGeom prst="rect">
            <a:avLst/>
          </a:prstGeom>
          <a:effectLst>
            <a:outerShdw blurRad="50800" dist="38100" dir="2700000" algn="tl" rotWithShape="0">
              <a:prstClr val="black">
                <a:alpha val="40000"/>
              </a:prstClr>
            </a:outerShdw>
          </a:effectLst>
        </p:spPr>
      </p:pic>
      <p:pic>
        <p:nvPicPr>
          <p:cNvPr id="5" name="Picture 4" descr="nuts.jpg">
            <a:extLst>
              <a:ext uri="{FF2B5EF4-FFF2-40B4-BE49-F238E27FC236}">
                <a16:creationId xmlns:a16="http://schemas.microsoft.com/office/drawing/2014/main" id="{2538A672-35DB-537B-1AD6-4DD9FD5B165B}"/>
              </a:ext>
            </a:extLst>
          </p:cNvPr>
          <p:cNvPicPr>
            <a:picLocks noChangeAspect="1"/>
          </p:cNvPicPr>
          <p:nvPr/>
        </p:nvPicPr>
        <p:blipFill>
          <a:blip r:embed="rId6" cstate="print"/>
          <a:stretch>
            <a:fillRect/>
          </a:stretch>
        </p:blipFill>
        <p:spPr>
          <a:xfrm>
            <a:off x="1584435" y="3439722"/>
            <a:ext cx="2743200" cy="2057400"/>
          </a:xfrm>
          <a:prstGeom prst="rect">
            <a:avLst/>
          </a:prstGeom>
          <a:effectLst>
            <a:outerShdw blurRad="50800" dist="38100" dir="2700000" algn="tl" rotWithShape="0">
              <a:prstClr val="black">
                <a:alpha val="40000"/>
              </a:prstClr>
            </a:outerShdw>
          </a:effectLst>
        </p:spPr>
      </p:pic>
      <p:pic>
        <p:nvPicPr>
          <p:cNvPr id="6" name="Picture 5" descr="soy.jpg">
            <a:extLst>
              <a:ext uri="{FF2B5EF4-FFF2-40B4-BE49-F238E27FC236}">
                <a16:creationId xmlns:a16="http://schemas.microsoft.com/office/drawing/2014/main" id="{2F39D16B-50DC-53BF-6F7C-3BF8714E62A2}"/>
              </a:ext>
            </a:extLst>
          </p:cNvPr>
          <p:cNvPicPr>
            <a:picLocks noChangeAspect="1"/>
          </p:cNvPicPr>
          <p:nvPr/>
        </p:nvPicPr>
        <p:blipFill>
          <a:blip r:embed="rId7" cstate="print"/>
          <a:stretch>
            <a:fillRect/>
          </a:stretch>
        </p:blipFill>
        <p:spPr>
          <a:xfrm>
            <a:off x="4718304" y="3439722"/>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4751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Foods</a:t>
            </a:r>
          </a:p>
        </p:txBody>
      </p:sp>
      <p:sp>
        <p:nvSpPr>
          <p:cNvPr id="3" name="Rectangle 2">
            <a:extLst>
              <a:ext uri="{FF2B5EF4-FFF2-40B4-BE49-F238E27FC236}">
                <a16:creationId xmlns:a16="http://schemas.microsoft.com/office/drawing/2014/main" id="{1533E38F-A1AA-A357-2BBC-F19B4AFDC5CB}"/>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Wine</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Beer</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Coffee</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Tea</a:t>
            </a:r>
          </a:p>
        </p:txBody>
      </p:sp>
      <p:pic>
        <p:nvPicPr>
          <p:cNvPr id="10" name="Picture 9" descr="redwine.jpg">
            <a:extLst>
              <a:ext uri="{FF2B5EF4-FFF2-40B4-BE49-F238E27FC236}">
                <a16:creationId xmlns:a16="http://schemas.microsoft.com/office/drawing/2014/main" id="{96AC3C8A-899E-1C58-FCC2-2A6ECE8DD8EA}"/>
              </a:ext>
            </a:extLst>
          </p:cNvPr>
          <p:cNvPicPr>
            <a:picLocks noChangeAspect="1"/>
          </p:cNvPicPr>
          <p:nvPr/>
        </p:nvPicPr>
        <p:blipFill>
          <a:blip r:embed="rId4" cstate="print"/>
          <a:stretch>
            <a:fillRect/>
          </a:stretch>
        </p:blipFill>
        <p:spPr>
          <a:xfrm>
            <a:off x="1587063" y="922126"/>
            <a:ext cx="2743200" cy="2057400"/>
          </a:xfrm>
          <a:prstGeom prst="rect">
            <a:avLst/>
          </a:prstGeom>
          <a:effectLst>
            <a:outerShdw blurRad="50800" dist="38100" dir="2700000" algn="tl" rotWithShape="0">
              <a:prstClr val="black">
                <a:alpha val="40000"/>
              </a:prstClr>
            </a:outerShdw>
          </a:effectLst>
        </p:spPr>
      </p:pic>
      <p:pic>
        <p:nvPicPr>
          <p:cNvPr id="11" name="Picture 10" descr="beer.jpg">
            <a:extLst>
              <a:ext uri="{FF2B5EF4-FFF2-40B4-BE49-F238E27FC236}">
                <a16:creationId xmlns:a16="http://schemas.microsoft.com/office/drawing/2014/main" id="{1EBAE83B-8ECA-7DE8-237E-0D7522C4261E}"/>
              </a:ext>
            </a:extLst>
          </p:cNvPr>
          <p:cNvPicPr>
            <a:picLocks noChangeAspect="1"/>
          </p:cNvPicPr>
          <p:nvPr/>
        </p:nvPicPr>
        <p:blipFill>
          <a:blip r:embed="rId5" cstate="print"/>
          <a:stretch>
            <a:fillRect/>
          </a:stretch>
        </p:blipFill>
        <p:spPr>
          <a:xfrm>
            <a:off x="4728814" y="911773"/>
            <a:ext cx="2743200" cy="2057400"/>
          </a:xfrm>
          <a:prstGeom prst="rect">
            <a:avLst/>
          </a:prstGeom>
          <a:effectLst>
            <a:outerShdw blurRad="50800" dist="38100" dir="2700000" algn="tl" rotWithShape="0">
              <a:prstClr val="black">
                <a:alpha val="40000"/>
              </a:prstClr>
            </a:outerShdw>
          </a:effectLst>
        </p:spPr>
      </p:pic>
      <p:pic>
        <p:nvPicPr>
          <p:cNvPr id="12" name="Picture 11" descr="coffee.jpg">
            <a:extLst>
              <a:ext uri="{FF2B5EF4-FFF2-40B4-BE49-F238E27FC236}">
                <a16:creationId xmlns:a16="http://schemas.microsoft.com/office/drawing/2014/main" id="{25BB139F-6E2D-57D9-6F0E-8F060522CAA7}"/>
              </a:ext>
            </a:extLst>
          </p:cNvPr>
          <p:cNvPicPr>
            <a:picLocks noChangeAspect="1"/>
          </p:cNvPicPr>
          <p:nvPr/>
        </p:nvPicPr>
        <p:blipFill>
          <a:blip r:embed="rId6" cstate="print"/>
          <a:stretch>
            <a:fillRect/>
          </a:stretch>
        </p:blipFill>
        <p:spPr>
          <a:xfrm>
            <a:off x="1613337" y="3439722"/>
            <a:ext cx="2743200" cy="2057400"/>
          </a:xfrm>
          <a:prstGeom prst="rect">
            <a:avLst/>
          </a:prstGeom>
          <a:effectLst>
            <a:outerShdw blurRad="50800" dist="38100" dir="2700000" algn="tl" rotWithShape="0">
              <a:prstClr val="black">
                <a:alpha val="40000"/>
              </a:prstClr>
            </a:outerShdw>
          </a:effectLst>
        </p:spPr>
      </p:pic>
      <p:pic>
        <p:nvPicPr>
          <p:cNvPr id="13" name="Picture 12" descr="Tea.jpg">
            <a:extLst>
              <a:ext uri="{FF2B5EF4-FFF2-40B4-BE49-F238E27FC236}">
                <a16:creationId xmlns:a16="http://schemas.microsoft.com/office/drawing/2014/main" id="{F538921E-5251-1038-844B-BC2BC08AE59B}"/>
              </a:ext>
            </a:extLst>
          </p:cNvPr>
          <p:cNvPicPr>
            <a:picLocks noChangeAspect="1"/>
          </p:cNvPicPr>
          <p:nvPr/>
        </p:nvPicPr>
        <p:blipFill>
          <a:blip r:embed="rId7" cstate="print"/>
          <a:stretch>
            <a:fillRect/>
          </a:stretch>
        </p:blipFill>
        <p:spPr>
          <a:xfrm>
            <a:off x="4726186" y="3450864"/>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2034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Foods</a:t>
            </a:r>
          </a:p>
        </p:txBody>
      </p:sp>
      <p:sp>
        <p:nvSpPr>
          <p:cNvPr id="11" name="Rectangle 10">
            <a:extLst>
              <a:ext uri="{FF2B5EF4-FFF2-40B4-BE49-F238E27FC236}">
                <a16:creationId xmlns:a16="http://schemas.microsoft.com/office/drawing/2014/main" id="{34A9F0FE-1654-263C-F645-F4DDB0D5367E}"/>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Tomatoes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Corn</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Fruit</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Berries</a:t>
            </a:r>
          </a:p>
        </p:txBody>
      </p:sp>
      <p:pic>
        <p:nvPicPr>
          <p:cNvPr id="3" name="Picture 2" descr="tomatoes.jpg">
            <a:extLst>
              <a:ext uri="{FF2B5EF4-FFF2-40B4-BE49-F238E27FC236}">
                <a16:creationId xmlns:a16="http://schemas.microsoft.com/office/drawing/2014/main" id="{61E267D2-A1D5-564D-53BD-BB31BE3F3728}"/>
              </a:ext>
            </a:extLst>
          </p:cNvPr>
          <p:cNvPicPr>
            <a:picLocks noChangeAspect="1"/>
          </p:cNvPicPr>
          <p:nvPr/>
        </p:nvPicPr>
        <p:blipFill>
          <a:blip r:embed="rId4" cstate="print"/>
          <a:stretch>
            <a:fillRect/>
          </a:stretch>
        </p:blipFill>
        <p:spPr>
          <a:xfrm>
            <a:off x="1581806" y="935265"/>
            <a:ext cx="2743200" cy="2057400"/>
          </a:xfrm>
          <a:prstGeom prst="rect">
            <a:avLst/>
          </a:prstGeom>
          <a:effectLst>
            <a:outerShdw blurRad="50800" dist="38100" dir="2700000" algn="tl" rotWithShape="0">
              <a:prstClr val="black">
                <a:alpha val="40000"/>
              </a:prstClr>
            </a:outerShdw>
          </a:effectLst>
        </p:spPr>
      </p:pic>
      <p:pic>
        <p:nvPicPr>
          <p:cNvPr id="4" name="Picture 3" descr="corn.jpg">
            <a:extLst>
              <a:ext uri="{FF2B5EF4-FFF2-40B4-BE49-F238E27FC236}">
                <a16:creationId xmlns:a16="http://schemas.microsoft.com/office/drawing/2014/main" id="{A3DE27CD-23F1-F598-3DE0-D7ADDD8B7339}"/>
              </a:ext>
            </a:extLst>
          </p:cNvPr>
          <p:cNvPicPr>
            <a:picLocks noChangeAspect="1"/>
          </p:cNvPicPr>
          <p:nvPr/>
        </p:nvPicPr>
        <p:blipFill>
          <a:blip r:embed="rId5" cstate="print"/>
          <a:stretch>
            <a:fillRect/>
          </a:stretch>
        </p:blipFill>
        <p:spPr>
          <a:xfrm>
            <a:off x="4718304" y="922126"/>
            <a:ext cx="2743200" cy="2057400"/>
          </a:xfrm>
          <a:prstGeom prst="rect">
            <a:avLst/>
          </a:prstGeom>
          <a:effectLst>
            <a:outerShdw blurRad="50800" dist="38100" dir="2700000" algn="tl" rotWithShape="0">
              <a:prstClr val="black">
                <a:alpha val="40000"/>
              </a:prstClr>
            </a:outerShdw>
          </a:effectLst>
        </p:spPr>
      </p:pic>
      <p:pic>
        <p:nvPicPr>
          <p:cNvPr id="5" name="Picture 4" descr="citrus.jpg">
            <a:extLst>
              <a:ext uri="{FF2B5EF4-FFF2-40B4-BE49-F238E27FC236}">
                <a16:creationId xmlns:a16="http://schemas.microsoft.com/office/drawing/2014/main" id="{C8328F50-7060-B66B-4C43-27937AC838F6}"/>
              </a:ext>
            </a:extLst>
          </p:cNvPr>
          <p:cNvPicPr>
            <a:picLocks noChangeAspect="1"/>
          </p:cNvPicPr>
          <p:nvPr/>
        </p:nvPicPr>
        <p:blipFill>
          <a:blip r:embed="rId6" cstate="print"/>
          <a:stretch>
            <a:fillRect/>
          </a:stretch>
        </p:blipFill>
        <p:spPr>
          <a:xfrm>
            <a:off x="1600200" y="3439722"/>
            <a:ext cx="2743200" cy="2057400"/>
          </a:xfrm>
          <a:prstGeom prst="rect">
            <a:avLst/>
          </a:prstGeom>
          <a:effectLst>
            <a:outerShdw blurRad="50800" dist="38100" dir="2700000" algn="tl" rotWithShape="0">
              <a:prstClr val="black">
                <a:alpha val="40000"/>
              </a:prstClr>
            </a:outerShdw>
          </a:effectLst>
        </p:spPr>
      </p:pic>
      <p:pic>
        <p:nvPicPr>
          <p:cNvPr id="6" name="Picture 5" descr="strawberries.jpg">
            <a:extLst>
              <a:ext uri="{FF2B5EF4-FFF2-40B4-BE49-F238E27FC236}">
                <a16:creationId xmlns:a16="http://schemas.microsoft.com/office/drawing/2014/main" id="{172D0382-B832-40C5-4EE0-C1ABC416AAFD}"/>
              </a:ext>
            </a:extLst>
          </p:cNvPr>
          <p:cNvPicPr>
            <a:picLocks noChangeAspect="1"/>
          </p:cNvPicPr>
          <p:nvPr/>
        </p:nvPicPr>
        <p:blipFill>
          <a:blip r:embed="rId7" cstate="print"/>
          <a:stretch>
            <a:fillRect/>
          </a:stretch>
        </p:blipFill>
        <p:spPr>
          <a:xfrm>
            <a:off x="4726186" y="3450021"/>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33230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Soaps and Chemicals</a:t>
            </a:r>
          </a:p>
        </p:txBody>
      </p:sp>
      <p:sp>
        <p:nvSpPr>
          <p:cNvPr id="3" name="Rectangle 2">
            <a:extLst>
              <a:ext uri="{FF2B5EF4-FFF2-40B4-BE49-F238E27FC236}">
                <a16:creationId xmlns:a16="http://schemas.microsoft.com/office/drawing/2014/main" id="{73FCD9BA-9757-38F5-860D-7507FFC5B3F9}"/>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Cosmetics / Lotions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Soaps / Shampoos</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Detergents</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Perfumes</a:t>
            </a:r>
          </a:p>
        </p:txBody>
      </p:sp>
      <p:pic>
        <p:nvPicPr>
          <p:cNvPr id="10" name="Picture 9" descr="cosmetics.jpg">
            <a:extLst>
              <a:ext uri="{FF2B5EF4-FFF2-40B4-BE49-F238E27FC236}">
                <a16:creationId xmlns:a16="http://schemas.microsoft.com/office/drawing/2014/main" id="{1CE7F40A-D6BA-F846-D26A-98DB8BAFBAA0}"/>
              </a:ext>
            </a:extLst>
          </p:cNvPr>
          <p:cNvPicPr>
            <a:picLocks noChangeAspect="1"/>
          </p:cNvPicPr>
          <p:nvPr/>
        </p:nvPicPr>
        <p:blipFill>
          <a:blip r:embed="rId4" cstate="print"/>
          <a:stretch>
            <a:fillRect/>
          </a:stretch>
        </p:blipFill>
        <p:spPr>
          <a:xfrm>
            <a:off x="1589689" y="936893"/>
            <a:ext cx="2743200" cy="2057400"/>
          </a:xfrm>
          <a:prstGeom prst="rect">
            <a:avLst/>
          </a:prstGeom>
          <a:effectLst>
            <a:outerShdw blurRad="50800" dist="38100" dir="2700000" algn="tl" rotWithShape="0">
              <a:prstClr val="black">
                <a:alpha val="40000"/>
              </a:prstClr>
            </a:outerShdw>
          </a:effectLst>
        </p:spPr>
      </p:pic>
      <p:pic>
        <p:nvPicPr>
          <p:cNvPr id="11" name="Picture 10" descr="Soap.shampoo.jpg">
            <a:extLst>
              <a:ext uri="{FF2B5EF4-FFF2-40B4-BE49-F238E27FC236}">
                <a16:creationId xmlns:a16="http://schemas.microsoft.com/office/drawing/2014/main" id="{D18A6210-5393-34DA-DD45-F8685C1CFC96}"/>
              </a:ext>
            </a:extLst>
          </p:cNvPr>
          <p:cNvPicPr>
            <a:picLocks noChangeAspect="1"/>
          </p:cNvPicPr>
          <p:nvPr/>
        </p:nvPicPr>
        <p:blipFill>
          <a:blip r:embed="rId5" cstate="print"/>
          <a:stretch>
            <a:fillRect/>
          </a:stretch>
        </p:blipFill>
        <p:spPr>
          <a:xfrm>
            <a:off x="4706427" y="922126"/>
            <a:ext cx="2743200" cy="2057400"/>
          </a:xfrm>
          <a:prstGeom prst="rect">
            <a:avLst/>
          </a:prstGeom>
          <a:effectLst>
            <a:outerShdw blurRad="50800" dist="38100" dir="2700000" algn="tl" rotWithShape="0">
              <a:prstClr val="black">
                <a:alpha val="40000"/>
              </a:prstClr>
            </a:outerShdw>
          </a:effectLst>
        </p:spPr>
      </p:pic>
      <p:pic>
        <p:nvPicPr>
          <p:cNvPr id="12" name="Picture 11" descr="detergent.jpg">
            <a:extLst>
              <a:ext uri="{FF2B5EF4-FFF2-40B4-BE49-F238E27FC236}">
                <a16:creationId xmlns:a16="http://schemas.microsoft.com/office/drawing/2014/main" id="{E27B3257-E355-4108-7EFE-31CE4290ED37}"/>
              </a:ext>
            </a:extLst>
          </p:cNvPr>
          <p:cNvPicPr>
            <a:picLocks noChangeAspect="1"/>
          </p:cNvPicPr>
          <p:nvPr/>
        </p:nvPicPr>
        <p:blipFill>
          <a:blip r:embed="rId6" cstate="print"/>
          <a:stretch>
            <a:fillRect/>
          </a:stretch>
        </p:blipFill>
        <p:spPr>
          <a:xfrm>
            <a:off x="1589689" y="3439722"/>
            <a:ext cx="2743200" cy="2057400"/>
          </a:xfrm>
          <a:prstGeom prst="rect">
            <a:avLst/>
          </a:prstGeom>
          <a:effectLst>
            <a:outerShdw blurRad="50800" dist="38100" dir="2700000" algn="tl" rotWithShape="0">
              <a:prstClr val="black">
                <a:alpha val="40000"/>
              </a:prstClr>
            </a:outerShdw>
          </a:effectLst>
        </p:spPr>
      </p:pic>
      <p:pic>
        <p:nvPicPr>
          <p:cNvPr id="13" name="Picture 12" descr="perfume 2.jpg">
            <a:extLst>
              <a:ext uri="{FF2B5EF4-FFF2-40B4-BE49-F238E27FC236}">
                <a16:creationId xmlns:a16="http://schemas.microsoft.com/office/drawing/2014/main" id="{1A4EF4DD-3B24-C3D0-696F-A9499752FBCA}"/>
              </a:ext>
            </a:extLst>
          </p:cNvPr>
          <p:cNvPicPr>
            <a:picLocks noChangeAspect="1"/>
          </p:cNvPicPr>
          <p:nvPr/>
        </p:nvPicPr>
        <p:blipFill>
          <a:blip r:embed="rId7" cstate="print"/>
          <a:stretch>
            <a:fillRect/>
          </a:stretch>
        </p:blipFill>
        <p:spPr>
          <a:xfrm>
            <a:off x="4718303" y="3450021"/>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9041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Environmental</a:t>
            </a:r>
          </a:p>
        </p:txBody>
      </p:sp>
      <p:sp>
        <p:nvSpPr>
          <p:cNvPr id="10" name="Rectangle 9">
            <a:extLst>
              <a:ext uri="{FF2B5EF4-FFF2-40B4-BE49-F238E27FC236}">
                <a16:creationId xmlns:a16="http://schemas.microsoft.com/office/drawing/2014/main" id="{A98CCADA-0F6F-D971-1347-5B9F8D253659}"/>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Dust / Dust Mites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Mold / Mildew</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Pollen</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Grass / Weeds</a:t>
            </a:r>
          </a:p>
        </p:txBody>
      </p:sp>
      <p:pic>
        <p:nvPicPr>
          <p:cNvPr id="3" name="Picture 2" descr="dustmite.jpg">
            <a:extLst>
              <a:ext uri="{FF2B5EF4-FFF2-40B4-BE49-F238E27FC236}">
                <a16:creationId xmlns:a16="http://schemas.microsoft.com/office/drawing/2014/main" id="{F2AD855C-B19C-6654-8096-F0D34B53F97E}"/>
              </a:ext>
            </a:extLst>
          </p:cNvPr>
          <p:cNvPicPr>
            <a:picLocks noChangeAspect="1"/>
          </p:cNvPicPr>
          <p:nvPr/>
        </p:nvPicPr>
        <p:blipFill>
          <a:blip r:embed="rId4" cstate="print"/>
          <a:stretch>
            <a:fillRect/>
          </a:stretch>
        </p:blipFill>
        <p:spPr>
          <a:xfrm>
            <a:off x="1568669" y="947297"/>
            <a:ext cx="2743200" cy="2057400"/>
          </a:xfrm>
          <a:prstGeom prst="rect">
            <a:avLst/>
          </a:prstGeom>
          <a:effectLst>
            <a:outerShdw blurRad="50800" dist="38100" dir="2700000" algn="tl" rotWithShape="0">
              <a:prstClr val="black">
                <a:alpha val="40000"/>
              </a:prstClr>
            </a:outerShdw>
          </a:effectLst>
        </p:spPr>
      </p:pic>
      <p:pic>
        <p:nvPicPr>
          <p:cNvPr id="4" name="Picture 3" descr="mold.jpg">
            <a:extLst>
              <a:ext uri="{FF2B5EF4-FFF2-40B4-BE49-F238E27FC236}">
                <a16:creationId xmlns:a16="http://schemas.microsoft.com/office/drawing/2014/main" id="{B23B0733-D21D-C900-30E6-414C029005DB}"/>
              </a:ext>
            </a:extLst>
          </p:cNvPr>
          <p:cNvPicPr>
            <a:picLocks noChangeAspect="1"/>
          </p:cNvPicPr>
          <p:nvPr/>
        </p:nvPicPr>
        <p:blipFill>
          <a:blip r:embed="rId5" cstate="print"/>
          <a:stretch>
            <a:fillRect/>
          </a:stretch>
        </p:blipFill>
        <p:spPr>
          <a:xfrm>
            <a:off x="4706427" y="922126"/>
            <a:ext cx="2743200" cy="2057400"/>
          </a:xfrm>
          <a:prstGeom prst="rect">
            <a:avLst/>
          </a:prstGeom>
          <a:effectLst>
            <a:outerShdw blurRad="50800" dist="38100" dir="2700000" algn="tl" rotWithShape="0">
              <a:prstClr val="black">
                <a:alpha val="40000"/>
              </a:prstClr>
            </a:outerShdw>
          </a:effectLst>
        </p:spPr>
      </p:pic>
      <p:pic>
        <p:nvPicPr>
          <p:cNvPr id="5" name="Picture 4" descr="pollen.jpg">
            <a:extLst>
              <a:ext uri="{FF2B5EF4-FFF2-40B4-BE49-F238E27FC236}">
                <a16:creationId xmlns:a16="http://schemas.microsoft.com/office/drawing/2014/main" id="{4A432463-392B-2FD3-922C-7DBE5270CE20}"/>
              </a:ext>
            </a:extLst>
          </p:cNvPr>
          <p:cNvPicPr>
            <a:picLocks noChangeAspect="1"/>
          </p:cNvPicPr>
          <p:nvPr/>
        </p:nvPicPr>
        <p:blipFill>
          <a:blip r:embed="rId6" cstate="print"/>
          <a:stretch>
            <a:fillRect/>
          </a:stretch>
        </p:blipFill>
        <p:spPr>
          <a:xfrm>
            <a:off x="1589689" y="3439722"/>
            <a:ext cx="2743200" cy="2057400"/>
          </a:xfrm>
          <a:prstGeom prst="rect">
            <a:avLst/>
          </a:prstGeom>
          <a:effectLst>
            <a:outerShdw blurRad="50800" dist="38100" dir="2700000" algn="tl" rotWithShape="0">
              <a:prstClr val="black">
                <a:alpha val="40000"/>
              </a:prstClr>
            </a:outerShdw>
          </a:effectLst>
        </p:spPr>
      </p:pic>
      <p:pic>
        <p:nvPicPr>
          <p:cNvPr id="6" name="Picture 5" descr="grass.jpg">
            <a:extLst>
              <a:ext uri="{FF2B5EF4-FFF2-40B4-BE49-F238E27FC236}">
                <a16:creationId xmlns:a16="http://schemas.microsoft.com/office/drawing/2014/main" id="{D96A3E4B-79B4-C6AA-E6B4-6DDF26D7C299}"/>
              </a:ext>
            </a:extLst>
          </p:cNvPr>
          <p:cNvPicPr>
            <a:picLocks noChangeAspect="1"/>
          </p:cNvPicPr>
          <p:nvPr/>
        </p:nvPicPr>
        <p:blipFill>
          <a:blip r:embed="rId7" cstate="print"/>
          <a:stretch>
            <a:fillRect/>
          </a:stretch>
        </p:blipFill>
        <p:spPr>
          <a:xfrm>
            <a:off x="4706427" y="3450021"/>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7902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Chemicals and Latex</a:t>
            </a:r>
          </a:p>
        </p:txBody>
      </p:sp>
      <p:sp>
        <p:nvSpPr>
          <p:cNvPr id="3" name="Rectangle 2">
            <a:extLst>
              <a:ext uri="{FF2B5EF4-FFF2-40B4-BE49-F238E27FC236}">
                <a16:creationId xmlns:a16="http://schemas.microsoft.com/office/drawing/2014/main" id="{08EDB56F-E3AA-F3B1-093A-666D0265736B}"/>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Chemicals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Petrol</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Cigarette Smoke</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Paint / Varnish</a:t>
            </a:r>
          </a:p>
        </p:txBody>
      </p:sp>
      <p:pic>
        <p:nvPicPr>
          <p:cNvPr id="10" name="Picture 9" descr="chemicals.jpg">
            <a:extLst>
              <a:ext uri="{FF2B5EF4-FFF2-40B4-BE49-F238E27FC236}">
                <a16:creationId xmlns:a16="http://schemas.microsoft.com/office/drawing/2014/main" id="{86402F1F-C5FE-54E9-865F-6A7D75ACAA8A}"/>
              </a:ext>
            </a:extLst>
          </p:cNvPr>
          <p:cNvPicPr>
            <a:picLocks noChangeAspect="1"/>
          </p:cNvPicPr>
          <p:nvPr/>
        </p:nvPicPr>
        <p:blipFill>
          <a:blip r:embed="rId4" cstate="print"/>
          <a:stretch>
            <a:fillRect/>
          </a:stretch>
        </p:blipFill>
        <p:spPr>
          <a:xfrm>
            <a:off x="1568668" y="953550"/>
            <a:ext cx="2743200" cy="2057400"/>
          </a:xfrm>
          <a:prstGeom prst="rect">
            <a:avLst/>
          </a:prstGeom>
          <a:effectLst>
            <a:outerShdw blurRad="50800" dist="38100" dir="2700000" algn="tl" rotWithShape="0">
              <a:prstClr val="black">
                <a:alpha val="40000"/>
              </a:prstClr>
            </a:outerShdw>
          </a:effectLst>
        </p:spPr>
      </p:pic>
      <p:pic>
        <p:nvPicPr>
          <p:cNvPr id="11" name="Picture 10" descr="petrol.jpg">
            <a:extLst>
              <a:ext uri="{FF2B5EF4-FFF2-40B4-BE49-F238E27FC236}">
                <a16:creationId xmlns:a16="http://schemas.microsoft.com/office/drawing/2014/main" id="{7DD4C940-7376-CA4A-1C17-3B90CF7C1854}"/>
              </a:ext>
            </a:extLst>
          </p:cNvPr>
          <p:cNvPicPr>
            <a:picLocks noChangeAspect="1"/>
          </p:cNvPicPr>
          <p:nvPr/>
        </p:nvPicPr>
        <p:blipFill>
          <a:blip r:embed="rId5" cstate="print"/>
          <a:stretch>
            <a:fillRect/>
          </a:stretch>
        </p:blipFill>
        <p:spPr>
          <a:xfrm>
            <a:off x="4706427" y="910536"/>
            <a:ext cx="2743200" cy="2057400"/>
          </a:xfrm>
          <a:prstGeom prst="rect">
            <a:avLst/>
          </a:prstGeom>
          <a:effectLst>
            <a:outerShdw blurRad="50800" dist="38100" dir="2700000" algn="tl" rotWithShape="0">
              <a:prstClr val="black">
                <a:alpha val="40000"/>
              </a:prstClr>
            </a:outerShdw>
          </a:effectLst>
        </p:spPr>
      </p:pic>
      <p:pic>
        <p:nvPicPr>
          <p:cNvPr id="12" name="Picture 11" descr="cig smoke.jpg">
            <a:extLst>
              <a:ext uri="{FF2B5EF4-FFF2-40B4-BE49-F238E27FC236}">
                <a16:creationId xmlns:a16="http://schemas.microsoft.com/office/drawing/2014/main" id="{311E2E8B-4647-F908-CD74-7BCAE161AC86}"/>
              </a:ext>
            </a:extLst>
          </p:cNvPr>
          <p:cNvPicPr>
            <a:picLocks noChangeAspect="1"/>
          </p:cNvPicPr>
          <p:nvPr/>
        </p:nvPicPr>
        <p:blipFill>
          <a:blip r:embed="rId6" cstate="print"/>
          <a:stretch>
            <a:fillRect/>
          </a:stretch>
        </p:blipFill>
        <p:spPr>
          <a:xfrm>
            <a:off x="1589689" y="3439299"/>
            <a:ext cx="2743200" cy="2057400"/>
          </a:xfrm>
          <a:prstGeom prst="rect">
            <a:avLst/>
          </a:prstGeom>
          <a:effectLst>
            <a:outerShdw blurRad="50800" dist="38100" dir="2700000" algn="tl" rotWithShape="0">
              <a:prstClr val="black">
                <a:alpha val="40000"/>
              </a:prstClr>
            </a:outerShdw>
          </a:effectLst>
        </p:spPr>
      </p:pic>
      <p:pic>
        <p:nvPicPr>
          <p:cNvPr id="13" name="Picture 12" descr="paint.varnish.jpg">
            <a:extLst>
              <a:ext uri="{FF2B5EF4-FFF2-40B4-BE49-F238E27FC236}">
                <a16:creationId xmlns:a16="http://schemas.microsoft.com/office/drawing/2014/main" id="{1BFD446F-345B-3E30-D139-6762FC73930D}"/>
              </a:ext>
            </a:extLst>
          </p:cNvPr>
          <p:cNvPicPr>
            <a:picLocks noChangeAspect="1"/>
          </p:cNvPicPr>
          <p:nvPr/>
        </p:nvPicPr>
        <p:blipFill>
          <a:blip r:embed="rId7" cstate="print"/>
          <a:stretch>
            <a:fillRect/>
          </a:stretch>
        </p:blipFill>
        <p:spPr>
          <a:xfrm>
            <a:off x="4718304" y="3442138"/>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37852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C2AD6-DED6-5BF9-78F7-18B1F55A10FF}"/>
              </a:ext>
            </a:extLst>
          </p:cNvPr>
          <p:cNvSpPr>
            <a:spLocks noGrp="1"/>
          </p:cNvSpPr>
          <p:nvPr>
            <p:ph type="title"/>
          </p:nvPr>
        </p:nvSpPr>
        <p:spPr>
          <a:xfrm>
            <a:off x="3352800" y="2667000"/>
            <a:ext cx="5029200" cy="1676400"/>
          </a:xfrm>
        </p:spPr>
        <p:txBody>
          <a:bodyPr>
            <a:normAutofit fontScale="90000"/>
          </a:bodyPr>
          <a:lstStyle/>
          <a:p>
            <a:pPr algn="l"/>
            <a:r>
              <a:rPr lang="en-US" sz="4000" dirty="0">
                <a:solidFill>
                  <a:srgbClr val="4E4B43"/>
                </a:solidFill>
                <a:latin typeface="Montserrat Light" panose="00000400000000000000" pitchFamily="2" charset="0"/>
              </a:rPr>
              <a:t>Advanced Allergy Therapeutics</a:t>
            </a:r>
            <a:endParaRPr lang="en-US" sz="4000" dirty="0">
              <a:solidFill>
                <a:srgbClr val="4E4B43"/>
              </a:solidFill>
            </a:endParaRPr>
          </a:p>
        </p:txBody>
      </p:sp>
      <p:pic>
        <p:nvPicPr>
          <p:cNvPr id="5" name="Content Placeholder 4" descr="A picture containing text&#10;&#10;Description automatically generated">
            <a:extLst>
              <a:ext uri="{FF2B5EF4-FFF2-40B4-BE49-F238E27FC236}">
                <a16:creationId xmlns:a16="http://schemas.microsoft.com/office/drawing/2014/main" id="{F351E4F8-793D-65A3-3B92-E91388ED1F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0285" y="1600200"/>
            <a:ext cx="3574393" cy="3048000"/>
          </a:xfrm>
        </p:spPr>
      </p:pic>
    </p:spTree>
    <p:extLst>
      <p:ext uri="{BB962C8B-B14F-4D97-AF65-F5344CB8AC3E}">
        <p14:creationId xmlns:p14="http://schemas.microsoft.com/office/powerpoint/2010/main" val="3739545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Metals, Fabric, Etc.</a:t>
            </a:r>
          </a:p>
        </p:txBody>
      </p:sp>
      <p:sp>
        <p:nvSpPr>
          <p:cNvPr id="10" name="Rectangle 9">
            <a:extLst>
              <a:ext uri="{FF2B5EF4-FFF2-40B4-BE49-F238E27FC236}">
                <a16:creationId xmlns:a16="http://schemas.microsoft.com/office/drawing/2014/main" id="{FDD836A5-F810-6DE9-2B2A-4AAC2F7C0352}"/>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Jewelry Metals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Fabrics / Wool</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Paper / Ink</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Glues / Adhesives</a:t>
            </a:r>
          </a:p>
        </p:txBody>
      </p:sp>
      <p:pic>
        <p:nvPicPr>
          <p:cNvPr id="3" name="Picture 2" descr="jewelry.jpg">
            <a:extLst>
              <a:ext uri="{FF2B5EF4-FFF2-40B4-BE49-F238E27FC236}">
                <a16:creationId xmlns:a16="http://schemas.microsoft.com/office/drawing/2014/main" id="{2BA94F03-8825-DCBA-686A-93A11AF556EE}"/>
              </a:ext>
            </a:extLst>
          </p:cNvPr>
          <p:cNvPicPr>
            <a:picLocks noChangeAspect="1"/>
          </p:cNvPicPr>
          <p:nvPr/>
        </p:nvPicPr>
        <p:blipFill>
          <a:blip r:embed="rId4" cstate="print"/>
          <a:stretch>
            <a:fillRect/>
          </a:stretch>
        </p:blipFill>
        <p:spPr>
          <a:xfrm>
            <a:off x="1600200" y="953550"/>
            <a:ext cx="2743200" cy="2057400"/>
          </a:xfrm>
          <a:prstGeom prst="rect">
            <a:avLst/>
          </a:prstGeom>
          <a:effectLst>
            <a:outerShdw blurRad="50800" dist="38100" dir="2700000" algn="tl" rotWithShape="0">
              <a:prstClr val="black">
                <a:alpha val="40000"/>
              </a:prstClr>
            </a:outerShdw>
          </a:effectLst>
        </p:spPr>
      </p:pic>
      <p:pic>
        <p:nvPicPr>
          <p:cNvPr id="4" name="Picture 3" descr="fabric.jpg">
            <a:extLst>
              <a:ext uri="{FF2B5EF4-FFF2-40B4-BE49-F238E27FC236}">
                <a16:creationId xmlns:a16="http://schemas.microsoft.com/office/drawing/2014/main" id="{02A45986-CA16-6BF0-A830-764067AC7B98}"/>
              </a:ext>
            </a:extLst>
          </p:cNvPr>
          <p:cNvPicPr>
            <a:picLocks noChangeAspect="1"/>
          </p:cNvPicPr>
          <p:nvPr/>
        </p:nvPicPr>
        <p:blipFill>
          <a:blip r:embed="rId5" cstate="print"/>
          <a:stretch>
            <a:fillRect/>
          </a:stretch>
        </p:blipFill>
        <p:spPr>
          <a:xfrm>
            <a:off x="4648200" y="921889"/>
            <a:ext cx="2743200" cy="2057400"/>
          </a:xfrm>
          <a:prstGeom prst="rect">
            <a:avLst/>
          </a:prstGeom>
          <a:effectLst>
            <a:outerShdw blurRad="50800" dist="38100" dir="2700000" algn="tl" rotWithShape="0">
              <a:prstClr val="black">
                <a:alpha val="40000"/>
              </a:prstClr>
            </a:outerShdw>
          </a:effectLst>
        </p:spPr>
      </p:pic>
      <p:pic>
        <p:nvPicPr>
          <p:cNvPr id="5" name="Picture 4" descr="paper.jpg">
            <a:extLst>
              <a:ext uri="{FF2B5EF4-FFF2-40B4-BE49-F238E27FC236}">
                <a16:creationId xmlns:a16="http://schemas.microsoft.com/office/drawing/2014/main" id="{F75FAA6A-7E33-B68E-A2B9-1AE559C1B5A3}"/>
              </a:ext>
            </a:extLst>
          </p:cNvPr>
          <p:cNvPicPr>
            <a:picLocks noChangeAspect="1"/>
          </p:cNvPicPr>
          <p:nvPr/>
        </p:nvPicPr>
        <p:blipFill>
          <a:blip r:embed="rId6" cstate="print"/>
          <a:stretch>
            <a:fillRect/>
          </a:stretch>
        </p:blipFill>
        <p:spPr>
          <a:xfrm>
            <a:off x="1600200" y="3445764"/>
            <a:ext cx="2743200" cy="2057400"/>
          </a:xfrm>
          <a:prstGeom prst="rect">
            <a:avLst/>
          </a:prstGeom>
          <a:effectLst>
            <a:outerShdw blurRad="50800" dist="38100" dir="2700000" algn="tl" rotWithShape="0">
              <a:prstClr val="black">
                <a:alpha val="40000"/>
              </a:prstClr>
            </a:outerShdw>
          </a:effectLst>
        </p:spPr>
      </p:pic>
      <p:pic>
        <p:nvPicPr>
          <p:cNvPr id="6" name="Picture 5" descr="bandaid.jpg">
            <a:extLst>
              <a:ext uri="{FF2B5EF4-FFF2-40B4-BE49-F238E27FC236}">
                <a16:creationId xmlns:a16="http://schemas.microsoft.com/office/drawing/2014/main" id="{06BF81F4-708B-1D5B-19AB-35DDC94E2AE8}"/>
              </a:ext>
            </a:extLst>
          </p:cNvPr>
          <p:cNvPicPr>
            <a:picLocks noChangeAspect="1"/>
          </p:cNvPicPr>
          <p:nvPr/>
        </p:nvPicPr>
        <p:blipFill>
          <a:blip r:embed="rId7" cstate="print"/>
          <a:stretch>
            <a:fillRect/>
          </a:stretch>
        </p:blipFill>
        <p:spPr>
          <a:xfrm>
            <a:off x="4724400" y="3429000"/>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8961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Occupational</a:t>
            </a:r>
          </a:p>
        </p:txBody>
      </p:sp>
      <p:sp>
        <p:nvSpPr>
          <p:cNvPr id="3" name="Rectangle 2">
            <a:extLst>
              <a:ext uri="{FF2B5EF4-FFF2-40B4-BE49-F238E27FC236}">
                <a16:creationId xmlns:a16="http://schemas.microsoft.com/office/drawing/2014/main" id="{58C7AD73-EBE1-4E3B-671C-27EEFFC63ECD}"/>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Florist</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Carpenter</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Chef</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Dental Assistant</a:t>
            </a:r>
          </a:p>
        </p:txBody>
      </p:sp>
      <p:pic>
        <p:nvPicPr>
          <p:cNvPr id="10" name="Picture 9" descr="Florist.jpg">
            <a:extLst>
              <a:ext uri="{FF2B5EF4-FFF2-40B4-BE49-F238E27FC236}">
                <a16:creationId xmlns:a16="http://schemas.microsoft.com/office/drawing/2014/main" id="{D2AFDEAA-74D5-EFC8-F880-C63825502B13}"/>
              </a:ext>
            </a:extLst>
          </p:cNvPr>
          <p:cNvPicPr>
            <a:picLocks noChangeAspect="1"/>
          </p:cNvPicPr>
          <p:nvPr/>
        </p:nvPicPr>
        <p:blipFill>
          <a:blip r:embed="rId4" cstate="print"/>
          <a:stretch>
            <a:fillRect/>
          </a:stretch>
        </p:blipFill>
        <p:spPr>
          <a:xfrm>
            <a:off x="1600200" y="943040"/>
            <a:ext cx="2743200" cy="2057400"/>
          </a:xfrm>
          <a:prstGeom prst="rect">
            <a:avLst/>
          </a:prstGeom>
          <a:effectLst>
            <a:outerShdw blurRad="50800" dist="38100" dir="2700000" algn="tl" rotWithShape="0">
              <a:prstClr val="black">
                <a:alpha val="40000"/>
              </a:prstClr>
            </a:outerShdw>
          </a:effectLst>
        </p:spPr>
      </p:pic>
      <p:pic>
        <p:nvPicPr>
          <p:cNvPr id="11" name="Picture 10" descr="Carpenter.jpg">
            <a:extLst>
              <a:ext uri="{FF2B5EF4-FFF2-40B4-BE49-F238E27FC236}">
                <a16:creationId xmlns:a16="http://schemas.microsoft.com/office/drawing/2014/main" id="{6A2B75D8-2916-AD67-4002-220B5B78E4D5}"/>
              </a:ext>
            </a:extLst>
          </p:cNvPr>
          <p:cNvPicPr>
            <a:picLocks noChangeAspect="1"/>
          </p:cNvPicPr>
          <p:nvPr/>
        </p:nvPicPr>
        <p:blipFill>
          <a:blip r:embed="rId5" cstate="print"/>
          <a:stretch>
            <a:fillRect/>
          </a:stretch>
        </p:blipFill>
        <p:spPr>
          <a:xfrm>
            <a:off x="4724400" y="921889"/>
            <a:ext cx="2743200" cy="2057400"/>
          </a:xfrm>
          <a:prstGeom prst="rect">
            <a:avLst/>
          </a:prstGeom>
          <a:effectLst>
            <a:outerShdw blurRad="50800" dist="38100" dir="2700000" algn="tl" rotWithShape="0">
              <a:prstClr val="black">
                <a:alpha val="40000"/>
              </a:prstClr>
            </a:outerShdw>
          </a:effectLst>
        </p:spPr>
      </p:pic>
      <p:pic>
        <p:nvPicPr>
          <p:cNvPr id="12" name="Picture 11" descr="chef.jpg">
            <a:extLst>
              <a:ext uri="{FF2B5EF4-FFF2-40B4-BE49-F238E27FC236}">
                <a16:creationId xmlns:a16="http://schemas.microsoft.com/office/drawing/2014/main" id="{6A14032B-E7A9-F089-6BE5-CCFA202A8AEA}"/>
              </a:ext>
            </a:extLst>
          </p:cNvPr>
          <p:cNvPicPr>
            <a:picLocks noChangeAspect="1"/>
          </p:cNvPicPr>
          <p:nvPr/>
        </p:nvPicPr>
        <p:blipFill>
          <a:blip r:embed="rId6" cstate="print"/>
          <a:stretch>
            <a:fillRect/>
          </a:stretch>
        </p:blipFill>
        <p:spPr>
          <a:xfrm>
            <a:off x="1600200" y="3445764"/>
            <a:ext cx="2743200" cy="2057400"/>
          </a:xfrm>
          <a:prstGeom prst="rect">
            <a:avLst/>
          </a:prstGeom>
          <a:effectLst>
            <a:outerShdw blurRad="50800" dist="38100" dir="2700000" algn="tl" rotWithShape="0">
              <a:prstClr val="black">
                <a:alpha val="40000"/>
              </a:prstClr>
            </a:outerShdw>
          </a:effectLst>
        </p:spPr>
      </p:pic>
      <p:pic>
        <p:nvPicPr>
          <p:cNvPr id="13" name="Picture 12" descr="dental.jpg">
            <a:extLst>
              <a:ext uri="{FF2B5EF4-FFF2-40B4-BE49-F238E27FC236}">
                <a16:creationId xmlns:a16="http://schemas.microsoft.com/office/drawing/2014/main" id="{AE142255-F40D-175B-3D8D-7C75766D2686}"/>
              </a:ext>
            </a:extLst>
          </p:cNvPr>
          <p:cNvPicPr>
            <a:picLocks noChangeAspect="1"/>
          </p:cNvPicPr>
          <p:nvPr/>
        </p:nvPicPr>
        <p:blipFill>
          <a:blip r:embed="rId7" cstate="print"/>
          <a:stretch>
            <a:fillRect/>
          </a:stretch>
        </p:blipFill>
        <p:spPr>
          <a:xfrm>
            <a:off x="4724400" y="3440509"/>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84274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C2D319E7-E5D4-6D99-8E25-B7CCFF86D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Rectangle 3"/>
          <p:cNvSpPr>
            <a:spLocks noGrp="1" noChangeArrowheads="1"/>
          </p:cNvSpPr>
          <p:nvPr>
            <p:ph type="title"/>
          </p:nvPr>
        </p:nvSpPr>
        <p:spPr>
          <a:xfrm>
            <a:off x="0" y="152400"/>
            <a:ext cx="9144000" cy="561145"/>
          </a:xfrm>
          <a:noFill/>
        </p:spPr>
        <p:txBody>
          <a:bodyPr>
            <a:normAutofit/>
          </a:bodyPr>
          <a:lstStyle/>
          <a:p>
            <a:pPr eaLnBrk="1" hangingPunct="1"/>
            <a:r>
              <a:rPr lang="en-US" sz="2800" dirty="0">
                <a:solidFill>
                  <a:srgbClr val="4E4B43"/>
                </a:solidFill>
                <a:latin typeface="Montserrat Light" pitchFamily="2" charset="77"/>
              </a:rPr>
              <a:t>Stimuli</a:t>
            </a:r>
          </a:p>
        </p:txBody>
      </p:sp>
      <p:sp>
        <p:nvSpPr>
          <p:cNvPr id="10" name="Rectangle 9">
            <a:extLst>
              <a:ext uri="{FF2B5EF4-FFF2-40B4-BE49-F238E27FC236}">
                <a16:creationId xmlns:a16="http://schemas.microsoft.com/office/drawing/2014/main" id="{D4B1F36B-1002-7A17-8AB6-C3F845213964}"/>
              </a:ext>
            </a:extLst>
          </p:cNvPr>
          <p:cNvSpPr/>
          <p:nvPr/>
        </p:nvSpPr>
        <p:spPr>
          <a:xfrm>
            <a:off x="1143001" y="762000"/>
            <a:ext cx="6934200" cy="5181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00200"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Motion Sickness</a:t>
            </a:r>
          </a:p>
        </p:txBody>
      </p:sp>
      <p:sp>
        <p:nvSpPr>
          <p:cNvPr id="7" name="TextBox 6">
            <a:extLst>
              <a:ext uri="{FF2B5EF4-FFF2-40B4-BE49-F238E27FC236}">
                <a16:creationId xmlns:a16="http://schemas.microsoft.com/office/drawing/2014/main" id="{C99EDAD7-1F62-7A91-AED5-80A45225E1BF}"/>
              </a:ext>
            </a:extLst>
          </p:cNvPr>
          <p:cNvSpPr txBox="1"/>
          <p:nvPr/>
        </p:nvSpPr>
        <p:spPr>
          <a:xfrm>
            <a:off x="4732703" y="2982153"/>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Barometric Pressure</a:t>
            </a:r>
          </a:p>
        </p:txBody>
      </p:sp>
      <p:sp>
        <p:nvSpPr>
          <p:cNvPr id="8" name="TextBox 7">
            <a:extLst>
              <a:ext uri="{FF2B5EF4-FFF2-40B4-BE49-F238E27FC236}">
                <a16:creationId xmlns:a16="http://schemas.microsoft.com/office/drawing/2014/main" id="{C8CF3A8B-C34D-8CFE-36AF-5DCF18C93EBB}"/>
              </a:ext>
            </a:extLst>
          </p:cNvPr>
          <p:cNvSpPr txBox="1"/>
          <p:nvPr/>
        </p:nvSpPr>
        <p:spPr>
          <a:xfrm>
            <a:off x="1613337" y="5472842"/>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Sunlight</a:t>
            </a:r>
          </a:p>
        </p:txBody>
      </p:sp>
      <p:sp>
        <p:nvSpPr>
          <p:cNvPr id="9" name="TextBox 8">
            <a:extLst>
              <a:ext uri="{FF2B5EF4-FFF2-40B4-BE49-F238E27FC236}">
                <a16:creationId xmlns:a16="http://schemas.microsoft.com/office/drawing/2014/main" id="{FF222E92-9984-A356-5F3D-EF7B5F2E7F6C}"/>
              </a:ext>
            </a:extLst>
          </p:cNvPr>
          <p:cNvSpPr txBox="1"/>
          <p:nvPr/>
        </p:nvSpPr>
        <p:spPr>
          <a:xfrm>
            <a:off x="4718304" y="5510891"/>
            <a:ext cx="2743200" cy="369332"/>
          </a:xfrm>
          <a:prstGeom prst="rect">
            <a:avLst/>
          </a:prstGeom>
          <a:noFill/>
        </p:spPr>
        <p:txBody>
          <a:bodyPr wrap="square" rtlCol="0">
            <a:spAutoFit/>
          </a:bodyPr>
          <a:lstStyle/>
          <a:p>
            <a:pPr algn="ctr"/>
            <a:r>
              <a:rPr lang="en-US" dirty="0">
                <a:solidFill>
                  <a:srgbClr val="4E4B43"/>
                </a:solidFill>
                <a:latin typeface="Montserrat Light" pitchFamily="2" charset="77"/>
              </a:rPr>
              <a:t>Temperature Changes</a:t>
            </a:r>
          </a:p>
        </p:txBody>
      </p:sp>
      <p:pic>
        <p:nvPicPr>
          <p:cNvPr id="3" name="Picture 2" descr="Motion Sickness.jpg">
            <a:extLst>
              <a:ext uri="{FF2B5EF4-FFF2-40B4-BE49-F238E27FC236}">
                <a16:creationId xmlns:a16="http://schemas.microsoft.com/office/drawing/2014/main" id="{9E34D74E-225C-6937-FF59-C71A364DDC32}"/>
              </a:ext>
            </a:extLst>
          </p:cNvPr>
          <p:cNvPicPr>
            <a:picLocks noChangeAspect="1"/>
          </p:cNvPicPr>
          <p:nvPr/>
        </p:nvPicPr>
        <p:blipFill>
          <a:blip r:embed="rId4" cstate="print"/>
          <a:stretch>
            <a:fillRect/>
          </a:stretch>
        </p:blipFill>
        <p:spPr>
          <a:xfrm>
            <a:off x="1600200" y="933897"/>
            <a:ext cx="2743200" cy="2057400"/>
          </a:xfrm>
          <a:prstGeom prst="rect">
            <a:avLst/>
          </a:prstGeom>
          <a:effectLst>
            <a:outerShdw blurRad="50800" dist="38100" dir="2700000" algn="tl" rotWithShape="0">
              <a:prstClr val="black">
                <a:alpha val="40000"/>
              </a:prstClr>
            </a:outerShdw>
          </a:effectLst>
        </p:spPr>
      </p:pic>
      <p:pic>
        <p:nvPicPr>
          <p:cNvPr id="5" name="Picture 4" descr="Sun.jpg">
            <a:extLst>
              <a:ext uri="{FF2B5EF4-FFF2-40B4-BE49-F238E27FC236}">
                <a16:creationId xmlns:a16="http://schemas.microsoft.com/office/drawing/2014/main" id="{A9CA003D-A182-54DE-CB18-22B42913AD38}"/>
              </a:ext>
            </a:extLst>
          </p:cNvPr>
          <p:cNvPicPr>
            <a:picLocks noChangeAspect="1"/>
          </p:cNvPicPr>
          <p:nvPr/>
        </p:nvPicPr>
        <p:blipFill>
          <a:blip r:embed="rId5" cstate="print"/>
          <a:stretch>
            <a:fillRect/>
          </a:stretch>
        </p:blipFill>
        <p:spPr>
          <a:xfrm>
            <a:off x="1600200" y="3440509"/>
            <a:ext cx="2743200" cy="2057400"/>
          </a:xfrm>
          <a:prstGeom prst="rect">
            <a:avLst/>
          </a:prstGeom>
          <a:effectLst>
            <a:outerShdw blurRad="50800" dist="38100" dir="2700000" algn="tl" rotWithShape="0">
              <a:prstClr val="black">
                <a:alpha val="40000"/>
              </a:prstClr>
            </a:outerShdw>
          </a:effectLst>
        </p:spPr>
      </p:pic>
      <p:pic>
        <p:nvPicPr>
          <p:cNvPr id="6" name="Picture 5" descr="Temperature.jpg">
            <a:extLst>
              <a:ext uri="{FF2B5EF4-FFF2-40B4-BE49-F238E27FC236}">
                <a16:creationId xmlns:a16="http://schemas.microsoft.com/office/drawing/2014/main" id="{0C886234-A301-2625-E63E-150A11A7937D}"/>
              </a:ext>
            </a:extLst>
          </p:cNvPr>
          <p:cNvPicPr>
            <a:picLocks noChangeAspect="1"/>
          </p:cNvPicPr>
          <p:nvPr/>
        </p:nvPicPr>
        <p:blipFill>
          <a:blip r:embed="rId6" cstate="print"/>
          <a:stretch>
            <a:fillRect/>
          </a:stretch>
        </p:blipFill>
        <p:spPr>
          <a:xfrm>
            <a:off x="4724400" y="3437882"/>
            <a:ext cx="2743200" cy="2057400"/>
          </a:xfrm>
          <a:prstGeom prst="rect">
            <a:avLst/>
          </a:prstGeom>
          <a:effectLst>
            <a:outerShdw blurRad="50800" dist="38100" dir="2700000" algn="tl" rotWithShape="0">
              <a:prstClr val="black">
                <a:alpha val="40000"/>
              </a:prstClr>
            </a:outerShdw>
          </a:effectLst>
        </p:spPr>
      </p:pic>
      <p:pic>
        <p:nvPicPr>
          <p:cNvPr id="4" name="Picture 3" descr="barometric.jpg">
            <a:extLst>
              <a:ext uri="{FF2B5EF4-FFF2-40B4-BE49-F238E27FC236}">
                <a16:creationId xmlns:a16="http://schemas.microsoft.com/office/drawing/2014/main" id="{0CDE434A-D1E9-27B3-4127-EBBB95D1F5D4}"/>
              </a:ext>
            </a:extLst>
          </p:cNvPr>
          <p:cNvPicPr>
            <a:picLocks noChangeAspect="1"/>
          </p:cNvPicPr>
          <p:nvPr/>
        </p:nvPicPr>
        <p:blipFill>
          <a:blip r:embed="rId7" cstate="print"/>
          <a:stretch>
            <a:fillRect/>
          </a:stretch>
        </p:blipFill>
        <p:spPr>
          <a:xfrm>
            <a:off x="4724400" y="914400"/>
            <a:ext cx="2743200" cy="2057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906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762000"/>
            <a:ext cx="6747519" cy="4800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2148147" y="2057400"/>
            <a:ext cx="4953000" cy="1569660"/>
          </a:xfrm>
          <a:prstGeom prst="rect">
            <a:avLst/>
          </a:prstGeom>
          <a:noFill/>
        </p:spPr>
        <p:txBody>
          <a:bodyPr wrap="square" rtlCol="0">
            <a:spAutoFit/>
          </a:bodyPr>
          <a:lstStyle/>
          <a:p>
            <a:pPr marL="0" indent="0" algn="ctr" fontAlgn="base">
              <a:buNone/>
            </a:pPr>
            <a:r>
              <a:rPr lang="en-US" sz="2400" i="0" dirty="0">
                <a:solidFill>
                  <a:srgbClr val="4E4B43"/>
                </a:solidFill>
                <a:effectLst/>
                <a:latin typeface="Montserrat Light" panose="00000400000000000000" pitchFamily="2" charset="0"/>
              </a:rPr>
              <a:t>Did you know that people can develop sensitivities to specific “components” within a substance?</a:t>
            </a:r>
          </a:p>
        </p:txBody>
      </p:sp>
      <p:sp>
        <p:nvSpPr>
          <p:cNvPr id="2" name="Rectangle 1">
            <a:extLst>
              <a:ext uri="{FF2B5EF4-FFF2-40B4-BE49-F238E27FC236}">
                <a16:creationId xmlns:a16="http://schemas.microsoft.com/office/drawing/2014/main" id="{B058F871-B21C-E50C-1AC7-C97262DF933E}"/>
              </a:ext>
            </a:extLst>
          </p:cNvPr>
          <p:cNvSpPr/>
          <p:nvPr/>
        </p:nvSpPr>
        <p:spPr>
          <a:xfrm flipV="1">
            <a:off x="2910147" y="41452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1843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9CF91024-348C-3815-626A-E5BC2E89A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itchFamily="2" charset="77"/>
              </a:rPr>
              <a:t>Common </a:t>
            </a:r>
            <a:br>
              <a:rPr lang="en-US" sz="3200" dirty="0">
                <a:solidFill>
                  <a:srgbClr val="4E4B43"/>
                </a:solidFill>
                <a:latin typeface="Montserrat Light" pitchFamily="2" charset="77"/>
              </a:rPr>
            </a:br>
            <a:r>
              <a:rPr lang="en-US" sz="3200" dirty="0">
                <a:solidFill>
                  <a:srgbClr val="4E4B43"/>
                </a:solidFill>
                <a:latin typeface="Montserrat Light" pitchFamily="2" charset="77"/>
              </a:rPr>
              <a:t>Food Components</a:t>
            </a:r>
          </a:p>
        </p:txBody>
      </p:sp>
      <p:sp>
        <p:nvSpPr>
          <p:cNvPr id="70660" name="Rectangle 4"/>
          <p:cNvSpPr>
            <a:spLocks noGrp="1" noChangeArrowheads="1"/>
          </p:cNvSpPr>
          <p:nvPr>
            <p:ph type="body" sz="half" idx="1"/>
          </p:nvPr>
        </p:nvSpPr>
        <p:spPr>
          <a:xfrm>
            <a:off x="304800" y="2286000"/>
            <a:ext cx="5448300" cy="2933700"/>
          </a:xfrm>
        </p:spPr>
        <p:txBody>
          <a:bodyPr>
            <a:normAutofit/>
          </a:bodyPr>
          <a:lstStyle/>
          <a:p>
            <a:pPr marL="533400" indent="-533400" eaLnBrk="1" hangingPunct="1">
              <a:lnSpc>
                <a:spcPct val="160000"/>
              </a:lnSpc>
              <a:buFontTx/>
              <a:buNone/>
            </a:pPr>
            <a:r>
              <a:rPr lang="en-US" sz="2000" dirty="0">
                <a:solidFill>
                  <a:srgbClr val="4E4B43"/>
                </a:solidFill>
                <a:latin typeface="Montserrat Light" panose="00000400000000000000" pitchFamily="2" charset="0"/>
              </a:rPr>
              <a:t>	Phenolics	</a:t>
            </a:r>
            <a:r>
              <a:rPr lang="en-US" sz="2000" dirty="0" smtClean="0">
                <a:solidFill>
                  <a:srgbClr val="4E4B43"/>
                </a:solidFill>
                <a:latin typeface="Montserrat Light" panose="00000400000000000000" pitchFamily="2" charset="0"/>
              </a:rPr>
              <a:t>Glutamates</a:t>
            </a:r>
            <a:endParaRPr lang="en-US" sz="2000" dirty="0">
              <a:solidFill>
                <a:srgbClr val="4E4B43"/>
              </a:solidFill>
              <a:latin typeface="Montserrat Light" panose="00000400000000000000" pitchFamily="2" charset="0"/>
            </a:endParaRPr>
          </a:p>
          <a:p>
            <a:pPr marL="533400" indent="-533400" eaLnBrk="1" hangingPunct="1">
              <a:lnSpc>
                <a:spcPct val="160000"/>
              </a:lnSpc>
              <a:buFontTx/>
              <a:buNone/>
            </a:pPr>
            <a:r>
              <a:rPr lang="en-US" sz="2000" dirty="0">
                <a:solidFill>
                  <a:srgbClr val="4E4B43"/>
                </a:solidFill>
                <a:latin typeface="Montserrat Light" panose="00000400000000000000" pitchFamily="2" charset="0"/>
              </a:rPr>
              <a:t>	Proteins		Minerals</a:t>
            </a:r>
          </a:p>
          <a:p>
            <a:pPr marL="533400" indent="-533400" eaLnBrk="1" hangingPunct="1">
              <a:lnSpc>
                <a:spcPct val="160000"/>
              </a:lnSpc>
              <a:buFontTx/>
              <a:buNone/>
            </a:pPr>
            <a:r>
              <a:rPr lang="en-US" sz="2000" dirty="0">
                <a:solidFill>
                  <a:srgbClr val="4E4B43"/>
                </a:solidFill>
                <a:latin typeface="Montserrat Light" panose="00000400000000000000" pitchFamily="2" charset="0"/>
              </a:rPr>
              <a:t>	Salicylates	</a:t>
            </a:r>
            <a:r>
              <a:rPr lang="en-US" sz="2000" dirty="0" err="1" smtClean="0">
                <a:solidFill>
                  <a:srgbClr val="4E4B43"/>
                </a:solidFill>
                <a:latin typeface="Montserrat Light" panose="00000400000000000000" pitchFamily="2" charset="0"/>
              </a:rPr>
              <a:t>Phytosterols</a:t>
            </a:r>
            <a:endParaRPr lang="en-US" sz="2000" dirty="0">
              <a:solidFill>
                <a:srgbClr val="4E4B43"/>
              </a:solidFill>
              <a:latin typeface="Montserrat Light" panose="00000400000000000000" pitchFamily="2" charset="0"/>
            </a:endParaRPr>
          </a:p>
          <a:p>
            <a:pPr marL="533400" indent="-533400" eaLnBrk="1" hangingPunct="1">
              <a:lnSpc>
                <a:spcPct val="160000"/>
              </a:lnSpc>
              <a:buFontTx/>
              <a:buNone/>
            </a:pPr>
            <a:r>
              <a:rPr lang="en-US" sz="2000" dirty="0">
                <a:solidFill>
                  <a:srgbClr val="4E4B43"/>
                </a:solidFill>
                <a:latin typeface="Montserrat Light" panose="00000400000000000000" pitchFamily="2" charset="0"/>
              </a:rPr>
              <a:t>	Amines		Latex</a:t>
            </a:r>
          </a:p>
          <a:p>
            <a:pPr marL="533400" indent="-533400" eaLnBrk="1" hangingPunct="1">
              <a:lnSpc>
                <a:spcPct val="160000"/>
              </a:lnSpc>
              <a:buFontTx/>
              <a:buNone/>
            </a:pPr>
            <a:r>
              <a:rPr lang="en-US" sz="2000" dirty="0">
                <a:solidFill>
                  <a:srgbClr val="4E4B43"/>
                </a:solidFill>
                <a:latin typeface="Montserrat Light" panose="00000400000000000000" pitchFamily="2" charset="0"/>
              </a:rPr>
              <a:t>	Oxalates		Vitamins</a:t>
            </a:r>
            <a:endParaRPr lang="en-US" sz="1600" dirty="0">
              <a:solidFill>
                <a:srgbClr val="4E4B43"/>
              </a:solidFill>
              <a:latin typeface="Montserrat Light" panose="00000400000000000000" pitchFamily="2" charset="0"/>
            </a:endParaRPr>
          </a:p>
        </p:txBody>
      </p:sp>
      <p:pic>
        <p:nvPicPr>
          <p:cNvPr id="6" name="Picture 10" descr="Vial">
            <a:extLst>
              <a:ext uri="{FF2B5EF4-FFF2-40B4-BE49-F238E27FC236}">
                <a16:creationId xmlns:a16="http://schemas.microsoft.com/office/drawing/2014/main" id="{FF28CF1F-D898-4578-0C0D-07DB50C0E1A3}"/>
              </a:ext>
            </a:extLst>
          </p:cNvPr>
          <p:cNvPicPr>
            <a:picLocks noGrp="1" noChangeAspect="1" noChangeArrowheads="1"/>
          </p:cNvPicPr>
          <p:nvPr>
            <p:ph sz="half" idx="2"/>
          </p:nvPr>
        </p:nvPicPr>
        <p:blipFill>
          <a:blip r:embed="rId4" cstate="print"/>
          <a:srcRect/>
          <a:stretch>
            <a:fillRect/>
          </a:stretch>
        </p:blipFill>
        <p:spPr>
          <a:xfrm>
            <a:off x="5900141" y="0"/>
            <a:ext cx="3243860" cy="6096000"/>
          </a:xfrm>
          <a:effectLst>
            <a:outerShdw blurRad="50800" dist="38100" dir="8100000" algn="tr" rotWithShape="0">
              <a:prstClr val="black">
                <a:alpha val="40000"/>
              </a:prstClr>
            </a:outerShdw>
          </a:effectLst>
        </p:spPr>
      </p:pic>
      <p:sp>
        <p:nvSpPr>
          <p:cNvPr id="5" name="Rectangle 4">
            <a:extLst>
              <a:ext uri="{FF2B5EF4-FFF2-40B4-BE49-F238E27FC236}">
                <a16:creationId xmlns:a16="http://schemas.microsoft.com/office/drawing/2014/main" id="{59CE9823-003B-15D1-1E50-F0419694B87C}"/>
              </a:ext>
            </a:extLst>
          </p:cNvPr>
          <p:cNvSpPr/>
          <p:nvPr/>
        </p:nvSpPr>
        <p:spPr>
          <a:xfrm flipV="1">
            <a:off x="1238250" y="18592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974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624C-2827-37A7-6107-1860E2EBF3D8}"/>
              </a:ext>
            </a:extLst>
          </p:cNvPr>
          <p:cNvSpPr>
            <a:spLocks noGrp="1"/>
          </p:cNvSpPr>
          <p:nvPr>
            <p:ph type="title"/>
          </p:nvPr>
        </p:nvSpPr>
        <p:spPr>
          <a:xfrm>
            <a:off x="0" y="0"/>
            <a:ext cx="4724400" cy="6858000"/>
          </a:xfrm>
          <a:solidFill>
            <a:srgbClr val="F1EDE9"/>
          </a:solidFill>
        </p:spPr>
        <p:txBody>
          <a:bodyPr>
            <a:normAutofit/>
          </a:bodyPr>
          <a:lstStyle/>
          <a:p>
            <a:r>
              <a:rPr lang="en-US" sz="2400" dirty="0">
                <a:solidFill>
                  <a:srgbClr val="4E4B43"/>
                </a:solidFill>
                <a:latin typeface="Montserrat Light" pitchFamily="2" charset="77"/>
              </a:rPr>
              <a:t>All these things and more </a:t>
            </a:r>
            <a:br>
              <a:rPr lang="en-US" sz="2400" dirty="0">
                <a:solidFill>
                  <a:srgbClr val="4E4B43"/>
                </a:solidFill>
                <a:latin typeface="Montserrat Light" pitchFamily="2" charset="77"/>
              </a:rPr>
            </a:br>
            <a:r>
              <a:rPr lang="en-US" sz="2400" dirty="0">
                <a:solidFill>
                  <a:srgbClr val="4E4B43"/>
                </a:solidFill>
                <a:latin typeface="Montserrat Light" pitchFamily="2" charset="77"/>
              </a:rPr>
              <a:t>can be successfully </a:t>
            </a:r>
            <a:br>
              <a:rPr lang="en-US" sz="2400" dirty="0">
                <a:solidFill>
                  <a:srgbClr val="4E4B43"/>
                </a:solidFill>
                <a:latin typeface="Montserrat Light" pitchFamily="2" charset="77"/>
              </a:rPr>
            </a:br>
            <a:r>
              <a:rPr lang="en-US" sz="2400" dirty="0">
                <a:solidFill>
                  <a:srgbClr val="4E4B43"/>
                </a:solidFill>
                <a:latin typeface="Montserrat Light" pitchFamily="2" charset="77"/>
              </a:rPr>
              <a:t>addressed with AAT.</a:t>
            </a:r>
            <a:br>
              <a:rPr lang="en-US" sz="2400" dirty="0">
                <a:solidFill>
                  <a:srgbClr val="4E4B43"/>
                </a:solidFill>
                <a:latin typeface="Montserrat Light" pitchFamily="2" charset="77"/>
              </a:rPr>
            </a:br>
            <a:r>
              <a:rPr lang="en-US" sz="2400" dirty="0">
                <a:solidFill>
                  <a:srgbClr val="4E4B43"/>
                </a:solidFill>
                <a:latin typeface="Montserrat Light" pitchFamily="2" charset="77"/>
              </a:rPr>
              <a:t/>
            </a:r>
            <a:br>
              <a:rPr lang="en-US" sz="2400" dirty="0">
                <a:solidFill>
                  <a:srgbClr val="4E4B43"/>
                </a:solidFill>
                <a:latin typeface="Montserrat Light" pitchFamily="2" charset="77"/>
              </a:rPr>
            </a:br>
            <a:r>
              <a:rPr lang="en-US" sz="2400" dirty="0">
                <a:solidFill>
                  <a:srgbClr val="4E4B43"/>
                </a:solidFill>
                <a:latin typeface="Montserrat Light" pitchFamily="2" charset="77"/>
              </a:rPr>
              <a:t/>
            </a:r>
            <a:br>
              <a:rPr lang="en-US" sz="2400" dirty="0">
                <a:solidFill>
                  <a:srgbClr val="4E4B43"/>
                </a:solidFill>
                <a:latin typeface="Montserrat Light" pitchFamily="2" charset="77"/>
              </a:rPr>
            </a:br>
            <a:r>
              <a:rPr lang="en-US" sz="2800" b="1" dirty="0">
                <a:solidFill>
                  <a:srgbClr val="4E4B43"/>
                </a:solidFill>
                <a:latin typeface="Montserrat Light" pitchFamily="2" charset="77"/>
              </a:rPr>
              <a:t>What is AAT ?</a:t>
            </a:r>
            <a:endParaRPr lang="en-US" sz="2800" b="1" dirty="0">
              <a:solidFill>
                <a:schemeClr val="tx1">
                  <a:lumMod val="75000"/>
                  <a:lumOff val="25000"/>
                </a:schemeClr>
              </a:solidFill>
              <a:latin typeface="Montserrat Light" pitchFamily="2" charset="77"/>
            </a:endParaRPr>
          </a:p>
        </p:txBody>
      </p:sp>
      <p:pic>
        <p:nvPicPr>
          <p:cNvPr id="7" name="Picture 6" descr="A picture containing text&#10;&#10;Description automatically generated">
            <a:extLst>
              <a:ext uri="{FF2B5EF4-FFF2-40B4-BE49-F238E27FC236}">
                <a16:creationId xmlns:a16="http://schemas.microsoft.com/office/drawing/2014/main" id="{D9F75E46-E79F-7D19-FBC4-93CD1989F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2614"/>
            <a:ext cx="3040546" cy="2592771"/>
          </a:xfrm>
          <a:prstGeom prst="rect">
            <a:avLst/>
          </a:prstGeom>
        </p:spPr>
      </p:pic>
    </p:spTree>
    <p:extLst>
      <p:ext uri="{BB962C8B-B14F-4D97-AF65-F5344CB8AC3E}">
        <p14:creationId xmlns:p14="http://schemas.microsoft.com/office/powerpoint/2010/main" val="2915032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762000"/>
            <a:ext cx="6747519" cy="4800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1905000" y="1447800"/>
            <a:ext cx="5410199" cy="1015663"/>
          </a:xfrm>
          <a:prstGeom prst="rect">
            <a:avLst/>
          </a:prstGeom>
          <a:noFill/>
        </p:spPr>
        <p:txBody>
          <a:bodyPr wrap="square" rtlCol="0">
            <a:spAutoFit/>
          </a:bodyPr>
          <a:lstStyle/>
          <a:p>
            <a:pPr marL="0" indent="0" algn="ctr" fontAlgn="base">
              <a:buNone/>
            </a:pPr>
            <a:r>
              <a:rPr lang="en-US" sz="2000" i="0" dirty="0">
                <a:solidFill>
                  <a:srgbClr val="4E4B43"/>
                </a:solidFill>
                <a:effectLst/>
                <a:latin typeface="Montserrat Light" panose="00000400000000000000" pitchFamily="2" charset="0"/>
              </a:rPr>
              <a:t>AAT has been specializing in the treatment of the symptoms associated with allergies and sensitivities since 1995.</a:t>
            </a:r>
          </a:p>
        </p:txBody>
      </p:sp>
      <p:sp>
        <p:nvSpPr>
          <p:cNvPr id="2" name="Rectangle 1">
            <a:extLst>
              <a:ext uri="{FF2B5EF4-FFF2-40B4-BE49-F238E27FC236}">
                <a16:creationId xmlns:a16="http://schemas.microsoft.com/office/drawing/2014/main" id="{B058F871-B21C-E50C-1AC7-C97262DF933E}"/>
              </a:ext>
            </a:extLst>
          </p:cNvPr>
          <p:cNvSpPr/>
          <p:nvPr/>
        </p:nvSpPr>
        <p:spPr>
          <a:xfrm flipV="1">
            <a:off x="2910147" y="27736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10F276-38E6-1796-2D8D-2E8ED8BC157C}"/>
              </a:ext>
            </a:extLst>
          </p:cNvPr>
          <p:cNvSpPr txBox="1"/>
          <p:nvPr/>
        </p:nvSpPr>
        <p:spPr>
          <a:xfrm>
            <a:off x="2065659" y="3016984"/>
            <a:ext cx="4953000" cy="1631216"/>
          </a:xfrm>
          <a:prstGeom prst="rect">
            <a:avLst/>
          </a:prstGeom>
          <a:noFill/>
        </p:spPr>
        <p:txBody>
          <a:bodyPr wrap="square" rtlCol="0">
            <a:spAutoFit/>
          </a:bodyPr>
          <a:lstStyle/>
          <a:p>
            <a:pPr marL="0" indent="0" algn="ctr" fontAlgn="base">
              <a:buNone/>
            </a:pPr>
            <a:r>
              <a:rPr lang="en-US" sz="2000" i="0" dirty="0">
                <a:solidFill>
                  <a:srgbClr val="4E4B43"/>
                </a:solidFill>
                <a:effectLst/>
                <a:latin typeface="Montserrat Light" panose="00000400000000000000" pitchFamily="2" charset="0"/>
              </a:rPr>
              <a:t>AAT has successfully treated tens of thousands of patients over the years, all of whom were simply reacting inappropriately to harmless substances.</a:t>
            </a:r>
          </a:p>
        </p:txBody>
      </p:sp>
    </p:spTree>
    <p:extLst>
      <p:ext uri="{BB962C8B-B14F-4D97-AF65-F5344CB8AC3E}">
        <p14:creationId xmlns:p14="http://schemas.microsoft.com/office/powerpoint/2010/main" val="8761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533400"/>
            <a:ext cx="6747519" cy="53340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00200" y="1238250"/>
            <a:ext cx="5896495" cy="409575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1752599" y="1418368"/>
            <a:ext cx="5486400" cy="2031325"/>
          </a:xfrm>
          <a:prstGeom prst="rect">
            <a:avLst/>
          </a:prstGeom>
          <a:noFill/>
        </p:spPr>
        <p:txBody>
          <a:bodyPr wrap="square" rtlCol="0">
            <a:spAutoFit/>
          </a:bodyPr>
          <a:lstStyle/>
          <a:p>
            <a:pPr marL="285750" indent="-285750" fontAlgn="base">
              <a:buFont typeface="Wingdings" pitchFamily="2" charset="2"/>
              <a:buChar char="ü"/>
            </a:pPr>
            <a:r>
              <a:rPr lang="en-US" i="0" dirty="0">
                <a:solidFill>
                  <a:srgbClr val="4E4B43"/>
                </a:solidFill>
                <a:effectLst/>
                <a:latin typeface="Montserrat Light" panose="00000400000000000000" pitchFamily="2" charset="0"/>
              </a:rPr>
              <a:t>Advanced Allergy Therapeutics (AAT) is a clinically proven treatment that merges 21</a:t>
            </a:r>
            <a:r>
              <a:rPr lang="en-US" i="0" baseline="30000" dirty="0">
                <a:solidFill>
                  <a:srgbClr val="4E4B43"/>
                </a:solidFill>
                <a:effectLst/>
                <a:latin typeface="Montserrat Light" panose="00000400000000000000" pitchFamily="2" charset="0"/>
              </a:rPr>
              <a:t>st</a:t>
            </a:r>
            <a:r>
              <a:rPr lang="en-US" i="0" dirty="0">
                <a:solidFill>
                  <a:srgbClr val="4E4B43"/>
                </a:solidFill>
                <a:effectLst/>
                <a:latin typeface="Montserrat Light" panose="00000400000000000000" pitchFamily="2" charset="0"/>
              </a:rPr>
              <a:t> century science with (3,000-year-old traditional acupuncture) (modern chiropractic) principles that is highly effective in treating the many sy</a:t>
            </a:r>
            <a:r>
              <a:rPr lang="en-US" dirty="0">
                <a:solidFill>
                  <a:srgbClr val="4E4B43"/>
                </a:solidFill>
                <a:latin typeface="Montserrat Light" panose="00000400000000000000" pitchFamily="2" charset="0"/>
              </a:rPr>
              <a:t>mptoms associated with allergies and sensitivities.</a:t>
            </a:r>
          </a:p>
        </p:txBody>
      </p:sp>
      <p:sp>
        <p:nvSpPr>
          <p:cNvPr id="2" name="Rectangle 1">
            <a:extLst>
              <a:ext uri="{FF2B5EF4-FFF2-40B4-BE49-F238E27FC236}">
                <a16:creationId xmlns:a16="http://schemas.microsoft.com/office/drawing/2014/main" id="{B058F871-B21C-E50C-1AC7-C97262DF933E}"/>
              </a:ext>
            </a:extLst>
          </p:cNvPr>
          <p:cNvSpPr/>
          <p:nvPr/>
        </p:nvSpPr>
        <p:spPr>
          <a:xfrm flipV="1">
            <a:off x="2857499" y="36118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DDDD58-B6BC-BBD1-328D-02347D80505C}"/>
              </a:ext>
            </a:extLst>
          </p:cNvPr>
          <p:cNvSpPr txBox="1"/>
          <p:nvPr/>
        </p:nvSpPr>
        <p:spPr>
          <a:xfrm>
            <a:off x="1198240" y="619954"/>
            <a:ext cx="674752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About AAT</a:t>
            </a:r>
            <a:endParaRPr lang="en-US" sz="3200" dirty="0">
              <a:solidFill>
                <a:srgbClr val="4E4B43"/>
              </a:solidFill>
            </a:endParaRPr>
          </a:p>
        </p:txBody>
      </p:sp>
      <p:sp>
        <p:nvSpPr>
          <p:cNvPr id="5" name="TextBox 4">
            <a:extLst>
              <a:ext uri="{FF2B5EF4-FFF2-40B4-BE49-F238E27FC236}">
                <a16:creationId xmlns:a16="http://schemas.microsoft.com/office/drawing/2014/main" id="{AFA9246C-E34D-71C5-F69F-10A2B54E4D7B}"/>
              </a:ext>
            </a:extLst>
          </p:cNvPr>
          <p:cNvSpPr txBox="1"/>
          <p:nvPr/>
        </p:nvSpPr>
        <p:spPr>
          <a:xfrm>
            <a:off x="1881447" y="3828871"/>
            <a:ext cx="5486400" cy="1200329"/>
          </a:xfrm>
          <a:prstGeom prst="rect">
            <a:avLst/>
          </a:prstGeom>
          <a:noFill/>
        </p:spPr>
        <p:txBody>
          <a:bodyPr wrap="square" rtlCol="0">
            <a:spAutoFit/>
          </a:bodyPr>
          <a:lstStyle/>
          <a:p>
            <a:pPr marL="285750" indent="-285750" fontAlgn="base">
              <a:buFont typeface="Wingdings" pitchFamily="2" charset="2"/>
              <a:buChar char="ü"/>
            </a:pPr>
            <a:r>
              <a:rPr lang="en-US" i="0" dirty="0">
                <a:solidFill>
                  <a:srgbClr val="4E4B43"/>
                </a:solidFill>
                <a:effectLst/>
                <a:latin typeface="Montserrat Light" panose="00000400000000000000" pitchFamily="2" charset="0"/>
              </a:rPr>
              <a:t>A</a:t>
            </a:r>
            <a:r>
              <a:rPr lang="en-US" dirty="0">
                <a:solidFill>
                  <a:srgbClr val="4E4B43"/>
                </a:solidFill>
                <a:latin typeface="Montserrat Light" panose="00000400000000000000" pitchFamily="2" charset="0"/>
              </a:rPr>
              <a:t>AT was developed through over 28 years of collaborative research by healthcare professionals in the fields of acupuncture, naturopathy and chiropractic.</a:t>
            </a:r>
          </a:p>
        </p:txBody>
      </p:sp>
    </p:spTree>
    <p:extLst>
      <p:ext uri="{BB962C8B-B14F-4D97-AF65-F5344CB8AC3E}">
        <p14:creationId xmlns:p14="http://schemas.microsoft.com/office/powerpoint/2010/main" val="400849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533400"/>
            <a:ext cx="6747519" cy="53340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00200" y="1238250"/>
            <a:ext cx="5896495" cy="409575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1752599" y="1743670"/>
            <a:ext cx="5486400" cy="923330"/>
          </a:xfrm>
          <a:prstGeom prst="rect">
            <a:avLst/>
          </a:prstGeom>
          <a:noFill/>
        </p:spPr>
        <p:txBody>
          <a:bodyPr wrap="square" rtlCol="0">
            <a:spAutoFit/>
          </a:bodyPr>
          <a:lstStyle/>
          <a:p>
            <a:pPr marL="285750" indent="-285750" fontAlgn="base">
              <a:buFont typeface="Wingdings" pitchFamily="2" charset="2"/>
              <a:buChar char="ü"/>
            </a:pPr>
            <a:r>
              <a:rPr lang="en-US" i="0" dirty="0">
                <a:solidFill>
                  <a:srgbClr val="4E4B43"/>
                </a:solidFill>
                <a:effectLst/>
                <a:latin typeface="Montserrat Light" panose="00000400000000000000" pitchFamily="2" charset="0"/>
              </a:rPr>
              <a:t>AAT does not rely on medication, herbal remedies, avoidance, injections or supplements.</a:t>
            </a:r>
          </a:p>
        </p:txBody>
      </p:sp>
      <p:sp>
        <p:nvSpPr>
          <p:cNvPr id="2" name="Rectangle 1">
            <a:extLst>
              <a:ext uri="{FF2B5EF4-FFF2-40B4-BE49-F238E27FC236}">
                <a16:creationId xmlns:a16="http://schemas.microsoft.com/office/drawing/2014/main" id="{B058F871-B21C-E50C-1AC7-C97262DF933E}"/>
              </a:ext>
            </a:extLst>
          </p:cNvPr>
          <p:cNvSpPr/>
          <p:nvPr/>
        </p:nvSpPr>
        <p:spPr>
          <a:xfrm flipV="1">
            <a:off x="2857500" y="30784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DDDD58-B6BC-BBD1-328D-02347D80505C}"/>
              </a:ext>
            </a:extLst>
          </p:cNvPr>
          <p:cNvSpPr txBox="1"/>
          <p:nvPr/>
        </p:nvSpPr>
        <p:spPr>
          <a:xfrm>
            <a:off x="1198240" y="619954"/>
            <a:ext cx="674752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About AAT</a:t>
            </a:r>
            <a:endParaRPr lang="en-US" sz="3200" dirty="0">
              <a:solidFill>
                <a:srgbClr val="4E4B43"/>
              </a:solidFill>
            </a:endParaRPr>
          </a:p>
        </p:txBody>
      </p:sp>
      <p:sp>
        <p:nvSpPr>
          <p:cNvPr id="5" name="TextBox 4">
            <a:extLst>
              <a:ext uri="{FF2B5EF4-FFF2-40B4-BE49-F238E27FC236}">
                <a16:creationId xmlns:a16="http://schemas.microsoft.com/office/drawing/2014/main" id="{AFA9246C-E34D-71C5-F69F-10A2B54E4D7B}"/>
              </a:ext>
            </a:extLst>
          </p:cNvPr>
          <p:cNvSpPr txBox="1"/>
          <p:nvPr/>
        </p:nvSpPr>
        <p:spPr>
          <a:xfrm>
            <a:off x="1881447" y="3581400"/>
            <a:ext cx="5486400" cy="1200329"/>
          </a:xfrm>
          <a:prstGeom prst="rect">
            <a:avLst/>
          </a:prstGeom>
          <a:noFill/>
        </p:spPr>
        <p:txBody>
          <a:bodyPr wrap="square" rtlCol="0">
            <a:spAutoFit/>
          </a:bodyPr>
          <a:lstStyle/>
          <a:p>
            <a:pPr marL="285750" indent="-285750" fontAlgn="base">
              <a:buFont typeface="Wingdings" pitchFamily="2" charset="2"/>
              <a:buChar char="ü"/>
            </a:pPr>
            <a:r>
              <a:rPr lang="en-US" dirty="0">
                <a:solidFill>
                  <a:srgbClr val="4E4B43"/>
                </a:solidFill>
                <a:latin typeface="Montserrat Light" panose="00000400000000000000" pitchFamily="2" charset="0"/>
              </a:rPr>
              <a:t>AAT is non-invasive and totally painless. It is available to people of all ages, even infants. Everyone can benefit from this all-natural therapeutic approach.</a:t>
            </a:r>
            <a:endParaRPr lang="en-US" i="0" dirty="0">
              <a:solidFill>
                <a:srgbClr val="4E4B43"/>
              </a:solidFill>
              <a:effectLst/>
              <a:latin typeface="Montserrat Light" panose="00000400000000000000" pitchFamily="2" charset="0"/>
            </a:endParaRPr>
          </a:p>
        </p:txBody>
      </p:sp>
    </p:spTree>
    <p:extLst>
      <p:ext uri="{BB962C8B-B14F-4D97-AF65-F5344CB8AC3E}">
        <p14:creationId xmlns:p14="http://schemas.microsoft.com/office/powerpoint/2010/main" val="223763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624C-2827-37A7-6107-1860E2EBF3D8}"/>
              </a:ext>
            </a:extLst>
          </p:cNvPr>
          <p:cNvSpPr>
            <a:spLocks noGrp="1"/>
          </p:cNvSpPr>
          <p:nvPr>
            <p:ph type="title"/>
          </p:nvPr>
        </p:nvSpPr>
        <p:spPr>
          <a:xfrm>
            <a:off x="0" y="0"/>
            <a:ext cx="4724400" cy="6858000"/>
          </a:xfrm>
          <a:solidFill>
            <a:srgbClr val="F1EDE9"/>
          </a:solidFill>
        </p:spPr>
        <p:txBody>
          <a:bodyPr>
            <a:normAutofit/>
          </a:bodyPr>
          <a:lstStyle/>
          <a:p>
            <a:r>
              <a:rPr lang="en-US" sz="2400" dirty="0">
                <a:solidFill>
                  <a:srgbClr val="4E4B43"/>
                </a:solidFill>
                <a:latin typeface="Montserrat Light" pitchFamily="2" charset="77"/>
              </a:rPr>
              <a:t/>
            </a:r>
            <a:br>
              <a:rPr lang="en-US" sz="2400" dirty="0">
                <a:solidFill>
                  <a:srgbClr val="4E4B43"/>
                </a:solidFill>
                <a:latin typeface="Montserrat Light" pitchFamily="2" charset="77"/>
              </a:rPr>
            </a:br>
            <a:r>
              <a:rPr lang="en-US" sz="2400" dirty="0">
                <a:solidFill>
                  <a:srgbClr val="4E4B43"/>
                </a:solidFill>
                <a:latin typeface="Montserrat Light" pitchFamily="2" charset="77"/>
              </a:rPr>
              <a:t>Let’s dive deeper into </a:t>
            </a:r>
            <a:br>
              <a:rPr lang="en-US" sz="2400" dirty="0">
                <a:solidFill>
                  <a:srgbClr val="4E4B43"/>
                </a:solidFill>
                <a:latin typeface="Montserrat Light" pitchFamily="2" charset="77"/>
              </a:rPr>
            </a:br>
            <a:r>
              <a:rPr lang="en-US" sz="2400" dirty="0">
                <a:solidFill>
                  <a:srgbClr val="4E4B43"/>
                </a:solidFill>
                <a:latin typeface="Montserrat Light" pitchFamily="2" charset="77"/>
              </a:rPr>
              <a:t>allergies and sensitivities</a:t>
            </a:r>
            <a:br>
              <a:rPr lang="en-US" sz="2400" dirty="0">
                <a:solidFill>
                  <a:srgbClr val="4E4B43"/>
                </a:solidFill>
                <a:latin typeface="Montserrat Light" pitchFamily="2" charset="77"/>
              </a:rPr>
            </a:br>
            <a:r>
              <a:rPr lang="en-US" sz="2400" dirty="0">
                <a:solidFill>
                  <a:srgbClr val="4E4B43"/>
                </a:solidFill>
                <a:latin typeface="Montserrat Light" pitchFamily="2" charset="77"/>
              </a:rPr>
              <a:t>to learn more about </a:t>
            </a:r>
            <a:br>
              <a:rPr lang="en-US" sz="2400" dirty="0">
                <a:solidFill>
                  <a:srgbClr val="4E4B43"/>
                </a:solidFill>
                <a:latin typeface="Montserrat Light" pitchFamily="2" charset="77"/>
              </a:rPr>
            </a:br>
            <a:r>
              <a:rPr lang="en-US" sz="2400" dirty="0">
                <a:solidFill>
                  <a:srgbClr val="4E4B43"/>
                </a:solidFill>
                <a:latin typeface="Montserrat Light" pitchFamily="2" charset="77"/>
              </a:rPr>
              <a:t>how the AAT treatments </a:t>
            </a:r>
            <a:br>
              <a:rPr lang="en-US" sz="2400" dirty="0">
                <a:solidFill>
                  <a:srgbClr val="4E4B43"/>
                </a:solidFill>
                <a:latin typeface="Montserrat Light" pitchFamily="2" charset="77"/>
              </a:rPr>
            </a:br>
            <a:r>
              <a:rPr lang="en-US" sz="2400" dirty="0">
                <a:solidFill>
                  <a:srgbClr val="4E4B43"/>
                </a:solidFill>
                <a:latin typeface="Montserrat Light" pitchFamily="2" charset="77"/>
              </a:rPr>
              <a:t>can help you.</a:t>
            </a:r>
            <a:br>
              <a:rPr lang="en-US" sz="2400" dirty="0">
                <a:solidFill>
                  <a:srgbClr val="4E4B43"/>
                </a:solidFill>
                <a:latin typeface="Montserrat Light" pitchFamily="2" charset="77"/>
              </a:rPr>
            </a:br>
            <a:r>
              <a:rPr lang="en-US" sz="3600" dirty="0">
                <a:solidFill>
                  <a:srgbClr val="4E4B43"/>
                </a:solidFill>
                <a:latin typeface="Montserrat Light" panose="00000400000000000000" pitchFamily="2" charset="0"/>
              </a:rPr>
              <a:t/>
            </a:r>
            <a:br>
              <a:rPr lang="en-US" sz="3600" dirty="0">
                <a:solidFill>
                  <a:srgbClr val="4E4B43"/>
                </a:solidFill>
                <a:latin typeface="Montserrat Light" panose="00000400000000000000" pitchFamily="2" charset="0"/>
              </a:rPr>
            </a:br>
            <a:endParaRPr lang="en-US" sz="2800" b="1" dirty="0">
              <a:solidFill>
                <a:schemeClr val="tx1">
                  <a:lumMod val="75000"/>
                  <a:lumOff val="25000"/>
                </a:schemeClr>
              </a:solidFill>
              <a:latin typeface="Montserrat Light" pitchFamily="2" charset="77"/>
            </a:endParaRPr>
          </a:p>
        </p:txBody>
      </p:sp>
      <p:pic>
        <p:nvPicPr>
          <p:cNvPr id="7" name="Picture 6" descr="A picture containing text&#10;&#10;Description automatically generated">
            <a:extLst>
              <a:ext uri="{FF2B5EF4-FFF2-40B4-BE49-F238E27FC236}">
                <a16:creationId xmlns:a16="http://schemas.microsoft.com/office/drawing/2014/main" id="{D9F75E46-E79F-7D19-FBC4-93CD1989F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2614"/>
            <a:ext cx="3040546" cy="2592771"/>
          </a:xfrm>
          <a:prstGeom prst="rect">
            <a:avLst/>
          </a:prstGeom>
        </p:spPr>
      </p:pic>
    </p:spTree>
    <p:extLst>
      <p:ext uri="{BB962C8B-B14F-4D97-AF65-F5344CB8AC3E}">
        <p14:creationId xmlns:p14="http://schemas.microsoft.com/office/powerpoint/2010/main" val="3929437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85800" y="839319"/>
            <a:ext cx="4953000" cy="251348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679612" y="1032808"/>
            <a:ext cx="4952999" cy="1938992"/>
          </a:xfrm>
          <a:prstGeom prst="rect">
            <a:avLst/>
          </a:prstGeom>
          <a:noFill/>
        </p:spPr>
        <p:txBody>
          <a:bodyPr wrap="square" rtlCol="0">
            <a:spAutoFit/>
          </a:bodyPr>
          <a:lstStyle/>
          <a:p>
            <a:pPr lvl="0" algn="ctr"/>
            <a:r>
              <a:rPr lang="en-US" sz="2400" dirty="0">
                <a:solidFill>
                  <a:srgbClr val="4E4B43"/>
                </a:solidFill>
                <a:latin typeface="Montserrat Light" pitchFamily="2" charset="77"/>
              </a:rPr>
              <a:t>Have you ever had an allergic reaction and wondered why your body reacts so strongly to something that seems harmless?</a:t>
            </a:r>
          </a:p>
        </p:txBody>
      </p:sp>
      <p:pic>
        <p:nvPicPr>
          <p:cNvPr id="23" name="Picture 22" descr="A person lying on a couch with his stomach&#10;&#10;Description automatically generated with medium confidence">
            <a:extLst>
              <a:ext uri="{FF2B5EF4-FFF2-40B4-BE49-F238E27FC236}">
                <a16:creationId xmlns:a16="http://schemas.microsoft.com/office/drawing/2014/main" id="{59E14E5A-D727-960F-BEC7-6E5866C4C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3352800"/>
            <a:ext cx="4877629" cy="24388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640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0A2A804A-3E40-E2AC-4B02-F4E7D8263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DB50AC81-867B-F0F5-0D52-030E9B10C2CA}"/>
              </a:ext>
            </a:extLst>
          </p:cNvPr>
          <p:cNvSpPr/>
          <p:nvPr/>
        </p:nvSpPr>
        <p:spPr>
          <a:xfrm>
            <a:off x="631002" y="1143000"/>
            <a:ext cx="7903398" cy="42672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487908-5D1A-46F2-466A-33523ABF9438}"/>
              </a:ext>
            </a:extLst>
          </p:cNvPr>
          <p:cNvSpPr txBox="1"/>
          <p:nvPr/>
        </p:nvSpPr>
        <p:spPr>
          <a:xfrm>
            <a:off x="631001" y="1287245"/>
            <a:ext cx="7903400" cy="3724096"/>
          </a:xfrm>
          <a:prstGeom prst="rect">
            <a:avLst/>
          </a:prstGeom>
          <a:noFill/>
        </p:spPr>
        <p:txBody>
          <a:bodyPr wrap="square">
            <a:spAutoFit/>
          </a:bodyPr>
          <a:lstStyle/>
          <a:p>
            <a:pPr algn="ctr"/>
            <a:r>
              <a:rPr lang="en-US" sz="1600" dirty="0">
                <a:latin typeface="Montserrat" pitchFamily="2" charset="77"/>
              </a:rPr>
              <a:t>Al • </a:t>
            </a:r>
            <a:r>
              <a:rPr lang="en-US" sz="1600" dirty="0" err="1">
                <a:latin typeface="Montserrat" pitchFamily="2" charset="77"/>
              </a:rPr>
              <a:t>ler</a:t>
            </a:r>
            <a:r>
              <a:rPr lang="en-US" sz="1600" dirty="0">
                <a:latin typeface="Montserrat" pitchFamily="2" charset="77"/>
              </a:rPr>
              <a:t> • </a:t>
            </a:r>
            <a:r>
              <a:rPr lang="en-US" sz="1600" dirty="0" err="1">
                <a:latin typeface="Montserrat" pitchFamily="2" charset="77"/>
              </a:rPr>
              <a:t>gy</a:t>
            </a:r>
            <a:endParaRPr lang="en-US" sz="1600" dirty="0">
              <a:latin typeface="Montserrat" pitchFamily="2" charset="77"/>
            </a:endParaRPr>
          </a:p>
          <a:p>
            <a:pPr algn="ctr"/>
            <a:r>
              <a:rPr lang="en-US" sz="1600" dirty="0">
                <a:latin typeface="Montserrat" pitchFamily="2" charset="77"/>
              </a:rPr>
              <a:t>(al • er • </a:t>
            </a:r>
            <a:r>
              <a:rPr lang="en-US" sz="1600" dirty="0" err="1">
                <a:latin typeface="Montserrat" pitchFamily="2" charset="77"/>
              </a:rPr>
              <a:t>jee</a:t>
            </a:r>
            <a:r>
              <a:rPr lang="en-US" sz="1600" dirty="0">
                <a:latin typeface="Montserrat" pitchFamily="2" charset="77"/>
              </a:rPr>
              <a:t>)</a:t>
            </a:r>
          </a:p>
          <a:p>
            <a:pPr algn="ctr"/>
            <a:endParaRPr lang="en-US" sz="1600" dirty="0">
              <a:latin typeface="Montserrat Light" pitchFamily="2" charset="77"/>
            </a:endParaRPr>
          </a:p>
          <a:p>
            <a:pPr algn="ctr"/>
            <a:endParaRPr lang="en-US" sz="1600" dirty="0">
              <a:latin typeface="Montserrat Light" pitchFamily="2" charset="77"/>
            </a:endParaRPr>
          </a:p>
          <a:p>
            <a:pPr algn="ctr"/>
            <a:endParaRPr lang="en-US" sz="1600" dirty="0">
              <a:latin typeface="Montserrat Light" pitchFamily="2" charset="77"/>
            </a:endParaRPr>
          </a:p>
          <a:p>
            <a:pPr algn="ctr"/>
            <a:r>
              <a:rPr lang="en-US" sz="1600" dirty="0">
                <a:latin typeface="Montserrat Light" pitchFamily="2" charset="77"/>
              </a:rPr>
              <a:t>Inappropriate response, error:</a:t>
            </a:r>
          </a:p>
          <a:p>
            <a:pPr algn="ctr"/>
            <a:r>
              <a:rPr lang="en-US" sz="1600" dirty="0">
                <a:latin typeface="Montserrat Light" panose="00000400000000000000" pitchFamily="2" charset="0"/>
              </a:rPr>
              <a:t>an abnormal reaction to an ordinarily harmless substance  </a:t>
            </a:r>
          </a:p>
          <a:p>
            <a:pPr algn="ctr"/>
            <a:r>
              <a:rPr lang="en-US" sz="1600" b="1" dirty="0">
                <a:latin typeface="Montserrat Light" panose="00000400000000000000" pitchFamily="2" charset="0"/>
              </a:rPr>
              <a:t>          </a:t>
            </a:r>
            <a:r>
              <a:rPr lang="en-US" sz="1100" b="1" dirty="0">
                <a:latin typeface="Montserrat Light" panose="00000400000000000000" pitchFamily="2" charset="0"/>
              </a:rPr>
              <a:t>- </a:t>
            </a:r>
            <a:r>
              <a:rPr lang="en-US" sz="1100" dirty="0">
                <a:latin typeface="Montserrat Light" panose="00000400000000000000" pitchFamily="2" charset="0"/>
                <a:cs typeface="Arial" panose="020B0604020202020204" pitchFamily="34" charset="0"/>
              </a:rPr>
              <a:t>AAAAI American Academy of Allergy, Asthma and Immunology</a:t>
            </a:r>
          </a:p>
          <a:p>
            <a:pPr algn="ctr"/>
            <a:endParaRPr lang="en-US" sz="1600" dirty="0">
              <a:latin typeface="Montserrat Light" pitchFamily="2" charset="77"/>
            </a:endParaRPr>
          </a:p>
          <a:p>
            <a:pPr algn="ctr"/>
            <a:endParaRPr lang="en-US" sz="1600" dirty="0">
              <a:latin typeface="Montserrat Light" pitchFamily="2" charset="77"/>
            </a:endParaRPr>
          </a:p>
          <a:p>
            <a:pPr algn="ctr"/>
            <a:endParaRPr lang="en-US" sz="1600" dirty="0">
              <a:latin typeface="Montserrat Light" pitchFamily="2" charset="77"/>
            </a:endParaRPr>
          </a:p>
          <a:p>
            <a:pPr algn="ctr"/>
            <a:r>
              <a:rPr lang="en-US" sz="1600" dirty="0">
                <a:latin typeface="Montserrat Light" pitchFamily="2" charset="77"/>
              </a:rPr>
              <a:t>"An allergy is a misguided reaction to foreign substances.</a:t>
            </a:r>
          </a:p>
          <a:p>
            <a:pPr algn="ctr"/>
            <a:r>
              <a:rPr lang="en-US" sz="1600" dirty="0">
                <a:latin typeface="Montserrat Light" pitchFamily="2" charset="77"/>
              </a:rPr>
              <a:t>The allergic reaction is misguided in that these foreign </a:t>
            </a:r>
          </a:p>
          <a:p>
            <a:pPr algn="ctr"/>
            <a:r>
              <a:rPr lang="en-US" sz="1600" dirty="0">
                <a:latin typeface="Montserrat Light" pitchFamily="2" charset="77"/>
              </a:rPr>
              <a:t>substances are usually harmless."</a:t>
            </a:r>
          </a:p>
          <a:p>
            <a:pPr algn="ctr"/>
            <a:r>
              <a:rPr lang="en-US" sz="1200" dirty="0">
                <a:latin typeface="Montserrat Light" pitchFamily="2" charset="77"/>
              </a:rPr>
              <a:t>-</a:t>
            </a:r>
            <a:r>
              <a:rPr lang="en-US" sz="1200" dirty="0" err="1">
                <a:latin typeface="Montserrat Light" pitchFamily="2" charset="77"/>
              </a:rPr>
              <a:t>MedicineNet.com</a:t>
            </a:r>
            <a:endParaRPr lang="en-US" sz="1200" dirty="0">
              <a:latin typeface="Montserrat Light" pitchFamily="2" charset="77"/>
            </a:endParaRPr>
          </a:p>
        </p:txBody>
      </p:sp>
      <p:sp>
        <p:nvSpPr>
          <p:cNvPr id="2" name="Rectangle 3">
            <a:extLst>
              <a:ext uri="{FF2B5EF4-FFF2-40B4-BE49-F238E27FC236}">
                <a16:creationId xmlns:a16="http://schemas.microsoft.com/office/drawing/2014/main" id="{2FFE384B-3748-4A38-806A-CCDBB3FAA09A}"/>
              </a:ext>
            </a:extLst>
          </p:cNvPr>
          <p:cNvSpPr>
            <a:spLocks noGrp="1" noChangeArrowheads="1"/>
          </p:cNvSpPr>
          <p:nvPr>
            <p:ph type="title"/>
          </p:nvPr>
        </p:nvSpPr>
        <p:spPr>
          <a:xfrm>
            <a:off x="1" y="132083"/>
            <a:ext cx="9144000" cy="914400"/>
          </a:xfrm>
          <a:noFill/>
        </p:spPr>
        <p:txBody>
          <a:bodyPr>
            <a:normAutofit/>
          </a:bodyPr>
          <a:lstStyle/>
          <a:p>
            <a:pPr eaLnBrk="1" hangingPunct="1"/>
            <a:r>
              <a:rPr lang="en-US" sz="3200" dirty="0">
                <a:solidFill>
                  <a:srgbClr val="4E4B43"/>
                </a:solidFill>
                <a:latin typeface="Montserrat Light" pitchFamily="2" charset="77"/>
                <a:ea typeface="+mj-ea"/>
                <a:cs typeface="+mj-cs"/>
              </a:rPr>
              <a:t>So…What is an Allergy?</a:t>
            </a:r>
            <a:endParaRPr lang="en-US" sz="3200" dirty="0">
              <a:solidFill>
                <a:srgbClr val="4E4B43"/>
              </a:solidFill>
              <a:latin typeface="Montserrat Light" panose="00000400000000000000" pitchFamily="2" charset="0"/>
            </a:endParaRPr>
          </a:p>
        </p:txBody>
      </p:sp>
      <p:sp>
        <p:nvSpPr>
          <p:cNvPr id="4" name="Rectangle 3">
            <a:extLst>
              <a:ext uri="{FF2B5EF4-FFF2-40B4-BE49-F238E27FC236}">
                <a16:creationId xmlns:a16="http://schemas.microsoft.com/office/drawing/2014/main" id="{1C02D0A5-28BE-F0AB-DE95-EC51E47ABC0E}"/>
              </a:ext>
            </a:extLst>
          </p:cNvPr>
          <p:cNvSpPr/>
          <p:nvPr/>
        </p:nvSpPr>
        <p:spPr>
          <a:xfrm flipV="1">
            <a:off x="2857500" y="2139078"/>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AA34BC1-05D4-9CCA-1811-42A95DA03168}"/>
              </a:ext>
            </a:extLst>
          </p:cNvPr>
          <p:cNvSpPr/>
          <p:nvPr/>
        </p:nvSpPr>
        <p:spPr>
          <a:xfrm flipV="1">
            <a:off x="2857500" y="36834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9931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762000"/>
            <a:ext cx="6747519" cy="4800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2148147" y="1637943"/>
            <a:ext cx="4953000" cy="2677656"/>
          </a:xfrm>
          <a:prstGeom prst="rect">
            <a:avLst/>
          </a:prstGeom>
          <a:noFill/>
        </p:spPr>
        <p:txBody>
          <a:bodyPr wrap="square" rtlCol="0">
            <a:spAutoFit/>
          </a:bodyPr>
          <a:lstStyle/>
          <a:p>
            <a:pPr marL="0" indent="0" algn="ctr" fontAlgn="base">
              <a:buNone/>
            </a:pPr>
            <a:r>
              <a:rPr lang="en-US" sz="2400" i="0" dirty="0">
                <a:solidFill>
                  <a:srgbClr val="4E4B43"/>
                </a:solidFill>
                <a:effectLst/>
                <a:latin typeface="Montserrat Light" panose="00000400000000000000" pitchFamily="2" charset="0"/>
              </a:rPr>
              <a:t>The use of the word “allergy” has become a generic term used by the public to describe allergies, sensitivities and intolerances.</a:t>
            </a:r>
          </a:p>
          <a:p>
            <a:pPr marL="0" indent="0" algn="ctr" fontAlgn="base">
              <a:buNone/>
            </a:pPr>
            <a:endParaRPr lang="en-US" sz="2400" dirty="0">
              <a:solidFill>
                <a:srgbClr val="4E4B43"/>
              </a:solidFill>
              <a:latin typeface="Montserrat Light" panose="00000400000000000000" pitchFamily="2" charset="0"/>
            </a:endParaRPr>
          </a:p>
          <a:p>
            <a:pPr marL="0" indent="0" algn="ctr" fontAlgn="base">
              <a:buNone/>
            </a:pPr>
            <a:r>
              <a:rPr lang="en-US" sz="2400" i="0" dirty="0">
                <a:solidFill>
                  <a:srgbClr val="4E4B43"/>
                </a:solidFill>
                <a:effectLst/>
                <a:latin typeface="Montserrat Light" panose="00000400000000000000" pitchFamily="2" charset="0"/>
              </a:rPr>
              <a:t>But they are quite different.</a:t>
            </a:r>
          </a:p>
        </p:txBody>
      </p:sp>
      <p:sp>
        <p:nvSpPr>
          <p:cNvPr id="2" name="Rectangle 1">
            <a:extLst>
              <a:ext uri="{FF2B5EF4-FFF2-40B4-BE49-F238E27FC236}">
                <a16:creationId xmlns:a16="http://schemas.microsoft.com/office/drawing/2014/main" id="{B058F871-B21C-E50C-1AC7-C97262DF933E}"/>
              </a:ext>
            </a:extLst>
          </p:cNvPr>
          <p:cNvSpPr/>
          <p:nvPr/>
        </p:nvSpPr>
        <p:spPr>
          <a:xfrm flipV="1">
            <a:off x="2910147" y="45262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082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433329"/>
            <a:ext cx="6747519" cy="420547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47CE76-8C7F-4C8D-817C-0C54526E0F2D}"/>
              </a:ext>
            </a:extLst>
          </p:cNvPr>
          <p:cNvSpPr txBox="1"/>
          <p:nvPr/>
        </p:nvSpPr>
        <p:spPr>
          <a:xfrm>
            <a:off x="1342605" y="1734206"/>
            <a:ext cx="6458790" cy="3139321"/>
          </a:xfrm>
          <a:prstGeom prst="rect">
            <a:avLst/>
          </a:prstGeom>
          <a:noFill/>
        </p:spPr>
        <p:txBody>
          <a:bodyPr wrap="square" rtlCol="0">
            <a:spAutoFit/>
          </a:bodyPr>
          <a:lstStyle/>
          <a:p>
            <a:pPr marL="0" indent="0" algn="ctr" fontAlgn="base">
              <a:buFont typeface="Arial" pitchFamily="34" charset="0"/>
              <a:buNone/>
            </a:pPr>
            <a:r>
              <a:rPr lang="en-US" dirty="0">
                <a:solidFill>
                  <a:srgbClr val="4E4B43"/>
                </a:solidFill>
                <a:latin typeface="Montserrat Light" pitchFamily="2" charset="77"/>
              </a:rPr>
              <a:t>A true allergy is an immune system response to a specific substance, called an allergen, that is usually harmless to most people. </a:t>
            </a: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r>
              <a:rPr lang="en-US" dirty="0">
                <a:solidFill>
                  <a:srgbClr val="4E4B43"/>
                </a:solidFill>
                <a:latin typeface="Montserrat Light" pitchFamily="2" charset="77"/>
              </a:rPr>
              <a:t>The immune system overreacts to the allergen, producing antibodies that trigger the release of histamine and other chemicals in the body. </a:t>
            </a: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r>
              <a:rPr lang="en-US" dirty="0">
                <a:solidFill>
                  <a:srgbClr val="4E4B43"/>
                </a:solidFill>
                <a:latin typeface="Montserrat Light" pitchFamily="2" charset="77"/>
              </a:rPr>
              <a:t>This can cause a wide range of symptoms, such as itching, hives, swelling, wheezing, and anaphylaxis in severe cases.</a:t>
            </a:r>
          </a:p>
        </p:txBody>
      </p:sp>
      <p:sp>
        <p:nvSpPr>
          <p:cNvPr id="2" name="TextBox 1">
            <a:extLst>
              <a:ext uri="{FF2B5EF4-FFF2-40B4-BE49-F238E27FC236}">
                <a16:creationId xmlns:a16="http://schemas.microsoft.com/office/drawing/2014/main" id="{54BD25BD-B954-1E9A-A163-718A6AEEEE50}"/>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What is a True Allergy?</a:t>
            </a:r>
            <a:endParaRPr lang="en-US" sz="3200" dirty="0">
              <a:solidFill>
                <a:srgbClr val="4E4B43"/>
              </a:solidFill>
            </a:endParaRPr>
          </a:p>
        </p:txBody>
      </p:sp>
      <p:sp>
        <p:nvSpPr>
          <p:cNvPr id="11" name="Rectangle 10">
            <a:extLst>
              <a:ext uri="{FF2B5EF4-FFF2-40B4-BE49-F238E27FC236}">
                <a16:creationId xmlns:a16="http://schemas.microsoft.com/office/drawing/2014/main" id="{BE00F423-7EE9-C424-FEC7-D342D7637982}"/>
              </a:ext>
            </a:extLst>
          </p:cNvPr>
          <p:cNvSpPr/>
          <p:nvPr/>
        </p:nvSpPr>
        <p:spPr>
          <a:xfrm flipV="1">
            <a:off x="2818099" y="51358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51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433329"/>
            <a:ext cx="6747519" cy="420547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47CE76-8C7F-4C8D-817C-0C54526E0F2D}"/>
              </a:ext>
            </a:extLst>
          </p:cNvPr>
          <p:cNvSpPr txBox="1"/>
          <p:nvPr/>
        </p:nvSpPr>
        <p:spPr>
          <a:xfrm>
            <a:off x="1303204" y="2238555"/>
            <a:ext cx="6458790" cy="2031325"/>
          </a:xfrm>
          <a:prstGeom prst="rect">
            <a:avLst/>
          </a:prstGeom>
          <a:noFill/>
        </p:spPr>
        <p:txBody>
          <a:bodyPr wrap="square" rtlCol="0">
            <a:spAutoFit/>
          </a:bodyPr>
          <a:lstStyle/>
          <a:p>
            <a:pPr marL="0" indent="0" algn="ctr" fontAlgn="base">
              <a:buFont typeface="Arial" pitchFamily="34" charset="0"/>
              <a:buNone/>
            </a:pPr>
            <a:r>
              <a:rPr lang="en-US" dirty="0">
                <a:solidFill>
                  <a:srgbClr val="4E4B43"/>
                </a:solidFill>
                <a:latin typeface="Montserrat Light" pitchFamily="2" charset="77"/>
              </a:rPr>
              <a:t>A sensitivity is a non-immune reaction to a substance that can cause symptoms like an allergy but is not caused by an immune system response.</a:t>
            </a: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r>
              <a:rPr lang="en-US" dirty="0">
                <a:solidFill>
                  <a:srgbClr val="4E4B43"/>
                </a:solidFill>
                <a:latin typeface="Montserrat Light" pitchFamily="2" charset="77"/>
              </a:rPr>
              <a:t>Sensitivities are much more common as fewer than 5% of the population actually have a “true” allergy. </a:t>
            </a:r>
          </a:p>
        </p:txBody>
      </p:sp>
      <p:sp>
        <p:nvSpPr>
          <p:cNvPr id="2" name="TextBox 1">
            <a:extLst>
              <a:ext uri="{FF2B5EF4-FFF2-40B4-BE49-F238E27FC236}">
                <a16:creationId xmlns:a16="http://schemas.microsoft.com/office/drawing/2014/main" id="{54BD25BD-B954-1E9A-A163-718A6AEEEE50}"/>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What is a Sensitivity?</a:t>
            </a:r>
            <a:endParaRPr lang="en-US" sz="3200" dirty="0">
              <a:solidFill>
                <a:srgbClr val="4E4B43"/>
              </a:solidFill>
            </a:endParaRPr>
          </a:p>
        </p:txBody>
      </p:sp>
      <p:sp>
        <p:nvSpPr>
          <p:cNvPr id="6" name="Rectangle 5">
            <a:extLst>
              <a:ext uri="{FF2B5EF4-FFF2-40B4-BE49-F238E27FC236}">
                <a16:creationId xmlns:a16="http://schemas.microsoft.com/office/drawing/2014/main" id="{4298FE56-4D09-9D08-AE2E-B93EA6B5E795}"/>
              </a:ext>
            </a:extLst>
          </p:cNvPr>
          <p:cNvSpPr/>
          <p:nvPr/>
        </p:nvSpPr>
        <p:spPr>
          <a:xfrm flipV="1">
            <a:off x="2857500" y="48006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19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433329"/>
            <a:ext cx="6747519" cy="420547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47CE76-8C7F-4C8D-817C-0C54526E0F2D}"/>
              </a:ext>
            </a:extLst>
          </p:cNvPr>
          <p:cNvSpPr txBox="1"/>
          <p:nvPr/>
        </p:nvSpPr>
        <p:spPr>
          <a:xfrm>
            <a:off x="1303204" y="1673195"/>
            <a:ext cx="6458790" cy="2862322"/>
          </a:xfrm>
          <a:prstGeom prst="rect">
            <a:avLst/>
          </a:prstGeom>
          <a:noFill/>
        </p:spPr>
        <p:txBody>
          <a:bodyPr wrap="square" rtlCol="0">
            <a:spAutoFit/>
          </a:bodyPr>
          <a:lstStyle/>
          <a:p>
            <a:pPr marL="0" indent="0" algn="ctr" fontAlgn="base">
              <a:buFont typeface="Arial" pitchFamily="34" charset="0"/>
              <a:buNone/>
            </a:pPr>
            <a:r>
              <a:rPr lang="en-US" dirty="0">
                <a:solidFill>
                  <a:srgbClr val="4E4B43"/>
                </a:solidFill>
                <a:latin typeface="Montserrat Light" pitchFamily="2" charset="77"/>
              </a:rPr>
              <a:t>A food intolerance is typically due to a lack of a specific enzyme and cannot be treated with AAT. </a:t>
            </a: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r>
              <a:rPr lang="en-US" dirty="0">
                <a:solidFill>
                  <a:srgbClr val="4E4B43"/>
                </a:solidFill>
                <a:latin typeface="Montserrat Light" pitchFamily="2" charset="77"/>
              </a:rPr>
              <a:t>For example, lactose intolerance refers to the inability to digest lactose due to a lack of an enzyme called lactase that breaks down lactose. </a:t>
            </a: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endParaRPr lang="en-US" dirty="0">
              <a:solidFill>
                <a:srgbClr val="4E4B43"/>
              </a:solidFill>
              <a:latin typeface="Montserrat Light" pitchFamily="2" charset="77"/>
            </a:endParaRPr>
          </a:p>
          <a:p>
            <a:pPr marL="0" indent="0" algn="ctr" fontAlgn="base">
              <a:buFont typeface="Arial" pitchFamily="34" charset="0"/>
              <a:buNone/>
            </a:pPr>
            <a:r>
              <a:rPr lang="en-US" dirty="0">
                <a:solidFill>
                  <a:srgbClr val="4E4B43"/>
                </a:solidFill>
                <a:latin typeface="Montserrat Light" pitchFamily="2" charset="77"/>
              </a:rPr>
              <a:t>AAT is therefore ineffective against this intolerance.</a:t>
            </a:r>
            <a:endParaRPr lang="en-US" cap="all" dirty="0">
              <a:solidFill>
                <a:srgbClr val="4E4B43"/>
              </a:solidFill>
              <a:latin typeface="Montserrat Light" pitchFamily="2" charset="77"/>
            </a:endParaRPr>
          </a:p>
        </p:txBody>
      </p:sp>
      <p:sp>
        <p:nvSpPr>
          <p:cNvPr id="2" name="TextBox 1">
            <a:extLst>
              <a:ext uri="{FF2B5EF4-FFF2-40B4-BE49-F238E27FC236}">
                <a16:creationId xmlns:a16="http://schemas.microsoft.com/office/drawing/2014/main" id="{54BD25BD-B954-1E9A-A163-718A6AEEEE50}"/>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What is an Intolerance?</a:t>
            </a:r>
            <a:endParaRPr lang="en-US" sz="3200" dirty="0">
              <a:solidFill>
                <a:srgbClr val="4E4B43"/>
              </a:solidFill>
            </a:endParaRPr>
          </a:p>
        </p:txBody>
      </p:sp>
      <p:sp>
        <p:nvSpPr>
          <p:cNvPr id="6" name="Rectangle 5">
            <a:extLst>
              <a:ext uri="{FF2B5EF4-FFF2-40B4-BE49-F238E27FC236}">
                <a16:creationId xmlns:a16="http://schemas.microsoft.com/office/drawing/2014/main" id="{0A71C794-CC44-76C6-9EBE-E6B942C7D3CB}"/>
              </a:ext>
            </a:extLst>
          </p:cNvPr>
          <p:cNvSpPr/>
          <p:nvPr/>
        </p:nvSpPr>
        <p:spPr>
          <a:xfrm flipV="1">
            <a:off x="2895600" y="541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196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533400" y="561471"/>
            <a:ext cx="6667500" cy="5001129"/>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933452" y="1676400"/>
            <a:ext cx="4705348" cy="2598853"/>
          </a:xfrm>
          <a:prstGeom prst="rect">
            <a:avLst/>
          </a:prstGeom>
          <a:noFill/>
        </p:spPr>
        <p:txBody>
          <a:bodyPr wrap="square" rtlCol="0">
            <a:spAutoFit/>
          </a:bodyPr>
          <a:lstStyle/>
          <a:p>
            <a:r>
              <a:rPr lang="en-AU" sz="2400" dirty="0">
                <a:solidFill>
                  <a:srgbClr val="4E4B43"/>
                </a:solidFill>
                <a:latin typeface="Montserrat Light" panose="00000400000000000000" pitchFamily="2" charset="0"/>
              </a:rPr>
              <a:t>When allergic symptoms are present, the body is reacting inappropriately to a harmless substance, food or stimuli.</a:t>
            </a:r>
          </a:p>
          <a:p>
            <a:pPr eaLnBrk="1" hangingPunct="1">
              <a:lnSpc>
                <a:spcPct val="150000"/>
              </a:lnSpc>
              <a:buFontTx/>
              <a:buNone/>
            </a:pPr>
            <a:endParaRPr lang="en-AU" sz="2400" dirty="0">
              <a:solidFill>
                <a:srgbClr val="4E4B43"/>
              </a:solidFill>
              <a:latin typeface="Montserrat Light" panose="00000400000000000000" pitchFamily="2" charset="0"/>
            </a:endParaRPr>
          </a:p>
          <a:p>
            <a:pPr eaLnBrk="1" hangingPunct="1">
              <a:lnSpc>
                <a:spcPct val="150000"/>
              </a:lnSpc>
              <a:buFontTx/>
              <a:buNone/>
            </a:pPr>
            <a:r>
              <a:rPr lang="en-AU" sz="2400" dirty="0">
                <a:solidFill>
                  <a:srgbClr val="4E4B43"/>
                </a:solidFill>
                <a:latin typeface="Montserrat Light" panose="00000400000000000000" pitchFamily="2" charset="0"/>
              </a:rPr>
              <a:t>How can this happen?</a:t>
            </a:r>
            <a:endParaRPr lang="en-US" sz="2400" dirty="0">
              <a:solidFill>
                <a:srgbClr val="4E4B43"/>
              </a:solidFill>
              <a:latin typeface="Montserrat Light" panose="00000400000000000000" pitchFamily="2" charset="0"/>
            </a:endParaRPr>
          </a:p>
        </p:txBody>
      </p:sp>
      <p:pic>
        <p:nvPicPr>
          <p:cNvPr id="6" name="Picture 5" descr="A person with her hand on her chin&#10;&#10;Description automatically generated with medium confidence">
            <a:extLst>
              <a:ext uri="{FF2B5EF4-FFF2-40B4-BE49-F238E27FC236}">
                <a16:creationId xmlns:a16="http://schemas.microsoft.com/office/drawing/2014/main" id="{7B2FE0E6-6D36-D300-D30F-93EF427DF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2438400"/>
            <a:ext cx="2667000" cy="2667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743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creenshot, design&#10;&#10;Description automatically generated">
            <a:extLst>
              <a:ext uri="{FF2B5EF4-FFF2-40B4-BE49-F238E27FC236}">
                <a16:creationId xmlns:a16="http://schemas.microsoft.com/office/drawing/2014/main" id="{362F47C2-B338-2A9F-12BD-0F3517E5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Understanding Allergies </a:t>
            </a:r>
            <a:br>
              <a:rPr lang="en-US" sz="3200" dirty="0">
                <a:solidFill>
                  <a:srgbClr val="4E4B43"/>
                </a:solidFill>
                <a:latin typeface="Montserrat Light" panose="00000400000000000000" pitchFamily="2" charset="0"/>
              </a:rPr>
            </a:br>
            <a:r>
              <a:rPr lang="en-US" sz="3200" dirty="0">
                <a:solidFill>
                  <a:srgbClr val="4E4B43"/>
                </a:solidFill>
                <a:latin typeface="Montserrat Light" panose="00000400000000000000" pitchFamily="2" charset="0"/>
              </a:rPr>
              <a:t>and Sensitivities</a:t>
            </a:r>
            <a:endParaRPr lang="en-US" sz="3200" dirty="0">
              <a:solidFill>
                <a:srgbClr val="4E4B43"/>
              </a:solidFill>
              <a:latin typeface="Montserrat Light" pitchFamily="2" charset="77"/>
            </a:endParaRPr>
          </a:p>
        </p:txBody>
      </p:sp>
      <p:pic>
        <p:nvPicPr>
          <p:cNvPr id="3" name="Picture 10" descr="Digital Man">
            <a:extLst>
              <a:ext uri="{FF2B5EF4-FFF2-40B4-BE49-F238E27FC236}">
                <a16:creationId xmlns:a16="http://schemas.microsoft.com/office/drawing/2014/main" id="{0A3E34CB-E9E8-ED0E-4308-C1311633F020}"/>
              </a:ext>
            </a:extLst>
          </p:cNvPr>
          <p:cNvPicPr>
            <a:picLocks noChangeAspect="1" noChangeArrowheads="1"/>
          </p:cNvPicPr>
          <p:nvPr/>
        </p:nvPicPr>
        <p:blipFill>
          <a:blip r:embed="rId4" cstate="print"/>
          <a:srcRect/>
          <a:stretch>
            <a:fillRect/>
          </a:stretch>
        </p:blipFill>
        <p:spPr>
          <a:xfrm>
            <a:off x="5897460" y="0"/>
            <a:ext cx="3243860" cy="6096000"/>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14D91F7B-36B0-BF9C-4388-7ED48907D1D7}"/>
              </a:ext>
            </a:extLst>
          </p:cNvPr>
          <p:cNvSpPr/>
          <p:nvPr/>
        </p:nvSpPr>
        <p:spPr>
          <a:xfrm flipV="1">
            <a:off x="1234230" y="2169795"/>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B9A02D-DAEF-5207-A624-DD6BE592519A}"/>
              </a:ext>
            </a:extLst>
          </p:cNvPr>
          <p:cNvSpPr txBox="1"/>
          <p:nvPr/>
        </p:nvSpPr>
        <p:spPr>
          <a:xfrm>
            <a:off x="777030" y="2895600"/>
            <a:ext cx="4343400" cy="2308324"/>
          </a:xfrm>
          <a:prstGeom prst="rect">
            <a:avLst/>
          </a:prstGeom>
          <a:noFill/>
        </p:spPr>
        <p:txBody>
          <a:bodyPr wrap="square" rtlCol="0">
            <a:spAutoFit/>
          </a:bodyPr>
          <a:lstStyle/>
          <a:p>
            <a:pPr algn="ctr"/>
            <a:r>
              <a:rPr lang="en-US" sz="2400" dirty="0">
                <a:solidFill>
                  <a:srgbClr val="4E4B43"/>
                </a:solidFill>
                <a:latin typeface="Montserrat Light" pitchFamily="2" charset="77"/>
              </a:rPr>
              <a:t>The human body is in a constant state of interpretation on whether substances outside or inside the body are acceptable or a threat.</a:t>
            </a:r>
          </a:p>
        </p:txBody>
      </p:sp>
    </p:spTree>
    <p:extLst>
      <p:ext uri="{BB962C8B-B14F-4D97-AF65-F5344CB8AC3E}">
        <p14:creationId xmlns:p14="http://schemas.microsoft.com/office/powerpoint/2010/main" val="3556171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9CF91024-348C-3815-626A-E5BC2E89A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Understanding Allergies </a:t>
            </a:r>
            <a:br>
              <a:rPr lang="en-US" sz="3200" dirty="0">
                <a:solidFill>
                  <a:srgbClr val="4E4B43"/>
                </a:solidFill>
                <a:latin typeface="Montserrat Light" panose="00000400000000000000" pitchFamily="2" charset="0"/>
              </a:rPr>
            </a:br>
            <a:r>
              <a:rPr lang="en-US" sz="3200" dirty="0">
                <a:solidFill>
                  <a:srgbClr val="4E4B43"/>
                </a:solidFill>
                <a:latin typeface="Montserrat Light" panose="00000400000000000000" pitchFamily="2" charset="0"/>
              </a:rPr>
              <a:t>and Sensitivities</a:t>
            </a:r>
            <a:endParaRPr lang="en-US" sz="3200" dirty="0">
              <a:solidFill>
                <a:srgbClr val="4E4B43"/>
              </a:solidFill>
              <a:latin typeface="Montserrat Light" pitchFamily="2" charset="77"/>
            </a:endParaRPr>
          </a:p>
        </p:txBody>
      </p:sp>
      <p:pic>
        <p:nvPicPr>
          <p:cNvPr id="4" name="Picture 10" descr="Danger">
            <a:extLst>
              <a:ext uri="{FF2B5EF4-FFF2-40B4-BE49-F238E27FC236}">
                <a16:creationId xmlns:a16="http://schemas.microsoft.com/office/drawing/2014/main" id="{493410B0-3A21-A3AD-DEF0-9A7896A6C207}"/>
              </a:ext>
            </a:extLst>
          </p:cNvPr>
          <p:cNvPicPr>
            <a:picLocks noGrp="1" noChangeAspect="1" noChangeArrowheads="1"/>
          </p:cNvPicPr>
          <p:nvPr>
            <p:ph sz="half" idx="2"/>
          </p:nvPr>
        </p:nvPicPr>
        <p:blipFill>
          <a:blip r:embed="rId4" cstate="print"/>
          <a:srcRect/>
          <a:stretch>
            <a:fillRect/>
          </a:stretch>
        </p:blipFill>
        <p:spPr>
          <a:xfrm>
            <a:off x="5920934" y="0"/>
            <a:ext cx="3243860" cy="6096000"/>
          </a:xfr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14D91F7B-36B0-BF9C-4388-7ED48907D1D7}"/>
              </a:ext>
            </a:extLst>
          </p:cNvPr>
          <p:cNvSpPr/>
          <p:nvPr/>
        </p:nvSpPr>
        <p:spPr>
          <a:xfrm flipV="1">
            <a:off x="1234230" y="2169795"/>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796282" y="3124200"/>
            <a:ext cx="4495800" cy="1200329"/>
          </a:xfrm>
          <a:prstGeom prst="rect">
            <a:avLst/>
          </a:prstGeom>
          <a:noFill/>
        </p:spPr>
        <p:txBody>
          <a:bodyPr wrap="square" rtlCol="0">
            <a:spAutoFit/>
          </a:bodyPr>
          <a:lstStyle/>
          <a:p>
            <a:pPr algn="ctr"/>
            <a:r>
              <a:rPr lang="en-US" sz="2400" dirty="0">
                <a:solidFill>
                  <a:srgbClr val="4E4B43"/>
                </a:solidFill>
                <a:latin typeface="Montserrat Light" pitchFamily="2" charset="77"/>
              </a:rPr>
              <a:t>A poison is registered as dangerous information to the system.</a:t>
            </a:r>
          </a:p>
        </p:txBody>
      </p:sp>
    </p:spTree>
    <p:extLst>
      <p:ext uri="{BB962C8B-B14F-4D97-AF65-F5344CB8AC3E}">
        <p14:creationId xmlns:p14="http://schemas.microsoft.com/office/powerpoint/2010/main" val="323779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Understanding Allergies </a:t>
            </a:r>
            <a:br>
              <a:rPr lang="en-US" sz="3200" dirty="0">
                <a:solidFill>
                  <a:srgbClr val="4E4B43"/>
                </a:solidFill>
                <a:latin typeface="Montserrat Light" panose="00000400000000000000" pitchFamily="2" charset="0"/>
              </a:rPr>
            </a:br>
            <a:r>
              <a:rPr lang="en-US" sz="3200" dirty="0">
                <a:solidFill>
                  <a:srgbClr val="4E4B43"/>
                </a:solidFill>
                <a:latin typeface="Montserrat Light" panose="00000400000000000000" pitchFamily="2" charset="0"/>
              </a:rPr>
              <a:t>and Sensitivities</a:t>
            </a:r>
            <a:endParaRPr lang="en-US" sz="3200" dirty="0">
              <a:solidFill>
                <a:srgbClr val="4E4B43"/>
              </a:solidFill>
              <a:latin typeface="Montserrat Light" pitchFamily="2" charset="77"/>
            </a:endParaRPr>
          </a:p>
        </p:txBody>
      </p:sp>
      <p:pic>
        <p:nvPicPr>
          <p:cNvPr id="3" name="Picture 10" descr="Safe">
            <a:extLst>
              <a:ext uri="{FF2B5EF4-FFF2-40B4-BE49-F238E27FC236}">
                <a16:creationId xmlns:a16="http://schemas.microsoft.com/office/drawing/2014/main" id="{CC77115E-7A2B-FBA6-F9EF-D37D0F56ABBA}"/>
              </a:ext>
            </a:extLst>
          </p:cNvPr>
          <p:cNvPicPr>
            <a:picLocks noChangeAspect="1" noChangeArrowheads="1"/>
          </p:cNvPicPr>
          <p:nvPr/>
        </p:nvPicPr>
        <p:blipFill>
          <a:blip r:embed="rId4" cstate="print"/>
          <a:srcRect/>
          <a:stretch>
            <a:fillRect/>
          </a:stretch>
        </p:blipFill>
        <p:spPr>
          <a:xfrm>
            <a:off x="5897459" y="4801"/>
            <a:ext cx="3246541" cy="6101038"/>
          </a:xfrm>
          <a:prstGeom prst="rect">
            <a:avLst/>
          </a:prstGeom>
          <a:effectLst>
            <a:outerShdw blurRad="50800" dist="38100" dir="8100000" algn="tr" rotWithShape="0">
              <a:prstClr val="black">
                <a:alpha val="40000"/>
              </a:prstClr>
            </a:outerShdw>
          </a:effectLst>
        </p:spPr>
      </p:pic>
      <p:sp>
        <p:nvSpPr>
          <p:cNvPr id="9" name="Rectangle 8">
            <a:extLst>
              <a:ext uri="{FF2B5EF4-FFF2-40B4-BE49-F238E27FC236}">
                <a16:creationId xmlns:a16="http://schemas.microsoft.com/office/drawing/2014/main" id="{14D91F7B-36B0-BF9C-4388-7ED48907D1D7}"/>
              </a:ext>
            </a:extLst>
          </p:cNvPr>
          <p:cNvSpPr/>
          <p:nvPr/>
        </p:nvSpPr>
        <p:spPr>
          <a:xfrm flipV="1">
            <a:off x="1234230" y="2169795"/>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700830" y="3352800"/>
            <a:ext cx="4495800" cy="830997"/>
          </a:xfrm>
          <a:prstGeom prst="rect">
            <a:avLst/>
          </a:prstGeom>
          <a:noFill/>
        </p:spPr>
        <p:txBody>
          <a:bodyPr wrap="square" rtlCol="0">
            <a:spAutoFit/>
          </a:bodyPr>
          <a:lstStyle/>
          <a:p>
            <a:pPr algn="ctr"/>
            <a:r>
              <a:rPr lang="en-US" sz="2400" dirty="0">
                <a:solidFill>
                  <a:srgbClr val="4E4B43"/>
                </a:solidFill>
                <a:latin typeface="Montserrat Light" pitchFamily="2" charset="77"/>
              </a:rPr>
              <a:t>Vitamin C is registered as beneficial.</a:t>
            </a:r>
          </a:p>
        </p:txBody>
      </p:sp>
    </p:spTree>
    <p:extLst>
      <p:ext uri="{BB962C8B-B14F-4D97-AF65-F5344CB8AC3E}">
        <p14:creationId xmlns:p14="http://schemas.microsoft.com/office/powerpoint/2010/main" val="1823590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Understanding Allergies </a:t>
            </a:r>
            <a:br>
              <a:rPr lang="en-US" sz="3200" dirty="0">
                <a:solidFill>
                  <a:srgbClr val="4E4B43"/>
                </a:solidFill>
                <a:latin typeface="Montserrat Light" panose="00000400000000000000" pitchFamily="2" charset="0"/>
              </a:rPr>
            </a:br>
            <a:r>
              <a:rPr lang="en-US" sz="3200" dirty="0">
                <a:solidFill>
                  <a:srgbClr val="4E4B43"/>
                </a:solidFill>
                <a:latin typeface="Montserrat Light" panose="00000400000000000000" pitchFamily="2" charset="0"/>
              </a:rPr>
              <a:t>and Sensitivities</a:t>
            </a:r>
            <a:endParaRPr lang="en-US" sz="3200" dirty="0">
              <a:solidFill>
                <a:srgbClr val="4E4B43"/>
              </a:solidFill>
              <a:latin typeface="Montserrat Light" pitchFamily="2" charset="77"/>
            </a:endParaRPr>
          </a:p>
        </p:txBody>
      </p:sp>
      <p:sp>
        <p:nvSpPr>
          <p:cNvPr id="9" name="Rectangle 8">
            <a:extLst>
              <a:ext uri="{FF2B5EF4-FFF2-40B4-BE49-F238E27FC236}">
                <a16:creationId xmlns:a16="http://schemas.microsoft.com/office/drawing/2014/main" id="{14D91F7B-36B0-BF9C-4388-7ED48907D1D7}"/>
              </a:ext>
            </a:extLst>
          </p:cNvPr>
          <p:cNvSpPr/>
          <p:nvPr/>
        </p:nvSpPr>
        <p:spPr>
          <a:xfrm flipV="1">
            <a:off x="1238250" y="160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700830" y="1828800"/>
            <a:ext cx="4495800" cy="4021998"/>
          </a:xfrm>
          <a:prstGeom prst="rect">
            <a:avLst/>
          </a:prstGeom>
          <a:noFill/>
        </p:spPr>
        <p:txBody>
          <a:bodyPr wrap="square" rtlCol="0">
            <a:spAutoFit/>
          </a:bodyPr>
          <a:lstStyle/>
          <a:p>
            <a:pPr marL="342900" indent="-342900" eaLnBrk="1" hangingPunct="1">
              <a:lnSpc>
                <a:spcPct val="110000"/>
              </a:lnSpc>
              <a:buFont typeface="Wingdings" pitchFamily="2" charset="2"/>
              <a:buChar char="ü"/>
            </a:pPr>
            <a:r>
              <a:rPr lang="en-US" dirty="0">
                <a:solidFill>
                  <a:srgbClr val="4E4B43"/>
                </a:solidFill>
                <a:latin typeface="Montserrat Light" panose="00000400000000000000" pitchFamily="2" charset="0"/>
              </a:rPr>
              <a:t>Reactions occur when the mechanism of interpretation becomes impaired.</a:t>
            </a:r>
          </a:p>
          <a:p>
            <a:pPr eaLnBrk="1" hangingPunct="1">
              <a:lnSpc>
                <a:spcPct val="110000"/>
              </a:lnSpc>
            </a:pPr>
            <a:endParaRPr lang="en-US" dirty="0">
              <a:solidFill>
                <a:srgbClr val="4E4B43"/>
              </a:solidFill>
              <a:latin typeface="Montserrat Light" panose="00000400000000000000" pitchFamily="2" charset="0"/>
            </a:endParaRPr>
          </a:p>
          <a:p>
            <a:pPr marL="342900" indent="-342900" eaLnBrk="1" hangingPunct="1">
              <a:lnSpc>
                <a:spcPct val="110000"/>
              </a:lnSpc>
              <a:buFont typeface="Wingdings" pitchFamily="2" charset="2"/>
              <a:buChar char="ü"/>
            </a:pPr>
            <a:r>
              <a:rPr lang="en-US" dirty="0">
                <a:solidFill>
                  <a:srgbClr val="4E4B43"/>
                </a:solidFill>
                <a:latin typeface="Montserrat Light" panose="00000400000000000000" pitchFamily="2" charset="0"/>
              </a:rPr>
              <a:t>The </a:t>
            </a:r>
            <a:r>
              <a:rPr lang="en-US" u="sng" dirty="0">
                <a:solidFill>
                  <a:srgbClr val="4E4B43"/>
                </a:solidFill>
                <a:latin typeface="Montserrat Light" panose="00000400000000000000" pitchFamily="2" charset="0"/>
              </a:rPr>
              <a:t>cause</a:t>
            </a:r>
            <a:r>
              <a:rPr lang="en-US" dirty="0">
                <a:solidFill>
                  <a:srgbClr val="4E4B43"/>
                </a:solidFill>
                <a:latin typeface="Montserrat Light" panose="00000400000000000000" pitchFamily="2" charset="0"/>
              </a:rPr>
              <a:t> is the same for all inappropriate reactions: an error in perception.</a:t>
            </a:r>
          </a:p>
          <a:p>
            <a:pPr eaLnBrk="1" hangingPunct="1">
              <a:lnSpc>
                <a:spcPct val="110000"/>
              </a:lnSpc>
            </a:pPr>
            <a:endParaRPr lang="en-US" dirty="0">
              <a:solidFill>
                <a:srgbClr val="4E4B43"/>
              </a:solidFill>
              <a:latin typeface="Montserrat Light" panose="00000400000000000000" pitchFamily="2" charset="0"/>
            </a:endParaRPr>
          </a:p>
          <a:p>
            <a:pPr marL="342900" indent="-342900" eaLnBrk="1" hangingPunct="1">
              <a:lnSpc>
                <a:spcPct val="110000"/>
              </a:lnSpc>
              <a:buFont typeface="Wingdings" pitchFamily="2" charset="2"/>
              <a:buChar char="ü"/>
            </a:pPr>
            <a:r>
              <a:rPr lang="en-US" dirty="0">
                <a:solidFill>
                  <a:srgbClr val="4E4B43"/>
                </a:solidFill>
                <a:latin typeface="Montserrat Light" panose="00000400000000000000" pitchFamily="2" charset="0"/>
              </a:rPr>
              <a:t>If the error in perception can be corrected, the related symptoms can be resolved. The body can accept the substance as harmless and no longer react.</a:t>
            </a:r>
          </a:p>
        </p:txBody>
      </p:sp>
      <p:pic>
        <p:nvPicPr>
          <p:cNvPr id="2" name="Picture 10" descr="Data Error">
            <a:extLst>
              <a:ext uri="{FF2B5EF4-FFF2-40B4-BE49-F238E27FC236}">
                <a16:creationId xmlns:a16="http://schemas.microsoft.com/office/drawing/2014/main" id="{B6D089EF-E397-9888-E69F-0DCD3B6630ED}"/>
              </a:ext>
            </a:extLst>
          </p:cNvPr>
          <p:cNvPicPr>
            <a:picLocks noGrp="1" noChangeAspect="1" noChangeArrowheads="1"/>
          </p:cNvPicPr>
          <p:nvPr>
            <p:ph sz="half" idx="2"/>
          </p:nvPr>
        </p:nvPicPr>
        <p:blipFill>
          <a:blip r:embed="rId4" cstate="print"/>
          <a:srcRect/>
          <a:stretch>
            <a:fillRect/>
          </a:stretch>
        </p:blipFill>
        <p:spPr>
          <a:xfrm>
            <a:off x="5897460" y="0"/>
            <a:ext cx="3246541" cy="6101039"/>
          </a:xfr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614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anim calcmode="lin" valueType="num">
                                      <p:cBhvr>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anim calcmode="lin" valueType="num">
                                      <p:cBhvr>
                                        <p:cTn id="2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a:extLst>
              <a:ext uri="{FF2B5EF4-FFF2-40B4-BE49-F238E27FC236}">
                <a16:creationId xmlns:a16="http://schemas.microsoft.com/office/drawing/2014/main" id="{D9197F58-8636-67F1-CB02-557F7DA36386}"/>
              </a:ext>
            </a:extLst>
          </p:cNvPr>
          <p:cNvSpPr/>
          <p:nvPr/>
        </p:nvSpPr>
        <p:spPr>
          <a:xfrm>
            <a:off x="2104505" y="838200"/>
            <a:ext cx="5896495" cy="38481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0C82ED-45F9-9269-0B09-4D54C9EAAA21}"/>
              </a:ext>
            </a:extLst>
          </p:cNvPr>
          <p:cNvSpPr/>
          <p:nvPr/>
        </p:nvSpPr>
        <p:spPr>
          <a:xfrm>
            <a:off x="1455896" y="1447800"/>
            <a:ext cx="5896495" cy="38481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2041943" y="1944253"/>
            <a:ext cx="4724400" cy="2308324"/>
          </a:xfrm>
          <a:prstGeom prst="rect">
            <a:avLst/>
          </a:prstGeom>
          <a:noFill/>
        </p:spPr>
        <p:txBody>
          <a:bodyPr wrap="square" rtlCol="0">
            <a:spAutoFit/>
          </a:bodyPr>
          <a:lstStyle/>
          <a:p>
            <a:pPr lvl="0" algn="ctr"/>
            <a:r>
              <a:rPr lang="en-US" sz="2400" b="0" i="0" dirty="0">
                <a:solidFill>
                  <a:srgbClr val="4E4B43"/>
                </a:solidFill>
                <a:latin typeface="Montserrat Light" pitchFamily="2" charset="77"/>
              </a:rPr>
              <a:t>Well, allergies and sensitivities can occur when the body mistakenly perceives a harmless substance as harmful and then reacts inappropriately.</a:t>
            </a:r>
          </a:p>
        </p:txBody>
      </p:sp>
      <p:sp>
        <p:nvSpPr>
          <p:cNvPr id="8" name="Rectangle 7">
            <a:extLst>
              <a:ext uri="{FF2B5EF4-FFF2-40B4-BE49-F238E27FC236}">
                <a16:creationId xmlns:a16="http://schemas.microsoft.com/office/drawing/2014/main" id="{22E11AB4-2B89-90F2-D28C-93B070535F98}"/>
              </a:ext>
            </a:extLst>
          </p:cNvPr>
          <p:cNvSpPr/>
          <p:nvPr/>
        </p:nvSpPr>
        <p:spPr>
          <a:xfrm flipV="1">
            <a:off x="2689643" y="467868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50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533400"/>
            <a:ext cx="6747519" cy="53340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409575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1828799" y="1432917"/>
            <a:ext cx="5486400" cy="1538883"/>
          </a:xfrm>
          <a:prstGeom prst="rect">
            <a:avLst/>
          </a:prstGeom>
          <a:noFill/>
        </p:spPr>
        <p:txBody>
          <a:bodyPr wrap="square" rtlCol="0">
            <a:spAutoFit/>
          </a:bodyPr>
          <a:lstStyle/>
          <a:p>
            <a:pPr algn="ctr"/>
            <a:r>
              <a:rPr lang="en-US" sz="1600" dirty="0">
                <a:solidFill>
                  <a:srgbClr val="4E4B43"/>
                </a:solidFill>
                <a:latin typeface="Montserrat Light" pitchFamily="2" charset="77"/>
              </a:rPr>
              <a:t> “Exposure to allergens at certain times when the body’s defenses are lowered or weakened, such as a viral infection or pregnancy, seems to contribute to the development of allergies.”</a:t>
            </a:r>
          </a:p>
          <a:p>
            <a:pPr algn="ctr"/>
            <a:endParaRPr lang="en-US" sz="1600" dirty="0">
              <a:solidFill>
                <a:srgbClr val="4E4B43"/>
              </a:solidFill>
              <a:latin typeface="Montserrat Light" pitchFamily="2" charset="77"/>
            </a:endParaRPr>
          </a:p>
          <a:p>
            <a:pPr algn="ctr"/>
            <a:r>
              <a:rPr lang="en-US" sz="1100" i="1" dirty="0">
                <a:solidFill>
                  <a:srgbClr val="4E4B43"/>
                </a:solidFill>
                <a:latin typeface="Montserrat Light" pitchFamily="2" charset="77"/>
              </a:rPr>
              <a:t>-National Institute of Allergy and Infectious Disease</a:t>
            </a:r>
            <a:endParaRPr lang="en-US" sz="1100" i="1" dirty="0">
              <a:solidFill>
                <a:srgbClr val="4E4B43"/>
              </a:solidFill>
              <a:effectLst/>
              <a:latin typeface="Montserrat Light" pitchFamily="2" charset="77"/>
            </a:endParaRPr>
          </a:p>
        </p:txBody>
      </p:sp>
      <p:sp>
        <p:nvSpPr>
          <p:cNvPr id="2" name="Rectangle 1">
            <a:extLst>
              <a:ext uri="{FF2B5EF4-FFF2-40B4-BE49-F238E27FC236}">
                <a16:creationId xmlns:a16="http://schemas.microsoft.com/office/drawing/2014/main" id="{B058F871-B21C-E50C-1AC7-C97262DF933E}"/>
              </a:ext>
            </a:extLst>
          </p:cNvPr>
          <p:cNvSpPr/>
          <p:nvPr/>
        </p:nvSpPr>
        <p:spPr>
          <a:xfrm flipV="1">
            <a:off x="2857499" y="3358291"/>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DDDD58-B6BC-BBD1-328D-02347D80505C}"/>
              </a:ext>
            </a:extLst>
          </p:cNvPr>
          <p:cNvSpPr txBox="1"/>
          <p:nvPr/>
        </p:nvSpPr>
        <p:spPr>
          <a:xfrm>
            <a:off x="1" y="619954"/>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Negative Conditioning</a:t>
            </a:r>
            <a:endParaRPr lang="en-US" sz="3200" dirty="0">
              <a:solidFill>
                <a:srgbClr val="4E4B43"/>
              </a:solidFill>
            </a:endParaRPr>
          </a:p>
        </p:txBody>
      </p:sp>
      <p:sp>
        <p:nvSpPr>
          <p:cNvPr id="5" name="TextBox 4">
            <a:extLst>
              <a:ext uri="{FF2B5EF4-FFF2-40B4-BE49-F238E27FC236}">
                <a16:creationId xmlns:a16="http://schemas.microsoft.com/office/drawing/2014/main" id="{AFA9246C-E34D-71C5-F69F-10A2B54E4D7B}"/>
              </a:ext>
            </a:extLst>
          </p:cNvPr>
          <p:cNvSpPr txBox="1"/>
          <p:nvPr/>
        </p:nvSpPr>
        <p:spPr>
          <a:xfrm>
            <a:off x="1881447" y="3799582"/>
            <a:ext cx="5486400" cy="1077218"/>
          </a:xfrm>
          <a:prstGeom prst="rect">
            <a:avLst/>
          </a:prstGeom>
          <a:noFill/>
        </p:spPr>
        <p:txBody>
          <a:bodyPr wrap="square" rtlCol="0">
            <a:spAutoFit/>
          </a:bodyPr>
          <a:lstStyle/>
          <a:p>
            <a:pPr algn="ctr"/>
            <a:r>
              <a:rPr lang="en-US" sz="1600" dirty="0">
                <a:solidFill>
                  <a:srgbClr val="4E4B43"/>
                </a:solidFill>
                <a:latin typeface="Montserrat Light" panose="00000400000000000000" pitchFamily="2" charset="0"/>
                <a:cs typeface="Arial" panose="020B0604020202020204" pitchFamily="34" charset="0"/>
              </a:rPr>
              <a:t>The more stressed the body’s systems are, the more likely they are to become over-reactive to a substance and mistakenly associate that substances as being harmful, even though it isn't.</a:t>
            </a:r>
            <a:endParaRPr lang="en-US" sz="1600" dirty="0">
              <a:solidFill>
                <a:srgbClr val="4E4B43"/>
              </a:solidFill>
              <a:latin typeface="Montserrat Light" panose="00000400000000000000" pitchFamily="2" charset="0"/>
            </a:endParaRPr>
          </a:p>
        </p:txBody>
      </p:sp>
    </p:spTree>
    <p:extLst>
      <p:ext uri="{BB962C8B-B14F-4D97-AF65-F5344CB8AC3E}">
        <p14:creationId xmlns:p14="http://schemas.microsoft.com/office/powerpoint/2010/main" val="20872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495300" y="1305251"/>
            <a:ext cx="47625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685800" y="1905000"/>
            <a:ext cx="3949243" cy="2970044"/>
          </a:xfrm>
          <a:prstGeom prst="rect">
            <a:avLst/>
          </a:prstGeom>
          <a:noFill/>
        </p:spPr>
        <p:txBody>
          <a:bodyPr wrap="square" rtlCol="0">
            <a:spAutoFit/>
          </a:bodyPr>
          <a:lstStyle/>
          <a:p>
            <a:pPr eaLnBrk="1" hangingPunct="1">
              <a:buFontTx/>
              <a:buNone/>
            </a:pPr>
            <a:r>
              <a:rPr lang="en-AU" sz="1700" dirty="0">
                <a:solidFill>
                  <a:srgbClr val="4E4B43"/>
                </a:solidFill>
                <a:latin typeface="Montserrat Light" panose="00000400000000000000" pitchFamily="2" charset="0"/>
              </a:rPr>
              <a:t>The ability to affect physiology with an external stimulus was first demonstrated by Dr. Ivan Pavlov in 1903.  </a:t>
            </a:r>
          </a:p>
          <a:p>
            <a:pPr eaLnBrk="1" hangingPunct="1">
              <a:buFontTx/>
              <a:buNone/>
            </a:pPr>
            <a:endParaRPr lang="en-AU" sz="1700" dirty="0">
              <a:solidFill>
                <a:srgbClr val="4E4B43"/>
              </a:solidFill>
              <a:latin typeface="Montserrat Light" panose="00000400000000000000" pitchFamily="2" charset="0"/>
            </a:endParaRPr>
          </a:p>
          <a:p>
            <a:pPr eaLnBrk="1" hangingPunct="1">
              <a:buFontTx/>
              <a:buNone/>
            </a:pPr>
            <a:endParaRPr lang="en-AU" sz="1700" dirty="0">
              <a:solidFill>
                <a:srgbClr val="4E4B43"/>
              </a:solidFill>
              <a:latin typeface="Montserrat Light" panose="00000400000000000000" pitchFamily="2" charset="0"/>
            </a:endParaRPr>
          </a:p>
          <a:p>
            <a:pPr eaLnBrk="1" hangingPunct="1">
              <a:buFontTx/>
              <a:buNone/>
            </a:pPr>
            <a:r>
              <a:rPr lang="en-AU" sz="1700" dirty="0">
                <a:solidFill>
                  <a:srgbClr val="4E4B43"/>
                </a:solidFill>
                <a:latin typeface="Montserrat Light" panose="00000400000000000000" pitchFamily="2" charset="0"/>
              </a:rPr>
              <a:t>Dr. Pavlov showed that a dog’s physiology could be conditioned by associating food with an external stimulus in the form of a sound-- produced by ringing a bell.  </a:t>
            </a:r>
            <a:endParaRPr lang="en-US" sz="17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1" y="533400"/>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Conditioning Effect</a:t>
            </a:r>
            <a:endParaRPr lang="en-US" sz="3200" dirty="0">
              <a:solidFill>
                <a:srgbClr val="4E4B43"/>
              </a:solidFill>
            </a:endParaRPr>
          </a:p>
        </p:txBody>
      </p:sp>
      <p:pic>
        <p:nvPicPr>
          <p:cNvPr id="9" name="Picture 12" descr="Pavlov">
            <a:extLst>
              <a:ext uri="{FF2B5EF4-FFF2-40B4-BE49-F238E27FC236}">
                <a16:creationId xmlns:a16="http://schemas.microsoft.com/office/drawing/2014/main" id="{74355EDA-42BD-FC45-EB3F-1D17654C7A49}"/>
              </a:ext>
            </a:extLst>
          </p:cNvPr>
          <p:cNvPicPr>
            <a:picLocks noChangeAspect="1" noChangeArrowheads="1"/>
          </p:cNvPicPr>
          <p:nvPr/>
        </p:nvPicPr>
        <p:blipFill>
          <a:blip r:embed="rId4" cstate="print"/>
          <a:srcRect/>
          <a:stretch>
            <a:fillRect/>
          </a:stretch>
        </p:blipFill>
        <p:spPr>
          <a:xfrm>
            <a:off x="4724857" y="1958491"/>
            <a:ext cx="3949243" cy="335191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86458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495300" y="1305251"/>
            <a:ext cx="47625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628652" y="2667000"/>
            <a:ext cx="4096205" cy="1477328"/>
          </a:xfrm>
          <a:prstGeom prst="rect">
            <a:avLst/>
          </a:prstGeom>
          <a:noFill/>
        </p:spPr>
        <p:txBody>
          <a:bodyPr wrap="square" rtlCol="0">
            <a:spAutoFit/>
          </a:bodyPr>
          <a:lstStyle/>
          <a:p>
            <a:pPr eaLnBrk="1" hangingPunct="1">
              <a:buFontTx/>
              <a:buNone/>
            </a:pPr>
            <a:r>
              <a:rPr lang="en-AU" sz="1800" dirty="0">
                <a:solidFill>
                  <a:srgbClr val="4E4B43"/>
                </a:solidFill>
                <a:latin typeface="Montserrat Light" panose="00000400000000000000" pitchFamily="2" charset="0"/>
              </a:rPr>
              <a:t>The dog’s salivary glands would be activated by the stimulus even though there was no food present, simply by creating an association with the food.</a:t>
            </a: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1" y="533400"/>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Conditioning Effect</a:t>
            </a:r>
            <a:endParaRPr lang="en-US" sz="3200" dirty="0">
              <a:solidFill>
                <a:srgbClr val="4E4B43"/>
              </a:solidFill>
            </a:endParaRPr>
          </a:p>
        </p:txBody>
      </p:sp>
      <p:pic>
        <p:nvPicPr>
          <p:cNvPr id="9" name="Picture 12" descr="Pavlov">
            <a:extLst>
              <a:ext uri="{FF2B5EF4-FFF2-40B4-BE49-F238E27FC236}">
                <a16:creationId xmlns:a16="http://schemas.microsoft.com/office/drawing/2014/main" id="{74355EDA-42BD-FC45-EB3F-1D17654C7A49}"/>
              </a:ext>
            </a:extLst>
          </p:cNvPr>
          <p:cNvPicPr>
            <a:picLocks noChangeAspect="1" noChangeArrowheads="1"/>
          </p:cNvPicPr>
          <p:nvPr/>
        </p:nvPicPr>
        <p:blipFill>
          <a:blip r:embed="rId3" cstate="print"/>
          <a:srcRect/>
          <a:stretch>
            <a:fillRect/>
          </a:stretch>
        </p:blipFill>
        <p:spPr>
          <a:xfrm>
            <a:off x="4724857" y="1958491"/>
            <a:ext cx="3949243" cy="335191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2455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01623" y="1305251"/>
            <a:ext cx="58293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822246" y="1905000"/>
            <a:ext cx="4381499" cy="3139321"/>
          </a:xfrm>
          <a:prstGeom prst="rect">
            <a:avLst/>
          </a:prstGeom>
          <a:noFill/>
        </p:spPr>
        <p:txBody>
          <a:bodyPr wrap="square" rtlCol="0">
            <a:spAutoFit/>
          </a:bodyPr>
          <a:lstStyle/>
          <a:p>
            <a:pPr eaLnBrk="1" hangingPunct="1">
              <a:buFontTx/>
              <a:buNone/>
            </a:pPr>
            <a:r>
              <a:rPr lang="en-AU" sz="1800" dirty="0">
                <a:solidFill>
                  <a:srgbClr val="4E4B43"/>
                </a:solidFill>
                <a:latin typeface="Montserrat Light" panose="00000400000000000000" pitchFamily="2" charset="0"/>
              </a:rPr>
              <a:t>During treatment, gentle pressure is used on points that correspond with organ systems involved in a reaction and Sympathetic Nervous System (SNS).</a:t>
            </a:r>
          </a:p>
          <a:p>
            <a:pPr eaLnBrk="1" hangingPunct="1">
              <a:buFontTx/>
              <a:buNone/>
            </a:pPr>
            <a:endParaRPr lang="en-AU" dirty="0">
              <a:solidFill>
                <a:srgbClr val="4E4B43"/>
              </a:solidFill>
              <a:latin typeface="Montserrat Light" panose="00000400000000000000" pitchFamily="2" charset="0"/>
            </a:endParaRPr>
          </a:p>
          <a:p>
            <a:pPr eaLnBrk="1" hangingPunct="1">
              <a:buFontTx/>
              <a:buNone/>
            </a:pPr>
            <a:endParaRPr lang="en-AU" dirty="0">
              <a:solidFill>
                <a:srgbClr val="4E4B43"/>
              </a:solidFill>
              <a:latin typeface="Montserrat Light" panose="00000400000000000000" pitchFamily="2" charset="0"/>
            </a:endParaRPr>
          </a:p>
          <a:p>
            <a:pPr eaLnBrk="1" hangingPunct="1">
              <a:buFontTx/>
              <a:buNone/>
            </a:pPr>
            <a:r>
              <a:rPr lang="en-AU" sz="1800" dirty="0">
                <a:solidFill>
                  <a:srgbClr val="4E4B43"/>
                </a:solidFill>
                <a:latin typeface="Montserrat Light" panose="00000400000000000000" pitchFamily="2" charset="0"/>
              </a:rPr>
              <a:t>While the stimulation is applied, a subtle representation of the offending substance is introduced to the surface of the skin.</a:t>
            </a: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1" y="533400"/>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How AAT Works</a:t>
            </a:r>
            <a:endParaRPr lang="en-US" sz="3200" dirty="0">
              <a:solidFill>
                <a:srgbClr val="4E4B43"/>
              </a:solidFill>
            </a:endParaRPr>
          </a:p>
        </p:txBody>
      </p:sp>
      <p:pic>
        <p:nvPicPr>
          <p:cNvPr id="4" name="Picture 3" descr="dot_man_ed.jpg">
            <a:extLst>
              <a:ext uri="{FF2B5EF4-FFF2-40B4-BE49-F238E27FC236}">
                <a16:creationId xmlns:a16="http://schemas.microsoft.com/office/drawing/2014/main" id="{C6A91A6D-DD2D-72BE-AA2B-825471452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368" y="2057400"/>
            <a:ext cx="3110032" cy="397642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88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01623" y="1305251"/>
            <a:ext cx="58293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822246" y="1905000"/>
            <a:ext cx="4381499" cy="3139321"/>
          </a:xfrm>
          <a:prstGeom prst="rect">
            <a:avLst/>
          </a:prstGeom>
          <a:noFill/>
        </p:spPr>
        <p:txBody>
          <a:bodyPr wrap="square" rtlCol="0">
            <a:spAutoFit/>
          </a:bodyPr>
          <a:lstStyle/>
          <a:p>
            <a:pPr eaLnBrk="1" hangingPunct="1">
              <a:buFontTx/>
              <a:buNone/>
            </a:pPr>
            <a:r>
              <a:rPr lang="en-AU" sz="1800" dirty="0">
                <a:solidFill>
                  <a:srgbClr val="4E4B43"/>
                </a:solidFill>
                <a:latin typeface="Montserrat Light" panose="00000400000000000000" pitchFamily="2" charset="0"/>
              </a:rPr>
              <a:t>The stimulation reduces the hyperactivity of the effected organ systems and reduces sympathetic nerve activity.</a:t>
            </a:r>
          </a:p>
          <a:p>
            <a:pPr eaLnBrk="1" hangingPunct="1">
              <a:buFontTx/>
              <a:buNone/>
            </a:pPr>
            <a:endParaRPr lang="en-AU" dirty="0">
              <a:solidFill>
                <a:srgbClr val="4E4B43"/>
              </a:solidFill>
              <a:latin typeface="Montserrat Light" panose="00000400000000000000" pitchFamily="2" charset="0"/>
            </a:endParaRPr>
          </a:p>
          <a:p>
            <a:pPr eaLnBrk="1" hangingPunct="1">
              <a:buFontTx/>
              <a:buNone/>
            </a:pPr>
            <a:endParaRPr lang="en-AU" dirty="0">
              <a:solidFill>
                <a:srgbClr val="4E4B43"/>
              </a:solidFill>
              <a:latin typeface="Montserrat Light" panose="00000400000000000000" pitchFamily="2" charset="0"/>
            </a:endParaRPr>
          </a:p>
          <a:p>
            <a:pPr eaLnBrk="1" hangingPunct="1">
              <a:buFontTx/>
              <a:buNone/>
            </a:pPr>
            <a:r>
              <a:rPr lang="en-AU" sz="1800" dirty="0">
                <a:solidFill>
                  <a:srgbClr val="4E4B43"/>
                </a:solidFill>
                <a:latin typeface="Montserrat Light" panose="00000400000000000000" pitchFamily="2" charset="0"/>
              </a:rPr>
              <a:t>The body associates the enhanced state with the second stimulus, the signal, which together conditions the body to respond more appropriately and creates a new association.</a:t>
            </a: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1" y="533400"/>
            <a:ext cx="9144000"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How AAT Works</a:t>
            </a:r>
            <a:endParaRPr lang="en-US" sz="3200" dirty="0">
              <a:solidFill>
                <a:srgbClr val="4E4B43"/>
              </a:solidFill>
            </a:endParaRPr>
          </a:p>
        </p:txBody>
      </p:sp>
      <p:pic>
        <p:nvPicPr>
          <p:cNvPr id="4" name="Picture 3" descr="dot_man_ed.jpg">
            <a:extLst>
              <a:ext uri="{FF2B5EF4-FFF2-40B4-BE49-F238E27FC236}">
                <a16:creationId xmlns:a16="http://schemas.microsoft.com/office/drawing/2014/main" id="{C6A91A6D-DD2D-72BE-AA2B-825471452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368" y="2057400"/>
            <a:ext cx="3110032" cy="3976423"/>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933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6190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3800187" y="1752600"/>
            <a:ext cx="4602122" cy="3693319"/>
          </a:xfrm>
          <a:prstGeom prst="rect">
            <a:avLst/>
          </a:prstGeom>
          <a:noFill/>
        </p:spPr>
        <p:txBody>
          <a:bodyPr wrap="square" rtlCol="0">
            <a:spAutoFit/>
          </a:bodyPr>
          <a:lstStyle/>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A sensitivity or inappropriate reaction may cause symptoms from any organ system in the body.</a:t>
            </a:r>
          </a:p>
          <a:p>
            <a:pPr eaLnBrk="1" hangingPunct="1"/>
            <a:endParaRPr lang="en-AU" sz="1800" dirty="0">
              <a:solidFill>
                <a:srgbClr val="4E4B43"/>
              </a:solidFill>
              <a:latin typeface="Montserrat Light" panose="00000400000000000000" pitchFamily="2" charset="0"/>
            </a:endParaRPr>
          </a:p>
          <a:p>
            <a:pPr eaLnBrk="1" hangingPunct="1"/>
            <a:endParaRPr lang="en-AU" sz="1800" dirty="0">
              <a:solidFill>
                <a:srgbClr val="4E4B43"/>
              </a:solidFill>
              <a:latin typeface="Montserrat Light" panose="00000400000000000000" pitchFamily="2" charset="0"/>
            </a:endParaRPr>
          </a:p>
          <a:p>
            <a:pPr marL="285750" indent="-285750" eaLnBrk="1" hangingPunct="1">
              <a:buFont typeface="Wingdings" pitchFamily="2" charset="2"/>
              <a:buChar char="ü"/>
            </a:pPr>
            <a:r>
              <a:rPr lang="en-AU" dirty="0">
                <a:solidFill>
                  <a:srgbClr val="4E4B43"/>
                </a:solidFill>
                <a:latin typeface="Montserrat Light" panose="00000400000000000000" pitchFamily="2" charset="0"/>
              </a:rPr>
              <a:t>Any substance can cause any form of symptom.</a:t>
            </a:r>
          </a:p>
          <a:p>
            <a:pPr eaLnBrk="1" hangingPunct="1"/>
            <a:endParaRPr lang="en-AU" dirty="0">
              <a:solidFill>
                <a:srgbClr val="4E4B43"/>
              </a:solidFill>
              <a:latin typeface="Montserrat Light" panose="00000400000000000000" pitchFamily="2" charset="0"/>
            </a:endParaRPr>
          </a:p>
          <a:p>
            <a:pPr eaLnBrk="1" hangingPunct="1"/>
            <a:endParaRPr lang="en-AU" dirty="0">
              <a:solidFill>
                <a:srgbClr val="4E4B43"/>
              </a:solidFill>
              <a:latin typeface="Montserrat Light" panose="00000400000000000000" pitchFamily="2" charset="0"/>
            </a:endParaRPr>
          </a:p>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The symptoms of a </a:t>
            </a:r>
            <a:r>
              <a:rPr lang="en-AU" dirty="0">
                <a:solidFill>
                  <a:srgbClr val="4E4B43"/>
                </a:solidFill>
                <a:latin typeface="Montserrat Light" panose="00000400000000000000" pitchFamily="2" charset="0"/>
              </a:rPr>
              <a:t>reaction depend on which organ system is affected in the body.</a:t>
            </a:r>
            <a:endParaRPr lang="en-AU" sz="1800" dirty="0">
              <a:solidFill>
                <a:srgbClr val="4E4B43"/>
              </a:solidFill>
              <a:latin typeface="Montserrat Light" panose="00000400000000000000" pitchFamily="2" charset="0"/>
            </a:endParaRPr>
          </a:p>
          <a:p>
            <a:pPr eaLnBrk="1" hangingPunct="1">
              <a:buFontTx/>
              <a:buNone/>
            </a:pP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Organ Systems</a:t>
            </a:r>
            <a:endParaRPr lang="en-US" sz="3200" dirty="0">
              <a:solidFill>
                <a:srgbClr val="4E4B43"/>
              </a:solidFill>
            </a:endParaRPr>
          </a:p>
        </p:txBody>
      </p:sp>
      <p:pic>
        <p:nvPicPr>
          <p:cNvPr id="6" name="Content Placeholder 14">
            <a:extLst>
              <a:ext uri="{FF2B5EF4-FFF2-40B4-BE49-F238E27FC236}">
                <a16:creationId xmlns:a16="http://schemas.microsoft.com/office/drawing/2014/main" id="{CA996008-437E-E42F-2328-AEAAFAA19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0200"/>
            <a:ext cx="2976179" cy="397184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4949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anim calcmode="lin" valueType="num">
                                      <p:cBhvr>
                                        <p:cTn id="1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animEffect transition="in" filter="fade">
                                      <p:cBhvr>
                                        <p:cTn id="23" dur="500"/>
                                        <p:tgtEl>
                                          <p:spTgt spid="14">
                                            <p:txEl>
                                              <p:pRg st="6" end="6"/>
                                            </p:txEl>
                                          </p:spTgt>
                                        </p:tgtEl>
                                      </p:cBhvr>
                                    </p:animEffect>
                                    <p:anim calcmode="lin" valueType="num">
                                      <p:cBhvr>
                                        <p:cTn id="24"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25" dur="450" decel="100000" fill="hold"/>
                                        <p:tgtEl>
                                          <p:spTgt spid="14">
                                            <p:txEl>
                                              <p:pRg st="6" end="6"/>
                                            </p:txEl>
                                          </p:spTgt>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1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705100"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5181600" y="2840875"/>
            <a:ext cx="3230522" cy="830997"/>
          </a:xfrm>
          <a:prstGeom prst="rect">
            <a:avLst/>
          </a:prstGeom>
          <a:noFill/>
        </p:spPr>
        <p:txBody>
          <a:bodyPr wrap="square" rtlCol="0">
            <a:spAutoFit/>
          </a:bodyPr>
          <a:lstStyle/>
          <a:p>
            <a:pPr eaLnBrk="1" hangingPunct="1"/>
            <a:r>
              <a:rPr lang="en-AU" sz="2400" dirty="0">
                <a:solidFill>
                  <a:srgbClr val="4E4B43"/>
                </a:solidFill>
                <a:latin typeface="Montserrat Light" panose="00000400000000000000" pitchFamily="2" charset="0"/>
              </a:rPr>
              <a:t>Let’s use Dairy as an example:</a:t>
            </a:r>
            <a:endParaRPr lang="en-US" sz="24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Organ Systems</a:t>
            </a:r>
            <a:endParaRPr lang="en-US" sz="3200" dirty="0">
              <a:solidFill>
                <a:srgbClr val="4E4B43"/>
              </a:solidFill>
            </a:endParaRPr>
          </a:p>
        </p:txBody>
      </p:sp>
      <p:pic>
        <p:nvPicPr>
          <p:cNvPr id="4" name="Picture 3" descr="A picture containing indoor, food, milk, butter&#10;&#10;Description automatically generated">
            <a:extLst>
              <a:ext uri="{FF2B5EF4-FFF2-40B4-BE49-F238E27FC236}">
                <a16:creationId xmlns:a16="http://schemas.microsoft.com/office/drawing/2014/main" id="{4C7DE2A8-EEA6-9328-F1D2-AAF155D1E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09" y="1556257"/>
            <a:ext cx="4377296" cy="3948322"/>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845901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01623" y="1305251"/>
            <a:ext cx="58293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822246" y="2133600"/>
            <a:ext cx="4602122" cy="2585323"/>
          </a:xfrm>
          <a:prstGeom prst="rect">
            <a:avLst/>
          </a:prstGeom>
          <a:noFill/>
        </p:spPr>
        <p:txBody>
          <a:bodyPr wrap="square" rtlCol="0">
            <a:spAutoFit/>
          </a:bodyPr>
          <a:lstStyle/>
          <a:p>
            <a:pPr eaLnBrk="1" hangingPunct="1">
              <a:buFontTx/>
              <a:buNone/>
            </a:pPr>
            <a:r>
              <a:rPr lang="en-AU" sz="1800" dirty="0">
                <a:solidFill>
                  <a:srgbClr val="4E4B43"/>
                </a:solidFill>
                <a:latin typeface="Montserrat" pitchFamily="2" charset="77"/>
              </a:rPr>
              <a:t>Stomach:</a:t>
            </a:r>
          </a:p>
          <a:p>
            <a:pPr eaLnBrk="1" hangingPunct="1">
              <a:buFontTx/>
              <a:buNone/>
            </a:pPr>
            <a:r>
              <a:rPr lang="en-AU" dirty="0">
                <a:solidFill>
                  <a:srgbClr val="4E4B43"/>
                </a:solidFill>
                <a:latin typeface="Montserrat Light" panose="00000400000000000000" pitchFamily="2" charset="0"/>
              </a:rPr>
              <a:t>Reflux, heartburn, cramping, bloating, nausea.</a:t>
            </a:r>
          </a:p>
          <a:p>
            <a:pPr eaLnBrk="1" hangingPunct="1">
              <a:buFontTx/>
              <a:buNone/>
            </a:pPr>
            <a:endParaRPr lang="en-AU" sz="1800" dirty="0">
              <a:solidFill>
                <a:srgbClr val="4E4B43"/>
              </a:solidFill>
              <a:latin typeface="Montserrat Light" panose="00000400000000000000" pitchFamily="2" charset="0"/>
            </a:endParaRPr>
          </a:p>
          <a:p>
            <a:pPr eaLnBrk="1" hangingPunct="1">
              <a:buFontTx/>
              <a:buNone/>
            </a:pPr>
            <a:endParaRPr lang="en-AU" sz="1800" dirty="0">
              <a:solidFill>
                <a:srgbClr val="4E4B43"/>
              </a:solidFill>
              <a:latin typeface="Montserrat Light" panose="00000400000000000000" pitchFamily="2" charset="0"/>
            </a:endParaRPr>
          </a:p>
          <a:p>
            <a:pPr eaLnBrk="1" hangingPunct="1">
              <a:buFontTx/>
              <a:buNone/>
            </a:pPr>
            <a:r>
              <a:rPr lang="en-AU" dirty="0">
                <a:solidFill>
                  <a:srgbClr val="4E4B43"/>
                </a:solidFill>
                <a:latin typeface="Montserrat" pitchFamily="2" charset="77"/>
              </a:rPr>
              <a:t>Large Intestine:</a:t>
            </a:r>
          </a:p>
          <a:p>
            <a:pPr eaLnBrk="1" hangingPunct="1">
              <a:buFontTx/>
              <a:buNone/>
            </a:pPr>
            <a:r>
              <a:rPr lang="en-AU" sz="1800" dirty="0">
                <a:solidFill>
                  <a:srgbClr val="4E4B43"/>
                </a:solidFill>
                <a:latin typeface="Montserrat Light" panose="00000400000000000000" pitchFamily="2" charset="0"/>
              </a:rPr>
              <a:t>Irritable Bo</a:t>
            </a:r>
            <a:r>
              <a:rPr lang="en-AU" dirty="0">
                <a:solidFill>
                  <a:srgbClr val="4E4B43"/>
                </a:solidFill>
                <a:latin typeface="Montserrat Light" panose="00000400000000000000" pitchFamily="2" charset="0"/>
              </a:rPr>
              <a:t>wel Syndrome, bloating, abdominal and intestinal pain, constipation, diarrhea.</a:t>
            </a: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Organ Systems</a:t>
            </a:r>
            <a:endParaRPr lang="en-US" sz="3200" dirty="0">
              <a:solidFill>
                <a:srgbClr val="4E4B43"/>
              </a:solidFill>
            </a:endParaRPr>
          </a:p>
        </p:txBody>
      </p:sp>
      <p:pic>
        <p:nvPicPr>
          <p:cNvPr id="5" name="Content Placeholder 14">
            <a:extLst>
              <a:ext uri="{FF2B5EF4-FFF2-40B4-BE49-F238E27FC236}">
                <a16:creationId xmlns:a16="http://schemas.microsoft.com/office/drawing/2014/main" id="{8FED57F4-6DB4-6082-9896-8FACBB3E1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368" y="2061978"/>
            <a:ext cx="2976179" cy="39718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92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01623" y="1305251"/>
            <a:ext cx="58293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822246" y="2209800"/>
            <a:ext cx="4602122" cy="2585323"/>
          </a:xfrm>
          <a:prstGeom prst="rect">
            <a:avLst/>
          </a:prstGeom>
          <a:noFill/>
        </p:spPr>
        <p:txBody>
          <a:bodyPr wrap="square" rtlCol="0">
            <a:spAutoFit/>
          </a:bodyPr>
          <a:lstStyle/>
          <a:p>
            <a:pPr eaLnBrk="1" hangingPunct="1">
              <a:buFontTx/>
              <a:buNone/>
            </a:pPr>
            <a:r>
              <a:rPr lang="en-AU" sz="1800" dirty="0">
                <a:solidFill>
                  <a:srgbClr val="4E4B43"/>
                </a:solidFill>
                <a:latin typeface="Montserrat" pitchFamily="2" charset="77"/>
              </a:rPr>
              <a:t>Lungs:</a:t>
            </a:r>
          </a:p>
          <a:p>
            <a:pPr eaLnBrk="1" hangingPunct="1">
              <a:buFontTx/>
              <a:buNone/>
            </a:pPr>
            <a:r>
              <a:rPr lang="en-AU" dirty="0">
                <a:solidFill>
                  <a:srgbClr val="4E4B43"/>
                </a:solidFill>
                <a:latin typeface="Montserrat Light" panose="00000400000000000000" pitchFamily="2" charset="0"/>
              </a:rPr>
              <a:t>Hay fever, wheezing, asthma, skin conditions, rashes and itchy, watery eyes.</a:t>
            </a:r>
          </a:p>
          <a:p>
            <a:pPr eaLnBrk="1" hangingPunct="1">
              <a:buFontTx/>
              <a:buNone/>
            </a:pPr>
            <a:endParaRPr lang="en-AU" sz="1800" dirty="0">
              <a:solidFill>
                <a:srgbClr val="4E4B43"/>
              </a:solidFill>
              <a:latin typeface="Montserrat Light" panose="00000400000000000000" pitchFamily="2" charset="0"/>
            </a:endParaRPr>
          </a:p>
          <a:p>
            <a:pPr eaLnBrk="1" hangingPunct="1">
              <a:buFontTx/>
              <a:buNone/>
            </a:pPr>
            <a:endParaRPr lang="en-AU" sz="1800" dirty="0">
              <a:solidFill>
                <a:srgbClr val="4E4B43"/>
              </a:solidFill>
              <a:latin typeface="Montserrat Light" panose="00000400000000000000" pitchFamily="2" charset="0"/>
            </a:endParaRPr>
          </a:p>
          <a:p>
            <a:pPr eaLnBrk="1" hangingPunct="1">
              <a:buFontTx/>
              <a:buNone/>
            </a:pPr>
            <a:r>
              <a:rPr lang="en-AU" dirty="0">
                <a:solidFill>
                  <a:srgbClr val="4E4B43"/>
                </a:solidFill>
                <a:latin typeface="Montserrat" pitchFamily="2" charset="77"/>
              </a:rPr>
              <a:t>Skin:</a:t>
            </a:r>
          </a:p>
          <a:p>
            <a:pPr eaLnBrk="1" hangingPunct="1">
              <a:buFontTx/>
              <a:buNone/>
            </a:pPr>
            <a:r>
              <a:rPr lang="en-AU" sz="1800" dirty="0">
                <a:solidFill>
                  <a:srgbClr val="4E4B43"/>
                </a:solidFill>
                <a:latin typeface="Montserrat Light" panose="00000400000000000000" pitchFamily="2" charset="0"/>
              </a:rPr>
              <a:t>Eczema, skin rashes, hives, blisters and atopic dermatitis.</a:t>
            </a:r>
            <a:endParaRPr lang="en-US"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Organ Systems</a:t>
            </a:r>
            <a:endParaRPr lang="en-US" sz="3200" dirty="0">
              <a:solidFill>
                <a:srgbClr val="4E4B43"/>
              </a:solidFill>
            </a:endParaRPr>
          </a:p>
        </p:txBody>
      </p:sp>
      <p:pic>
        <p:nvPicPr>
          <p:cNvPr id="5" name="Content Placeholder 14">
            <a:extLst>
              <a:ext uri="{FF2B5EF4-FFF2-40B4-BE49-F238E27FC236}">
                <a16:creationId xmlns:a16="http://schemas.microsoft.com/office/drawing/2014/main" id="{8FED57F4-6DB4-6082-9896-8FACBB3E1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368" y="2061978"/>
            <a:ext cx="2976179" cy="39718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801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6190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3800187" y="1981200"/>
            <a:ext cx="4602122" cy="3139321"/>
          </a:xfrm>
          <a:prstGeom prst="rect">
            <a:avLst/>
          </a:prstGeom>
          <a:noFill/>
        </p:spPr>
        <p:txBody>
          <a:bodyPr wrap="square" rtlCol="0">
            <a:spAutoFit/>
          </a:bodyPr>
          <a:lstStyle/>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The key to the success of AAT is the extensive research on the substances or offending items causing the reactions.</a:t>
            </a:r>
          </a:p>
          <a:p>
            <a:pPr eaLnBrk="1" hangingPunct="1"/>
            <a:endParaRPr lang="en-AU" sz="1800" dirty="0">
              <a:solidFill>
                <a:srgbClr val="4E4B43"/>
              </a:solidFill>
              <a:latin typeface="Montserrat Light" panose="00000400000000000000" pitchFamily="2" charset="0"/>
            </a:endParaRPr>
          </a:p>
          <a:p>
            <a:pPr eaLnBrk="1" hangingPunct="1"/>
            <a:endParaRPr lang="en-AU" sz="1800" dirty="0">
              <a:solidFill>
                <a:srgbClr val="4E4B43"/>
              </a:solidFill>
              <a:latin typeface="Montserrat Light" panose="00000400000000000000" pitchFamily="2" charset="0"/>
            </a:endParaRPr>
          </a:p>
          <a:p>
            <a:pPr marL="285750" indent="-285750" eaLnBrk="1" hangingPunct="1">
              <a:buFont typeface="Wingdings" pitchFamily="2" charset="2"/>
              <a:buChar char="ü"/>
            </a:pPr>
            <a:r>
              <a:rPr lang="en-AU" dirty="0">
                <a:solidFill>
                  <a:srgbClr val="4E4B43"/>
                </a:solidFill>
                <a:latin typeface="Montserrat Light" panose="00000400000000000000" pitchFamily="2" charset="0"/>
              </a:rPr>
              <a:t>Any aspect of any substance may be targeted as a threat. The exact micro-substance must be identified for 100% resolve of the associated symptoms.</a:t>
            </a:r>
            <a:endParaRPr lang="en-AU"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Treatment Specificity</a:t>
            </a:r>
            <a:endParaRPr lang="en-US" sz="3200" dirty="0">
              <a:solidFill>
                <a:srgbClr val="4E4B43"/>
              </a:solidFill>
            </a:endParaRPr>
          </a:p>
        </p:txBody>
      </p:sp>
      <p:pic>
        <p:nvPicPr>
          <p:cNvPr id="5" name="Picture 4">
            <a:extLst>
              <a:ext uri="{FF2B5EF4-FFF2-40B4-BE49-F238E27FC236}">
                <a16:creationId xmlns:a16="http://schemas.microsoft.com/office/drawing/2014/main" id="{BCC027E9-7BAC-EC82-8302-E021C46AF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92" y="1622171"/>
            <a:ext cx="3086691" cy="397184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607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anim calcmode="lin" valueType="num">
                                      <p:cBhvr>
                                        <p:cTn id="1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43000" y="838200"/>
            <a:ext cx="5896495" cy="38481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865906" y="1404151"/>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2F5AC66-A526-D14D-E85F-01302C77AC2A}"/>
              </a:ext>
            </a:extLst>
          </p:cNvPr>
          <p:cNvSpPr txBox="1"/>
          <p:nvPr/>
        </p:nvSpPr>
        <p:spPr>
          <a:xfrm>
            <a:off x="2331117" y="1882676"/>
            <a:ext cx="4953000" cy="2308324"/>
          </a:xfrm>
          <a:prstGeom prst="rect">
            <a:avLst/>
          </a:prstGeom>
          <a:noFill/>
        </p:spPr>
        <p:txBody>
          <a:bodyPr wrap="square" rtlCol="0">
            <a:spAutoFit/>
          </a:bodyPr>
          <a:lstStyle/>
          <a:p>
            <a:pPr lvl="0" algn="ctr"/>
            <a:r>
              <a:rPr lang="en-US" sz="2400" dirty="0">
                <a:solidFill>
                  <a:srgbClr val="4E4B43"/>
                </a:solidFill>
                <a:latin typeface="Montserrat Light" pitchFamily="2" charset="77"/>
              </a:rPr>
              <a:t>If you are suffering with digestive, skin or respiratory symptoms, it might just be a sensitivity…</a:t>
            </a:r>
          </a:p>
          <a:p>
            <a:pPr lvl="0" algn="ctr"/>
            <a:endParaRPr lang="en-US" sz="2400" dirty="0">
              <a:solidFill>
                <a:srgbClr val="4E4B43"/>
              </a:solidFill>
              <a:latin typeface="Montserrat Light" pitchFamily="2" charset="77"/>
            </a:endParaRPr>
          </a:p>
          <a:p>
            <a:pPr lvl="0" algn="ctr"/>
            <a:r>
              <a:rPr lang="en-US" sz="2400" dirty="0">
                <a:solidFill>
                  <a:srgbClr val="4E4B43"/>
                </a:solidFill>
                <a:latin typeface="Montserrat Light" pitchFamily="2" charset="77"/>
              </a:rPr>
              <a:t>You are not alone.</a:t>
            </a:r>
          </a:p>
        </p:txBody>
      </p:sp>
      <p:sp>
        <p:nvSpPr>
          <p:cNvPr id="4" name="Rectangle 3">
            <a:extLst>
              <a:ext uri="{FF2B5EF4-FFF2-40B4-BE49-F238E27FC236}">
                <a16:creationId xmlns:a16="http://schemas.microsoft.com/office/drawing/2014/main" id="{83A74EE5-4A89-2C62-B946-80D4382EF8E4}"/>
              </a:ext>
            </a:extLst>
          </p:cNvPr>
          <p:cNvSpPr/>
          <p:nvPr/>
        </p:nvSpPr>
        <p:spPr>
          <a:xfrm flipV="1">
            <a:off x="3099653" y="45720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8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6190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3800187" y="2209800"/>
            <a:ext cx="4602122" cy="2585323"/>
          </a:xfrm>
          <a:prstGeom prst="rect">
            <a:avLst/>
          </a:prstGeom>
          <a:noFill/>
        </p:spPr>
        <p:txBody>
          <a:bodyPr wrap="square" rtlCol="0">
            <a:spAutoFit/>
          </a:bodyPr>
          <a:lstStyle/>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There are thousands of molecules and substances that my cause hypersensitivities.</a:t>
            </a:r>
          </a:p>
          <a:p>
            <a:pPr eaLnBrk="1" hangingPunct="1"/>
            <a:endParaRPr lang="en-AU" sz="1800" dirty="0">
              <a:solidFill>
                <a:srgbClr val="4E4B43"/>
              </a:solidFill>
              <a:latin typeface="Montserrat Light" panose="00000400000000000000" pitchFamily="2" charset="0"/>
            </a:endParaRPr>
          </a:p>
          <a:p>
            <a:pPr eaLnBrk="1" hangingPunct="1"/>
            <a:endParaRPr lang="en-AU" sz="1800" dirty="0">
              <a:solidFill>
                <a:srgbClr val="4E4B43"/>
              </a:solidFill>
              <a:latin typeface="Montserrat Light" panose="00000400000000000000" pitchFamily="2" charset="0"/>
            </a:endParaRPr>
          </a:p>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Many of the actual substances are impossible to obtain as physical samples, so a </a:t>
            </a:r>
            <a:r>
              <a:rPr lang="en-AU" sz="1800" dirty="0" err="1">
                <a:solidFill>
                  <a:srgbClr val="4E4B43"/>
                </a:solidFill>
                <a:latin typeface="Montserrat Light" panose="00000400000000000000" pitchFamily="2" charset="0"/>
              </a:rPr>
              <a:t>signaling</a:t>
            </a:r>
            <a:r>
              <a:rPr lang="en-AU" sz="1800" dirty="0">
                <a:solidFill>
                  <a:srgbClr val="4E4B43"/>
                </a:solidFill>
                <a:latin typeface="Montserrat Light" panose="00000400000000000000" pitchFamily="2" charset="0"/>
              </a:rPr>
              <a:t> system wa</a:t>
            </a:r>
            <a:r>
              <a:rPr lang="en-AU" dirty="0">
                <a:solidFill>
                  <a:srgbClr val="4E4B43"/>
                </a:solidFill>
                <a:latin typeface="Montserrat Light" panose="00000400000000000000" pitchFamily="2" charset="0"/>
              </a:rPr>
              <a:t>s needed.</a:t>
            </a:r>
            <a:endParaRPr lang="en-AU" sz="1800" dirty="0">
              <a:solidFill>
                <a:srgbClr val="4E4B43"/>
              </a:solidFill>
              <a:latin typeface="Montserrat Light" panose="00000400000000000000" pitchFamily="2" charset="0"/>
            </a:endParaRP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Treatment Specificity</a:t>
            </a:r>
            <a:endParaRPr lang="en-US" sz="3200" dirty="0">
              <a:solidFill>
                <a:srgbClr val="4E4B43"/>
              </a:solidFill>
            </a:endParaRPr>
          </a:p>
        </p:txBody>
      </p:sp>
      <p:pic>
        <p:nvPicPr>
          <p:cNvPr id="5" name="Picture 4">
            <a:extLst>
              <a:ext uri="{FF2B5EF4-FFF2-40B4-BE49-F238E27FC236}">
                <a16:creationId xmlns:a16="http://schemas.microsoft.com/office/drawing/2014/main" id="{BCC027E9-7BAC-EC82-8302-E021C46AF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92" y="1622171"/>
            <a:ext cx="3086691" cy="397184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8940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anim calcmode="lin" valueType="num">
                                      <p:cBhvr>
                                        <p:cTn id="1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433329"/>
            <a:ext cx="6747519" cy="420547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47CE76-8C7F-4C8D-817C-0C54526E0F2D}"/>
              </a:ext>
            </a:extLst>
          </p:cNvPr>
          <p:cNvSpPr txBox="1"/>
          <p:nvPr/>
        </p:nvSpPr>
        <p:spPr>
          <a:xfrm>
            <a:off x="1438823" y="2690196"/>
            <a:ext cx="6342553" cy="1015663"/>
          </a:xfrm>
          <a:prstGeom prst="rect">
            <a:avLst/>
          </a:prstGeom>
          <a:noFill/>
        </p:spPr>
        <p:txBody>
          <a:bodyPr wrap="square" rtlCol="0">
            <a:spAutoFit/>
          </a:bodyPr>
          <a:lstStyle/>
          <a:p>
            <a:pPr algn="ctr"/>
            <a:r>
              <a:rPr lang="en-US" sz="2000" dirty="0">
                <a:solidFill>
                  <a:srgbClr val="4E4B43"/>
                </a:solidFill>
                <a:latin typeface="Montserrat Light" panose="00000400000000000000" pitchFamily="2" charset="0"/>
                <a:ea typeface="Adobe Gothic Std B" panose="020B0800000000000000" pitchFamily="34" charset="-128"/>
                <a:cs typeface="Arial" panose="020B0604020202020204" pitchFamily="34" charset="0"/>
              </a:rPr>
              <a:t>A proprietary signal system was developed by AAT to replace the actual substances needed for treatment.</a:t>
            </a:r>
          </a:p>
        </p:txBody>
      </p:sp>
      <p:sp>
        <p:nvSpPr>
          <p:cNvPr id="2" name="TextBox 1">
            <a:extLst>
              <a:ext uri="{FF2B5EF4-FFF2-40B4-BE49-F238E27FC236}">
                <a16:creationId xmlns:a16="http://schemas.microsoft.com/office/drawing/2014/main" id="{54BD25BD-B954-1E9A-A163-718A6AEEEE50}"/>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Digital Signals</a:t>
            </a:r>
            <a:endParaRPr lang="en-US" sz="3200" dirty="0">
              <a:solidFill>
                <a:srgbClr val="4E4B43"/>
              </a:solidFill>
            </a:endParaRPr>
          </a:p>
        </p:txBody>
      </p:sp>
      <p:sp>
        <p:nvSpPr>
          <p:cNvPr id="6" name="Rectangle 5">
            <a:extLst>
              <a:ext uri="{FF2B5EF4-FFF2-40B4-BE49-F238E27FC236}">
                <a16:creationId xmlns:a16="http://schemas.microsoft.com/office/drawing/2014/main" id="{0A71C794-CC44-76C6-9EBE-E6B942C7D3CB}"/>
              </a:ext>
            </a:extLst>
          </p:cNvPr>
          <p:cNvSpPr/>
          <p:nvPr/>
        </p:nvSpPr>
        <p:spPr>
          <a:xfrm flipV="1">
            <a:off x="2857500" y="4306163"/>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797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6190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5029199" y="2416076"/>
            <a:ext cx="3373109" cy="2308324"/>
          </a:xfrm>
          <a:prstGeom prst="rect">
            <a:avLst/>
          </a:prstGeom>
          <a:noFill/>
        </p:spPr>
        <p:txBody>
          <a:bodyPr wrap="square" rtlCol="0">
            <a:spAutoFit/>
          </a:bodyPr>
          <a:lstStyle/>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Digital signals are utilized to represent a substance.</a:t>
            </a:r>
          </a:p>
          <a:p>
            <a:pPr eaLnBrk="1" hangingPunct="1"/>
            <a:endParaRPr lang="en-AU" sz="1800" dirty="0">
              <a:solidFill>
                <a:srgbClr val="4E4B43"/>
              </a:solidFill>
              <a:latin typeface="Montserrat Light" panose="00000400000000000000" pitchFamily="2" charset="0"/>
            </a:endParaRPr>
          </a:p>
          <a:p>
            <a:pPr eaLnBrk="1" hangingPunct="1"/>
            <a:endParaRPr lang="en-AU" sz="1800" dirty="0">
              <a:solidFill>
                <a:srgbClr val="4E4B43"/>
              </a:solidFill>
              <a:latin typeface="Montserrat Light" panose="00000400000000000000" pitchFamily="2" charset="0"/>
            </a:endParaRPr>
          </a:p>
          <a:p>
            <a:pPr marL="285750" indent="-285750" eaLnBrk="1" hangingPunct="1">
              <a:buFont typeface="Wingdings" pitchFamily="2" charset="2"/>
              <a:buChar char="ü"/>
            </a:pPr>
            <a:r>
              <a:rPr lang="en-AU" sz="1800" dirty="0">
                <a:solidFill>
                  <a:srgbClr val="4E4B43"/>
                </a:solidFill>
                <a:latin typeface="Montserrat Light" panose="00000400000000000000" pitchFamily="2" charset="0"/>
              </a:rPr>
              <a:t>Digital signals are non-invasive and have no therapeutic effect on the body.</a:t>
            </a: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619954"/>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Digital Signals</a:t>
            </a:r>
            <a:endParaRPr lang="en-US" sz="3200" dirty="0">
              <a:solidFill>
                <a:srgbClr val="4E4B43"/>
              </a:solidFill>
            </a:endParaRPr>
          </a:p>
        </p:txBody>
      </p:sp>
      <p:pic>
        <p:nvPicPr>
          <p:cNvPr id="4" name="Picture 9" descr="AAE-image03">
            <a:extLst>
              <a:ext uri="{FF2B5EF4-FFF2-40B4-BE49-F238E27FC236}">
                <a16:creationId xmlns:a16="http://schemas.microsoft.com/office/drawing/2014/main" id="{5D3B853A-E54B-8961-E263-D353E4B81F0E}"/>
              </a:ext>
            </a:extLst>
          </p:cNvPr>
          <p:cNvPicPr>
            <a:picLocks noChangeAspect="1" noChangeArrowheads="1"/>
          </p:cNvPicPr>
          <p:nvPr/>
        </p:nvPicPr>
        <p:blipFill>
          <a:blip r:embed="rId4" cstate="print"/>
          <a:srcRect/>
          <a:stretch>
            <a:fillRect/>
          </a:stretch>
        </p:blipFill>
        <p:spPr bwMode="auto">
          <a:xfrm>
            <a:off x="644392" y="1981200"/>
            <a:ext cx="4229100" cy="3171825"/>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223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anim calcmode="lin" valueType="num">
                                      <p:cBhvr>
                                        <p:cTn id="16"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AAT Substance Library</a:t>
            </a:r>
            <a:endParaRPr lang="en-US" sz="3200" dirty="0">
              <a:solidFill>
                <a:srgbClr val="4E4B43"/>
              </a:solidFill>
              <a:latin typeface="Montserrat Light" pitchFamily="2" charset="77"/>
            </a:endParaRPr>
          </a:p>
        </p:txBody>
      </p:sp>
      <p:sp>
        <p:nvSpPr>
          <p:cNvPr id="9" name="Rectangle 8">
            <a:extLst>
              <a:ext uri="{FF2B5EF4-FFF2-40B4-BE49-F238E27FC236}">
                <a16:creationId xmlns:a16="http://schemas.microsoft.com/office/drawing/2014/main" id="{14D91F7B-36B0-BF9C-4388-7ED48907D1D7}"/>
              </a:ext>
            </a:extLst>
          </p:cNvPr>
          <p:cNvSpPr/>
          <p:nvPr/>
        </p:nvSpPr>
        <p:spPr>
          <a:xfrm flipV="1">
            <a:off x="1238250" y="160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700830" y="2133600"/>
            <a:ext cx="4495800" cy="3107902"/>
          </a:xfrm>
          <a:prstGeom prst="rect">
            <a:avLst/>
          </a:prstGeom>
          <a:noFill/>
        </p:spPr>
        <p:txBody>
          <a:bodyPr wrap="square" rtlCol="0">
            <a:spAutoFit/>
          </a:bodyPr>
          <a:lstStyle/>
          <a:p>
            <a:pPr eaLnBrk="1" hangingPunct="1">
              <a:lnSpc>
                <a:spcPct val="110000"/>
              </a:lnSpc>
            </a:pPr>
            <a:r>
              <a:rPr lang="en-US" dirty="0">
                <a:solidFill>
                  <a:srgbClr val="4E4B43"/>
                </a:solidFill>
                <a:latin typeface="Montserrat Light" panose="00000400000000000000" pitchFamily="2" charset="0"/>
              </a:rPr>
              <a:t>Over 65,000 substances have been compiled into digital signals for the AAT technology.</a:t>
            </a:r>
          </a:p>
          <a:p>
            <a:pPr eaLnBrk="1" hangingPunct="1">
              <a:lnSpc>
                <a:spcPct val="110000"/>
              </a:lnSpc>
            </a:pPr>
            <a:endParaRPr lang="en-US" dirty="0">
              <a:solidFill>
                <a:srgbClr val="4E4B43"/>
              </a:solidFill>
              <a:latin typeface="Montserrat Light" panose="00000400000000000000" pitchFamily="2" charset="0"/>
            </a:endParaRPr>
          </a:p>
          <a:p>
            <a:pPr eaLnBrk="1" hangingPunct="1">
              <a:lnSpc>
                <a:spcPct val="110000"/>
              </a:lnSpc>
            </a:pPr>
            <a:r>
              <a:rPr lang="en-US" dirty="0">
                <a:solidFill>
                  <a:srgbClr val="4E4B43"/>
                </a:solidFill>
                <a:latin typeface="Montserrat Light" panose="00000400000000000000" pitchFamily="2" charset="0"/>
              </a:rPr>
              <a:t>Digital samples include:</a:t>
            </a:r>
          </a:p>
          <a:p>
            <a:pPr marL="285750" indent="-285750" eaLnBrk="1" hangingPunct="1">
              <a:lnSpc>
                <a:spcPct val="110000"/>
              </a:lnSpc>
              <a:buFont typeface="Arial" panose="020B0604020202020204" pitchFamily="34" charset="0"/>
              <a:buChar char="•"/>
            </a:pPr>
            <a:r>
              <a:rPr lang="en-US" dirty="0">
                <a:solidFill>
                  <a:srgbClr val="4E4B43"/>
                </a:solidFill>
                <a:latin typeface="Montserrat Light" panose="00000400000000000000" pitchFamily="2" charset="0"/>
              </a:rPr>
              <a:t>Individual Items</a:t>
            </a:r>
          </a:p>
          <a:p>
            <a:pPr marL="285750" indent="-285750" eaLnBrk="1" hangingPunct="1">
              <a:lnSpc>
                <a:spcPct val="110000"/>
              </a:lnSpc>
              <a:buFont typeface="Arial" panose="020B0604020202020204" pitchFamily="34" charset="0"/>
              <a:buChar char="•"/>
            </a:pPr>
            <a:r>
              <a:rPr lang="en-US" dirty="0">
                <a:solidFill>
                  <a:srgbClr val="4E4B43"/>
                </a:solidFill>
                <a:latin typeface="Montserrat Light" panose="00000400000000000000" pitchFamily="2" charset="0"/>
              </a:rPr>
              <a:t>Species</a:t>
            </a:r>
          </a:p>
          <a:p>
            <a:pPr marL="285750" indent="-285750" eaLnBrk="1" hangingPunct="1">
              <a:lnSpc>
                <a:spcPct val="110000"/>
              </a:lnSpc>
              <a:buFont typeface="Arial" panose="020B0604020202020204" pitchFamily="34" charset="0"/>
              <a:buChar char="•"/>
            </a:pPr>
            <a:r>
              <a:rPr lang="en-US" dirty="0">
                <a:solidFill>
                  <a:srgbClr val="4E4B43"/>
                </a:solidFill>
                <a:latin typeface="Montserrat Light" panose="00000400000000000000" pitchFamily="2" charset="0"/>
              </a:rPr>
              <a:t>Components</a:t>
            </a:r>
          </a:p>
          <a:p>
            <a:pPr marL="285750" indent="-285750" eaLnBrk="1" hangingPunct="1">
              <a:lnSpc>
                <a:spcPct val="110000"/>
              </a:lnSpc>
              <a:buFont typeface="Arial" panose="020B0604020202020204" pitchFamily="34" charset="0"/>
              <a:buChar char="•"/>
            </a:pPr>
            <a:r>
              <a:rPr lang="en-US" dirty="0">
                <a:solidFill>
                  <a:srgbClr val="4E4B43"/>
                </a:solidFill>
                <a:latin typeface="Montserrat Light" panose="00000400000000000000" pitchFamily="2" charset="0"/>
              </a:rPr>
              <a:t>Components of Components</a:t>
            </a:r>
          </a:p>
          <a:p>
            <a:pPr marL="285750" indent="-285750" eaLnBrk="1" hangingPunct="1">
              <a:lnSpc>
                <a:spcPct val="110000"/>
              </a:lnSpc>
              <a:buFont typeface="Arial" panose="020B0604020202020204" pitchFamily="34" charset="0"/>
              <a:buChar char="•"/>
            </a:pPr>
            <a:r>
              <a:rPr lang="en-US" dirty="0">
                <a:solidFill>
                  <a:srgbClr val="4E4B43"/>
                </a:solidFill>
                <a:latin typeface="Montserrat Light" panose="00000400000000000000" pitchFamily="2" charset="0"/>
              </a:rPr>
              <a:t>Protein Molecules</a:t>
            </a:r>
          </a:p>
        </p:txBody>
      </p:sp>
      <p:pic>
        <p:nvPicPr>
          <p:cNvPr id="3" name="Picture 13" descr="Laptop Logo">
            <a:extLst>
              <a:ext uri="{FF2B5EF4-FFF2-40B4-BE49-F238E27FC236}">
                <a16:creationId xmlns:a16="http://schemas.microsoft.com/office/drawing/2014/main" id="{80B56684-C6D9-3D6D-374D-7090F5229136}"/>
              </a:ext>
            </a:extLst>
          </p:cNvPr>
          <p:cNvPicPr>
            <a:picLocks noChangeAspect="1" noChangeArrowheads="1"/>
          </p:cNvPicPr>
          <p:nvPr/>
        </p:nvPicPr>
        <p:blipFill>
          <a:blip r:embed="rId4" cstate="print"/>
          <a:srcRect/>
          <a:stretch>
            <a:fillRect/>
          </a:stretch>
        </p:blipFill>
        <p:spPr>
          <a:xfrm>
            <a:off x="5897459" y="0"/>
            <a:ext cx="3246541" cy="6101039"/>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6915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433329"/>
            <a:ext cx="6747519" cy="420547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BD25BD-B954-1E9A-A163-718A6AEEEE50}"/>
              </a:ext>
            </a:extLst>
          </p:cNvPr>
          <p:cNvSpPr txBox="1"/>
          <p:nvPr/>
        </p:nvSpPr>
        <p:spPr>
          <a:xfrm>
            <a:off x="499243" y="619954"/>
            <a:ext cx="8221715" cy="584775"/>
          </a:xfrm>
          <a:prstGeom prst="rect">
            <a:avLst/>
          </a:prstGeom>
          <a:noFill/>
        </p:spPr>
        <p:txBody>
          <a:bodyPr wrap="square">
            <a:spAutoFit/>
          </a:bodyPr>
          <a:lstStyle/>
          <a:p>
            <a:pPr algn="ctr" eaLnBrk="1" hangingPunct="1">
              <a:buFontTx/>
              <a:buNone/>
            </a:pPr>
            <a:r>
              <a:rPr lang="en-US" sz="3200" dirty="0">
                <a:solidFill>
                  <a:srgbClr val="4E4B43"/>
                </a:solidFill>
                <a:latin typeface="Montserrat Light" panose="00000400000000000000" pitchFamily="2" charset="0"/>
              </a:rPr>
              <a:t>AAT Specificity </a:t>
            </a:r>
          </a:p>
        </p:txBody>
      </p:sp>
      <p:sp>
        <p:nvSpPr>
          <p:cNvPr id="3" name="Rectangle 4">
            <a:extLst>
              <a:ext uri="{FF2B5EF4-FFF2-40B4-BE49-F238E27FC236}">
                <a16:creationId xmlns:a16="http://schemas.microsoft.com/office/drawing/2014/main" id="{41F59C57-9E16-594C-AD3A-6504D9C28947}"/>
              </a:ext>
            </a:extLst>
          </p:cNvPr>
          <p:cNvSpPr txBox="1">
            <a:spLocks noChangeArrowheads="1"/>
          </p:cNvSpPr>
          <p:nvPr/>
        </p:nvSpPr>
        <p:spPr>
          <a:xfrm>
            <a:off x="1371600" y="2270802"/>
            <a:ext cx="6405413" cy="2639560"/>
          </a:xfrm>
          <a:prstGeom prst="rect">
            <a:avLst/>
          </a:prstGeom>
          <a:noFill/>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US" sz="2000" dirty="0">
                <a:solidFill>
                  <a:srgbClr val="4E4B43"/>
                </a:solidFill>
                <a:latin typeface="Montserrat Light" panose="00000400000000000000" pitchFamily="2" charset="0"/>
              </a:rPr>
              <a:t>Most people are not even aware that there are multiple components within an item that can contribute to a reaction. </a:t>
            </a:r>
          </a:p>
          <a:p>
            <a:pPr algn="ctr">
              <a:buFontTx/>
              <a:buNone/>
            </a:pPr>
            <a:endParaRPr lang="en-US" sz="2000" dirty="0">
              <a:solidFill>
                <a:srgbClr val="4E4B43"/>
              </a:solidFill>
              <a:latin typeface="Montserrat Light" panose="00000400000000000000" pitchFamily="2" charset="0"/>
            </a:endParaRPr>
          </a:p>
          <a:p>
            <a:pPr algn="ctr">
              <a:buFontTx/>
              <a:buNone/>
            </a:pPr>
            <a:endParaRPr lang="en-US" sz="2000" dirty="0">
              <a:solidFill>
                <a:srgbClr val="4E4B43"/>
              </a:solidFill>
              <a:latin typeface="Montserrat Light" panose="00000400000000000000" pitchFamily="2" charset="0"/>
            </a:endParaRPr>
          </a:p>
          <a:p>
            <a:pPr algn="ctr">
              <a:buFontTx/>
              <a:buNone/>
            </a:pPr>
            <a:r>
              <a:rPr lang="en-US" sz="2000" dirty="0">
                <a:solidFill>
                  <a:srgbClr val="4E4B43"/>
                </a:solidFill>
                <a:latin typeface="Montserrat Light" panose="00000400000000000000" pitchFamily="2" charset="0"/>
              </a:rPr>
              <a:t>Here are just a few examples of components found in everyday items that are commonly addressed during an AAT session:</a:t>
            </a:r>
          </a:p>
        </p:txBody>
      </p:sp>
      <p:sp>
        <p:nvSpPr>
          <p:cNvPr id="6" name="Rectangle 5">
            <a:extLst>
              <a:ext uri="{FF2B5EF4-FFF2-40B4-BE49-F238E27FC236}">
                <a16:creationId xmlns:a16="http://schemas.microsoft.com/office/drawing/2014/main" id="{0A71C794-CC44-76C6-9EBE-E6B942C7D3CB}"/>
              </a:ext>
            </a:extLst>
          </p:cNvPr>
          <p:cNvSpPr/>
          <p:nvPr/>
        </p:nvSpPr>
        <p:spPr>
          <a:xfrm flipV="1">
            <a:off x="2857500" y="3505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515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Milk Components</a:t>
            </a:r>
            <a:endParaRPr lang="en-US" sz="3200" dirty="0">
              <a:solidFill>
                <a:srgbClr val="4E4B43"/>
              </a:solidFill>
              <a:latin typeface="Montserrat Light" pitchFamily="2" charset="77"/>
            </a:endParaRPr>
          </a:p>
        </p:txBody>
      </p:sp>
      <p:sp>
        <p:nvSpPr>
          <p:cNvPr id="9" name="Rectangle 8">
            <a:extLst>
              <a:ext uri="{FF2B5EF4-FFF2-40B4-BE49-F238E27FC236}">
                <a16:creationId xmlns:a16="http://schemas.microsoft.com/office/drawing/2014/main" id="{14D91F7B-36B0-BF9C-4388-7ED48907D1D7}"/>
              </a:ext>
            </a:extLst>
          </p:cNvPr>
          <p:cNvSpPr/>
          <p:nvPr/>
        </p:nvSpPr>
        <p:spPr>
          <a:xfrm flipV="1">
            <a:off x="1238250" y="160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838200" y="1970259"/>
            <a:ext cx="2057400" cy="3363741"/>
          </a:xfrm>
          <a:prstGeom prst="rect">
            <a:avLst/>
          </a:prstGeom>
          <a:noFill/>
        </p:spPr>
        <p:txBody>
          <a:bodyPr wrap="square" rtlCol="0">
            <a:spAutoFit/>
          </a:bodyPr>
          <a:lstStyle/>
          <a:p>
            <a:pPr eaLnBrk="1" hangingPunct="1">
              <a:lnSpc>
                <a:spcPct val="150000"/>
              </a:lnSpc>
            </a:pPr>
            <a:r>
              <a:rPr lang="en-US" sz="1600" dirty="0">
                <a:solidFill>
                  <a:srgbClr val="4E4B43"/>
                </a:solidFill>
                <a:latin typeface="Montserrat Light" panose="00000400000000000000" pitchFamily="2" charset="0"/>
              </a:rPr>
              <a:t>Whey</a:t>
            </a:r>
          </a:p>
          <a:p>
            <a:pPr eaLnBrk="1" hangingPunct="1">
              <a:lnSpc>
                <a:spcPct val="150000"/>
              </a:lnSpc>
            </a:pPr>
            <a:r>
              <a:rPr lang="en-US" sz="1600" dirty="0">
                <a:solidFill>
                  <a:srgbClr val="4E4B43"/>
                </a:solidFill>
                <a:latin typeface="Montserrat Light" panose="00000400000000000000" pitchFamily="2" charset="0"/>
              </a:rPr>
              <a:t>A-1 Protein</a:t>
            </a:r>
          </a:p>
          <a:p>
            <a:pPr eaLnBrk="1" hangingPunct="1">
              <a:lnSpc>
                <a:spcPct val="150000"/>
              </a:lnSpc>
            </a:pPr>
            <a:r>
              <a:rPr lang="en-US" sz="1600" dirty="0">
                <a:solidFill>
                  <a:srgbClr val="4E4B43"/>
                </a:solidFill>
                <a:latin typeface="Montserrat Light" panose="00000400000000000000" pitchFamily="2" charset="0"/>
              </a:rPr>
              <a:t>A-2 Protein</a:t>
            </a:r>
          </a:p>
          <a:p>
            <a:pPr eaLnBrk="1" hangingPunct="1">
              <a:lnSpc>
                <a:spcPct val="150000"/>
              </a:lnSpc>
            </a:pPr>
            <a:r>
              <a:rPr lang="en-US" sz="1600" dirty="0">
                <a:solidFill>
                  <a:srgbClr val="4E4B43"/>
                </a:solidFill>
                <a:latin typeface="Montserrat Light" panose="00000400000000000000" pitchFamily="2" charset="0"/>
              </a:rPr>
              <a:t>Caseinogen</a:t>
            </a:r>
          </a:p>
          <a:p>
            <a:pPr eaLnBrk="1" hangingPunct="1">
              <a:lnSpc>
                <a:spcPct val="150000"/>
              </a:lnSpc>
            </a:pPr>
            <a:r>
              <a:rPr lang="en-US" sz="1600" dirty="0">
                <a:solidFill>
                  <a:srgbClr val="4E4B43"/>
                </a:solidFill>
                <a:latin typeface="Montserrat Light" panose="00000400000000000000" pitchFamily="2" charset="0"/>
              </a:rPr>
              <a:t>Casein</a:t>
            </a:r>
          </a:p>
          <a:p>
            <a:pPr eaLnBrk="1" hangingPunct="1">
              <a:lnSpc>
                <a:spcPct val="150000"/>
              </a:lnSpc>
            </a:pPr>
            <a:r>
              <a:rPr lang="en-US" sz="1600" dirty="0">
                <a:solidFill>
                  <a:srgbClr val="4E4B43"/>
                </a:solidFill>
                <a:latin typeface="Montserrat Light" panose="00000400000000000000" pitchFamily="2" charset="0"/>
              </a:rPr>
              <a:t>Dairy Antibiotics</a:t>
            </a:r>
          </a:p>
          <a:p>
            <a:pPr eaLnBrk="1" hangingPunct="1">
              <a:lnSpc>
                <a:spcPct val="150000"/>
              </a:lnSpc>
            </a:pPr>
            <a:r>
              <a:rPr lang="en-US" sz="1600" dirty="0">
                <a:solidFill>
                  <a:srgbClr val="4E4B43"/>
                </a:solidFill>
                <a:latin typeface="Montserrat Light" panose="00000400000000000000" pitchFamily="2" charset="0"/>
              </a:rPr>
              <a:t>Dairy Hormones</a:t>
            </a:r>
          </a:p>
          <a:p>
            <a:pPr eaLnBrk="1" hangingPunct="1">
              <a:lnSpc>
                <a:spcPct val="150000"/>
              </a:lnSpc>
            </a:pPr>
            <a:r>
              <a:rPr lang="en-US" sz="1600" dirty="0">
                <a:solidFill>
                  <a:srgbClr val="4E4B43"/>
                </a:solidFill>
                <a:latin typeface="Montserrat Light" panose="00000400000000000000" pitchFamily="2" charset="0"/>
              </a:rPr>
              <a:t>Dairy Phenolics</a:t>
            </a:r>
          </a:p>
          <a:p>
            <a:pPr eaLnBrk="1" hangingPunct="1">
              <a:lnSpc>
                <a:spcPct val="150000"/>
              </a:lnSpc>
            </a:pPr>
            <a:r>
              <a:rPr lang="en-US" sz="1600" dirty="0" err="1">
                <a:solidFill>
                  <a:srgbClr val="4E4B43"/>
                </a:solidFill>
                <a:latin typeface="Montserrat Light" panose="00000400000000000000" pitchFamily="2" charset="0"/>
              </a:rPr>
              <a:t>Casomorphin</a:t>
            </a:r>
            <a:endParaRPr lang="en-US" sz="1600" dirty="0">
              <a:solidFill>
                <a:srgbClr val="4E4B43"/>
              </a:solidFill>
              <a:latin typeface="Montserrat Light" panose="00000400000000000000" pitchFamily="2" charset="0"/>
            </a:endParaRPr>
          </a:p>
        </p:txBody>
      </p:sp>
      <p:pic>
        <p:nvPicPr>
          <p:cNvPr id="7" name="Picture 6" descr="A glass of milk being poured into a glass&#10;&#10;Description automatically generated with medium confidence">
            <a:extLst>
              <a:ext uri="{FF2B5EF4-FFF2-40B4-BE49-F238E27FC236}">
                <a16:creationId xmlns:a16="http://schemas.microsoft.com/office/drawing/2014/main" id="{7B2295E5-D937-D5A9-3305-F03B7E2A01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439" y="0"/>
            <a:ext cx="3246541" cy="6001182"/>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F5936941-3CF5-529E-1395-E3C974532BE3}"/>
              </a:ext>
            </a:extLst>
          </p:cNvPr>
          <p:cNvSpPr txBox="1"/>
          <p:nvPr/>
        </p:nvSpPr>
        <p:spPr>
          <a:xfrm>
            <a:off x="3048001" y="1970259"/>
            <a:ext cx="2743200" cy="3363741"/>
          </a:xfrm>
          <a:prstGeom prst="rect">
            <a:avLst/>
          </a:prstGeom>
          <a:noFill/>
        </p:spPr>
        <p:txBody>
          <a:bodyPr wrap="square">
            <a:spAutoFit/>
          </a:bodyPr>
          <a:lstStyle/>
          <a:p>
            <a:pPr eaLnBrk="1" hangingPunct="1">
              <a:lnSpc>
                <a:spcPct val="150000"/>
              </a:lnSpc>
            </a:pPr>
            <a:r>
              <a:rPr lang="en-US" sz="1600" dirty="0">
                <a:solidFill>
                  <a:srgbClr val="4E4B43"/>
                </a:solidFill>
                <a:latin typeface="Montserrat Light" panose="00000400000000000000" pitchFamily="2" charset="0"/>
              </a:rPr>
              <a:t>Homogenized Proteins</a:t>
            </a:r>
          </a:p>
          <a:p>
            <a:pPr eaLnBrk="1" hangingPunct="1">
              <a:lnSpc>
                <a:spcPct val="150000"/>
              </a:lnSpc>
            </a:pPr>
            <a:r>
              <a:rPr lang="en-US" sz="1600" dirty="0">
                <a:solidFill>
                  <a:srgbClr val="4E4B43"/>
                </a:solidFill>
                <a:latin typeface="Montserrat Light" panose="00000400000000000000" pitchFamily="2" charset="0"/>
              </a:rPr>
              <a:t>Lactose</a:t>
            </a:r>
          </a:p>
          <a:p>
            <a:pPr eaLnBrk="1" hangingPunct="1">
              <a:lnSpc>
                <a:spcPct val="150000"/>
              </a:lnSpc>
            </a:pPr>
            <a:r>
              <a:rPr lang="en-US" sz="1600" dirty="0">
                <a:solidFill>
                  <a:srgbClr val="4E4B43"/>
                </a:solidFill>
                <a:latin typeface="Montserrat Light" panose="00000400000000000000" pitchFamily="2" charset="0"/>
              </a:rPr>
              <a:t>Milk Albumin</a:t>
            </a:r>
          </a:p>
          <a:p>
            <a:pPr eaLnBrk="1" hangingPunct="1">
              <a:lnSpc>
                <a:spcPct val="150000"/>
              </a:lnSpc>
            </a:pPr>
            <a:r>
              <a:rPr lang="en-US" sz="1600" dirty="0">
                <a:solidFill>
                  <a:srgbClr val="4E4B43"/>
                </a:solidFill>
                <a:latin typeface="Montserrat Light" panose="00000400000000000000" pitchFamily="2" charset="0"/>
              </a:rPr>
              <a:t>A-</a:t>
            </a:r>
            <a:r>
              <a:rPr lang="en-US" sz="1600" dirty="0" err="1">
                <a:solidFill>
                  <a:srgbClr val="4E4B43"/>
                </a:solidFill>
                <a:latin typeface="Montserrat Light" panose="00000400000000000000" pitchFamily="2" charset="0"/>
              </a:rPr>
              <a:t>Lactoalbumin</a:t>
            </a:r>
            <a:endParaRPr lang="en-US" sz="1600" dirty="0">
              <a:solidFill>
                <a:srgbClr val="4E4B43"/>
              </a:solidFill>
              <a:latin typeface="Montserrat Light" panose="00000400000000000000" pitchFamily="2" charset="0"/>
            </a:endParaRPr>
          </a:p>
          <a:p>
            <a:pPr eaLnBrk="1" hangingPunct="1">
              <a:lnSpc>
                <a:spcPct val="150000"/>
              </a:lnSpc>
            </a:pPr>
            <a:r>
              <a:rPr lang="en-US" sz="1600" dirty="0">
                <a:solidFill>
                  <a:srgbClr val="4E4B43"/>
                </a:solidFill>
                <a:latin typeface="Montserrat Light" panose="00000400000000000000" pitchFamily="2" charset="0"/>
              </a:rPr>
              <a:t>Lactoglobulin</a:t>
            </a:r>
          </a:p>
          <a:p>
            <a:pPr eaLnBrk="1" hangingPunct="1">
              <a:lnSpc>
                <a:spcPct val="150000"/>
              </a:lnSpc>
            </a:pPr>
            <a:r>
              <a:rPr lang="en-US" sz="1600" dirty="0">
                <a:solidFill>
                  <a:srgbClr val="4E4B43"/>
                </a:solidFill>
                <a:latin typeface="Montserrat Light" panose="00000400000000000000" pitchFamily="2" charset="0"/>
              </a:rPr>
              <a:t>Alpha-Lactoglobulin</a:t>
            </a:r>
          </a:p>
          <a:p>
            <a:pPr eaLnBrk="1" hangingPunct="1">
              <a:lnSpc>
                <a:spcPct val="150000"/>
              </a:lnSpc>
            </a:pPr>
            <a:r>
              <a:rPr lang="en-US" sz="1600" dirty="0">
                <a:solidFill>
                  <a:srgbClr val="4E4B43"/>
                </a:solidFill>
                <a:latin typeface="Montserrat Light" panose="00000400000000000000" pitchFamily="2" charset="0"/>
              </a:rPr>
              <a:t>Beta-Lactoglobulin</a:t>
            </a:r>
          </a:p>
          <a:p>
            <a:pPr eaLnBrk="1" hangingPunct="1">
              <a:lnSpc>
                <a:spcPct val="150000"/>
              </a:lnSpc>
            </a:pPr>
            <a:r>
              <a:rPr lang="en-US" sz="1600" dirty="0">
                <a:solidFill>
                  <a:srgbClr val="4E4B43"/>
                </a:solidFill>
                <a:latin typeface="Montserrat Light" panose="00000400000000000000" pitchFamily="2" charset="0"/>
              </a:rPr>
              <a:t>Milk Fats</a:t>
            </a:r>
          </a:p>
          <a:p>
            <a:pPr eaLnBrk="1" hangingPunct="1">
              <a:lnSpc>
                <a:spcPct val="150000"/>
              </a:lnSpc>
            </a:pPr>
            <a:r>
              <a:rPr lang="en-US" sz="1600" dirty="0">
                <a:solidFill>
                  <a:srgbClr val="4E4B43"/>
                </a:solidFill>
                <a:latin typeface="Montserrat Light" panose="00000400000000000000" pitchFamily="2" charset="0"/>
              </a:rPr>
              <a:t>Milk Protein Molecules</a:t>
            </a:r>
          </a:p>
        </p:txBody>
      </p:sp>
    </p:spTree>
    <p:extLst>
      <p:ext uri="{BB962C8B-B14F-4D97-AF65-F5344CB8AC3E}">
        <p14:creationId xmlns:p14="http://schemas.microsoft.com/office/powerpoint/2010/main" val="1415252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Red Wine</a:t>
            </a:r>
            <a:endParaRPr lang="en-US" sz="3200" dirty="0">
              <a:solidFill>
                <a:srgbClr val="4E4B43"/>
              </a:solidFill>
              <a:latin typeface="Montserrat Light" pitchFamily="2" charset="77"/>
            </a:endParaRPr>
          </a:p>
        </p:txBody>
      </p:sp>
      <p:sp>
        <p:nvSpPr>
          <p:cNvPr id="9" name="Rectangle 8">
            <a:extLst>
              <a:ext uri="{FF2B5EF4-FFF2-40B4-BE49-F238E27FC236}">
                <a16:creationId xmlns:a16="http://schemas.microsoft.com/office/drawing/2014/main" id="{14D91F7B-36B0-BF9C-4388-7ED48907D1D7}"/>
              </a:ext>
            </a:extLst>
          </p:cNvPr>
          <p:cNvSpPr/>
          <p:nvPr/>
        </p:nvSpPr>
        <p:spPr>
          <a:xfrm flipV="1">
            <a:off x="1238250" y="160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1295400" y="1970259"/>
            <a:ext cx="2362200" cy="2994409"/>
          </a:xfrm>
          <a:prstGeom prst="rect">
            <a:avLst/>
          </a:prstGeom>
          <a:noFill/>
        </p:spPr>
        <p:txBody>
          <a:bodyPr wrap="square" rtlCol="0">
            <a:spAutoFit/>
          </a:bodyPr>
          <a:lstStyle/>
          <a:p>
            <a:pPr eaLnBrk="1" hangingPunct="1">
              <a:lnSpc>
                <a:spcPct val="150000"/>
              </a:lnSpc>
            </a:pPr>
            <a:r>
              <a:rPr lang="en-US" sz="1600" dirty="0">
                <a:solidFill>
                  <a:srgbClr val="4E4B43"/>
                </a:solidFill>
                <a:latin typeface="Montserrat Light" panose="00000400000000000000" pitchFamily="2" charset="0"/>
              </a:rPr>
              <a:t>Alcohol</a:t>
            </a:r>
          </a:p>
          <a:p>
            <a:pPr eaLnBrk="1" hangingPunct="1">
              <a:lnSpc>
                <a:spcPct val="150000"/>
              </a:lnSpc>
            </a:pPr>
            <a:r>
              <a:rPr lang="en-US" sz="1600" dirty="0">
                <a:solidFill>
                  <a:srgbClr val="4E4B43"/>
                </a:solidFill>
                <a:latin typeface="Montserrat Light" panose="00000400000000000000" pitchFamily="2" charset="0"/>
              </a:rPr>
              <a:t>Amines</a:t>
            </a:r>
          </a:p>
          <a:p>
            <a:pPr eaLnBrk="1" hangingPunct="1">
              <a:lnSpc>
                <a:spcPct val="150000"/>
              </a:lnSpc>
            </a:pPr>
            <a:r>
              <a:rPr lang="en-US" sz="1600" dirty="0">
                <a:solidFill>
                  <a:srgbClr val="4E4B43"/>
                </a:solidFill>
                <a:latin typeface="Montserrat Light" panose="00000400000000000000" pitchFamily="2" charset="0"/>
              </a:rPr>
              <a:t>Catechins</a:t>
            </a:r>
          </a:p>
          <a:p>
            <a:pPr eaLnBrk="1" hangingPunct="1">
              <a:lnSpc>
                <a:spcPct val="150000"/>
              </a:lnSpc>
            </a:pPr>
            <a:r>
              <a:rPr lang="en-US" sz="1600" dirty="0">
                <a:solidFill>
                  <a:srgbClr val="4E4B43"/>
                </a:solidFill>
                <a:latin typeface="Montserrat Light" panose="00000400000000000000" pitchFamily="2" charset="0"/>
              </a:rPr>
              <a:t>Esters</a:t>
            </a:r>
          </a:p>
          <a:p>
            <a:pPr eaLnBrk="1" hangingPunct="1">
              <a:lnSpc>
                <a:spcPct val="150000"/>
              </a:lnSpc>
            </a:pPr>
            <a:r>
              <a:rPr lang="en-US" sz="1600" dirty="0">
                <a:solidFill>
                  <a:srgbClr val="4E4B43"/>
                </a:solidFill>
                <a:latin typeface="Montserrat Light" panose="00000400000000000000" pitchFamily="2" charset="0"/>
              </a:rPr>
              <a:t>Flavonoids</a:t>
            </a:r>
          </a:p>
          <a:p>
            <a:pPr eaLnBrk="1" hangingPunct="1">
              <a:lnSpc>
                <a:spcPct val="150000"/>
              </a:lnSpc>
            </a:pPr>
            <a:r>
              <a:rPr lang="en-US" sz="1600" dirty="0">
                <a:solidFill>
                  <a:srgbClr val="4E4B43"/>
                </a:solidFill>
                <a:latin typeface="Montserrat Light" panose="00000400000000000000" pitchFamily="2" charset="0"/>
              </a:rPr>
              <a:t>Glutamates</a:t>
            </a:r>
          </a:p>
          <a:p>
            <a:pPr eaLnBrk="1" hangingPunct="1">
              <a:lnSpc>
                <a:spcPct val="150000"/>
              </a:lnSpc>
            </a:pPr>
            <a:r>
              <a:rPr lang="en-US" sz="1600" dirty="0">
                <a:solidFill>
                  <a:srgbClr val="4E4B43"/>
                </a:solidFill>
                <a:latin typeface="Montserrat Light" panose="00000400000000000000" pitchFamily="2" charset="0"/>
              </a:rPr>
              <a:t>Ketones</a:t>
            </a:r>
          </a:p>
          <a:p>
            <a:pPr eaLnBrk="1" hangingPunct="1">
              <a:lnSpc>
                <a:spcPct val="150000"/>
              </a:lnSpc>
            </a:pPr>
            <a:r>
              <a:rPr lang="en-US" sz="1600" dirty="0">
                <a:solidFill>
                  <a:srgbClr val="4E4B43"/>
                </a:solidFill>
                <a:latin typeface="Montserrat Light" panose="00000400000000000000" pitchFamily="2" charset="0"/>
              </a:rPr>
              <a:t>Enzymes</a:t>
            </a:r>
          </a:p>
        </p:txBody>
      </p:sp>
      <p:pic>
        <p:nvPicPr>
          <p:cNvPr id="3" name="Picture 2" descr="A person pouring a glass of wine&#10;&#10;Description automatically generated with medium confidence">
            <a:extLst>
              <a:ext uri="{FF2B5EF4-FFF2-40B4-BE49-F238E27FC236}">
                <a16:creationId xmlns:a16="http://schemas.microsoft.com/office/drawing/2014/main" id="{AC1B39F7-3A07-78EE-19BA-85AA31C6A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439" y="0"/>
            <a:ext cx="3246541" cy="6001182"/>
          </a:xfrm>
          <a:prstGeom prst="rect">
            <a:avLst/>
          </a:prstGeom>
          <a:effectLst>
            <a:outerShdw blurRad="50800" dist="38100" dir="8100000" algn="tr" rotWithShape="0">
              <a:prstClr val="black">
                <a:alpha val="40000"/>
              </a:prstClr>
            </a:outerShdw>
          </a:effectLst>
        </p:spPr>
      </p:pic>
      <p:sp>
        <p:nvSpPr>
          <p:cNvPr id="11" name="TextBox 10">
            <a:extLst>
              <a:ext uri="{FF2B5EF4-FFF2-40B4-BE49-F238E27FC236}">
                <a16:creationId xmlns:a16="http://schemas.microsoft.com/office/drawing/2014/main" id="{AC88094C-FC41-6FC0-FEEF-33A1BB357282}"/>
              </a:ext>
            </a:extLst>
          </p:cNvPr>
          <p:cNvSpPr txBox="1"/>
          <p:nvPr/>
        </p:nvSpPr>
        <p:spPr>
          <a:xfrm>
            <a:off x="3352800" y="1950415"/>
            <a:ext cx="2158680" cy="2994409"/>
          </a:xfrm>
          <a:prstGeom prst="rect">
            <a:avLst/>
          </a:prstGeom>
          <a:noFill/>
        </p:spPr>
        <p:txBody>
          <a:bodyPr wrap="square" rtlCol="0">
            <a:spAutoFit/>
          </a:bodyPr>
          <a:lstStyle/>
          <a:p>
            <a:pPr eaLnBrk="1" hangingPunct="1">
              <a:lnSpc>
                <a:spcPct val="150000"/>
              </a:lnSpc>
            </a:pPr>
            <a:r>
              <a:rPr lang="en-US" sz="1600" dirty="0">
                <a:solidFill>
                  <a:srgbClr val="4E4B43"/>
                </a:solidFill>
                <a:latin typeface="Montserrat Light" panose="00000400000000000000" pitchFamily="2" charset="0"/>
              </a:rPr>
              <a:t>Fructose</a:t>
            </a:r>
          </a:p>
          <a:p>
            <a:pPr eaLnBrk="1" hangingPunct="1">
              <a:lnSpc>
                <a:spcPct val="150000"/>
              </a:lnSpc>
            </a:pPr>
            <a:r>
              <a:rPr lang="en-US" sz="1600" dirty="0">
                <a:solidFill>
                  <a:srgbClr val="4E4B43"/>
                </a:solidFill>
                <a:latin typeface="Montserrat Light" panose="00000400000000000000" pitchFamily="2" charset="0"/>
              </a:rPr>
              <a:t>Resveratrol</a:t>
            </a:r>
          </a:p>
          <a:p>
            <a:pPr eaLnBrk="1" hangingPunct="1">
              <a:lnSpc>
                <a:spcPct val="150000"/>
              </a:lnSpc>
            </a:pPr>
            <a:r>
              <a:rPr lang="en-US" sz="1600" dirty="0">
                <a:solidFill>
                  <a:srgbClr val="4E4B43"/>
                </a:solidFill>
                <a:latin typeface="Montserrat Light" panose="00000400000000000000" pitchFamily="2" charset="0"/>
              </a:rPr>
              <a:t>Yeast  </a:t>
            </a:r>
          </a:p>
          <a:p>
            <a:pPr eaLnBrk="1" hangingPunct="1">
              <a:lnSpc>
                <a:spcPct val="150000"/>
              </a:lnSpc>
            </a:pPr>
            <a:r>
              <a:rPr lang="en-US" sz="1600" dirty="0">
                <a:solidFill>
                  <a:srgbClr val="4E4B43"/>
                </a:solidFill>
                <a:latin typeface="Montserrat Light" panose="00000400000000000000" pitchFamily="2" charset="0"/>
              </a:rPr>
              <a:t>Salicylates</a:t>
            </a:r>
          </a:p>
          <a:p>
            <a:pPr eaLnBrk="1" hangingPunct="1">
              <a:lnSpc>
                <a:spcPct val="150000"/>
              </a:lnSpc>
            </a:pPr>
            <a:r>
              <a:rPr lang="en-US" sz="1600" dirty="0">
                <a:solidFill>
                  <a:srgbClr val="4E4B43"/>
                </a:solidFill>
                <a:latin typeface="Montserrat Light" panose="00000400000000000000" pitchFamily="2" charset="0"/>
              </a:rPr>
              <a:t>Stilbenes</a:t>
            </a:r>
          </a:p>
          <a:p>
            <a:pPr eaLnBrk="1" hangingPunct="1">
              <a:lnSpc>
                <a:spcPct val="150000"/>
              </a:lnSpc>
            </a:pPr>
            <a:r>
              <a:rPr lang="en-US" sz="1600" dirty="0">
                <a:solidFill>
                  <a:srgbClr val="4E4B43"/>
                </a:solidFill>
                <a:latin typeface="Montserrat Light" panose="00000400000000000000" pitchFamily="2" charset="0"/>
              </a:rPr>
              <a:t>Sulfites</a:t>
            </a:r>
          </a:p>
          <a:p>
            <a:pPr eaLnBrk="1" hangingPunct="1">
              <a:lnSpc>
                <a:spcPct val="150000"/>
              </a:lnSpc>
            </a:pPr>
            <a:r>
              <a:rPr lang="en-US" sz="1600" dirty="0">
                <a:solidFill>
                  <a:srgbClr val="4E4B43"/>
                </a:solidFill>
                <a:latin typeface="Montserrat Light" panose="00000400000000000000" pitchFamily="2" charset="0"/>
              </a:rPr>
              <a:t>Tannins</a:t>
            </a:r>
          </a:p>
          <a:p>
            <a:pPr eaLnBrk="1" hangingPunct="1">
              <a:lnSpc>
                <a:spcPct val="150000"/>
              </a:lnSpc>
            </a:pPr>
            <a:r>
              <a:rPr lang="en-US" sz="1600" dirty="0">
                <a:solidFill>
                  <a:srgbClr val="4E4B43"/>
                </a:solidFill>
                <a:latin typeface="Montserrat Light" panose="00000400000000000000" pitchFamily="2" charset="0"/>
              </a:rPr>
              <a:t>Tyramine</a:t>
            </a:r>
          </a:p>
        </p:txBody>
      </p:sp>
    </p:spTree>
    <p:extLst>
      <p:ext uri="{BB962C8B-B14F-4D97-AF65-F5344CB8AC3E}">
        <p14:creationId xmlns:p14="http://schemas.microsoft.com/office/powerpoint/2010/main" val="2580362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creenshot, design&#10;&#10;Description automatically generated">
            <a:extLst>
              <a:ext uri="{FF2B5EF4-FFF2-40B4-BE49-F238E27FC236}">
                <a16:creationId xmlns:a16="http://schemas.microsoft.com/office/drawing/2014/main" id="{CD14A91A-756E-0302-40A8-6F1D0B5E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0659" name="Rectangle 3"/>
          <p:cNvSpPr>
            <a:spLocks noGrp="1" noChangeArrowheads="1"/>
          </p:cNvSpPr>
          <p:nvPr>
            <p:ph type="title"/>
          </p:nvPr>
        </p:nvSpPr>
        <p:spPr>
          <a:xfrm>
            <a:off x="0" y="228600"/>
            <a:ext cx="5905500" cy="1371600"/>
          </a:xfrm>
        </p:spPr>
        <p:txBody>
          <a:bodyPr>
            <a:normAutofit/>
          </a:bodyPr>
          <a:lstStyle/>
          <a:p>
            <a:pPr eaLnBrk="1" hangingPunct="1"/>
            <a:r>
              <a:rPr lang="en-US" sz="3200" dirty="0">
                <a:solidFill>
                  <a:srgbClr val="4E4B43"/>
                </a:solidFill>
                <a:latin typeface="Montserrat Light" panose="00000400000000000000" pitchFamily="2" charset="0"/>
              </a:rPr>
              <a:t>Cats</a:t>
            </a:r>
            <a:endParaRPr lang="en-US" sz="3200" dirty="0">
              <a:solidFill>
                <a:srgbClr val="4E4B43"/>
              </a:solidFill>
              <a:latin typeface="Montserrat Light" pitchFamily="2" charset="77"/>
            </a:endParaRPr>
          </a:p>
        </p:txBody>
      </p:sp>
      <p:sp>
        <p:nvSpPr>
          <p:cNvPr id="9" name="Rectangle 8">
            <a:extLst>
              <a:ext uri="{FF2B5EF4-FFF2-40B4-BE49-F238E27FC236}">
                <a16:creationId xmlns:a16="http://schemas.microsoft.com/office/drawing/2014/main" id="{14D91F7B-36B0-BF9C-4388-7ED48907D1D7}"/>
              </a:ext>
            </a:extLst>
          </p:cNvPr>
          <p:cNvSpPr/>
          <p:nvPr/>
        </p:nvSpPr>
        <p:spPr>
          <a:xfrm flipV="1">
            <a:off x="1238250" y="1600200"/>
            <a:ext cx="3429000" cy="45719"/>
          </a:xfrm>
          <a:prstGeom prst="rect">
            <a:avLst/>
          </a:prstGeom>
          <a:solidFill>
            <a:srgbClr val="88C5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9B3B02-782D-69C8-1191-8A06EB632835}"/>
              </a:ext>
            </a:extLst>
          </p:cNvPr>
          <p:cNvSpPr txBox="1"/>
          <p:nvPr/>
        </p:nvSpPr>
        <p:spPr>
          <a:xfrm>
            <a:off x="1171576" y="1981200"/>
            <a:ext cx="2000251" cy="2625078"/>
          </a:xfrm>
          <a:prstGeom prst="rect">
            <a:avLst/>
          </a:prstGeom>
          <a:noFill/>
        </p:spPr>
        <p:txBody>
          <a:bodyPr wrap="square" rtlCol="0">
            <a:spAutoFit/>
          </a:bodyPr>
          <a:lstStyle/>
          <a:p>
            <a:pPr eaLnBrk="1" hangingPunct="1">
              <a:lnSpc>
                <a:spcPct val="150000"/>
              </a:lnSpc>
            </a:pPr>
            <a:r>
              <a:rPr lang="en-US" sz="1600" dirty="0">
                <a:solidFill>
                  <a:srgbClr val="4E4B43"/>
                </a:solidFill>
                <a:latin typeface="Montserrat Light" panose="00000400000000000000" pitchFamily="2" charset="0"/>
              </a:rPr>
              <a:t>Dander</a:t>
            </a:r>
          </a:p>
          <a:p>
            <a:pPr eaLnBrk="1" hangingPunct="1">
              <a:lnSpc>
                <a:spcPct val="150000"/>
              </a:lnSpc>
            </a:pPr>
            <a:r>
              <a:rPr lang="en-US" sz="1600" dirty="0">
                <a:solidFill>
                  <a:srgbClr val="4E4B43"/>
                </a:solidFill>
                <a:latin typeface="Montserrat Light" panose="00000400000000000000" pitchFamily="2" charset="0"/>
              </a:rPr>
              <a:t>Epithelial</a:t>
            </a:r>
          </a:p>
          <a:p>
            <a:pPr eaLnBrk="1" hangingPunct="1">
              <a:lnSpc>
                <a:spcPct val="150000"/>
              </a:lnSpc>
            </a:pPr>
            <a:r>
              <a:rPr lang="en-US" sz="1600" dirty="0">
                <a:solidFill>
                  <a:srgbClr val="4E4B43"/>
                </a:solidFill>
                <a:latin typeface="Montserrat Light" panose="00000400000000000000" pitchFamily="2" charset="0"/>
              </a:rPr>
              <a:t>Hair</a:t>
            </a:r>
          </a:p>
          <a:p>
            <a:pPr eaLnBrk="1" hangingPunct="1">
              <a:lnSpc>
                <a:spcPct val="150000"/>
              </a:lnSpc>
            </a:pPr>
            <a:r>
              <a:rPr lang="en-US" sz="1600" dirty="0">
                <a:solidFill>
                  <a:srgbClr val="4E4B43"/>
                </a:solidFill>
                <a:latin typeface="Montserrat Light" panose="00000400000000000000" pitchFamily="2" charset="0"/>
              </a:rPr>
              <a:t>Mucin</a:t>
            </a:r>
          </a:p>
          <a:p>
            <a:pPr eaLnBrk="1" hangingPunct="1">
              <a:lnSpc>
                <a:spcPct val="150000"/>
              </a:lnSpc>
            </a:pPr>
            <a:r>
              <a:rPr lang="en-US" sz="1600" dirty="0">
                <a:solidFill>
                  <a:srgbClr val="4E4B43"/>
                </a:solidFill>
                <a:latin typeface="Montserrat Light" panose="00000400000000000000" pitchFamily="2" charset="0"/>
              </a:rPr>
              <a:t>Pheromones</a:t>
            </a:r>
          </a:p>
          <a:p>
            <a:pPr eaLnBrk="1" hangingPunct="1">
              <a:lnSpc>
                <a:spcPct val="150000"/>
              </a:lnSpc>
            </a:pPr>
            <a:r>
              <a:rPr lang="en-US" sz="1600" dirty="0">
                <a:solidFill>
                  <a:srgbClr val="4E4B43"/>
                </a:solidFill>
                <a:latin typeface="Montserrat Light" panose="00000400000000000000" pitchFamily="2" charset="0"/>
              </a:rPr>
              <a:t>Saliva Pepsin</a:t>
            </a:r>
          </a:p>
          <a:p>
            <a:pPr eaLnBrk="1" hangingPunct="1">
              <a:lnSpc>
                <a:spcPct val="150000"/>
              </a:lnSpc>
            </a:pPr>
            <a:r>
              <a:rPr lang="en-US" sz="1600" dirty="0">
                <a:solidFill>
                  <a:srgbClr val="4E4B43"/>
                </a:solidFill>
                <a:latin typeface="Montserrat Light" panose="00000400000000000000" pitchFamily="2" charset="0"/>
              </a:rPr>
              <a:t>Saliva Enzymes</a:t>
            </a:r>
          </a:p>
        </p:txBody>
      </p:sp>
      <p:pic>
        <p:nvPicPr>
          <p:cNvPr id="2" name="Picture 5" descr="Z934-486">
            <a:extLst>
              <a:ext uri="{FF2B5EF4-FFF2-40B4-BE49-F238E27FC236}">
                <a16:creationId xmlns:a16="http://schemas.microsoft.com/office/drawing/2014/main" id="{3BD40EAF-6420-D7C6-8948-B5750B7198EC}"/>
              </a:ext>
            </a:extLst>
          </p:cNvPr>
          <p:cNvPicPr>
            <a:picLocks noGrp="1" noChangeAspect="1" noChangeArrowheads="1"/>
          </p:cNvPicPr>
          <p:nvPr>
            <p:ph sz="half" idx="2"/>
          </p:nvPr>
        </p:nvPicPr>
        <p:blipFill>
          <a:blip r:embed="rId4" cstate="print"/>
          <a:srcRect/>
          <a:stretch>
            <a:fillRect/>
          </a:stretch>
        </p:blipFill>
        <p:spPr>
          <a:xfrm>
            <a:off x="5905500" y="0"/>
            <a:ext cx="3219558" cy="6050332"/>
          </a:xfrm>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5ACCE81A-D52D-9A66-814F-0DCCD576C2A1}"/>
              </a:ext>
            </a:extLst>
          </p:cNvPr>
          <p:cNvSpPr txBox="1"/>
          <p:nvPr/>
        </p:nvSpPr>
        <p:spPr>
          <a:xfrm>
            <a:off x="3228976" y="1981200"/>
            <a:ext cx="2181224" cy="2625078"/>
          </a:xfrm>
          <a:prstGeom prst="rect">
            <a:avLst/>
          </a:prstGeom>
          <a:noFill/>
        </p:spPr>
        <p:txBody>
          <a:bodyPr wrap="square" rtlCol="0">
            <a:spAutoFit/>
          </a:bodyPr>
          <a:lstStyle/>
          <a:p>
            <a:pPr eaLnBrk="1" hangingPunct="1">
              <a:lnSpc>
                <a:spcPct val="150000"/>
              </a:lnSpc>
            </a:pPr>
            <a:r>
              <a:rPr lang="en-US" sz="1600" dirty="0">
                <a:solidFill>
                  <a:srgbClr val="4E4B43"/>
                </a:solidFill>
                <a:latin typeface="Montserrat Light" panose="00000400000000000000" pitchFamily="2" charset="0"/>
              </a:rPr>
              <a:t>Cat Mites</a:t>
            </a:r>
          </a:p>
          <a:p>
            <a:pPr eaLnBrk="1" hangingPunct="1">
              <a:lnSpc>
                <a:spcPct val="150000"/>
              </a:lnSpc>
            </a:pPr>
            <a:r>
              <a:rPr lang="en-US" sz="1600" dirty="0">
                <a:solidFill>
                  <a:srgbClr val="4E4B43"/>
                </a:solidFill>
                <a:latin typeface="Montserrat Light" panose="00000400000000000000" pitchFamily="2" charset="0"/>
              </a:rPr>
              <a:t>Cat Saliva</a:t>
            </a:r>
          </a:p>
          <a:p>
            <a:pPr eaLnBrk="1" hangingPunct="1">
              <a:lnSpc>
                <a:spcPct val="150000"/>
              </a:lnSpc>
            </a:pPr>
            <a:r>
              <a:rPr lang="en-US" sz="1600" dirty="0">
                <a:solidFill>
                  <a:srgbClr val="4E4B43"/>
                </a:solidFill>
                <a:latin typeface="Montserrat Light" panose="00000400000000000000" pitchFamily="2" charset="0"/>
              </a:rPr>
              <a:t>Cat Serum Globulin</a:t>
            </a:r>
          </a:p>
          <a:p>
            <a:pPr eaLnBrk="1" hangingPunct="1">
              <a:lnSpc>
                <a:spcPct val="150000"/>
              </a:lnSpc>
            </a:pPr>
            <a:r>
              <a:rPr lang="en-US" sz="1600" dirty="0">
                <a:solidFill>
                  <a:srgbClr val="4E4B43"/>
                </a:solidFill>
                <a:latin typeface="Montserrat Light" panose="00000400000000000000" pitchFamily="2" charset="0"/>
              </a:rPr>
              <a:t>F-1 Protein</a:t>
            </a:r>
          </a:p>
          <a:p>
            <a:pPr eaLnBrk="1" hangingPunct="1">
              <a:lnSpc>
                <a:spcPct val="150000"/>
              </a:lnSpc>
            </a:pPr>
            <a:r>
              <a:rPr lang="en-US" sz="1600" dirty="0">
                <a:solidFill>
                  <a:srgbClr val="4E4B43"/>
                </a:solidFill>
                <a:latin typeface="Montserrat Light" panose="00000400000000000000" pitchFamily="2" charset="0"/>
              </a:rPr>
              <a:t>F-2 Protein</a:t>
            </a:r>
          </a:p>
          <a:p>
            <a:pPr eaLnBrk="1" hangingPunct="1">
              <a:lnSpc>
                <a:spcPct val="150000"/>
              </a:lnSpc>
            </a:pPr>
            <a:r>
              <a:rPr lang="en-US" sz="1600" dirty="0" err="1">
                <a:solidFill>
                  <a:srgbClr val="4E4B43"/>
                </a:solidFill>
                <a:latin typeface="Montserrat Light" panose="00000400000000000000" pitchFamily="2" charset="0"/>
              </a:rPr>
              <a:t>Fel</a:t>
            </a:r>
            <a:r>
              <a:rPr lang="en-US" sz="1600" dirty="0">
                <a:solidFill>
                  <a:srgbClr val="4E4B43"/>
                </a:solidFill>
                <a:latin typeface="Montserrat Light" panose="00000400000000000000" pitchFamily="2" charset="0"/>
              </a:rPr>
              <a:t> d 1</a:t>
            </a:r>
          </a:p>
          <a:p>
            <a:pPr eaLnBrk="1" hangingPunct="1">
              <a:lnSpc>
                <a:spcPct val="150000"/>
              </a:lnSpc>
            </a:pPr>
            <a:r>
              <a:rPr lang="en-US" sz="1600" dirty="0">
                <a:solidFill>
                  <a:srgbClr val="4E4B43"/>
                </a:solidFill>
                <a:latin typeface="Montserrat Light" panose="00000400000000000000" pitchFamily="2" charset="0"/>
              </a:rPr>
              <a:t>Cat Sebum</a:t>
            </a:r>
          </a:p>
        </p:txBody>
      </p:sp>
    </p:spTree>
    <p:extLst>
      <p:ext uri="{BB962C8B-B14F-4D97-AF65-F5344CB8AC3E}">
        <p14:creationId xmlns:p14="http://schemas.microsoft.com/office/powerpoint/2010/main" val="4262135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9F75E46-E79F-7D19-FBC4-93CD1989F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2132614"/>
            <a:ext cx="3040546" cy="2592771"/>
          </a:xfrm>
          <a:prstGeom prst="rect">
            <a:avLst/>
          </a:prstGeom>
        </p:spPr>
      </p:pic>
      <p:sp>
        <p:nvSpPr>
          <p:cNvPr id="4" name="Rectangle 3">
            <a:extLst>
              <a:ext uri="{FF2B5EF4-FFF2-40B4-BE49-F238E27FC236}">
                <a16:creationId xmlns:a16="http://schemas.microsoft.com/office/drawing/2014/main" id="{91E59180-03AD-B5B4-729D-CD276822595A}"/>
              </a:ext>
            </a:extLst>
          </p:cNvPr>
          <p:cNvSpPr/>
          <p:nvPr/>
        </p:nvSpPr>
        <p:spPr>
          <a:xfrm>
            <a:off x="0" y="0"/>
            <a:ext cx="4724400" cy="6858000"/>
          </a:xfrm>
          <a:prstGeom prst="rect">
            <a:avLst/>
          </a:prstGeom>
          <a:solidFill>
            <a:srgbClr val="F1E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6E5DCE-7E99-D902-5743-E0E0BF5A2ECC}"/>
              </a:ext>
            </a:extLst>
          </p:cNvPr>
          <p:cNvSpPr txBox="1"/>
          <p:nvPr/>
        </p:nvSpPr>
        <p:spPr>
          <a:xfrm>
            <a:off x="457200" y="1536173"/>
            <a:ext cx="3810000" cy="3785652"/>
          </a:xfrm>
          <a:prstGeom prst="rect">
            <a:avLst/>
          </a:prstGeom>
          <a:noFill/>
        </p:spPr>
        <p:txBody>
          <a:bodyPr wrap="square" rtlCol="0">
            <a:spAutoFit/>
          </a:bodyPr>
          <a:lstStyle/>
          <a:p>
            <a:pPr algn="ctr"/>
            <a:r>
              <a:rPr lang="en-US" sz="2400" dirty="0">
                <a:solidFill>
                  <a:srgbClr val="4E4B43"/>
                </a:solidFill>
                <a:latin typeface="Montserrat Light" pitchFamily="2" charset="77"/>
              </a:rPr>
              <a:t>With so many substances and components, how do we figure out which substances are causing stress on the body?</a:t>
            </a:r>
            <a:br>
              <a:rPr lang="en-US" sz="2400" dirty="0">
                <a:solidFill>
                  <a:srgbClr val="4E4B43"/>
                </a:solidFill>
                <a:latin typeface="Montserrat Light" pitchFamily="2" charset="77"/>
              </a:rPr>
            </a:br>
            <a:endParaRPr lang="en-US" sz="2400" dirty="0">
              <a:solidFill>
                <a:srgbClr val="4E4B43"/>
              </a:solidFill>
              <a:latin typeface="Montserrat Light" pitchFamily="2" charset="77"/>
            </a:endParaRPr>
          </a:p>
          <a:p>
            <a:pPr algn="ctr"/>
            <a:r>
              <a:rPr lang="en-US" sz="2400" dirty="0">
                <a:solidFill>
                  <a:srgbClr val="4E4B43"/>
                </a:solidFill>
                <a:latin typeface="Montserrat Light" pitchFamily="2" charset="77"/>
              </a:rPr>
              <a:t/>
            </a:r>
            <a:br>
              <a:rPr lang="en-US" sz="2400" dirty="0">
                <a:solidFill>
                  <a:srgbClr val="4E4B43"/>
                </a:solidFill>
                <a:latin typeface="Montserrat Light" pitchFamily="2" charset="77"/>
              </a:rPr>
            </a:br>
            <a:r>
              <a:rPr lang="en-US" sz="2400" dirty="0">
                <a:solidFill>
                  <a:srgbClr val="4E4B43"/>
                </a:solidFill>
                <a:latin typeface="Montserrat Light" pitchFamily="2" charset="77"/>
              </a:rPr>
              <a:t>We use a </a:t>
            </a:r>
          </a:p>
          <a:p>
            <a:pPr algn="ctr"/>
            <a:r>
              <a:rPr lang="en-US" sz="2400" dirty="0">
                <a:solidFill>
                  <a:srgbClr val="4E4B43"/>
                </a:solidFill>
                <a:latin typeface="Montserrat Light" pitchFamily="2" charset="77"/>
              </a:rPr>
              <a:t>Stress Assessment.</a:t>
            </a:r>
            <a:endParaRPr lang="en-US" sz="2400" dirty="0"/>
          </a:p>
        </p:txBody>
      </p:sp>
    </p:spTree>
    <p:extLst>
      <p:ext uri="{BB962C8B-B14F-4D97-AF65-F5344CB8AC3E}">
        <p14:creationId xmlns:p14="http://schemas.microsoft.com/office/powerpoint/2010/main" val="168632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222948"/>
            <a:ext cx="6747519" cy="5015098"/>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BD25BD-B954-1E9A-A163-718A6AEEEE50}"/>
              </a:ext>
            </a:extLst>
          </p:cNvPr>
          <p:cNvSpPr txBox="1"/>
          <p:nvPr/>
        </p:nvSpPr>
        <p:spPr>
          <a:xfrm>
            <a:off x="0" y="457200"/>
            <a:ext cx="9143999" cy="584775"/>
          </a:xfrm>
          <a:prstGeom prst="rect">
            <a:avLst/>
          </a:prstGeom>
          <a:noFill/>
        </p:spPr>
        <p:txBody>
          <a:bodyPr wrap="square">
            <a:spAutoFit/>
          </a:bodyPr>
          <a:lstStyle/>
          <a:p>
            <a:pPr algn="ctr" eaLnBrk="1" hangingPunct="1">
              <a:buFontTx/>
              <a:buNone/>
            </a:pPr>
            <a:r>
              <a:rPr lang="en-US" sz="3200" kern="1200" dirty="0">
                <a:solidFill>
                  <a:srgbClr val="4E4B43"/>
                </a:solidFill>
                <a:latin typeface="Montserrat Light" panose="00000400000000000000" pitchFamily="2" charset="0"/>
                <a:ea typeface="+mj-ea"/>
                <a:cs typeface="+mj-cs"/>
              </a:rPr>
              <a:t>Stress Assessment</a:t>
            </a:r>
            <a:endParaRPr lang="en-US" sz="3200" dirty="0">
              <a:solidFill>
                <a:srgbClr val="4E4B43"/>
              </a:solidFill>
              <a:latin typeface="Montserrat Light" panose="00000400000000000000" pitchFamily="2" charset="0"/>
            </a:endParaRPr>
          </a:p>
        </p:txBody>
      </p:sp>
      <p:sp>
        <p:nvSpPr>
          <p:cNvPr id="3" name="Rectangle 4">
            <a:extLst>
              <a:ext uri="{FF2B5EF4-FFF2-40B4-BE49-F238E27FC236}">
                <a16:creationId xmlns:a16="http://schemas.microsoft.com/office/drawing/2014/main" id="{41F59C57-9E16-594C-AD3A-6504D9C28947}"/>
              </a:ext>
            </a:extLst>
          </p:cNvPr>
          <p:cNvSpPr txBox="1">
            <a:spLocks noChangeArrowheads="1"/>
          </p:cNvSpPr>
          <p:nvPr/>
        </p:nvSpPr>
        <p:spPr>
          <a:xfrm>
            <a:off x="1371600" y="1299148"/>
            <a:ext cx="6400800" cy="4873052"/>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ü"/>
            </a:pPr>
            <a:r>
              <a:rPr lang="en-US" sz="1900" dirty="0">
                <a:solidFill>
                  <a:srgbClr val="4E4B43"/>
                </a:solidFill>
                <a:latin typeface="Montserrat Light" panose="00000400000000000000" pitchFamily="2" charset="0"/>
              </a:rPr>
              <a:t>AAT does not perform traditional Allergy Testing.</a:t>
            </a:r>
          </a:p>
          <a:p>
            <a:pPr>
              <a:lnSpc>
                <a:spcPct val="120000"/>
              </a:lnSpc>
              <a:buFont typeface="Wingdings" pitchFamily="2" charset="2"/>
              <a:buChar char="ü"/>
            </a:pPr>
            <a:r>
              <a:rPr lang="en-US" sz="1900" dirty="0" smtClean="0">
                <a:solidFill>
                  <a:srgbClr val="4E4B43"/>
                </a:solidFill>
                <a:latin typeface="Montserrat Light" panose="00000400000000000000" pitchFamily="2" charset="0"/>
              </a:rPr>
              <a:t>Instead</a:t>
            </a:r>
            <a:r>
              <a:rPr lang="en-US" sz="1900" dirty="0">
                <a:solidFill>
                  <a:srgbClr val="4E4B43"/>
                </a:solidFill>
                <a:latin typeface="Montserrat Light" panose="00000400000000000000" pitchFamily="2" charset="0"/>
              </a:rPr>
              <a:t>, the AAT treatment uses a dedicated and specialized </a:t>
            </a:r>
            <a:r>
              <a:rPr lang="en-US" sz="1900" b="1" dirty="0">
                <a:solidFill>
                  <a:srgbClr val="4E4B43"/>
                </a:solidFill>
                <a:latin typeface="Montserrat Light" panose="00000400000000000000" pitchFamily="2" charset="0"/>
              </a:rPr>
              <a:t>Stress Assessment </a:t>
            </a:r>
            <a:r>
              <a:rPr lang="en-US" sz="1900" dirty="0">
                <a:solidFill>
                  <a:srgbClr val="4E4B43"/>
                </a:solidFill>
                <a:latin typeface="Montserrat Light" panose="00000400000000000000" pitchFamily="2" charset="0"/>
              </a:rPr>
              <a:t>method that allows the practitioner to determine whether any organ system in the body is responding defensively or inappropriately to a specific stimuli or substance.</a:t>
            </a:r>
          </a:p>
          <a:p>
            <a:pPr>
              <a:lnSpc>
                <a:spcPct val="120000"/>
              </a:lnSpc>
              <a:buFont typeface="Wingdings" pitchFamily="2" charset="2"/>
              <a:buChar char="ü"/>
            </a:pPr>
            <a:r>
              <a:rPr lang="en-US" sz="1900" dirty="0" smtClean="0">
                <a:solidFill>
                  <a:srgbClr val="4E4B43"/>
                </a:solidFill>
                <a:latin typeface="Montserrat Light" panose="00000400000000000000" pitchFamily="2" charset="0"/>
              </a:rPr>
              <a:t>A </a:t>
            </a:r>
            <a:r>
              <a:rPr lang="en-US" sz="1900" dirty="0">
                <a:solidFill>
                  <a:srgbClr val="4E4B43"/>
                </a:solidFill>
                <a:latin typeface="Montserrat Light" panose="00000400000000000000" pitchFamily="2" charset="0"/>
              </a:rPr>
              <a:t>stress test is a method of a manual biofeedback technique that tests the body’s </a:t>
            </a:r>
            <a:r>
              <a:rPr lang="en-US" sz="1900" u="sng" dirty="0">
                <a:solidFill>
                  <a:srgbClr val="4E4B43"/>
                </a:solidFill>
                <a:latin typeface="Montserrat Light" panose="00000400000000000000" pitchFamily="2" charset="0"/>
              </a:rPr>
              <a:t>perception</a:t>
            </a:r>
            <a:r>
              <a:rPr lang="en-US" sz="1900" dirty="0">
                <a:solidFill>
                  <a:srgbClr val="4E4B43"/>
                </a:solidFill>
                <a:latin typeface="Montserrat Light" panose="00000400000000000000" pitchFamily="2" charset="0"/>
              </a:rPr>
              <a:t> of stress caused by a substance or stimuli.</a:t>
            </a:r>
            <a:endParaRPr lang="en-US" sz="1900" dirty="0">
              <a:solidFill>
                <a:srgbClr val="4E4B43"/>
              </a:solidFill>
              <a:latin typeface="Arial Narrow" pitchFamily="-108" charset="0"/>
            </a:endParaRPr>
          </a:p>
        </p:txBody>
      </p:sp>
    </p:spTree>
    <p:extLst>
      <p:ext uri="{BB962C8B-B14F-4D97-AF65-F5344CB8AC3E}">
        <p14:creationId xmlns:p14="http://schemas.microsoft.com/office/powerpoint/2010/main" val="224386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anim calcmode="lin" valueType="num">
                                      <p:cBhvr>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anim calcmode="lin" valueType="num">
                                      <p:cBhvr>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45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0A2A804A-3E40-E2AC-4B02-F4E7D8263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t="3100" b="5499"/>
          <a:stretch/>
        </p:blipFill>
        <p:spPr>
          <a:xfrm>
            <a:off x="940157" y="2438400"/>
            <a:ext cx="7277785" cy="3426371"/>
          </a:xfrm>
          <a:prstGeom prst="rect">
            <a:avLst/>
          </a:prstGeom>
        </p:spPr>
      </p:pic>
      <p:sp>
        <p:nvSpPr>
          <p:cNvPr id="7" name="Rectangle 6"/>
          <p:cNvSpPr/>
          <p:nvPr/>
        </p:nvSpPr>
        <p:spPr>
          <a:xfrm>
            <a:off x="451562" y="1182469"/>
            <a:ext cx="8227354" cy="707886"/>
          </a:xfrm>
          <a:prstGeom prst="rect">
            <a:avLst/>
          </a:prstGeom>
          <a:noFill/>
        </p:spPr>
        <p:txBody>
          <a:bodyPr wrap="square" rtlCol="0">
            <a:spAutoFit/>
          </a:bodyPr>
          <a:lstStyle/>
          <a:p>
            <a:pPr algn="ctr"/>
            <a:r>
              <a:rPr lang="en-US" sz="2000" dirty="0">
                <a:solidFill>
                  <a:srgbClr val="4E4B43"/>
                </a:solidFill>
                <a:latin typeface="Montserrat Light" panose="00000400000000000000" pitchFamily="2" charset="0"/>
                <a:cs typeface="Arial" panose="020B0604020202020204" pitchFamily="34" charset="0"/>
              </a:rPr>
              <a:t>In the last 30 years, allergies and sensitivities have increased substantially worldwide, more than doubling in some countries.</a:t>
            </a:r>
            <a:endParaRPr lang="en-US" sz="2000" dirty="0">
              <a:solidFill>
                <a:srgbClr val="4E4B43"/>
              </a:solidFill>
              <a:highlight>
                <a:srgbClr val="00FF00"/>
              </a:highlight>
              <a:latin typeface="Montserrat Light" panose="00000400000000000000" pitchFamily="2" charset="0"/>
              <a:cs typeface="Arial" panose="020B0604020202020204" pitchFamily="34" charset="0"/>
            </a:endParaRPr>
          </a:p>
        </p:txBody>
      </p:sp>
      <p:sp>
        <p:nvSpPr>
          <p:cNvPr id="2" name="Rectangle 3">
            <a:extLst>
              <a:ext uri="{FF2B5EF4-FFF2-40B4-BE49-F238E27FC236}">
                <a16:creationId xmlns:a16="http://schemas.microsoft.com/office/drawing/2014/main" id="{2FFE384B-3748-4A38-806A-CCDBB3FAA09A}"/>
              </a:ext>
            </a:extLst>
          </p:cNvPr>
          <p:cNvSpPr>
            <a:spLocks noGrp="1" noChangeArrowheads="1"/>
          </p:cNvSpPr>
          <p:nvPr>
            <p:ph type="title"/>
          </p:nvPr>
        </p:nvSpPr>
        <p:spPr>
          <a:xfrm>
            <a:off x="1" y="132083"/>
            <a:ext cx="9144000" cy="914400"/>
          </a:xfrm>
          <a:noFill/>
        </p:spPr>
        <p:txBody>
          <a:bodyPr>
            <a:normAutofit/>
          </a:bodyPr>
          <a:lstStyle/>
          <a:p>
            <a:pPr eaLnBrk="1" hangingPunct="1"/>
            <a:r>
              <a:rPr lang="en-US" sz="3200" dirty="0">
                <a:solidFill>
                  <a:srgbClr val="4E4B43"/>
                </a:solidFill>
                <a:latin typeface="Montserrat Light" panose="00000400000000000000" pitchFamily="2" charset="0"/>
              </a:rPr>
              <a:t>Allergies in </a:t>
            </a:r>
            <a:r>
              <a:rPr lang="en-US" sz="3200" dirty="0">
                <a:solidFill>
                  <a:srgbClr val="4E4B43"/>
                </a:solidFill>
                <a:latin typeface="Montserrat Light" pitchFamily="2" charset="77"/>
              </a:rPr>
              <a:t>the</a:t>
            </a:r>
            <a:r>
              <a:rPr lang="en-US" sz="3200" dirty="0">
                <a:solidFill>
                  <a:srgbClr val="4E4B43"/>
                </a:solidFill>
                <a:latin typeface="Montserrat Light" panose="00000400000000000000" pitchFamily="2" charset="0"/>
              </a:rPr>
              <a:t> 21st Century</a:t>
            </a:r>
          </a:p>
        </p:txBody>
      </p:sp>
    </p:spTree>
    <p:extLst>
      <p:ext uri="{BB962C8B-B14F-4D97-AF65-F5344CB8AC3E}">
        <p14:creationId xmlns:p14="http://schemas.microsoft.com/office/powerpoint/2010/main" val="3456153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3460CF8E-AF24-836F-1881-B72FB513C8DB}"/>
              </a:ext>
            </a:extLst>
          </p:cNvPr>
          <p:cNvSpPr/>
          <p:nvPr/>
        </p:nvSpPr>
        <p:spPr>
          <a:xfrm>
            <a:off x="1198240" y="762000"/>
            <a:ext cx="6747519" cy="48006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328620-B798-5AB1-9ECF-AF80C85490F1}"/>
              </a:ext>
            </a:extLst>
          </p:cNvPr>
          <p:cNvSpPr/>
          <p:nvPr/>
        </p:nvSpPr>
        <p:spPr>
          <a:xfrm>
            <a:off x="1676400" y="1238250"/>
            <a:ext cx="5896495" cy="38481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010F276-38E6-1796-2D8D-2E8ED8BC157C}"/>
              </a:ext>
            </a:extLst>
          </p:cNvPr>
          <p:cNvSpPr txBox="1"/>
          <p:nvPr/>
        </p:nvSpPr>
        <p:spPr>
          <a:xfrm>
            <a:off x="2065659" y="1416784"/>
            <a:ext cx="4953000" cy="1631216"/>
          </a:xfrm>
          <a:prstGeom prst="rect">
            <a:avLst/>
          </a:prstGeom>
          <a:noFill/>
        </p:spPr>
        <p:txBody>
          <a:bodyPr wrap="square" rtlCol="0">
            <a:spAutoFit/>
          </a:bodyPr>
          <a:lstStyle/>
          <a:p>
            <a:pPr algn="ctr"/>
            <a:r>
              <a:rPr lang="en-US" sz="2000" dirty="0">
                <a:solidFill>
                  <a:srgbClr val="4E4B43"/>
                </a:solidFill>
                <a:latin typeface="Montserrat Light" panose="00000400000000000000" pitchFamily="2" charset="0"/>
              </a:rPr>
              <a:t>AAT has shown that a vast number of symptoms and conditions are actually caused by an inappropriate or negative reaction to a harmless stimuli.</a:t>
            </a:r>
          </a:p>
        </p:txBody>
      </p:sp>
      <p:pic>
        <p:nvPicPr>
          <p:cNvPr id="4" name="Content Placeholder 4" descr="A picture containing text&#10;&#10;Description automatically generated">
            <a:extLst>
              <a:ext uri="{FF2B5EF4-FFF2-40B4-BE49-F238E27FC236}">
                <a16:creationId xmlns:a16="http://schemas.microsoft.com/office/drawing/2014/main" id="{BD7F5381-CA9B-E8EF-6526-D0A77AAFA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268883"/>
            <a:ext cx="1607064" cy="1370395"/>
          </a:xfrm>
          <a:prstGeom prst="rect">
            <a:avLst/>
          </a:prstGeom>
        </p:spPr>
      </p:pic>
    </p:spTree>
    <p:extLst>
      <p:ext uri="{BB962C8B-B14F-4D97-AF65-F5344CB8AC3E}">
        <p14:creationId xmlns:p14="http://schemas.microsoft.com/office/powerpoint/2010/main" val="32759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sp>
        <p:nvSpPr>
          <p:cNvPr id="10" name="Rectangle 9">
            <a:extLst>
              <a:ext uri="{FF2B5EF4-FFF2-40B4-BE49-F238E27FC236}">
                <a16:creationId xmlns:a16="http://schemas.microsoft.com/office/drawing/2014/main" id="{814B6680-06A0-83F5-9DFB-60043DB439BA}"/>
              </a:ext>
            </a:extLst>
          </p:cNvPr>
          <p:cNvSpPr/>
          <p:nvPr/>
        </p:nvSpPr>
        <p:spPr>
          <a:xfrm>
            <a:off x="1201247" y="1295400"/>
            <a:ext cx="6747519" cy="4621698"/>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BD25BD-B954-1E9A-A163-718A6AEEEE50}"/>
              </a:ext>
            </a:extLst>
          </p:cNvPr>
          <p:cNvSpPr txBox="1"/>
          <p:nvPr/>
        </p:nvSpPr>
        <p:spPr>
          <a:xfrm>
            <a:off x="1" y="508337"/>
            <a:ext cx="9144000" cy="553998"/>
          </a:xfrm>
          <a:prstGeom prst="rect">
            <a:avLst/>
          </a:prstGeom>
          <a:noFill/>
        </p:spPr>
        <p:txBody>
          <a:bodyPr wrap="square">
            <a:spAutoFit/>
          </a:bodyPr>
          <a:lstStyle/>
          <a:p>
            <a:pPr algn="ctr" eaLnBrk="1" hangingPunct="1">
              <a:buFontTx/>
              <a:buNone/>
            </a:pPr>
            <a:r>
              <a:rPr lang="en-US" sz="3000" dirty="0">
                <a:solidFill>
                  <a:srgbClr val="4E4B43"/>
                </a:solidFill>
                <a:latin typeface="Montserrat Light" panose="00000400000000000000" pitchFamily="2" charset="0"/>
                <a:ea typeface="+mj-ea"/>
                <a:cs typeface="+mj-cs"/>
              </a:rPr>
              <a:t>Common Conditions Addressed with AAT:</a:t>
            </a:r>
            <a:endParaRPr lang="en-US" sz="3000" dirty="0">
              <a:solidFill>
                <a:srgbClr val="4E4B43"/>
              </a:solidFill>
              <a:latin typeface="Montserrat Light" panose="00000400000000000000" pitchFamily="2" charset="0"/>
            </a:endParaRPr>
          </a:p>
        </p:txBody>
      </p:sp>
      <p:sp>
        <p:nvSpPr>
          <p:cNvPr id="3" name="Rectangle 4">
            <a:extLst>
              <a:ext uri="{FF2B5EF4-FFF2-40B4-BE49-F238E27FC236}">
                <a16:creationId xmlns:a16="http://schemas.microsoft.com/office/drawing/2014/main" id="{41F59C57-9E16-594C-AD3A-6504D9C28947}"/>
              </a:ext>
            </a:extLst>
          </p:cNvPr>
          <p:cNvSpPr txBox="1">
            <a:spLocks noChangeArrowheads="1"/>
          </p:cNvSpPr>
          <p:nvPr/>
        </p:nvSpPr>
        <p:spPr>
          <a:xfrm>
            <a:off x="1195235" y="1326526"/>
            <a:ext cx="6747518" cy="4540874"/>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lvl="1" indent="0" algn="ctr">
              <a:buNone/>
            </a:pPr>
            <a:endParaRPr lang="en-US" altLang="en-US" sz="1800" dirty="0">
              <a:solidFill>
                <a:srgbClr val="4E4B43"/>
              </a:solidFill>
              <a:latin typeface="Montserrat Light" panose="00000400000000000000" pitchFamily="2" charset="0"/>
            </a:endParaRPr>
          </a:p>
          <a:p>
            <a:pPr marL="57150" lvl="1" indent="0" algn="ctr">
              <a:buNone/>
            </a:pPr>
            <a:r>
              <a:rPr lang="en-US" altLang="en-US" sz="1800" dirty="0">
                <a:solidFill>
                  <a:srgbClr val="4E4B43"/>
                </a:solidFill>
                <a:latin typeface="Montserrat Light" panose="00000400000000000000" pitchFamily="2" charset="0"/>
              </a:rPr>
              <a:t>Sinusitis/Chronic Congestion</a:t>
            </a:r>
          </a:p>
          <a:p>
            <a:pPr marL="57150" lvl="1" indent="0" algn="ctr">
              <a:buNone/>
            </a:pPr>
            <a:r>
              <a:rPr lang="en-US" altLang="en-US" sz="1800" dirty="0">
                <a:solidFill>
                  <a:srgbClr val="4E4B43"/>
                </a:solidFill>
                <a:latin typeface="Montserrat Light" panose="00000400000000000000" pitchFamily="2" charset="0"/>
              </a:rPr>
              <a:t>Irritable Bowel Syndrome</a:t>
            </a:r>
          </a:p>
          <a:p>
            <a:pPr marL="57150" lvl="1" indent="0" algn="ctr">
              <a:buNone/>
            </a:pPr>
            <a:r>
              <a:rPr lang="en-US" altLang="en-US" sz="1800" dirty="0">
                <a:solidFill>
                  <a:srgbClr val="4E4B43"/>
                </a:solidFill>
                <a:latin typeface="Montserrat Light" panose="00000400000000000000" pitchFamily="2" charset="0"/>
              </a:rPr>
              <a:t>Seasonal Allergies</a:t>
            </a:r>
          </a:p>
          <a:p>
            <a:pPr marL="57150" lvl="1" indent="0" algn="ctr">
              <a:buNone/>
            </a:pPr>
            <a:r>
              <a:rPr lang="en-US" altLang="en-US" sz="1800" dirty="0">
                <a:solidFill>
                  <a:srgbClr val="4E4B43"/>
                </a:solidFill>
                <a:latin typeface="Montserrat Light" panose="00000400000000000000" pitchFamily="2" charset="0"/>
              </a:rPr>
              <a:t>Environmental Allergies</a:t>
            </a:r>
          </a:p>
          <a:p>
            <a:pPr marL="57150" lvl="1" indent="0" algn="ctr">
              <a:buNone/>
            </a:pPr>
            <a:r>
              <a:rPr lang="en-US" altLang="en-US" sz="1800" dirty="0">
                <a:solidFill>
                  <a:srgbClr val="4E4B43"/>
                </a:solidFill>
                <a:latin typeface="Montserrat Light" panose="00000400000000000000" pitchFamily="2" charset="0"/>
              </a:rPr>
              <a:t>Acid Reflux/Heartburn</a:t>
            </a:r>
          </a:p>
          <a:p>
            <a:pPr marL="57150" lvl="1" indent="0" algn="ctr">
              <a:buNone/>
            </a:pPr>
            <a:r>
              <a:rPr lang="en-US" altLang="en-US" sz="1800" dirty="0">
                <a:solidFill>
                  <a:srgbClr val="4E4B43"/>
                </a:solidFill>
                <a:latin typeface="Montserrat Light" panose="00000400000000000000" pitchFamily="2" charset="0"/>
              </a:rPr>
              <a:t>Respiratory Symptoms</a:t>
            </a:r>
          </a:p>
          <a:p>
            <a:pPr marL="57150" lvl="1" indent="0" algn="ctr">
              <a:buNone/>
            </a:pPr>
            <a:r>
              <a:rPr lang="en-US" altLang="en-US" sz="1800" dirty="0">
                <a:solidFill>
                  <a:srgbClr val="4E4B43"/>
                </a:solidFill>
                <a:latin typeface="Montserrat Light" panose="00000400000000000000" pitchFamily="2" charset="0"/>
              </a:rPr>
              <a:t>Headaches/Migraines</a:t>
            </a:r>
          </a:p>
          <a:p>
            <a:pPr marL="57150" lvl="1" indent="0" algn="ctr">
              <a:buNone/>
            </a:pPr>
            <a:r>
              <a:rPr lang="en-US" altLang="en-US" sz="1800" dirty="0">
                <a:solidFill>
                  <a:srgbClr val="4E4B43"/>
                </a:solidFill>
                <a:latin typeface="Montserrat Light" panose="00000400000000000000" pitchFamily="2" charset="0"/>
              </a:rPr>
              <a:t>Skin Conditions</a:t>
            </a:r>
          </a:p>
          <a:p>
            <a:pPr marL="57150" lvl="1" indent="0" algn="ctr">
              <a:buNone/>
            </a:pPr>
            <a:r>
              <a:rPr lang="en-US" altLang="en-US" sz="1800" dirty="0">
                <a:solidFill>
                  <a:srgbClr val="4E4B43"/>
                </a:solidFill>
                <a:latin typeface="Montserrat Light" panose="00000400000000000000" pitchFamily="2" charset="0"/>
              </a:rPr>
              <a:t>Chemical Sensitivities</a:t>
            </a:r>
          </a:p>
          <a:p>
            <a:pPr marL="57150" lvl="1" indent="0" algn="ctr">
              <a:buNone/>
            </a:pPr>
            <a:r>
              <a:rPr lang="en-US" altLang="en-US" sz="1800" dirty="0">
                <a:solidFill>
                  <a:srgbClr val="4E4B43"/>
                </a:solidFill>
                <a:latin typeface="Montserrat Light" panose="00000400000000000000" pitchFamily="2" charset="0"/>
              </a:rPr>
              <a:t>Food Sensitivities/Allergies</a:t>
            </a:r>
          </a:p>
          <a:p>
            <a:pPr marL="57150" lvl="1" indent="0" algn="ctr">
              <a:buNone/>
            </a:pPr>
            <a:r>
              <a:rPr lang="en-US" altLang="en-US" sz="1800" dirty="0">
                <a:solidFill>
                  <a:srgbClr val="4E4B43"/>
                </a:solidFill>
                <a:latin typeface="Montserrat Light" panose="00000400000000000000" pitchFamily="2" charset="0"/>
              </a:rPr>
              <a:t>Digestive Issues</a:t>
            </a:r>
          </a:p>
          <a:p>
            <a:pPr marL="57150" lvl="1" indent="0" algn="ctr">
              <a:buNone/>
            </a:pPr>
            <a:r>
              <a:rPr lang="en-US" altLang="en-US" sz="1800" dirty="0">
                <a:solidFill>
                  <a:srgbClr val="4E4B43"/>
                </a:solidFill>
                <a:latin typeface="Montserrat Light" panose="00000400000000000000" pitchFamily="2" charset="0"/>
              </a:rPr>
              <a:t>and many more…</a:t>
            </a:r>
          </a:p>
        </p:txBody>
      </p:sp>
    </p:spTree>
    <p:extLst>
      <p:ext uri="{BB962C8B-B14F-4D97-AF65-F5344CB8AC3E}">
        <p14:creationId xmlns:p14="http://schemas.microsoft.com/office/powerpoint/2010/main" val="3685068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2362201" y="1219200"/>
            <a:ext cx="5486400" cy="47244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1147720" y="1524000"/>
            <a:ext cx="2205080" cy="40386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anose="00000400000000000000" pitchFamily="2" charset="0"/>
              </a:rPr>
              <a:t>Sinusitis / Chronic Congestion  </a:t>
            </a:r>
          </a:p>
        </p:txBody>
      </p:sp>
      <p:sp>
        <p:nvSpPr>
          <p:cNvPr id="6" name="Rectangle 5">
            <a:extLst>
              <a:ext uri="{FF2B5EF4-FFF2-40B4-BE49-F238E27FC236}">
                <a16:creationId xmlns:a16="http://schemas.microsoft.com/office/drawing/2014/main" id="{20BB69C4-315E-96D0-1EF9-2C5B3283837A}"/>
              </a:ext>
            </a:extLst>
          </p:cNvPr>
          <p:cNvSpPr/>
          <p:nvPr/>
        </p:nvSpPr>
        <p:spPr>
          <a:xfrm>
            <a:off x="1452520" y="1752600"/>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28.9% of adults are diagnosed with sinusitis</a:t>
            </a:r>
          </a:p>
        </p:txBody>
      </p:sp>
      <p:sp>
        <p:nvSpPr>
          <p:cNvPr id="7" name="Rectangle 6">
            <a:extLst>
              <a:ext uri="{FF2B5EF4-FFF2-40B4-BE49-F238E27FC236}">
                <a16:creationId xmlns:a16="http://schemas.microsoft.com/office/drawing/2014/main" id="{B74799CB-7BAF-F3DF-BB4A-701069923D2A}"/>
              </a:ext>
            </a:extLst>
          </p:cNvPr>
          <p:cNvSpPr/>
          <p:nvPr/>
        </p:nvSpPr>
        <p:spPr>
          <a:xfrm>
            <a:off x="1452520" y="3579876"/>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There are over </a:t>
            </a:r>
          </a:p>
          <a:p>
            <a:pPr algn="ctr"/>
            <a:r>
              <a:rPr lang="en-US" sz="1350" dirty="0">
                <a:solidFill>
                  <a:srgbClr val="4E4B43"/>
                </a:solidFill>
                <a:latin typeface="Montserrat Light" pitchFamily="2" charset="77"/>
              </a:rPr>
              <a:t>2.7 million visits to doctor’s offices a year for sinusitis</a:t>
            </a:r>
          </a:p>
        </p:txBody>
      </p:sp>
      <p:sp>
        <p:nvSpPr>
          <p:cNvPr id="8" name="TextBox 7">
            <a:extLst>
              <a:ext uri="{FF2B5EF4-FFF2-40B4-BE49-F238E27FC236}">
                <a16:creationId xmlns:a16="http://schemas.microsoft.com/office/drawing/2014/main" id="{9DABE6B2-1A2F-A744-78AB-5884CB8838A5}"/>
              </a:ext>
            </a:extLst>
          </p:cNvPr>
          <p:cNvSpPr txBox="1"/>
          <p:nvPr/>
        </p:nvSpPr>
        <p:spPr>
          <a:xfrm>
            <a:off x="3657600" y="1828800"/>
            <a:ext cx="3733800" cy="3293209"/>
          </a:xfrm>
          <a:prstGeom prst="rect">
            <a:avLst/>
          </a:prstGeom>
          <a:noFill/>
        </p:spPr>
        <p:txBody>
          <a:bodyPr wrap="square" rtlCol="0">
            <a:spAutoFit/>
          </a:bodyPr>
          <a:lstStyle/>
          <a:p>
            <a:pPr algn="ctr"/>
            <a:r>
              <a:rPr lang="en-US" sz="1600" dirty="0">
                <a:solidFill>
                  <a:srgbClr val="4E4B43"/>
                </a:solidFill>
                <a:latin typeface="Montserrat Light" pitchFamily="2" charset="77"/>
              </a:rPr>
              <a:t>Allergies can contribute to persistent inflammation of the sinus and mucus linings, increasing the susceptibility to sinus issues and chronic sinusitis.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Common Sinus Triggers: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Dust</a:t>
            </a:r>
          </a:p>
          <a:p>
            <a:pPr algn="ctr"/>
            <a:r>
              <a:rPr lang="en-US" sz="1600" dirty="0">
                <a:solidFill>
                  <a:srgbClr val="4E4B43"/>
                </a:solidFill>
                <a:latin typeface="Montserrat Light" pitchFamily="2" charset="77"/>
              </a:rPr>
              <a:t>Molds</a:t>
            </a:r>
          </a:p>
          <a:p>
            <a:pPr algn="ctr"/>
            <a:r>
              <a:rPr lang="en-US" sz="1600" dirty="0">
                <a:solidFill>
                  <a:srgbClr val="4E4B43"/>
                </a:solidFill>
                <a:latin typeface="Montserrat Light" pitchFamily="2" charset="77"/>
              </a:rPr>
              <a:t>Pets</a:t>
            </a:r>
          </a:p>
          <a:p>
            <a:pPr algn="ctr"/>
            <a:r>
              <a:rPr lang="en-US" sz="1600" dirty="0">
                <a:solidFill>
                  <a:srgbClr val="4E4B43"/>
                </a:solidFill>
                <a:latin typeface="Montserrat Light" pitchFamily="2" charset="77"/>
              </a:rPr>
              <a:t>Environmental Allergens</a:t>
            </a:r>
          </a:p>
          <a:p>
            <a:pPr algn="ctr"/>
            <a:r>
              <a:rPr lang="en-US" sz="1600" dirty="0">
                <a:solidFill>
                  <a:srgbClr val="4E4B43"/>
                </a:solidFill>
                <a:latin typeface="Montserrat Light" pitchFamily="2" charset="77"/>
              </a:rPr>
              <a:t>Fragrance</a:t>
            </a:r>
          </a:p>
        </p:txBody>
      </p:sp>
    </p:spTree>
    <p:extLst>
      <p:ext uri="{BB962C8B-B14F-4D97-AF65-F5344CB8AC3E}">
        <p14:creationId xmlns:p14="http://schemas.microsoft.com/office/powerpoint/2010/main" val="739351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1295400" y="1219200"/>
            <a:ext cx="5486400" cy="47244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5795920" y="1524000"/>
            <a:ext cx="2205080" cy="40386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anose="00000400000000000000" pitchFamily="2" charset="0"/>
              </a:rPr>
              <a:t>Irritable Bowel Syndrome</a:t>
            </a:r>
          </a:p>
        </p:txBody>
      </p:sp>
      <p:sp>
        <p:nvSpPr>
          <p:cNvPr id="6" name="Rectangle 5">
            <a:extLst>
              <a:ext uri="{FF2B5EF4-FFF2-40B4-BE49-F238E27FC236}">
                <a16:creationId xmlns:a16="http://schemas.microsoft.com/office/drawing/2014/main" id="{20BB69C4-315E-96D0-1EF9-2C5B3283837A}"/>
              </a:ext>
            </a:extLst>
          </p:cNvPr>
          <p:cNvSpPr/>
          <p:nvPr/>
        </p:nvSpPr>
        <p:spPr>
          <a:xfrm>
            <a:off x="6100720" y="1752600"/>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ea typeface="Calibri" panose="020F0502020204030204" pitchFamily="34" charset="0"/>
                <a:cs typeface="Times New Roman" panose="02020603050405020304" pitchFamily="18" charset="0"/>
              </a:rPr>
              <a:t>IBS affects between 25 and 45 million people in the U.S.</a:t>
            </a:r>
            <a:endParaRPr lang="en-US" sz="1350" dirty="0">
              <a:solidFill>
                <a:srgbClr val="4E4B43"/>
              </a:solidFill>
              <a:latin typeface="Montserrat Light" pitchFamily="2" charset="77"/>
            </a:endParaRPr>
          </a:p>
        </p:txBody>
      </p:sp>
      <p:sp>
        <p:nvSpPr>
          <p:cNvPr id="7" name="Rectangle 6">
            <a:extLst>
              <a:ext uri="{FF2B5EF4-FFF2-40B4-BE49-F238E27FC236}">
                <a16:creationId xmlns:a16="http://schemas.microsoft.com/office/drawing/2014/main" id="{B74799CB-7BAF-F3DF-BB4A-701069923D2A}"/>
              </a:ext>
            </a:extLst>
          </p:cNvPr>
          <p:cNvSpPr/>
          <p:nvPr/>
        </p:nvSpPr>
        <p:spPr>
          <a:xfrm>
            <a:off x="6100720" y="3579876"/>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About 2 in 3 IBS sufferers are female</a:t>
            </a:r>
          </a:p>
        </p:txBody>
      </p:sp>
      <p:sp>
        <p:nvSpPr>
          <p:cNvPr id="8" name="TextBox 7">
            <a:extLst>
              <a:ext uri="{FF2B5EF4-FFF2-40B4-BE49-F238E27FC236}">
                <a16:creationId xmlns:a16="http://schemas.microsoft.com/office/drawing/2014/main" id="{9DABE6B2-1A2F-A744-78AB-5884CB8838A5}"/>
              </a:ext>
            </a:extLst>
          </p:cNvPr>
          <p:cNvSpPr txBox="1"/>
          <p:nvPr/>
        </p:nvSpPr>
        <p:spPr>
          <a:xfrm>
            <a:off x="1752600" y="1624548"/>
            <a:ext cx="3733800" cy="3785652"/>
          </a:xfrm>
          <a:prstGeom prst="rect">
            <a:avLst/>
          </a:prstGeom>
          <a:noFill/>
        </p:spPr>
        <p:txBody>
          <a:bodyPr wrap="square" rtlCol="0">
            <a:spAutoFit/>
          </a:bodyPr>
          <a:lstStyle/>
          <a:p>
            <a:pPr algn="ctr"/>
            <a:r>
              <a:rPr lang="en-US" sz="1600" dirty="0">
                <a:solidFill>
                  <a:srgbClr val="4E4B43"/>
                </a:solidFill>
                <a:effectLst/>
                <a:latin typeface="Montserrat Light" pitchFamily="2" charset="77"/>
              </a:rPr>
              <a:t>Hidden food allergies and sensitivities play a significant role in the development and exacerbation of irritable bowel syndrome.</a:t>
            </a:r>
          </a:p>
          <a:p>
            <a:pPr algn="ctr"/>
            <a:endParaRPr lang="en-US" sz="1600" dirty="0">
              <a:solidFill>
                <a:srgbClr val="4E4B43"/>
              </a:solidFill>
              <a:latin typeface="Montserrat Light" pitchFamily="2" charset="77"/>
            </a:endParaRPr>
          </a:p>
          <a:p>
            <a:pPr lvl="0" algn="ctr"/>
            <a:r>
              <a:rPr lang="en-US" sz="1600" dirty="0">
                <a:solidFill>
                  <a:srgbClr val="4E4B43"/>
                </a:solidFill>
                <a:latin typeface="Montserrat" pitchFamily="2" charset="77"/>
              </a:rPr>
              <a:t>Common Food Triggers:</a:t>
            </a:r>
          </a:p>
          <a:p>
            <a:pPr lvl="0" algn="ctr"/>
            <a:endParaRPr lang="en-US" sz="1600" dirty="0">
              <a:solidFill>
                <a:srgbClr val="4E4B43"/>
              </a:solidFill>
              <a:latin typeface="Montserrat" pitchFamily="2" charset="77"/>
            </a:endParaRPr>
          </a:p>
          <a:p>
            <a:pPr lvl="0" algn="ctr"/>
            <a:r>
              <a:rPr lang="en-US" sz="1600" dirty="0">
                <a:solidFill>
                  <a:srgbClr val="4E4B43"/>
                </a:solidFill>
                <a:latin typeface="Montserrat Light" pitchFamily="2" charset="77"/>
              </a:rPr>
              <a:t>Dairy</a:t>
            </a:r>
          </a:p>
          <a:p>
            <a:pPr lvl="0" algn="ctr"/>
            <a:r>
              <a:rPr lang="en-US" sz="1600" dirty="0">
                <a:solidFill>
                  <a:srgbClr val="4E4B43"/>
                </a:solidFill>
                <a:latin typeface="Montserrat Light" pitchFamily="2" charset="77"/>
              </a:rPr>
              <a:t>Wheat</a:t>
            </a:r>
          </a:p>
          <a:p>
            <a:pPr lvl="0" algn="ctr"/>
            <a:r>
              <a:rPr lang="en-US" sz="1600" dirty="0">
                <a:solidFill>
                  <a:srgbClr val="4E4B43"/>
                </a:solidFill>
                <a:latin typeface="Montserrat Light" pitchFamily="2" charset="77"/>
              </a:rPr>
              <a:t>Sugar</a:t>
            </a:r>
          </a:p>
          <a:p>
            <a:pPr lvl="0" algn="ctr"/>
            <a:r>
              <a:rPr lang="en-US" sz="1600" dirty="0">
                <a:solidFill>
                  <a:srgbClr val="4E4B43"/>
                </a:solidFill>
                <a:latin typeface="Montserrat Light" pitchFamily="2" charset="77"/>
              </a:rPr>
              <a:t>Yeast</a:t>
            </a:r>
          </a:p>
          <a:p>
            <a:pPr lvl="0" algn="ctr"/>
            <a:r>
              <a:rPr lang="en-US" sz="1600" dirty="0">
                <a:solidFill>
                  <a:srgbClr val="4E4B43"/>
                </a:solidFill>
                <a:latin typeface="Montserrat Light" pitchFamily="2" charset="77"/>
              </a:rPr>
              <a:t>Salicylates</a:t>
            </a:r>
          </a:p>
          <a:p>
            <a:pPr lvl="0" algn="ctr"/>
            <a:r>
              <a:rPr lang="en-US" sz="1600" dirty="0">
                <a:solidFill>
                  <a:srgbClr val="4E4B43"/>
                </a:solidFill>
                <a:latin typeface="Montserrat Light" pitchFamily="2" charset="77"/>
              </a:rPr>
              <a:t>Corn</a:t>
            </a:r>
          </a:p>
          <a:p>
            <a:pPr lvl="0" algn="ctr"/>
            <a:r>
              <a:rPr lang="en-US" sz="1600" dirty="0">
                <a:solidFill>
                  <a:srgbClr val="4E4B43"/>
                </a:solidFill>
                <a:latin typeface="Montserrat Light" pitchFamily="2" charset="77"/>
              </a:rPr>
              <a:t>Soy</a:t>
            </a:r>
          </a:p>
          <a:p>
            <a:pPr lvl="0" algn="ctr"/>
            <a:r>
              <a:rPr lang="en-US" sz="1600" dirty="0">
                <a:solidFill>
                  <a:srgbClr val="4E4B43"/>
                </a:solidFill>
                <a:latin typeface="Montserrat Light" pitchFamily="2" charset="77"/>
              </a:rPr>
              <a:t>Just to name a few</a:t>
            </a:r>
          </a:p>
        </p:txBody>
      </p:sp>
    </p:spTree>
    <p:extLst>
      <p:ext uri="{BB962C8B-B14F-4D97-AF65-F5344CB8AC3E}">
        <p14:creationId xmlns:p14="http://schemas.microsoft.com/office/powerpoint/2010/main" val="2573618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162983"/>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1619962"/>
            <a:ext cx="6323166" cy="3854901"/>
          </a:xfrm>
          <a:prstGeom prst="rect">
            <a:avLst/>
          </a:prstGeom>
          <a:noFill/>
        </p:spPr>
        <p:txBody>
          <a:bodyPr wrap="square" rtlCol="0">
            <a:spAutoFit/>
          </a:bodyPr>
          <a:lstStyle/>
          <a:p>
            <a:pPr algn="ctr">
              <a:spcAft>
                <a:spcPts val="900"/>
              </a:spcAft>
            </a:pPr>
            <a:r>
              <a:rPr lang="en-US" sz="2000" dirty="0">
                <a:solidFill>
                  <a:srgbClr val="4E4B43"/>
                </a:solidFill>
                <a:latin typeface="Montserrat Light" panose="00000400000000000000" pitchFamily="2" charset="0"/>
                <a:ea typeface="MS Mincho" panose="02020609040205080304" pitchFamily="49" charset="-128"/>
                <a:cs typeface="Arial" panose="020B0604020202020204" pitchFamily="34" charset="0"/>
              </a:rPr>
              <a:t>I have had digestive problems for several years.</a:t>
            </a:r>
          </a:p>
          <a:p>
            <a:pPr algn="ctr">
              <a:spcAft>
                <a:spcPts val="900"/>
              </a:spcAft>
            </a:pPr>
            <a:r>
              <a:rPr lang="en-US" sz="2000" dirty="0">
                <a:solidFill>
                  <a:srgbClr val="4E4B43"/>
                </a:solidFill>
                <a:latin typeface="Montserrat Light" panose="00000400000000000000" pitchFamily="2" charset="0"/>
                <a:ea typeface="MS Mincho" panose="02020609040205080304" pitchFamily="49" charset="-128"/>
                <a:cs typeface="Arial" panose="020B0604020202020204" pitchFamily="34" charset="0"/>
              </a:rPr>
              <a:t>I went on a gluten-free diet and did well, but avoiding foods is pretty hard if you have an active lifestyle. Also, there were many foods that I missed eating. After going through the procedures of Advanced Allergy Therapeutics, I can now eat whatever I want without fear of a reaction. It has made my life so much simpler, less stressful and better tasting.</a:t>
            </a:r>
          </a:p>
          <a:p>
            <a:pPr algn="ctr">
              <a:spcAft>
                <a:spcPts val="900"/>
              </a:spcAft>
            </a:pPr>
            <a:endParaRPr lang="en-US" sz="24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b="1" dirty="0">
                <a:solidFill>
                  <a:srgbClr val="4E4B43"/>
                </a:solidFill>
                <a:latin typeface="Montserrat Light" pitchFamily="2" charset="77"/>
                <a:ea typeface="MS Mincho" panose="02020609040205080304" pitchFamily="49" charset="-128"/>
                <a:cs typeface="Arial" panose="020B0604020202020204" pitchFamily="34" charset="0"/>
              </a:rPr>
              <a:t>Stan Black: Little Rock, Arkansas – USA</a:t>
            </a:r>
            <a:endParaRPr lang="en-US"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BC856E89-96C4-78E1-EC2D-B1F0DD26B8D3}"/>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12233053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2362201" y="1219200"/>
            <a:ext cx="5486400" cy="47244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1147720" y="1524000"/>
            <a:ext cx="2205080" cy="40386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Acid Reflux/ Heartburn</a:t>
            </a:r>
          </a:p>
        </p:txBody>
      </p:sp>
      <p:sp>
        <p:nvSpPr>
          <p:cNvPr id="6" name="Rectangle 5">
            <a:extLst>
              <a:ext uri="{FF2B5EF4-FFF2-40B4-BE49-F238E27FC236}">
                <a16:creationId xmlns:a16="http://schemas.microsoft.com/office/drawing/2014/main" id="{20BB69C4-315E-96D0-1EF9-2C5B3283837A}"/>
              </a:ext>
            </a:extLst>
          </p:cNvPr>
          <p:cNvSpPr/>
          <p:nvPr/>
        </p:nvSpPr>
        <p:spPr>
          <a:xfrm>
            <a:off x="1452520" y="1752600"/>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20% of the U.S. population suffers with Acid Reflux</a:t>
            </a:r>
          </a:p>
        </p:txBody>
      </p:sp>
      <p:sp>
        <p:nvSpPr>
          <p:cNvPr id="7" name="Rectangle 6">
            <a:extLst>
              <a:ext uri="{FF2B5EF4-FFF2-40B4-BE49-F238E27FC236}">
                <a16:creationId xmlns:a16="http://schemas.microsoft.com/office/drawing/2014/main" id="{B74799CB-7BAF-F3DF-BB4A-701069923D2A}"/>
              </a:ext>
            </a:extLst>
          </p:cNvPr>
          <p:cNvSpPr/>
          <p:nvPr/>
        </p:nvSpPr>
        <p:spPr>
          <a:xfrm>
            <a:off x="1452520" y="3579876"/>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Allergies have the potential to trigger or exacerbate reflux symptoms.</a:t>
            </a:r>
          </a:p>
        </p:txBody>
      </p:sp>
      <p:sp>
        <p:nvSpPr>
          <p:cNvPr id="8" name="TextBox 7">
            <a:extLst>
              <a:ext uri="{FF2B5EF4-FFF2-40B4-BE49-F238E27FC236}">
                <a16:creationId xmlns:a16="http://schemas.microsoft.com/office/drawing/2014/main" id="{9DABE6B2-1A2F-A744-78AB-5884CB8838A5}"/>
              </a:ext>
            </a:extLst>
          </p:cNvPr>
          <p:cNvSpPr txBox="1"/>
          <p:nvPr/>
        </p:nvSpPr>
        <p:spPr>
          <a:xfrm>
            <a:off x="3657600" y="1828800"/>
            <a:ext cx="3733800" cy="3539430"/>
          </a:xfrm>
          <a:prstGeom prst="rect">
            <a:avLst/>
          </a:prstGeom>
          <a:noFill/>
        </p:spPr>
        <p:txBody>
          <a:bodyPr wrap="square" rtlCol="0">
            <a:spAutoFit/>
          </a:bodyPr>
          <a:lstStyle/>
          <a:p>
            <a:pPr algn="ctr"/>
            <a:r>
              <a:rPr lang="en-US" sz="1600" dirty="0">
                <a:solidFill>
                  <a:srgbClr val="4E4B43"/>
                </a:solidFill>
                <a:latin typeface="Montserrat Light" pitchFamily="2" charset="77"/>
              </a:rPr>
              <a:t>Acid reflux can occur at any time, although it is frequently experienced following a meal.</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Common food sensitivities that can contribute to Heartburn:</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Spicy Foods</a:t>
            </a:r>
          </a:p>
          <a:p>
            <a:pPr algn="ctr"/>
            <a:r>
              <a:rPr lang="en-US" sz="1600" dirty="0">
                <a:solidFill>
                  <a:srgbClr val="4E4B43"/>
                </a:solidFill>
                <a:latin typeface="Montserrat Light" pitchFamily="2" charset="77"/>
              </a:rPr>
              <a:t>Onions</a:t>
            </a:r>
          </a:p>
          <a:p>
            <a:pPr algn="ctr"/>
            <a:r>
              <a:rPr lang="en-US" sz="1600" dirty="0">
                <a:solidFill>
                  <a:srgbClr val="4E4B43"/>
                </a:solidFill>
                <a:latin typeface="Montserrat Light" pitchFamily="2" charset="77"/>
              </a:rPr>
              <a:t>Citrus</a:t>
            </a:r>
          </a:p>
          <a:p>
            <a:pPr algn="ctr"/>
            <a:r>
              <a:rPr lang="en-US" sz="1600" dirty="0">
                <a:solidFill>
                  <a:srgbClr val="4E4B43"/>
                </a:solidFill>
                <a:latin typeface="Montserrat Light" pitchFamily="2" charset="77"/>
              </a:rPr>
              <a:t>Tomato Products</a:t>
            </a:r>
          </a:p>
          <a:p>
            <a:pPr algn="ctr"/>
            <a:r>
              <a:rPr lang="en-US" sz="1600" dirty="0">
                <a:solidFill>
                  <a:srgbClr val="4E4B43"/>
                </a:solidFill>
                <a:latin typeface="Montserrat Light" pitchFamily="2" charset="77"/>
              </a:rPr>
              <a:t>Fatty or Fried Foods</a:t>
            </a:r>
          </a:p>
          <a:p>
            <a:pPr algn="ctr"/>
            <a:r>
              <a:rPr lang="en-US" sz="1600" dirty="0">
                <a:solidFill>
                  <a:srgbClr val="4E4B43"/>
                </a:solidFill>
                <a:latin typeface="Montserrat Light" pitchFamily="2" charset="77"/>
              </a:rPr>
              <a:t>Alcohol</a:t>
            </a:r>
          </a:p>
          <a:p>
            <a:pPr algn="ctr"/>
            <a:r>
              <a:rPr lang="en-US" sz="1600" dirty="0">
                <a:solidFill>
                  <a:srgbClr val="4E4B43"/>
                </a:solidFill>
                <a:latin typeface="Montserrat Light" pitchFamily="2" charset="77"/>
              </a:rPr>
              <a:t>Carbonated Beverages</a:t>
            </a:r>
          </a:p>
        </p:txBody>
      </p:sp>
    </p:spTree>
    <p:extLst>
      <p:ext uri="{BB962C8B-B14F-4D97-AF65-F5344CB8AC3E}">
        <p14:creationId xmlns:p14="http://schemas.microsoft.com/office/powerpoint/2010/main" val="27156390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1295400" y="1219200"/>
            <a:ext cx="5486400" cy="47244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5795920" y="1524000"/>
            <a:ext cx="2205080" cy="40386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Seasonal Allergies</a:t>
            </a:r>
          </a:p>
        </p:txBody>
      </p:sp>
      <p:sp>
        <p:nvSpPr>
          <p:cNvPr id="6" name="Rectangle 5">
            <a:extLst>
              <a:ext uri="{FF2B5EF4-FFF2-40B4-BE49-F238E27FC236}">
                <a16:creationId xmlns:a16="http://schemas.microsoft.com/office/drawing/2014/main" id="{20BB69C4-315E-96D0-1EF9-2C5B3283837A}"/>
              </a:ext>
            </a:extLst>
          </p:cNvPr>
          <p:cNvSpPr/>
          <p:nvPr/>
        </p:nvSpPr>
        <p:spPr>
          <a:xfrm>
            <a:off x="6100720" y="1752600"/>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19.2 million adults were diagnosed with hay fever within the past 12 months</a:t>
            </a:r>
          </a:p>
        </p:txBody>
      </p:sp>
      <p:sp>
        <p:nvSpPr>
          <p:cNvPr id="7" name="Rectangle 6">
            <a:extLst>
              <a:ext uri="{FF2B5EF4-FFF2-40B4-BE49-F238E27FC236}">
                <a16:creationId xmlns:a16="http://schemas.microsoft.com/office/drawing/2014/main" id="{B74799CB-7BAF-F3DF-BB4A-701069923D2A}"/>
              </a:ext>
            </a:extLst>
          </p:cNvPr>
          <p:cNvSpPr/>
          <p:nvPr/>
        </p:nvSpPr>
        <p:spPr>
          <a:xfrm>
            <a:off x="6100720" y="3579876"/>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5.2 million children were diagnosed with hay fever within the past 12 months</a:t>
            </a:r>
          </a:p>
        </p:txBody>
      </p:sp>
      <p:sp>
        <p:nvSpPr>
          <p:cNvPr id="8" name="TextBox 7">
            <a:extLst>
              <a:ext uri="{FF2B5EF4-FFF2-40B4-BE49-F238E27FC236}">
                <a16:creationId xmlns:a16="http://schemas.microsoft.com/office/drawing/2014/main" id="{9DABE6B2-1A2F-A744-78AB-5884CB8838A5}"/>
              </a:ext>
            </a:extLst>
          </p:cNvPr>
          <p:cNvSpPr txBox="1"/>
          <p:nvPr/>
        </p:nvSpPr>
        <p:spPr>
          <a:xfrm>
            <a:off x="1524000" y="1371600"/>
            <a:ext cx="4038600" cy="4524315"/>
          </a:xfrm>
          <a:prstGeom prst="rect">
            <a:avLst/>
          </a:prstGeom>
          <a:noFill/>
        </p:spPr>
        <p:txBody>
          <a:bodyPr wrap="square" rtlCol="0">
            <a:spAutoFit/>
          </a:bodyPr>
          <a:lstStyle/>
          <a:p>
            <a:pPr algn="ctr"/>
            <a:r>
              <a:rPr lang="en-US" sz="1600" dirty="0">
                <a:solidFill>
                  <a:srgbClr val="4E4B43"/>
                </a:solidFill>
                <a:effectLst/>
                <a:latin typeface="Montserrat Light" pitchFamily="2" charset="77"/>
              </a:rPr>
              <a:t>Symptoms associated with allergies can occur during various seasons, depending on the specific type of pollen to which an individual reacts and the time of year.</a:t>
            </a:r>
          </a:p>
          <a:p>
            <a:pPr algn="ctr"/>
            <a:endParaRPr lang="en-US" sz="1600" dirty="0">
              <a:solidFill>
                <a:srgbClr val="4E4B43"/>
              </a:solidFill>
              <a:effectLst/>
              <a:latin typeface="Montserrat Light" pitchFamily="2" charset="77"/>
            </a:endParaRPr>
          </a:p>
          <a:p>
            <a:pPr algn="ctr"/>
            <a:r>
              <a:rPr lang="en-US" sz="1600" dirty="0">
                <a:solidFill>
                  <a:srgbClr val="4E4B43"/>
                </a:solidFill>
                <a:latin typeface="Montserrat Light" pitchFamily="2" charset="77"/>
              </a:rPr>
              <a:t>Trees | Grass | Weeds  </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Common Seasonal Allergy Symptoms: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Runny Nose</a:t>
            </a:r>
          </a:p>
          <a:p>
            <a:pPr algn="ctr"/>
            <a:r>
              <a:rPr lang="en-US" sz="1600" dirty="0">
                <a:solidFill>
                  <a:srgbClr val="4E4B43"/>
                </a:solidFill>
                <a:latin typeface="Montserrat Light" pitchFamily="2" charset="77"/>
              </a:rPr>
              <a:t>Itchy Eyes</a:t>
            </a:r>
          </a:p>
          <a:p>
            <a:pPr algn="ctr"/>
            <a:r>
              <a:rPr lang="en-US" sz="1600" dirty="0">
                <a:solidFill>
                  <a:srgbClr val="4E4B43"/>
                </a:solidFill>
                <a:latin typeface="Montserrat Light" pitchFamily="2" charset="77"/>
              </a:rPr>
              <a:t>Sneezing</a:t>
            </a:r>
          </a:p>
          <a:p>
            <a:pPr algn="ctr"/>
            <a:r>
              <a:rPr lang="en-US" sz="1600" dirty="0">
                <a:solidFill>
                  <a:srgbClr val="4E4B43"/>
                </a:solidFill>
                <a:latin typeface="Montserrat Light" pitchFamily="2" charset="77"/>
              </a:rPr>
              <a:t>Congestion</a:t>
            </a:r>
          </a:p>
          <a:p>
            <a:pPr algn="ctr"/>
            <a:r>
              <a:rPr lang="en-US" sz="1600" dirty="0">
                <a:solidFill>
                  <a:srgbClr val="4E4B43"/>
                </a:solidFill>
                <a:latin typeface="Montserrat Light" pitchFamily="2" charset="77"/>
              </a:rPr>
              <a:t>Headaches</a:t>
            </a:r>
          </a:p>
          <a:p>
            <a:pPr algn="ctr"/>
            <a:r>
              <a:rPr lang="en-US" sz="1600" dirty="0">
                <a:solidFill>
                  <a:srgbClr val="4E4B43"/>
                </a:solidFill>
                <a:latin typeface="Montserrat Light" pitchFamily="2" charset="77"/>
              </a:rPr>
              <a:t>Fatigue</a:t>
            </a:r>
          </a:p>
          <a:p>
            <a:pPr algn="ctr"/>
            <a:r>
              <a:rPr lang="en-US" sz="1600" dirty="0">
                <a:solidFill>
                  <a:srgbClr val="4E4B43"/>
                </a:solidFill>
                <a:latin typeface="Montserrat Light" pitchFamily="2" charset="77"/>
              </a:rPr>
              <a:t>Coughing</a:t>
            </a:r>
          </a:p>
        </p:txBody>
      </p:sp>
    </p:spTree>
    <p:extLst>
      <p:ext uri="{BB962C8B-B14F-4D97-AF65-F5344CB8AC3E}">
        <p14:creationId xmlns:p14="http://schemas.microsoft.com/office/powerpoint/2010/main" val="1124235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296259"/>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2100114"/>
            <a:ext cx="6323166" cy="3462486"/>
          </a:xfrm>
          <a:prstGeom prst="rect">
            <a:avLst/>
          </a:prstGeom>
          <a:noFill/>
        </p:spPr>
        <p:txBody>
          <a:bodyPr wrap="square" rtlCol="0">
            <a:spAutoFit/>
          </a:bodyPr>
          <a:lstStyle/>
          <a:p>
            <a:pPr algn="ctr">
              <a:spcAft>
                <a:spcPts val="900"/>
              </a:spcAft>
            </a:pPr>
            <a:r>
              <a:rPr lang="en-US" sz="2000" dirty="0">
                <a:solidFill>
                  <a:srgbClr val="4E4B43"/>
                </a:solidFill>
                <a:latin typeface="Montserrat Light" panose="00000400000000000000" pitchFamily="2" charset="0"/>
                <a:ea typeface="MS Mincho" panose="02020609040205080304" pitchFamily="49" charset="-128"/>
                <a:cs typeface="Arial" panose="020B0604020202020204" pitchFamily="34" charset="0"/>
              </a:rPr>
              <a:t>Prior to AAT, I suffered hay fever constantly throughout the day &amp; night. I tried everything for relief but never found a permanent fix. I was skeptical at first, but after 2 visits with AAT I went from having hay fever on average 4 hours a day to not having hay fever at all! The results speak for themselves! I now recommend AAT to everyone I know that has allergy problems.</a:t>
            </a:r>
          </a:p>
          <a:p>
            <a:pPr algn="ctr">
              <a:spcAft>
                <a:spcPts val="900"/>
              </a:spcAft>
            </a:pPr>
            <a:endParaRPr lang="en-US" sz="24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b="1" dirty="0">
                <a:solidFill>
                  <a:srgbClr val="4E4B43"/>
                </a:solidFill>
                <a:latin typeface="Montserrat Light" pitchFamily="2" charset="77"/>
                <a:ea typeface="MS Mincho" panose="02020609040205080304" pitchFamily="49" charset="-128"/>
                <a:cs typeface="Arial" panose="020B0604020202020204" pitchFamily="34" charset="0"/>
              </a:rPr>
              <a:t>Cameron McEwan: Brisbane QLD - Australia</a:t>
            </a:r>
            <a:endParaRPr lang="en-US"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F9361444-B64E-DFFC-7C82-4ABBB18FD4F9}"/>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2074700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2362201" y="1219200"/>
            <a:ext cx="5486400" cy="47244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1147720" y="1524000"/>
            <a:ext cx="2205080" cy="40386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Environmental Allergies</a:t>
            </a:r>
          </a:p>
        </p:txBody>
      </p:sp>
      <p:sp>
        <p:nvSpPr>
          <p:cNvPr id="6" name="Rectangle 5">
            <a:extLst>
              <a:ext uri="{FF2B5EF4-FFF2-40B4-BE49-F238E27FC236}">
                <a16:creationId xmlns:a16="http://schemas.microsoft.com/office/drawing/2014/main" id="{20BB69C4-315E-96D0-1EF9-2C5B3283837A}"/>
              </a:ext>
            </a:extLst>
          </p:cNvPr>
          <p:cNvSpPr/>
          <p:nvPr/>
        </p:nvSpPr>
        <p:spPr>
          <a:xfrm>
            <a:off x="1452520" y="1752600"/>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4E4B43"/>
                </a:solidFill>
                <a:latin typeface="Montserrat Light" pitchFamily="2" charset="77"/>
              </a:rPr>
              <a:t>As many as 10% of Americans are sensitive to dust mites</a:t>
            </a:r>
          </a:p>
        </p:txBody>
      </p:sp>
      <p:sp>
        <p:nvSpPr>
          <p:cNvPr id="7" name="Rectangle 6">
            <a:extLst>
              <a:ext uri="{FF2B5EF4-FFF2-40B4-BE49-F238E27FC236}">
                <a16:creationId xmlns:a16="http://schemas.microsoft.com/office/drawing/2014/main" id="{B74799CB-7BAF-F3DF-BB4A-701069923D2A}"/>
              </a:ext>
            </a:extLst>
          </p:cNvPr>
          <p:cNvSpPr/>
          <p:nvPr/>
        </p:nvSpPr>
        <p:spPr>
          <a:xfrm>
            <a:off x="1452520" y="3579876"/>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4E4B43"/>
                </a:solidFill>
                <a:latin typeface="Montserrat Light" pitchFamily="2" charset="77"/>
              </a:rPr>
              <a:t>About 1 in 5 people</a:t>
            </a:r>
          </a:p>
          <a:p>
            <a:pPr algn="ctr"/>
            <a:r>
              <a:rPr lang="en-US" sz="1200" dirty="0">
                <a:solidFill>
                  <a:srgbClr val="4E4B43"/>
                </a:solidFill>
                <a:latin typeface="Montserrat Light" pitchFamily="2" charset="77"/>
              </a:rPr>
              <a:t> in the U.S. have been diagnosed with environmental allergies</a:t>
            </a:r>
          </a:p>
        </p:txBody>
      </p:sp>
      <p:sp>
        <p:nvSpPr>
          <p:cNvPr id="8" name="TextBox 7">
            <a:extLst>
              <a:ext uri="{FF2B5EF4-FFF2-40B4-BE49-F238E27FC236}">
                <a16:creationId xmlns:a16="http://schemas.microsoft.com/office/drawing/2014/main" id="{9DABE6B2-1A2F-A744-78AB-5884CB8838A5}"/>
              </a:ext>
            </a:extLst>
          </p:cNvPr>
          <p:cNvSpPr txBox="1"/>
          <p:nvPr/>
        </p:nvSpPr>
        <p:spPr>
          <a:xfrm>
            <a:off x="3657600" y="1828800"/>
            <a:ext cx="3733800" cy="3539430"/>
          </a:xfrm>
          <a:prstGeom prst="rect">
            <a:avLst/>
          </a:prstGeom>
          <a:noFill/>
        </p:spPr>
        <p:txBody>
          <a:bodyPr wrap="square" rtlCol="0">
            <a:spAutoFit/>
          </a:bodyPr>
          <a:lstStyle/>
          <a:p>
            <a:pPr algn="ctr"/>
            <a:r>
              <a:rPr lang="en-US" sz="1600" dirty="0">
                <a:solidFill>
                  <a:srgbClr val="4E4B43"/>
                </a:solidFill>
                <a:effectLst/>
                <a:latin typeface="Montserrat Light" pitchFamily="2" charset="77"/>
              </a:rPr>
              <a:t>Individuals may exhibit reactions to substances present in common environments, such as workplaces, residences, and outdoor settings.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Most Common Environmental Allergens: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Pollen</a:t>
            </a:r>
          </a:p>
          <a:p>
            <a:pPr algn="ctr"/>
            <a:r>
              <a:rPr lang="en-US" sz="1600" dirty="0">
                <a:solidFill>
                  <a:srgbClr val="4E4B43"/>
                </a:solidFill>
                <a:latin typeface="Montserrat Light" pitchFamily="2" charset="77"/>
              </a:rPr>
              <a:t>Dust</a:t>
            </a:r>
          </a:p>
          <a:p>
            <a:pPr algn="ctr"/>
            <a:r>
              <a:rPr lang="en-US" sz="1600" dirty="0">
                <a:solidFill>
                  <a:srgbClr val="4E4B43"/>
                </a:solidFill>
                <a:latin typeface="Montserrat Light" pitchFamily="2" charset="77"/>
              </a:rPr>
              <a:t>Pet Dander</a:t>
            </a:r>
          </a:p>
          <a:p>
            <a:pPr algn="ctr"/>
            <a:r>
              <a:rPr lang="en-US" sz="1600" dirty="0">
                <a:solidFill>
                  <a:srgbClr val="4E4B43"/>
                </a:solidFill>
                <a:latin typeface="Montserrat Light" pitchFamily="2" charset="77"/>
              </a:rPr>
              <a:t>Mold</a:t>
            </a:r>
          </a:p>
          <a:p>
            <a:pPr algn="ctr"/>
            <a:r>
              <a:rPr lang="en-US" sz="1600" dirty="0">
                <a:solidFill>
                  <a:srgbClr val="4E4B43"/>
                </a:solidFill>
                <a:latin typeface="Montserrat Light" pitchFamily="2" charset="77"/>
              </a:rPr>
              <a:t>Cockroaches</a:t>
            </a:r>
          </a:p>
          <a:p>
            <a:pPr algn="ctr"/>
            <a:r>
              <a:rPr lang="en-US" sz="1600" dirty="0">
                <a:solidFill>
                  <a:srgbClr val="4E4B43"/>
                </a:solidFill>
                <a:latin typeface="Montserrat Light" pitchFamily="2" charset="77"/>
              </a:rPr>
              <a:t>Chemicals in Pollution</a:t>
            </a:r>
          </a:p>
        </p:txBody>
      </p:sp>
    </p:spTree>
    <p:extLst>
      <p:ext uri="{BB962C8B-B14F-4D97-AF65-F5344CB8AC3E}">
        <p14:creationId xmlns:p14="http://schemas.microsoft.com/office/powerpoint/2010/main" val="2088546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1295400" y="1219200"/>
            <a:ext cx="5486400" cy="47244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5795920" y="1524000"/>
            <a:ext cx="2205080" cy="40386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Headaches / Migraines</a:t>
            </a:r>
          </a:p>
        </p:txBody>
      </p:sp>
      <p:sp>
        <p:nvSpPr>
          <p:cNvPr id="6" name="Rectangle 5">
            <a:extLst>
              <a:ext uri="{FF2B5EF4-FFF2-40B4-BE49-F238E27FC236}">
                <a16:creationId xmlns:a16="http://schemas.microsoft.com/office/drawing/2014/main" id="{20BB69C4-315E-96D0-1EF9-2C5B3283837A}"/>
              </a:ext>
            </a:extLst>
          </p:cNvPr>
          <p:cNvSpPr/>
          <p:nvPr/>
        </p:nvSpPr>
        <p:spPr>
          <a:xfrm>
            <a:off x="6100720" y="1752600"/>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4E4B43"/>
                </a:solidFill>
                <a:latin typeface="Montserrat Light" pitchFamily="2" charset="77"/>
                <a:ea typeface="Calibri" panose="020F0502020204030204" pitchFamily="34" charset="0"/>
                <a:cs typeface="Times New Roman" panose="02020603050405020304" pitchFamily="18" charset="0"/>
              </a:rPr>
              <a:t>Approximately </a:t>
            </a:r>
          </a:p>
          <a:p>
            <a:pPr algn="ctr"/>
            <a:r>
              <a:rPr lang="en-US" sz="1200" dirty="0">
                <a:solidFill>
                  <a:srgbClr val="4E4B43"/>
                </a:solidFill>
                <a:latin typeface="Montserrat Light" pitchFamily="2" charset="77"/>
                <a:ea typeface="Calibri" panose="020F0502020204030204" pitchFamily="34" charset="0"/>
                <a:cs typeface="Times New Roman" panose="02020603050405020304" pitchFamily="18" charset="0"/>
              </a:rPr>
              <a:t>45 million Americans complain </a:t>
            </a:r>
          </a:p>
          <a:p>
            <a:pPr algn="ctr"/>
            <a:r>
              <a:rPr lang="en-US" sz="1200" dirty="0">
                <a:solidFill>
                  <a:srgbClr val="4E4B43"/>
                </a:solidFill>
                <a:latin typeface="Montserrat Light" pitchFamily="2" charset="77"/>
                <a:ea typeface="Calibri" panose="020F0502020204030204" pitchFamily="34" charset="0"/>
                <a:cs typeface="Times New Roman" panose="02020603050405020304" pitchFamily="18" charset="0"/>
              </a:rPr>
              <a:t>of headaches each year</a:t>
            </a:r>
            <a:endParaRPr lang="en-US" sz="1200" dirty="0">
              <a:solidFill>
                <a:srgbClr val="4E4B43"/>
              </a:solidFill>
              <a:latin typeface="Montserrat Light" pitchFamily="2" charset="77"/>
            </a:endParaRPr>
          </a:p>
        </p:txBody>
      </p:sp>
      <p:sp>
        <p:nvSpPr>
          <p:cNvPr id="7" name="Rectangle 6">
            <a:extLst>
              <a:ext uri="{FF2B5EF4-FFF2-40B4-BE49-F238E27FC236}">
                <a16:creationId xmlns:a16="http://schemas.microsoft.com/office/drawing/2014/main" id="{B74799CB-7BAF-F3DF-BB4A-701069923D2A}"/>
              </a:ext>
            </a:extLst>
          </p:cNvPr>
          <p:cNvSpPr/>
          <p:nvPr/>
        </p:nvSpPr>
        <p:spPr>
          <a:xfrm>
            <a:off x="6100720" y="3579876"/>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en-US" sz="1200" dirty="0">
                <a:solidFill>
                  <a:srgbClr val="4E4B43"/>
                </a:solidFill>
                <a:latin typeface="Montserrat Light" pitchFamily="2" charset="77"/>
                <a:ea typeface="Calibri" panose="020F0502020204030204" pitchFamily="34" charset="0"/>
                <a:cs typeface="Times New Roman" panose="02020603050405020304" pitchFamily="18" charset="0"/>
              </a:rPr>
              <a:t>Every year more than 8 million Americans visit their doctor for a headache</a:t>
            </a:r>
          </a:p>
        </p:txBody>
      </p:sp>
      <p:sp>
        <p:nvSpPr>
          <p:cNvPr id="8" name="TextBox 7">
            <a:extLst>
              <a:ext uri="{FF2B5EF4-FFF2-40B4-BE49-F238E27FC236}">
                <a16:creationId xmlns:a16="http://schemas.microsoft.com/office/drawing/2014/main" id="{9DABE6B2-1A2F-A744-78AB-5884CB8838A5}"/>
              </a:ext>
            </a:extLst>
          </p:cNvPr>
          <p:cNvSpPr txBox="1"/>
          <p:nvPr/>
        </p:nvSpPr>
        <p:spPr>
          <a:xfrm>
            <a:off x="1524000" y="1905000"/>
            <a:ext cx="4038600" cy="3046988"/>
          </a:xfrm>
          <a:prstGeom prst="rect">
            <a:avLst/>
          </a:prstGeom>
          <a:noFill/>
        </p:spPr>
        <p:txBody>
          <a:bodyPr wrap="square" rtlCol="0">
            <a:spAutoFit/>
          </a:bodyPr>
          <a:lstStyle/>
          <a:p>
            <a:pPr algn="ctr"/>
            <a:r>
              <a:rPr lang="en-US" sz="1600" dirty="0">
                <a:solidFill>
                  <a:srgbClr val="4E4B43"/>
                </a:solidFill>
                <a:effectLst/>
                <a:latin typeface="Montserrat Light" pitchFamily="2" charset="77"/>
              </a:rPr>
              <a:t>Allergies can contribute to the occurrence of two types of headaches: migraine headaches and sinus headaches.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Common Headache Triggers: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Foods</a:t>
            </a:r>
          </a:p>
          <a:p>
            <a:pPr algn="ctr"/>
            <a:r>
              <a:rPr lang="en-US" sz="1600" dirty="0">
                <a:solidFill>
                  <a:srgbClr val="4E4B43"/>
                </a:solidFill>
                <a:latin typeface="Montserrat Light" pitchFamily="2" charset="77"/>
              </a:rPr>
              <a:t>Pollen</a:t>
            </a:r>
          </a:p>
          <a:p>
            <a:pPr algn="ctr"/>
            <a:r>
              <a:rPr lang="en-US" sz="1600" dirty="0">
                <a:solidFill>
                  <a:srgbClr val="4E4B43"/>
                </a:solidFill>
                <a:latin typeface="Montserrat Light" pitchFamily="2" charset="77"/>
              </a:rPr>
              <a:t>Mold</a:t>
            </a:r>
          </a:p>
          <a:p>
            <a:pPr algn="ctr"/>
            <a:r>
              <a:rPr lang="en-US" sz="1600" dirty="0">
                <a:solidFill>
                  <a:srgbClr val="4E4B43"/>
                </a:solidFill>
                <a:latin typeface="Montserrat Light" pitchFamily="2" charset="77"/>
              </a:rPr>
              <a:t>Pet Dander</a:t>
            </a:r>
          </a:p>
          <a:p>
            <a:pPr algn="ctr"/>
            <a:r>
              <a:rPr lang="en-US" sz="1600" dirty="0">
                <a:solidFill>
                  <a:srgbClr val="4E4B43"/>
                </a:solidFill>
                <a:latin typeface="Montserrat Light" pitchFamily="2" charset="77"/>
              </a:rPr>
              <a:t>Fragrances</a:t>
            </a:r>
          </a:p>
        </p:txBody>
      </p:sp>
    </p:spTree>
    <p:extLst>
      <p:ext uri="{BB962C8B-B14F-4D97-AF65-F5344CB8AC3E}">
        <p14:creationId xmlns:p14="http://schemas.microsoft.com/office/powerpoint/2010/main" val="2208042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0A2A804A-3E40-E2AC-4B02-F4E7D8263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0D487908-5D1A-46F2-466A-33523ABF9438}"/>
              </a:ext>
            </a:extLst>
          </p:cNvPr>
          <p:cNvSpPr txBox="1"/>
          <p:nvPr/>
        </p:nvSpPr>
        <p:spPr>
          <a:xfrm>
            <a:off x="609600" y="2875477"/>
            <a:ext cx="8200317" cy="2239074"/>
          </a:xfrm>
          <a:prstGeom prst="rect">
            <a:avLst/>
          </a:prstGeom>
          <a:noFill/>
        </p:spPr>
        <p:txBody>
          <a:bodyPr wrap="square">
            <a:spAutoFit/>
          </a:bodyPr>
          <a:lstStyle/>
          <a:p>
            <a:pPr marL="371475" indent="-285750">
              <a:lnSpc>
                <a:spcPct val="90000"/>
              </a:lnSpc>
              <a:buSzPts val="1000"/>
              <a:buFont typeface="Arial" panose="020B0604020202020204" pitchFamily="34" charset="0"/>
              <a:buChar char="•"/>
              <a:tabLst>
                <a:tab pos="342900" algn="l"/>
              </a:tabLst>
            </a:pPr>
            <a:r>
              <a:rPr lang="en-US" dirty="0">
                <a:solidFill>
                  <a:srgbClr val="4E4B43"/>
                </a:solidFill>
                <a:latin typeface="Montserrat Light" pitchFamily="2" charset="77"/>
              </a:rPr>
              <a:t>More than 100 million Americans suffer from allergies each year.*  </a:t>
            </a:r>
          </a:p>
          <a:p>
            <a:pPr marL="85725">
              <a:lnSpc>
                <a:spcPct val="90000"/>
              </a:lnSpc>
              <a:buSzPts val="1000"/>
              <a:tabLst>
                <a:tab pos="342900" algn="l"/>
              </a:tabLst>
            </a:pPr>
            <a:r>
              <a:rPr lang="en-US" sz="1100" dirty="0">
                <a:solidFill>
                  <a:srgbClr val="4E4B43"/>
                </a:solidFill>
                <a:latin typeface="Montserrat Light" pitchFamily="2" charset="77"/>
              </a:rPr>
              <a:t>	*Allergy and Asthma Foundation of America</a:t>
            </a:r>
          </a:p>
          <a:p>
            <a:pPr marL="85725">
              <a:lnSpc>
                <a:spcPct val="90000"/>
              </a:lnSpc>
              <a:buSzPts val="1000"/>
              <a:tabLst>
                <a:tab pos="342900" algn="l"/>
              </a:tabLst>
            </a:pPr>
            <a:endParaRPr lang="en-US" spc="-15" dirty="0">
              <a:solidFill>
                <a:srgbClr val="4E4B43"/>
              </a:solidFill>
              <a:latin typeface="Montserrat Light" pitchFamily="2" charset="77"/>
            </a:endParaRPr>
          </a:p>
          <a:p>
            <a:pPr marL="371475" indent="-285750">
              <a:lnSpc>
                <a:spcPct val="90000"/>
              </a:lnSpc>
              <a:buSzPts val="1000"/>
              <a:buFont typeface="Arial" panose="020B0604020202020204" pitchFamily="34" charset="0"/>
              <a:buChar char="•"/>
              <a:tabLst>
                <a:tab pos="342900" algn="l"/>
              </a:tabLst>
            </a:pPr>
            <a:r>
              <a:rPr lang="en-US" spc="-15" dirty="0">
                <a:solidFill>
                  <a:srgbClr val="4E4B43"/>
                </a:solidFill>
                <a:latin typeface="Montserrat Light" pitchFamily="2" charset="77"/>
              </a:rPr>
              <a:t>Percentage of  adults who have allergies in the U.S.: 30%</a:t>
            </a:r>
          </a:p>
          <a:p>
            <a:pPr marL="85725">
              <a:lnSpc>
                <a:spcPct val="90000"/>
              </a:lnSpc>
              <a:buSzPts val="1000"/>
              <a:tabLst>
                <a:tab pos="342900" algn="l"/>
              </a:tabLst>
            </a:pPr>
            <a:endParaRPr lang="en-US" spc="-15" dirty="0">
              <a:solidFill>
                <a:srgbClr val="4E4B43"/>
              </a:solidFill>
              <a:latin typeface="Montserrat Light" pitchFamily="2" charset="77"/>
            </a:endParaRPr>
          </a:p>
          <a:p>
            <a:pPr marL="371475" indent="-285750">
              <a:lnSpc>
                <a:spcPct val="90000"/>
              </a:lnSpc>
              <a:buSzPts val="1000"/>
              <a:buFont typeface="Arial" panose="020B0604020202020204" pitchFamily="34" charset="0"/>
              <a:buChar char="•"/>
              <a:tabLst>
                <a:tab pos="342900" algn="l"/>
              </a:tabLst>
            </a:pPr>
            <a:r>
              <a:rPr lang="en-US" spc="-15" dirty="0">
                <a:solidFill>
                  <a:srgbClr val="4E4B43"/>
                </a:solidFill>
                <a:latin typeface="Montserrat Light" pitchFamily="2" charset="77"/>
              </a:rPr>
              <a:t>Percentage of children who have allergies in the U.S.: 40%</a:t>
            </a:r>
            <a:endParaRPr lang="en-US" dirty="0">
              <a:solidFill>
                <a:srgbClr val="4E4B43"/>
              </a:solidFill>
              <a:latin typeface="Montserrat Light" pitchFamily="2" charset="77"/>
            </a:endParaRPr>
          </a:p>
          <a:p>
            <a:pPr marL="85725">
              <a:lnSpc>
                <a:spcPct val="90000"/>
              </a:lnSpc>
              <a:buSzPts val="1000"/>
              <a:tabLst>
                <a:tab pos="342900" algn="l"/>
              </a:tabLst>
            </a:pPr>
            <a:endParaRPr lang="en-US" dirty="0">
              <a:solidFill>
                <a:srgbClr val="4E4B43"/>
              </a:solidFill>
              <a:latin typeface="Montserrat Light" pitchFamily="2" charset="77"/>
            </a:endParaRPr>
          </a:p>
          <a:p>
            <a:pPr marL="371475" indent="-285750">
              <a:lnSpc>
                <a:spcPct val="90000"/>
              </a:lnSpc>
              <a:buSzPts val="1000"/>
              <a:buFont typeface="Arial" panose="020B0604020202020204" pitchFamily="34" charset="0"/>
              <a:buChar char="•"/>
              <a:tabLst>
                <a:tab pos="342900" algn="l"/>
              </a:tabLst>
            </a:pPr>
            <a:r>
              <a:rPr lang="en-US" dirty="0">
                <a:solidFill>
                  <a:srgbClr val="4E4B43"/>
                </a:solidFill>
                <a:latin typeface="Montserrat Light" pitchFamily="2" charset="77"/>
              </a:rPr>
              <a:t>Allergies are the 6th leading cause of chronic illness in the U.S. with an annual cost in excess of $18 billion.</a:t>
            </a:r>
          </a:p>
        </p:txBody>
      </p:sp>
      <p:pic>
        <p:nvPicPr>
          <p:cNvPr id="5" name="Picture 4" descr="A green arrow pointing up&#10;&#10;Description automatically generated with low confidence">
            <a:extLst>
              <a:ext uri="{FF2B5EF4-FFF2-40B4-BE49-F238E27FC236}">
                <a16:creationId xmlns:a16="http://schemas.microsoft.com/office/drawing/2014/main" id="{34ECD2CF-8307-7705-B9D8-A96DDE52C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598109"/>
            <a:ext cx="3838413" cy="2239074"/>
          </a:xfrm>
          <a:prstGeom prst="rect">
            <a:avLst/>
          </a:prstGeom>
        </p:spPr>
      </p:pic>
      <p:sp>
        <p:nvSpPr>
          <p:cNvPr id="2" name="Rectangle 3">
            <a:extLst>
              <a:ext uri="{FF2B5EF4-FFF2-40B4-BE49-F238E27FC236}">
                <a16:creationId xmlns:a16="http://schemas.microsoft.com/office/drawing/2014/main" id="{2FFE384B-3748-4A38-806A-CCDBB3FAA09A}"/>
              </a:ext>
            </a:extLst>
          </p:cNvPr>
          <p:cNvSpPr>
            <a:spLocks noGrp="1" noChangeArrowheads="1"/>
          </p:cNvSpPr>
          <p:nvPr>
            <p:ph type="title"/>
          </p:nvPr>
        </p:nvSpPr>
        <p:spPr>
          <a:xfrm>
            <a:off x="1" y="132083"/>
            <a:ext cx="9144000" cy="914400"/>
          </a:xfrm>
          <a:noFill/>
        </p:spPr>
        <p:txBody>
          <a:bodyPr>
            <a:normAutofit/>
          </a:bodyPr>
          <a:lstStyle/>
          <a:p>
            <a:pPr eaLnBrk="1" hangingPunct="1"/>
            <a:r>
              <a:rPr lang="en-US" sz="3200" dirty="0">
                <a:solidFill>
                  <a:srgbClr val="4E4B43"/>
                </a:solidFill>
                <a:latin typeface="Montserrat Light" pitchFamily="2" charset="77"/>
                <a:ea typeface="+mj-ea"/>
                <a:cs typeface="+mj-cs"/>
              </a:rPr>
              <a:t>Allergies Are on the Rise</a:t>
            </a:r>
            <a:endParaRPr lang="en-US" sz="3200" dirty="0">
              <a:solidFill>
                <a:srgbClr val="4E4B43"/>
              </a:solidFill>
              <a:latin typeface="Montserrat Light" panose="00000400000000000000" pitchFamily="2" charset="0"/>
            </a:endParaRPr>
          </a:p>
        </p:txBody>
      </p:sp>
    </p:spTree>
    <p:extLst>
      <p:ext uri="{BB962C8B-B14F-4D97-AF65-F5344CB8AC3E}">
        <p14:creationId xmlns:p14="http://schemas.microsoft.com/office/powerpoint/2010/main" val="13282076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371600"/>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2175455"/>
            <a:ext cx="6323166" cy="2846933"/>
          </a:xfrm>
          <a:prstGeom prst="rect">
            <a:avLst/>
          </a:prstGeom>
          <a:noFill/>
        </p:spPr>
        <p:txBody>
          <a:bodyPr wrap="square" rtlCol="0">
            <a:spAutoFit/>
          </a:bodyPr>
          <a:lstStyle/>
          <a:p>
            <a:pPr algn="ctr">
              <a:spcAft>
                <a:spcPts val="900"/>
              </a:spcAft>
            </a:pPr>
            <a:r>
              <a:rPr lang="en-US" sz="2400" dirty="0">
                <a:solidFill>
                  <a:srgbClr val="4E4B43"/>
                </a:solidFill>
                <a:latin typeface="Montserrat Light" pitchFamily="2" charset="77"/>
                <a:ea typeface="MS Mincho" panose="02020609040205080304" pitchFamily="49" charset="-128"/>
                <a:cs typeface="Arial" panose="020B0604020202020204" pitchFamily="34" charset="0"/>
              </a:rPr>
              <a:t>I used to get headaches if I drank red wine.  After treatment for the red wine, I could drink red wine with no side effects. All I know is that now I feel like a different person.</a:t>
            </a:r>
            <a:endParaRPr lang="en-US" sz="2400" dirty="0">
              <a:solidFill>
                <a:srgbClr val="4E4B43"/>
              </a:solidFill>
              <a:latin typeface="Montserrat Light" pitchFamily="2" charset="77"/>
              <a:ea typeface="MS Mincho" panose="02020609040205080304" pitchFamily="49" charset="-128"/>
              <a:cs typeface="Times New Roman" panose="02020603050405020304" pitchFamily="18" charset="0"/>
            </a:endParaRPr>
          </a:p>
          <a:p>
            <a:pPr algn="ctr">
              <a:spcAft>
                <a:spcPts val="900"/>
              </a:spcAft>
            </a:pPr>
            <a:endParaRPr lang="en-US" sz="24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sz="2000" b="1" dirty="0">
                <a:solidFill>
                  <a:srgbClr val="4E4B43"/>
                </a:solidFill>
                <a:latin typeface="Montserrat Light" pitchFamily="2" charset="77"/>
                <a:ea typeface="MS Mincho" panose="02020609040205080304" pitchFamily="49" charset="-128"/>
                <a:cs typeface="Arial" panose="020B0604020202020204" pitchFamily="34" charset="0"/>
              </a:rPr>
              <a:t>Barbara Main: </a:t>
            </a:r>
            <a:r>
              <a:rPr lang="en-US" sz="2000" b="1" dirty="0">
                <a:solidFill>
                  <a:srgbClr val="4E4B43"/>
                </a:solidFill>
                <a:latin typeface="Montserrat Light" pitchFamily="2" charset="77"/>
                <a:ea typeface="MS Mincho" panose="02020609040205080304" pitchFamily="49" charset="-128"/>
                <a:cs typeface="Times New Roman" panose="02020603050405020304" pitchFamily="18" charset="0"/>
              </a:rPr>
              <a:t>Andover</a:t>
            </a:r>
            <a:r>
              <a:rPr lang="en-US" sz="2000" b="1" dirty="0">
                <a:solidFill>
                  <a:srgbClr val="4E4B43"/>
                </a:solidFill>
                <a:latin typeface="Montserrat Light" pitchFamily="2" charset="77"/>
                <a:ea typeface="MS Mincho" panose="02020609040205080304" pitchFamily="49" charset="-128"/>
                <a:cs typeface="Arial" panose="020B0604020202020204" pitchFamily="34" charset="0"/>
              </a:rPr>
              <a:t>, Massachusetts - USA</a:t>
            </a:r>
            <a:endParaRPr lang="en-US" sz="2000"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C4FD7EDA-1914-0CF4-8E7A-EF6784A9AF26}"/>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1589396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2362201" y="1219200"/>
            <a:ext cx="5486400" cy="47244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1147720" y="1524000"/>
            <a:ext cx="2205080" cy="40386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Asthma</a:t>
            </a:r>
          </a:p>
        </p:txBody>
      </p:sp>
      <p:sp>
        <p:nvSpPr>
          <p:cNvPr id="6" name="Rectangle 5">
            <a:extLst>
              <a:ext uri="{FF2B5EF4-FFF2-40B4-BE49-F238E27FC236}">
                <a16:creationId xmlns:a16="http://schemas.microsoft.com/office/drawing/2014/main" id="{20BB69C4-315E-96D0-1EF9-2C5B3283837A}"/>
              </a:ext>
            </a:extLst>
          </p:cNvPr>
          <p:cNvSpPr/>
          <p:nvPr/>
        </p:nvSpPr>
        <p:spPr>
          <a:xfrm>
            <a:off x="1452520" y="1752600"/>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8% of adults suffer with asthma</a:t>
            </a:r>
          </a:p>
        </p:txBody>
      </p:sp>
      <p:sp>
        <p:nvSpPr>
          <p:cNvPr id="7" name="Rectangle 6">
            <a:extLst>
              <a:ext uri="{FF2B5EF4-FFF2-40B4-BE49-F238E27FC236}">
                <a16:creationId xmlns:a16="http://schemas.microsoft.com/office/drawing/2014/main" id="{B74799CB-7BAF-F3DF-BB4A-701069923D2A}"/>
              </a:ext>
            </a:extLst>
          </p:cNvPr>
          <p:cNvSpPr/>
          <p:nvPr/>
        </p:nvSpPr>
        <p:spPr>
          <a:xfrm>
            <a:off x="1452520" y="3579876"/>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6.5% of children suffer with asthma</a:t>
            </a:r>
          </a:p>
        </p:txBody>
      </p:sp>
      <p:sp>
        <p:nvSpPr>
          <p:cNvPr id="8" name="TextBox 7">
            <a:extLst>
              <a:ext uri="{FF2B5EF4-FFF2-40B4-BE49-F238E27FC236}">
                <a16:creationId xmlns:a16="http://schemas.microsoft.com/office/drawing/2014/main" id="{9DABE6B2-1A2F-A744-78AB-5884CB8838A5}"/>
              </a:ext>
            </a:extLst>
          </p:cNvPr>
          <p:cNvSpPr txBox="1"/>
          <p:nvPr/>
        </p:nvSpPr>
        <p:spPr>
          <a:xfrm>
            <a:off x="3581400" y="1905000"/>
            <a:ext cx="4114800" cy="3293209"/>
          </a:xfrm>
          <a:prstGeom prst="rect">
            <a:avLst/>
          </a:prstGeom>
          <a:noFill/>
        </p:spPr>
        <p:txBody>
          <a:bodyPr wrap="square" rtlCol="0">
            <a:spAutoFit/>
          </a:bodyPr>
          <a:lstStyle/>
          <a:p>
            <a:pPr algn="ctr"/>
            <a:r>
              <a:rPr lang="en-US" sz="1600" dirty="0">
                <a:solidFill>
                  <a:srgbClr val="4E4B43"/>
                </a:solidFill>
                <a:latin typeface="Montserrat Light" pitchFamily="2" charset="77"/>
              </a:rPr>
              <a:t>Allergy-induced asthma is very common.</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Most Common Triggers: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Molds</a:t>
            </a:r>
          </a:p>
          <a:p>
            <a:pPr algn="ctr"/>
            <a:r>
              <a:rPr lang="en-US" sz="1600" dirty="0">
                <a:solidFill>
                  <a:srgbClr val="4E4B43"/>
                </a:solidFill>
                <a:latin typeface="Montserrat Light" pitchFamily="2" charset="77"/>
              </a:rPr>
              <a:t>Dust</a:t>
            </a:r>
          </a:p>
          <a:p>
            <a:pPr algn="ctr"/>
            <a:r>
              <a:rPr lang="en-US" sz="1600" dirty="0">
                <a:solidFill>
                  <a:srgbClr val="4E4B43"/>
                </a:solidFill>
                <a:latin typeface="Montserrat Light" pitchFamily="2" charset="77"/>
              </a:rPr>
              <a:t>Dust Mites</a:t>
            </a:r>
          </a:p>
          <a:p>
            <a:pPr algn="ctr"/>
            <a:r>
              <a:rPr lang="en-US" sz="1600" dirty="0">
                <a:solidFill>
                  <a:srgbClr val="4E4B43"/>
                </a:solidFill>
                <a:latin typeface="Montserrat Light" pitchFamily="2" charset="77"/>
              </a:rPr>
              <a:t>Pet Dander</a:t>
            </a:r>
          </a:p>
          <a:p>
            <a:pPr algn="ctr"/>
            <a:r>
              <a:rPr lang="en-US" sz="1600" dirty="0">
                <a:solidFill>
                  <a:srgbClr val="4E4B43"/>
                </a:solidFill>
                <a:latin typeface="Montserrat Light" pitchFamily="2" charset="77"/>
              </a:rPr>
              <a:t>Grass</a:t>
            </a:r>
          </a:p>
          <a:p>
            <a:pPr algn="ctr"/>
            <a:r>
              <a:rPr lang="en-US" sz="1600" dirty="0">
                <a:solidFill>
                  <a:srgbClr val="4E4B43"/>
                </a:solidFill>
                <a:latin typeface="Montserrat Light" pitchFamily="2" charset="77"/>
              </a:rPr>
              <a:t>Pollens</a:t>
            </a:r>
          </a:p>
          <a:p>
            <a:pPr algn="ctr"/>
            <a:r>
              <a:rPr lang="en-US" sz="1600" dirty="0">
                <a:solidFill>
                  <a:srgbClr val="4E4B43"/>
                </a:solidFill>
                <a:latin typeface="Montserrat Light" pitchFamily="2" charset="77"/>
              </a:rPr>
              <a:t>Fragrance</a:t>
            </a:r>
          </a:p>
          <a:p>
            <a:pPr algn="ctr"/>
            <a:r>
              <a:rPr lang="en-US" sz="1600" dirty="0">
                <a:solidFill>
                  <a:srgbClr val="4E4B43"/>
                </a:solidFill>
                <a:latin typeface="Montserrat Light" pitchFamily="2" charset="77"/>
              </a:rPr>
              <a:t>Chemicals</a:t>
            </a:r>
          </a:p>
        </p:txBody>
      </p:sp>
    </p:spTree>
    <p:extLst>
      <p:ext uri="{BB962C8B-B14F-4D97-AF65-F5344CB8AC3E}">
        <p14:creationId xmlns:p14="http://schemas.microsoft.com/office/powerpoint/2010/main" val="2381515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1295400" y="1219200"/>
            <a:ext cx="5486400" cy="47244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5795920" y="1524000"/>
            <a:ext cx="2205080" cy="40386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Skin Conditions</a:t>
            </a:r>
          </a:p>
        </p:txBody>
      </p:sp>
      <p:sp>
        <p:nvSpPr>
          <p:cNvPr id="6" name="Rectangle 5">
            <a:extLst>
              <a:ext uri="{FF2B5EF4-FFF2-40B4-BE49-F238E27FC236}">
                <a16:creationId xmlns:a16="http://schemas.microsoft.com/office/drawing/2014/main" id="{20BB69C4-315E-96D0-1EF9-2C5B3283837A}"/>
              </a:ext>
            </a:extLst>
          </p:cNvPr>
          <p:cNvSpPr/>
          <p:nvPr/>
        </p:nvSpPr>
        <p:spPr>
          <a:xfrm>
            <a:off x="6100720" y="1752600"/>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In the past 12 months, there have been 9.2 million reported cases of skin allergies in children.</a:t>
            </a:r>
          </a:p>
        </p:txBody>
      </p:sp>
      <p:sp>
        <p:nvSpPr>
          <p:cNvPr id="7" name="Rectangle 6">
            <a:extLst>
              <a:ext uri="{FF2B5EF4-FFF2-40B4-BE49-F238E27FC236}">
                <a16:creationId xmlns:a16="http://schemas.microsoft.com/office/drawing/2014/main" id="{B74799CB-7BAF-F3DF-BB4A-701069923D2A}"/>
              </a:ext>
            </a:extLst>
          </p:cNvPr>
          <p:cNvSpPr/>
          <p:nvPr/>
        </p:nvSpPr>
        <p:spPr>
          <a:xfrm>
            <a:off x="6100720" y="3579876"/>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Hives affect approximately 20% of the population at some point in their lives.</a:t>
            </a:r>
          </a:p>
        </p:txBody>
      </p:sp>
      <p:sp>
        <p:nvSpPr>
          <p:cNvPr id="8" name="TextBox 7">
            <a:extLst>
              <a:ext uri="{FF2B5EF4-FFF2-40B4-BE49-F238E27FC236}">
                <a16:creationId xmlns:a16="http://schemas.microsoft.com/office/drawing/2014/main" id="{9DABE6B2-1A2F-A744-78AB-5884CB8838A5}"/>
              </a:ext>
            </a:extLst>
          </p:cNvPr>
          <p:cNvSpPr txBox="1"/>
          <p:nvPr/>
        </p:nvSpPr>
        <p:spPr>
          <a:xfrm>
            <a:off x="1752600" y="1524000"/>
            <a:ext cx="3733800" cy="4031873"/>
          </a:xfrm>
          <a:prstGeom prst="rect">
            <a:avLst/>
          </a:prstGeom>
          <a:noFill/>
        </p:spPr>
        <p:txBody>
          <a:bodyPr wrap="square" rtlCol="0">
            <a:spAutoFit/>
          </a:bodyPr>
          <a:lstStyle/>
          <a:p>
            <a:pPr algn="ctr"/>
            <a:r>
              <a:rPr lang="en-US" sz="1600" dirty="0">
                <a:solidFill>
                  <a:srgbClr val="4E4B43"/>
                </a:solidFill>
                <a:latin typeface="Montserrat Light" pitchFamily="2" charset="77"/>
              </a:rPr>
              <a:t>A variety of Skin Conditions </a:t>
            </a:r>
            <a:r>
              <a:rPr lang="en-US" sz="1600" dirty="0">
                <a:solidFill>
                  <a:srgbClr val="374151"/>
                </a:solidFill>
                <a:effectLst/>
                <a:latin typeface="Montserrat Light" pitchFamily="2" charset="77"/>
              </a:rPr>
              <a:t>can arise as a result of allergic reactions: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Light" pitchFamily="2" charset="77"/>
              </a:rPr>
              <a:t>Urticaria</a:t>
            </a:r>
          </a:p>
          <a:p>
            <a:pPr algn="ctr"/>
            <a:r>
              <a:rPr lang="en-US" sz="1600" dirty="0">
                <a:solidFill>
                  <a:srgbClr val="4E4B43"/>
                </a:solidFill>
                <a:latin typeface="Montserrat Light" pitchFamily="2" charset="77"/>
              </a:rPr>
              <a:t>Eczema</a:t>
            </a:r>
          </a:p>
          <a:p>
            <a:pPr algn="ctr"/>
            <a:r>
              <a:rPr lang="en-US" sz="1600" dirty="0">
                <a:solidFill>
                  <a:srgbClr val="4E4B43"/>
                </a:solidFill>
                <a:latin typeface="Montserrat Light" pitchFamily="2" charset="77"/>
              </a:rPr>
              <a:t>Contact Dermatitis</a:t>
            </a:r>
          </a:p>
          <a:p>
            <a:pPr algn="ctr"/>
            <a:r>
              <a:rPr lang="en-US" sz="1600" dirty="0">
                <a:solidFill>
                  <a:srgbClr val="4E4B43"/>
                </a:solidFill>
                <a:latin typeface="Montserrat Light" pitchFamily="2" charset="77"/>
              </a:rPr>
              <a:t>Atopic Dermatitis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Common Allergen Triggers:</a:t>
            </a:r>
          </a:p>
          <a:p>
            <a:pPr algn="ctr"/>
            <a:endParaRPr lang="en-US" sz="1600" dirty="0">
              <a:solidFill>
                <a:srgbClr val="4E4B43"/>
              </a:solidFill>
              <a:latin typeface="Montserrat" pitchFamily="2" charset="77"/>
            </a:endParaRPr>
          </a:p>
          <a:p>
            <a:pPr algn="ctr"/>
            <a:r>
              <a:rPr lang="en-US" sz="1600" dirty="0">
                <a:solidFill>
                  <a:srgbClr val="4E4B43"/>
                </a:solidFill>
                <a:latin typeface="Montserrat Light" pitchFamily="2" charset="77"/>
              </a:rPr>
              <a:t>Foods</a:t>
            </a:r>
          </a:p>
          <a:p>
            <a:pPr algn="ctr"/>
            <a:r>
              <a:rPr lang="en-US" sz="1600" dirty="0">
                <a:solidFill>
                  <a:srgbClr val="4E4B43"/>
                </a:solidFill>
                <a:latin typeface="Montserrat Light" pitchFamily="2" charset="77"/>
              </a:rPr>
              <a:t>Nickel</a:t>
            </a:r>
          </a:p>
          <a:p>
            <a:pPr algn="ctr"/>
            <a:r>
              <a:rPr lang="en-US" sz="1600" dirty="0">
                <a:solidFill>
                  <a:srgbClr val="4E4B43"/>
                </a:solidFill>
                <a:latin typeface="Montserrat Light" pitchFamily="2" charset="77"/>
              </a:rPr>
              <a:t>Pet Dander</a:t>
            </a:r>
          </a:p>
          <a:p>
            <a:pPr algn="ctr"/>
            <a:r>
              <a:rPr lang="en-US" sz="1600" dirty="0">
                <a:solidFill>
                  <a:srgbClr val="4E4B43"/>
                </a:solidFill>
                <a:latin typeface="Montserrat Light" pitchFamily="2" charset="77"/>
              </a:rPr>
              <a:t>Fragrance</a:t>
            </a:r>
          </a:p>
          <a:p>
            <a:pPr algn="ctr"/>
            <a:r>
              <a:rPr lang="en-US" sz="1600" dirty="0">
                <a:solidFill>
                  <a:srgbClr val="4E4B43"/>
                </a:solidFill>
                <a:latin typeface="Montserrat Light" pitchFamily="2" charset="77"/>
              </a:rPr>
              <a:t>Grass</a:t>
            </a:r>
          </a:p>
          <a:p>
            <a:pPr algn="ctr"/>
            <a:r>
              <a:rPr lang="en-US" sz="1600" dirty="0">
                <a:solidFill>
                  <a:srgbClr val="4E4B43"/>
                </a:solidFill>
                <a:latin typeface="Montserrat Light" pitchFamily="2" charset="77"/>
              </a:rPr>
              <a:t>Chemicals in Soaps/Lotions</a:t>
            </a:r>
          </a:p>
        </p:txBody>
      </p:sp>
    </p:spTree>
    <p:extLst>
      <p:ext uri="{BB962C8B-B14F-4D97-AF65-F5344CB8AC3E}">
        <p14:creationId xmlns:p14="http://schemas.microsoft.com/office/powerpoint/2010/main" val="1679933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290053"/>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2093908"/>
            <a:ext cx="6385218" cy="3316292"/>
          </a:xfrm>
          <a:prstGeom prst="rect">
            <a:avLst/>
          </a:prstGeom>
          <a:noFill/>
        </p:spPr>
        <p:txBody>
          <a:bodyPr wrap="square" rtlCol="0">
            <a:spAutoFit/>
          </a:bodyPr>
          <a:lstStyle/>
          <a:p>
            <a:pPr algn="ctr"/>
            <a:r>
              <a:rPr lang="en-US" sz="2000" dirty="0">
                <a:solidFill>
                  <a:srgbClr val="4E4B43"/>
                </a:solidFill>
                <a:latin typeface="Montserrat Light" panose="00000400000000000000" pitchFamily="2" charset="0"/>
              </a:rPr>
              <a:t>"I had eczema for over 7 years. I used to use steroids every few days for years, but the eczema would keep coming back. After a few treatments, I don't have any eczema symptoms and don't need to use any medications. I also had a chronic cough for over 10 years. My doctor thought it was reflux. However, after only a few treatments my cough is almost completely gone."</a:t>
            </a:r>
          </a:p>
          <a:p>
            <a:pPr algn="ctr">
              <a:spcAft>
                <a:spcPts val="900"/>
              </a:spcAft>
            </a:pPr>
            <a:endParaRPr lang="en-US" sz="24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b="1" dirty="0">
                <a:solidFill>
                  <a:srgbClr val="4E4B43"/>
                </a:solidFill>
                <a:latin typeface="Montserrat Light" pitchFamily="2" charset="77"/>
                <a:ea typeface="MS Mincho" panose="02020609040205080304" pitchFamily="49" charset="-128"/>
                <a:cs typeface="Arial" panose="020B0604020202020204" pitchFamily="34" charset="0"/>
              </a:rPr>
              <a:t>Anthony </a:t>
            </a:r>
            <a:r>
              <a:rPr lang="en-US" b="1" dirty="0" err="1">
                <a:solidFill>
                  <a:srgbClr val="4E4B43"/>
                </a:solidFill>
                <a:latin typeface="Montserrat Light" pitchFamily="2" charset="77"/>
                <a:ea typeface="MS Mincho" panose="02020609040205080304" pitchFamily="49" charset="-128"/>
                <a:cs typeface="Arial" panose="020B0604020202020204" pitchFamily="34" charset="0"/>
              </a:rPr>
              <a:t>Geminden</a:t>
            </a:r>
            <a:r>
              <a:rPr lang="en-US" b="1" dirty="0">
                <a:solidFill>
                  <a:srgbClr val="4E4B43"/>
                </a:solidFill>
                <a:latin typeface="Montserrat Light" pitchFamily="2" charset="77"/>
                <a:ea typeface="MS Mincho" panose="02020609040205080304" pitchFamily="49" charset="-128"/>
                <a:cs typeface="Arial" panose="020B0604020202020204" pitchFamily="34" charset="0"/>
              </a:rPr>
              <a:t>: Leesburg, Virginia - USA</a:t>
            </a:r>
            <a:endParaRPr lang="en-US"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BD75DDE7-E8C6-E886-3EAB-B4F52FFBC116}"/>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21333502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2362201" y="1219200"/>
            <a:ext cx="5486400" cy="4724400"/>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1147720" y="1524000"/>
            <a:ext cx="2205080" cy="4038600"/>
          </a:xfrm>
          <a:prstGeom prst="rect">
            <a:avLst/>
          </a:prstGeom>
          <a:solidFill>
            <a:srgbClr val="FDFDF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Chemical Sensitivities</a:t>
            </a:r>
          </a:p>
        </p:txBody>
      </p:sp>
      <p:sp>
        <p:nvSpPr>
          <p:cNvPr id="6" name="Rectangle 5">
            <a:extLst>
              <a:ext uri="{FF2B5EF4-FFF2-40B4-BE49-F238E27FC236}">
                <a16:creationId xmlns:a16="http://schemas.microsoft.com/office/drawing/2014/main" id="{20BB69C4-315E-96D0-1EF9-2C5B3283837A}"/>
              </a:ext>
            </a:extLst>
          </p:cNvPr>
          <p:cNvSpPr/>
          <p:nvPr/>
        </p:nvSpPr>
        <p:spPr>
          <a:xfrm>
            <a:off x="1452520" y="1752600"/>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Approximately 25% of Americans report experiencing chemical sensitivity.</a:t>
            </a:r>
          </a:p>
        </p:txBody>
      </p:sp>
      <p:sp>
        <p:nvSpPr>
          <p:cNvPr id="7" name="Rectangle 6">
            <a:extLst>
              <a:ext uri="{FF2B5EF4-FFF2-40B4-BE49-F238E27FC236}">
                <a16:creationId xmlns:a16="http://schemas.microsoft.com/office/drawing/2014/main" id="{B74799CB-7BAF-F3DF-BB4A-701069923D2A}"/>
              </a:ext>
            </a:extLst>
          </p:cNvPr>
          <p:cNvSpPr/>
          <p:nvPr/>
        </p:nvSpPr>
        <p:spPr>
          <a:xfrm>
            <a:off x="1452520" y="3579876"/>
            <a:ext cx="1600200" cy="1664208"/>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Chemical sensitivities have increased more than 200% in the past 10 years</a:t>
            </a:r>
          </a:p>
        </p:txBody>
      </p:sp>
      <p:sp>
        <p:nvSpPr>
          <p:cNvPr id="8" name="TextBox 7">
            <a:extLst>
              <a:ext uri="{FF2B5EF4-FFF2-40B4-BE49-F238E27FC236}">
                <a16:creationId xmlns:a16="http://schemas.microsoft.com/office/drawing/2014/main" id="{9DABE6B2-1A2F-A744-78AB-5884CB8838A5}"/>
              </a:ext>
            </a:extLst>
          </p:cNvPr>
          <p:cNvSpPr txBox="1"/>
          <p:nvPr/>
        </p:nvSpPr>
        <p:spPr>
          <a:xfrm>
            <a:off x="3581400" y="1447800"/>
            <a:ext cx="4114800" cy="4278094"/>
          </a:xfrm>
          <a:prstGeom prst="rect">
            <a:avLst/>
          </a:prstGeom>
          <a:noFill/>
        </p:spPr>
        <p:txBody>
          <a:bodyPr wrap="square" rtlCol="0">
            <a:spAutoFit/>
          </a:bodyPr>
          <a:lstStyle/>
          <a:p>
            <a:pPr algn="ctr" fontAlgn="base"/>
            <a:r>
              <a:rPr lang="en-US" sz="1600" dirty="0">
                <a:solidFill>
                  <a:srgbClr val="4E4B43"/>
                </a:solidFill>
                <a:effectLst/>
                <a:latin typeface="Montserrat Light" pitchFamily="2" charset="77"/>
              </a:rPr>
              <a:t>Certain individuals may experience sensitivities to a diverse range of environmental substances commonly encountered in their day-to-day activities.</a:t>
            </a:r>
          </a:p>
          <a:p>
            <a:pPr algn="ctr" fontAlgn="base"/>
            <a:endParaRPr lang="en-US" sz="1600" dirty="0">
              <a:solidFill>
                <a:srgbClr val="4E4B43"/>
              </a:solidFill>
              <a:latin typeface="Montserrat Light" pitchFamily="2" charset="77"/>
            </a:endParaRPr>
          </a:p>
          <a:p>
            <a:pPr algn="ctr" fontAlgn="base"/>
            <a:r>
              <a:rPr lang="en-US" sz="1600" dirty="0">
                <a:solidFill>
                  <a:srgbClr val="4E4B43"/>
                </a:solidFill>
                <a:latin typeface="Montserrat" pitchFamily="2" charset="77"/>
              </a:rPr>
              <a:t>Chemicals that may cause sensitivity include synthetic and natural substances found in:</a:t>
            </a:r>
          </a:p>
          <a:p>
            <a:pPr algn="ctr" fontAlgn="base"/>
            <a:endParaRPr lang="en-US" sz="1600" dirty="0">
              <a:solidFill>
                <a:srgbClr val="4E4B43"/>
              </a:solidFill>
              <a:latin typeface="Montserrat" pitchFamily="2" charset="77"/>
            </a:endParaRPr>
          </a:p>
          <a:p>
            <a:pPr algn="ctr" fontAlgn="base"/>
            <a:r>
              <a:rPr lang="en-US" sz="1600" dirty="0">
                <a:solidFill>
                  <a:srgbClr val="4E4B43"/>
                </a:solidFill>
                <a:latin typeface="Montserrat Light" pitchFamily="2" charset="77"/>
              </a:rPr>
              <a:t>Carpeting</a:t>
            </a:r>
          </a:p>
          <a:p>
            <a:pPr algn="ctr" fontAlgn="base"/>
            <a:r>
              <a:rPr lang="en-US" sz="1600" dirty="0">
                <a:solidFill>
                  <a:srgbClr val="4E4B43"/>
                </a:solidFill>
                <a:latin typeface="Montserrat Light" pitchFamily="2" charset="77"/>
              </a:rPr>
              <a:t>Plastics</a:t>
            </a:r>
          </a:p>
          <a:p>
            <a:pPr algn="ctr" fontAlgn="base"/>
            <a:r>
              <a:rPr lang="en-US" sz="1600" dirty="0">
                <a:solidFill>
                  <a:srgbClr val="4E4B43"/>
                </a:solidFill>
                <a:latin typeface="Montserrat Light" pitchFamily="2" charset="77"/>
              </a:rPr>
              <a:t>Perfumes</a:t>
            </a:r>
          </a:p>
          <a:p>
            <a:pPr algn="ctr" fontAlgn="base"/>
            <a:r>
              <a:rPr lang="en-US" sz="1600" dirty="0">
                <a:solidFill>
                  <a:srgbClr val="4E4B43"/>
                </a:solidFill>
                <a:latin typeface="Montserrat Light" pitchFamily="2" charset="77"/>
              </a:rPr>
              <a:t>Paint</a:t>
            </a:r>
          </a:p>
          <a:p>
            <a:pPr algn="ctr" fontAlgn="base"/>
            <a:r>
              <a:rPr lang="en-US" sz="1600" dirty="0">
                <a:solidFill>
                  <a:srgbClr val="4E4B43"/>
                </a:solidFill>
                <a:latin typeface="Montserrat Light" pitchFamily="2" charset="77"/>
              </a:rPr>
              <a:t>Cigarette smoke</a:t>
            </a:r>
          </a:p>
          <a:p>
            <a:pPr algn="ctr" fontAlgn="base"/>
            <a:r>
              <a:rPr lang="en-US" sz="1600" dirty="0">
                <a:solidFill>
                  <a:srgbClr val="4E4B43"/>
                </a:solidFill>
                <a:latin typeface="Montserrat Light" pitchFamily="2" charset="77"/>
              </a:rPr>
              <a:t>Personal Care Products</a:t>
            </a:r>
          </a:p>
          <a:p>
            <a:pPr algn="ctr" fontAlgn="base"/>
            <a:r>
              <a:rPr lang="en-US" sz="1600" dirty="0">
                <a:solidFill>
                  <a:srgbClr val="4E4B43"/>
                </a:solidFill>
                <a:latin typeface="Montserrat Light" pitchFamily="2" charset="77"/>
              </a:rPr>
              <a:t>Just to name a few</a:t>
            </a:r>
          </a:p>
        </p:txBody>
      </p:sp>
    </p:spTree>
    <p:extLst>
      <p:ext uri="{BB962C8B-B14F-4D97-AF65-F5344CB8AC3E}">
        <p14:creationId xmlns:p14="http://schemas.microsoft.com/office/powerpoint/2010/main" val="40622698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 design&#10;&#10;Description automatically generated">
            <a:extLst>
              <a:ext uri="{FF2B5EF4-FFF2-40B4-BE49-F238E27FC236}">
                <a16:creationId xmlns:a16="http://schemas.microsoft.com/office/drawing/2014/main" id="{1A3FAEC8-D06E-8AAA-2466-421377577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12" name="Rectangle 11">
            <a:extLst>
              <a:ext uri="{FF2B5EF4-FFF2-40B4-BE49-F238E27FC236}">
                <a16:creationId xmlns:a16="http://schemas.microsoft.com/office/drawing/2014/main" id="{E3423C99-5D95-4487-D893-19DE4B592AFB}"/>
              </a:ext>
            </a:extLst>
          </p:cNvPr>
          <p:cNvSpPr/>
          <p:nvPr/>
        </p:nvSpPr>
        <p:spPr>
          <a:xfrm>
            <a:off x="1295400" y="1219200"/>
            <a:ext cx="5486400" cy="4724400"/>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5CE58F-030E-2EB4-00B9-82B17C1B8142}"/>
              </a:ext>
            </a:extLst>
          </p:cNvPr>
          <p:cNvSpPr/>
          <p:nvPr/>
        </p:nvSpPr>
        <p:spPr>
          <a:xfrm>
            <a:off x="5795920" y="1524000"/>
            <a:ext cx="2205080" cy="4038600"/>
          </a:xfrm>
          <a:prstGeom prst="rect">
            <a:avLst/>
          </a:prstGeom>
          <a:solidFill>
            <a:srgbClr val="FDFD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82C4D6B-AEEF-3992-2E96-C2F143566610}"/>
              </a:ext>
            </a:extLst>
          </p:cNvPr>
          <p:cNvSpPr txBox="1"/>
          <p:nvPr/>
        </p:nvSpPr>
        <p:spPr>
          <a:xfrm>
            <a:off x="0" y="304800"/>
            <a:ext cx="9143999" cy="584775"/>
          </a:xfrm>
          <a:prstGeom prst="rect">
            <a:avLst/>
          </a:prstGeom>
          <a:noFill/>
        </p:spPr>
        <p:txBody>
          <a:bodyPr wrap="square">
            <a:spAutoFit/>
          </a:bodyPr>
          <a:lstStyle/>
          <a:p>
            <a:pPr lvl="1" algn="ctr"/>
            <a:r>
              <a:rPr lang="en-US" altLang="en-US" sz="3200" dirty="0">
                <a:solidFill>
                  <a:srgbClr val="4E4B43"/>
                </a:solidFill>
                <a:latin typeface="Montserrat Light" pitchFamily="2" charset="77"/>
              </a:rPr>
              <a:t>Food Sensitivities / Allergies</a:t>
            </a:r>
          </a:p>
        </p:txBody>
      </p:sp>
      <p:sp>
        <p:nvSpPr>
          <p:cNvPr id="6" name="Rectangle 5">
            <a:extLst>
              <a:ext uri="{FF2B5EF4-FFF2-40B4-BE49-F238E27FC236}">
                <a16:creationId xmlns:a16="http://schemas.microsoft.com/office/drawing/2014/main" id="{20BB69C4-315E-96D0-1EF9-2C5B3283837A}"/>
              </a:ext>
            </a:extLst>
          </p:cNvPr>
          <p:cNvSpPr/>
          <p:nvPr/>
        </p:nvSpPr>
        <p:spPr>
          <a:xfrm>
            <a:off x="6100720" y="1752600"/>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 About 32 million people in the U.S. have food allergies</a:t>
            </a:r>
          </a:p>
        </p:txBody>
      </p:sp>
      <p:sp>
        <p:nvSpPr>
          <p:cNvPr id="7" name="Rectangle 6">
            <a:extLst>
              <a:ext uri="{FF2B5EF4-FFF2-40B4-BE49-F238E27FC236}">
                <a16:creationId xmlns:a16="http://schemas.microsoft.com/office/drawing/2014/main" id="{B74799CB-7BAF-F3DF-BB4A-701069923D2A}"/>
              </a:ext>
            </a:extLst>
          </p:cNvPr>
          <p:cNvSpPr/>
          <p:nvPr/>
        </p:nvSpPr>
        <p:spPr>
          <a:xfrm>
            <a:off x="6100720" y="3579876"/>
            <a:ext cx="1600200" cy="1664208"/>
          </a:xfrm>
          <a:prstGeom prst="rect">
            <a:avLst/>
          </a:prstGeom>
          <a:solidFill>
            <a:srgbClr val="D7E4BD"/>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4E4B43"/>
                </a:solidFill>
                <a:latin typeface="Montserrat Light" pitchFamily="2" charset="77"/>
              </a:rPr>
              <a:t>That is </a:t>
            </a:r>
          </a:p>
          <a:p>
            <a:pPr algn="ctr"/>
            <a:r>
              <a:rPr lang="en-US" sz="1400" dirty="0">
                <a:solidFill>
                  <a:srgbClr val="4E4B43"/>
                </a:solidFill>
                <a:latin typeface="Montserrat Light" pitchFamily="2" charset="77"/>
              </a:rPr>
              <a:t>10.8 % of Adults</a:t>
            </a:r>
          </a:p>
          <a:p>
            <a:pPr algn="ctr"/>
            <a:r>
              <a:rPr lang="en-US" sz="1400" dirty="0">
                <a:solidFill>
                  <a:srgbClr val="4E4B43"/>
                </a:solidFill>
                <a:latin typeface="Montserrat Light" pitchFamily="2" charset="77"/>
              </a:rPr>
              <a:t>7.6% of Kids</a:t>
            </a:r>
          </a:p>
        </p:txBody>
      </p:sp>
      <p:sp>
        <p:nvSpPr>
          <p:cNvPr id="8" name="TextBox 7">
            <a:extLst>
              <a:ext uri="{FF2B5EF4-FFF2-40B4-BE49-F238E27FC236}">
                <a16:creationId xmlns:a16="http://schemas.microsoft.com/office/drawing/2014/main" id="{9DABE6B2-1A2F-A744-78AB-5884CB8838A5}"/>
              </a:ext>
            </a:extLst>
          </p:cNvPr>
          <p:cNvSpPr txBox="1"/>
          <p:nvPr/>
        </p:nvSpPr>
        <p:spPr>
          <a:xfrm>
            <a:off x="1752600" y="1624548"/>
            <a:ext cx="3733800" cy="3785652"/>
          </a:xfrm>
          <a:prstGeom prst="rect">
            <a:avLst/>
          </a:prstGeom>
          <a:noFill/>
        </p:spPr>
        <p:txBody>
          <a:bodyPr wrap="square" rtlCol="0">
            <a:spAutoFit/>
          </a:bodyPr>
          <a:lstStyle/>
          <a:p>
            <a:pPr algn="ctr"/>
            <a:r>
              <a:rPr lang="en-US" sz="1600" dirty="0">
                <a:solidFill>
                  <a:srgbClr val="4E4B43"/>
                </a:solidFill>
                <a:effectLst/>
                <a:latin typeface="Montserrat Light" pitchFamily="2" charset="77"/>
              </a:rPr>
              <a:t>These sensitivities are prevalent and can contribute to a wide range of symptoms, including those related to the digestive, respiratory, and skin systems, among others.</a:t>
            </a:r>
          </a:p>
          <a:p>
            <a:pPr algn="ctr"/>
            <a:endParaRPr lang="en-US" sz="1600" dirty="0">
              <a:solidFill>
                <a:srgbClr val="4E4B43"/>
              </a:solidFill>
              <a:latin typeface="Montserrat Light" pitchFamily="2" charset="77"/>
            </a:endParaRPr>
          </a:p>
          <a:p>
            <a:pPr algn="ctr"/>
            <a:r>
              <a:rPr lang="en-US" sz="1600" dirty="0">
                <a:solidFill>
                  <a:srgbClr val="4E4B43"/>
                </a:solidFill>
                <a:latin typeface="Montserrat" pitchFamily="2" charset="77"/>
              </a:rPr>
              <a:t>The Most Common Culprits:</a:t>
            </a:r>
          </a:p>
          <a:p>
            <a:pPr algn="ctr"/>
            <a:endParaRPr lang="en-US" sz="1600" dirty="0">
              <a:solidFill>
                <a:srgbClr val="4E4B43"/>
              </a:solidFill>
              <a:latin typeface="Montserrat" pitchFamily="2" charset="77"/>
            </a:endParaRPr>
          </a:p>
          <a:p>
            <a:pPr algn="ctr"/>
            <a:r>
              <a:rPr lang="en-US" sz="1600" dirty="0">
                <a:solidFill>
                  <a:srgbClr val="4E4B43"/>
                </a:solidFill>
                <a:latin typeface="Montserrat Light" pitchFamily="2" charset="77"/>
              </a:rPr>
              <a:t>Dairy</a:t>
            </a:r>
          </a:p>
          <a:p>
            <a:pPr algn="ctr"/>
            <a:r>
              <a:rPr lang="en-US" sz="1600" dirty="0">
                <a:solidFill>
                  <a:srgbClr val="4E4B43"/>
                </a:solidFill>
                <a:latin typeface="Montserrat Light" pitchFamily="2" charset="77"/>
              </a:rPr>
              <a:t>Sugar</a:t>
            </a:r>
          </a:p>
          <a:p>
            <a:pPr algn="ctr"/>
            <a:r>
              <a:rPr lang="en-US" sz="1600" dirty="0">
                <a:solidFill>
                  <a:srgbClr val="4E4B43"/>
                </a:solidFill>
                <a:latin typeface="Montserrat Light" pitchFamily="2" charset="77"/>
              </a:rPr>
              <a:t>Wheat</a:t>
            </a:r>
          </a:p>
          <a:p>
            <a:pPr algn="ctr"/>
            <a:r>
              <a:rPr lang="en-US" sz="1600" dirty="0">
                <a:solidFill>
                  <a:srgbClr val="4E4B43"/>
                </a:solidFill>
                <a:latin typeface="Montserrat Light" pitchFamily="2" charset="77"/>
              </a:rPr>
              <a:t>Soy</a:t>
            </a:r>
          </a:p>
          <a:p>
            <a:pPr algn="ctr"/>
            <a:r>
              <a:rPr lang="en-US" sz="1600" dirty="0">
                <a:solidFill>
                  <a:srgbClr val="4E4B43"/>
                </a:solidFill>
                <a:latin typeface="Montserrat Light" pitchFamily="2" charset="77"/>
              </a:rPr>
              <a:t>Corn</a:t>
            </a:r>
          </a:p>
          <a:p>
            <a:pPr algn="ctr"/>
            <a:r>
              <a:rPr lang="en-US" sz="1600" dirty="0">
                <a:solidFill>
                  <a:srgbClr val="4E4B43"/>
                </a:solidFill>
                <a:latin typeface="Montserrat Light" pitchFamily="2" charset="77"/>
              </a:rPr>
              <a:t>Nuts</a:t>
            </a:r>
          </a:p>
          <a:p>
            <a:pPr algn="ctr"/>
            <a:r>
              <a:rPr lang="en-US" sz="1600" dirty="0">
                <a:solidFill>
                  <a:srgbClr val="4E4B43"/>
                </a:solidFill>
                <a:latin typeface="Montserrat Light" pitchFamily="2" charset="77"/>
              </a:rPr>
              <a:t>Food Components</a:t>
            </a:r>
          </a:p>
        </p:txBody>
      </p:sp>
    </p:spTree>
    <p:extLst>
      <p:ext uri="{BB962C8B-B14F-4D97-AF65-F5344CB8AC3E}">
        <p14:creationId xmlns:p14="http://schemas.microsoft.com/office/powerpoint/2010/main" val="3865256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design&#10;&#10;Description automatically generated">
            <a:extLst>
              <a:ext uri="{FF2B5EF4-FFF2-40B4-BE49-F238E27FC236}">
                <a16:creationId xmlns:a16="http://schemas.microsoft.com/office/drawing/2014/main" id="{2E0382A9-140F-9F3E-0D8F-37ABD4DBD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858000"/>
          </a:xfrm>
          <a:prstGeom prst="rect">
            <a:avLst/>
          </a:prstGeom>
        </p:spPr>
      </p:pic>
      <p:sp>
        <p:nvSpPr>
          <p:cNvPr id="4" name="Rectangle 3"/>
          <p:cNvSpPr/>
          <p:nvPr/>
        </p:nvSpPr>
        <p:spPr>
          <a:xfrm>
            <a:off x="4440234" y="3290500"/>
            <a:ext cx="184731" cy="300082"/>
          </a:xfrm>
          <a:prstGeom prst="rect">
            <a:avLst/>
          </a:prstGeom>
        </p:spPr>
        <p:txBody>
          <a:bodyPr wrap="none">
            <a:spAutoFit/>
          </a:bodyPr>
          <a:lstStyle/>
          <a:p>
            <a:endParaRPr lang="en-US" sz="1350" dirty="0"/>
          </a:p>
        </p:txBody>
      </p:sp>
      <p:pic>
        <p:nvPicPr>
          <p:cNvPr id="13" name="Picture 12" descr="A picture containing circle, graphics, design&#10;&#10;Description automatically generated">
            <a:extLst>
              <a:ext uri="{FF2B5EF4-FFF2-40B4-BE49-F238E27FC236}">
                <a16:creationId xmlns:a16="http://schemas.microsoft.com/office/drawing/2014/main" id="{A323E2E0-1D3A-6CAB-5042-725F96B3D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1290053"/>
            <a:ext cx="1752600" cy="1314450"/>
          </a:xfrm>
          <a:prstGeom prst="rect">
            <a:avLst/>
          </a:prstGeom>
        </p:spPr>
      </p:pic>
      <p:sp>
        <p:nvSpPr>
          <p:cNvPr id="15" name="TextBox 14">
            <a:extLst>
              <a:ext uri="{FF2B5EF4-FFF2-40B4-BE49-F238E27FC236}">
                <a16:creationId xmlns:a16="http://schemas.microsoft.com/office/drawing/2014/main" id="{F547CE76-8C7F-4C8D-817C-0C54526E0F2D}"/>
              </a:ext>
            </a:extLst>
          </p:cNvPr>
          <p:cNvSpPr txBox="1"/>
          <p:nvPr/>
        </p:nvSpPr>
        <p:spPr>
          <a:xfrm>
            <a:off x="1463382" y="2093908"/>
            <a:ext cx="6385218" cy="3624069"/>
          </a:xfrm>
          <a:prstGeom prst="rect">
            <a:avLst/>
          </a:prstGeom>
          <a:noFill/>
        </p:spPr>
        <p:txBody>
          <a:bodyPr wrap="square" rtlCol="0">
            <a:spAutoFit/>
          </a:bodyPr>
          <a:lstStyle/>
          <a:p>
            <a:pPr algn="ctr"/>
            <a:r>
              <a:rPr lang="en-US" sz="2000" dirty="0">
                <a:solidFill>
                  <a:srgbClr val="4E4B43"/>
                </a:solidFill>
                <a:latin typeface="Montserrat Light" panose="00000400000000000000" pitchFamily="2" charset="0"/>
              </a:rPr>
              <a:t>"I wasn't able to eat many of my favorite foods for years, unless I wanted to suffer with uncomfortable digestive symptoms. I figured I would have to suffer from now on until I heard about this therapy from a friend. I figured it couldn’t hurt to try it since I had tried everything else. After just a few treatments I am already eating some of my favorite foods without any symptoms. It's been really great for me, thanks!"</a:t>
            </a:r>
          </a:p>
          <a:p>
            <a:pPr algn="ctr">
              <a:spcAft>
                <a:spcPts val="900"/>
              </a:spcAft>
            </a:pPr>
            <a:endParaRPr lang="en-US" sz="2400" dirty="0">
              <a:solidFill>
                <a:srgbClr val="4E4B43"/>
              </a:solidFill>
              <a:latin typeface="Montserrat Light" pitchFamily="2" charset="77"/>
              <a:ea typeface="MS Mincho" panose="02020609040205080304" pitchFamily="49" charset="-128"/>
              <a:cs typeface="Arial" panose="020B0604020202020204" pitchFamily="34" charset="0"/>
            </a:endParaRPr>
          </a:p>
          <a:p>
            <a:pPr algn="ctr">
              <a:spcAft>
                <a:spcPts val="900"/>
              </a:spcAft>
            </a:pPr>
            <a:r>
              <a:rPr lang="en-US" b="1" dirty="0">
                <a:solidFill>
                  <a:srgbClr val="4E4B43"/>
                </a:solidFill>
                <a:latin typeface="Montserrat Light" pitchFamily="2" charset="77"/>
                <a:ea typeface="MS Mincho" panose="02020609040205080304" pitchFamily="49" charset="-128"/>
                <a:cs typeface="Arial" panose="020B0604020202020204" pitchFamily="34" charset="0"/>
              </a:rPr>
              <a:t>Steve Posey: Chantilly, Virginia – USA</a:t>
            </a:r>
            <a:endParaRPr lang="en-US" b="1" dirty="0">
              <a:solidFill>
                <a:srgbClr val="4E4B43"/>
              </a:solidFill>
              <a:latin typeface="Montserrat Light" pitchFamily="2" charset="77"/>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BD75DDE7-E8C6-E886-3EAB-B4F52FFBC116}"/>
              </a:ext>
            </a:extLst>
          </p:cNvPr>
          <p:cNvSpPr txBox="1"/>
          <p:nvPr/>
        </p:nvSpPr>
        <p:spPr>
          <a:xfrm>
            <a:off x="499243" y="619954"/>
            <a:ext cx="8221715"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Patient Testimonial</a:t>
            </a:r>
            <a:endParaRPr lang="en-US" sz="3200" dirty="0">
              <a:solidFill>
                <a:srgbClr val="4E4B43"/>
              </a:solidFill>
            </a:endParaRPr>
          </a:p>
        </p:txBody>
      </p:sp>
    </p:spTree>
    <p:extLst>
      <p:ext uri="{BB962C8B-B14F-4D97-AF65-F5344CB8AC3E}">
        <p14:creationId xmlns:p14="http://schemas.microsoft.com/office/powerpoint/2010/main" val="1210007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4666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4114801" y="2090678"/>
            <a:ext cx="3962399" cy="2585323"/>
          </a:xfrm>
          <a:prstGeom prst="rect">
            <a:avLst/>
          </a:prstGeom>
          <a:noFill/>
        </p:spPr>
        <p:txBody>
          <a:bodyPr wrap="square" rtlCol="0">
            <a:spAutoFit/>
          </a:bodyPr>
          <a:lstStyle/>
          <a:p>
            <a:pPr>
              <a:buFont typeface="Wingdings" panose="05000000000000000000" pitchFamily="2" charset="2"/>
              <a:buChar char="ü"/>
            </a:pPr>
            <a:r>
              <a:rPr lang="en-US" dirty="0">
                <a:solidFill>
                  <a:srgbClr val="4E4B43"/>
                </a:solidFill>
                <a:latin typeface="Montserrat Light" panose="00000400000000000000" pitchFamily="2" charset="0"/>
                <a:ea typeface="Adobe Gothic Std B" panose="020B0800000000000000" pitchFamily="34" charset="-128"/>
                <a:cs typeface="Arial" panose="020B0604020202020204" pitchFamily="34" charset="0"/>
              </a:rPr>
              <a:t>AAT can help resolve the many symptoms and conditions associated with allergies and sensitivities.</a:t>
            </a:r>
          </a:p>
          <a:p>
            <a:pPr>
              <a:buFont typeface="Wingdings" panose="05000000000000000000" pitchFamily="2" charset="2"/>
              <a:buChar char="ü"/>
            </a:pPr>
            <a:endParaRPr lang="en-US" dirty="0">
              <a:solidFill>
                <a:srgbClr val="4E4B43"/>
              </a:solidFill>
              <a:latin typeface="Montserrat Light" panose="00000400000000000000" pitchFamily="2" charset="0"/>
              <a:ea typeface="Adobe Gothic Std B" panose="020B0800000000000000" pitchFamily="34" charset="-128"/>
              <a:cs typeface="Arial" panose="020B0604020202020204" pitchFamily="34" charset="0"/>
            </a:endParaRPr>
          </a:p>
          <a:p>
            <a:pPr>
              <a:buFont typeface="Wingdings" panose="05000000000000000000" pitchFamily="2" charset="2"/>
              <a:buChar char="ü"/>
            </a:pPr>
            <a:r>
              <a:rPr lang="en-US" dirty="0">
                <a:solidFill>
                  <a:srgbClr val="4E4B43"/>
                </a:solidFill>
                <a:latin typeface="Montserrat Light" panose="00000400000000000000" pitchFamily="2" charset="0"/>
                <a:ea typeface="Adobe Gothic Std B" panose="020B0800000000000000" pitchFamily="34" charset="-128"/>
                <a:cs typeface="Arial" panose="020B0604020202020204" pitchFamily="34" charset="0"/>
              </a:rPr>
              <a:t> AAT treatments are performed without pain, avoidance or needles and offer rapid, long-term results. </a:t>
            </a: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381000"/>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Advanced Allergy Therapeutics</a:t>
            </a:r>
            <a:endParaRPr lang="en-US" sz="3200" dirty="0">
              <a:solidFill>
                <a:srgbClr val="4E4B43"/>
              </a:solidFill>
            </a:endParaRPr>
          </a:p>
        </p:txBody>
      </p:sp>
      <p:pic>
        <p:nvPicPr>
          <p:cNvPr id="5" name="Picture 4">
            <a:extLst>
              <a:ext uri="{FF2B5EF4-FFF2-40B4-BE49-F238E27FC236}">
                <a16:creationId xmlns:a16="http://schemas.microsoft.com/office/drawing/2014/main" id="{BD84DA71-3C2F-68F8-3DCE-DE1C625468FA}"/>
              </a:ext>
            </a:extLst>
          </p:cNvPr>
          <p:cNvPicPr>
            <a:picLocks noChangeAspect="1"/>
          </p:cNvPicPr>
          <p:nvPr/>
        </p:nvPicPr>
        <p:blipFill>
          <a:blip r:embed="rId3"/>
          <a:stretch>
            <a:fillRect/>
          </a:stretch>
        </p:blipFill>
        <p:spPr>
          <a:xfrm>
            <a:off x="990600" y="1438504"/>
            <a:ext cx="2757344" cy="413601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46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anim calcmode="lin" valueType="num">
                                      <p:cBhvr>
                                        <p:cTn id="16"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2466687" y="1305251"/>
            <a:ext cx="5829300" cy="4638349"/>
          </a:xfrm>
          <a:prstGeom prst="rect">
            <a:avLst/>
          </a:prstGeom>
          <a:solidFill>
            <a:srgbClr val="F1EDE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3962400" y="1905000"/>
            <a:ext cx="4114800" cy="3231654"/>
          </a:xfrm>
          <a:prstGeom prst="rect">
            <a:avLst/>
          </a:prstGeom>
          <a:noFill/>
        </p:spPr>
        <p:txBody>
          <a:bodyPr wrap="square" rtlCol="0">
            <a:spAutoFit/>
          </a:bodyPr>
          <a:lstStyle/>
          <a:p>
            <a:pPr marL="285750" indent="-285750">
              <a:buFont typeface="Wingdings" pitchFamily="2" charset="2"/>
              <a:buChar char="ü"/>
            </a:pPr>
            <a:r>
              <a:rPr lang="en-US" sz="1700" dirty="0">
                <a:solidFill>
                  <a:srgbClr val="4E4B43"/>
                </a:solidFill>
                <a:latin typeface="Montserrat Light" pitchFamily="2" charset="77"/>
                <a:ea typeface="Adobe Gothic Std B" panose="020B0800000000000000" pitchFamily="34" charset="-128"/>
                <a:cs typeface="Arial" panose="020B0604020202020204" pitchFamily="34" charset="0"/>
              </a:rPr>
              <a:t>Stop avoiding substances that are causing symptoms</a:t>
            </a:r>
          </a:p>
          <a:p>
            <a:pPr marL="285750" indent="-285750">
              <a:buFont typeface="Wingdings" pitchFamily="2" charset="2"/>
              <a:buChar char="ü"/>
            </a:pPr>
            <a:endParaRPr lang="en-US" sz="1700" dirty="0">
              <a:solidFill>
                <a:srgbClr val="4E4B43"/>
              </a:solidFill>
              <a:latin typeface="Montserrat Light" pitchFamily="2" charset="77"/>
              <a:ea typeface="Adobe Gothic Std B" panose="020B0800000000000000" pitchFamily="34" charset="-128"/>
              <a:cs typeface="Arial" panose="020B0604020202020204" pitchFamily="34" charset="0"/>
            </a:endParaRPr>
          </a:p>
          <a:p>
            <a:pPr marL="285750" indent="-285750">
              <a:buFont typeface="Wingdings" pitchFamily="2" charset="2"/>
              <a:buChar char="ü"/>
            </a:pPr>
            <a:r>
              <a:rPr lang="en-US" sz="1700" dirty="0">
                <a:solidFill>
                  <a:srgbClr val="4E4B43"/>
                </a:solidFill>
                <a:latin typeface="Montserrat Light" pitchFamily="2" charset="77"/>
                <a:ea typeface="Adobe Gothic Std B" panose="020B0800000000000000" pitchFamily="34" charset="-128"/>
                <a:cs typeface="Arial" panose="020B0604020202020204" pitchFamily="34" charset="0"/>
              </a:rPr>
              <a:t>Start living the life you want to live</a:t>
            </a:r>
          </a:p>
          <a:p>
            <a:pPr marL="285750" indent="-285750">
              <a:buFont typeface="Wingdings" pitchFamily="2" charset="2"/>
              <a:buChar char="ü"/>
            </a:pPr>
            <a:endParaRPr lang="en-US" sz="1700" dirty="0">
              <a:solidFill>
                <a:srgbClr val="4E4B43"/>
              </a:solidFill>
              <a:latin typeface="Montserrat Light" pitchFamily="2" charset="77"/>
              <a:ea typeface="Adobe Gothic Std B" panose="020B0800000000000000" pitchFamily="34" charset="-128"/>
              <a:cs typeface="Arial" panose="020B0604020202020204" pitchFamily="34" charset="0"/>
            </a:endParaRPr>
          </a:p>
          <a:p>
            <a:pPr marL="285750" indent="-285750">
              <a:buFont typeface="Wingdings" pitchFamily="2" charset="2"/>
              <a:buChar char="ü"/>
            </a:pPr>
            <a:r>
              <a:rPr lang="en-US" sz="1700" dirty="0">
                <a:solidFill>
                  <a:srgbClr val="4E4B43"/>
                </a:solidFill>
                <a:latin typeface="Montserrat Light" pitchFamily="2" charset="77"/>
                <a:ea typeface="Adobe Gothic Std B" panose="020B0800000000000000" pitchFamily="34" charset="-128"/>
                <a:cs typeface="Arial" panose="020B0604020202020204" pitchFamily="34" charset="0"/>
              </a:rPr>
              <a:t>Enjoy the things you have been missing:</a:t>
            </a:r>
          </a:p>
          <a:p>
            <a:pPr marL="742950" lvl="1" indent="-285750">
              <a:buFont typeface="Wingdings" pitchFamily="2" charset="2"/>
              <a:buChar char="ü"/>
            </a:pPr>
            <a:r>
              <a:rPr lang="en-US" sz="1700" dirty="0">
                <a:solidFill>
                  <a:srgbClr val="4E4B43"/>
                </a:solidFill>
                <a:latin typeface="Montserrat Light" pitchFamily="2" charset="77"/>
              </a:rPr>
              <a:t>Get outside again!</a:t>
            </a:r>
          </a:p>
          <a:p>
            <a:pPr marL="742950" lvl="1" indent="-285750">
              <a:buFont typeface="Wingdings" pitchFamily="2" charset="2"/>
              <a:buChar char="ü"/>
            </a:pPr>
            <a:r>
              <a:rPr lang="en-US" sz="1700" dirty="0">
                <a:solidFill>
                  <a:srgbClr val="4E4B43"/>
                </a:solidFill>
                <a:latin typeface="Montserrat Light" pitchFamily="2" charset="77"/>
              </a:rPr>
              <a:t>Eat your favorite foods!</a:t>
            </a:r>
          </a:p>
          <a:p>
            <a:pPr marL="742950" lvl="1" indent="-285750">
              <a:buFont typeface="Wingdings" pitchFamily="2" charset="2"/>
              <a:buChar char="ü"/>
            </a:pPr>
            <a:r>
              <a:rPr lang="en-US" sz="1700" dirty="0">
                <a:solidFill>
                  <a:srgbClr val="4E4B43"/>
                </a:solidFill>
                <a:latin typeface="Montserrat Light" pitchFamily="2" charset="77"/>
              </a:rPr>
              <a:t>Play with your pets!</a:t>
            </a:r>
          </a:p>
          <a:p>
            <a:pPr marL="285750" indent="-285750">
              <a:buFont typeface="Wingdings" pitchFamily="2" charset="2"/>
              <a:buChar char="ü"/>
            </a:pPr>
            <a:endParaRPr lang="en-US" sz="1700" dirty="0">
              <a:solidFill>
                <a:srgbClr val="4E4B43"/>
              </a:solidFill>
              <a:latin typeface="Montserrat Light" pitchFamily="2" charset="77"/>
            </a:endParaRPr>
          </a:p>
          <a:p>
            <a:pPr marL="285750" indent="-285750">
              <a:buFont typeface="Wingdings" pitchFamily="2" charset="2"/>
              <a:buChar char="ü"/>
            </a:pPr>
            <a:r>
              <a:rPr lang="en-US" sz="1700" dirty="0">
                <a:solidFill>
                  <a:srgbClr val="4E4B43"/>
                </a:solidFill>
                <a:latin typeface="Montserrat Light" pitchFamily="2" charset="77"/>
              </a:rPr>
              <a:t>Stop avoiding and start enjoying!</a:t>
            </a: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381000"/>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Advanced Allergy Therapeutics</a:t>
            </a:r>
            <a:endParaRPr lang="en-US" sz="3200" dirty="0">
              <a:solidFill>
                <a:srgbClr val="4E4B43"/>
              </a:solidFill>
            </a:endParaRPr>
          </a:p>
        </p:txBody>
      </p:sp>
      <p:pic>
        <p:nvPicPr>
          <p:cNvPr id="4" name="Picture 3">
            <a:extLst>
              <a:ext uri="{FF2B5EF4-FFF2-40B4-BE49-F238E27FC236}">
                <a16:creationId xmlns:a16="http://schemas.microsoft.com/office/drawing/2014/main" id="{E2B8422C-8EAE-CCE2-A1F8-D80B40B86155}"/>
              </a:ext>
            </a:extLst>
          </p:cNvPr>
          <p:cNvPicPr>
            <a:picLocks noChangeAspect="1"/>
          </p:cNvPicPr>
          <p:nvPr/>
        </p:nvPicPr>
        <p:blipFill>
          <a:blip r:embed="rId3"/>
          <a:stretch>
            <a:fillRect/>
          </a:stretch>
        </p:blipFill>
        <p:spPr>
          <a:xfrm>
            <a:off x="990600" y="1556417"/>
            <a:ext cx="2757344" cy="413601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349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1000"/>
                                        <p:tgtEl>
                                          <p:spTgt spid="14">
                                            <p:txEl>
                                              <p:pRg st="2" end="2"/>
                                            </p:txEl>
                                          </p:spTgt>
                                        </p:tgtEl>
                                      </p:cBhvr>
                                    </p:animEffect>
                                    <p:anim calcmode="lin" valueType="num">
                                      <p:cBhvr>
                                        <p:cTn id="16"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1000"/>
                                        <p:tgtEl>
                                          <p:spTgt spid="14">
                                            <p:txEl>
                                              <p:pRg st="4" end="4"/>
                                            </p:txEl>
                                          </p:spTgt>
                                        </p:tgtEl>
                                      </p:cBhvr>
                                    </p:animEffect>
                                    <p:anim calcmode="lin" valueType="num">
                                      <p:cBhvr>
                                        <p:cTn id="2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4">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xEl>
                                              <p:pRg st="4" end="4"/>
                                            </p:txEl>
                                          </p:spTgt>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animEffect transition="in" filter="fade">
                                      <p:cBhvr>
                                        <p:cTn id="29" dur="1000"/>
                                        <p:tgtEl>
                                          <p:spTgt spid="14">
                                            <p:txEl>
                                              <p:pRg st="5" end="5"/>
                                            </p:txEl>
                                          </p:spTgt>
                                        </p:tgtEl>
                                      </p:cBhvr>
                                    </p:animEffect>
                                    <p:anim calcmode="lin" valueType="num">
                                      <p:cBhvr>
                                        <p:cTn id="30"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14">
                                            <p:txEl>
                                              <p:pRg st="5" end="5"/>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xEl>
                                              <p:pRg st="5" end="5"/>
                                            </p:txEl>
                                          </p:spTgt>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fade">
                                      <p:cBhvr>
                                        <p:cTn id="35" dur="1000"/>
                                        <p:tgtEl>
                                          <p:spTgt spid="14">
                                            <p:txEl>
                                              <p:pRg st="6" end="6"/>
                                            </p:txEl>
                                          </p:spTgt>
                                        </p:tgtEl>
                                      </p:cBhvr>
                                    </p:animEffect>
                                    <p:anim calcmode="lin" valueType="num">
                                      <p:cBhvr>
                                        <p:cTn id="36"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14">
                                            <p:txEl>
                                              <p:pRg st="6" end="6"/>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xEl>
                                              <p:pRg st="6" end="6"/>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animEffect transition="in" filter="fade">
                                      <p:cBhvr>
                                        <p:cTn id="41" dur="1000"/>
                                        <p:tgtEl>
                                          <p:spTgt spid="14">
                                            <p:txEl>
                                              <p:pRg st="7" end="7"/>
                                            </p:txEl>
                                          </p:spTgt>
                                        </p:tgtEl>
                                      </p:cBhvr>
                                    </p:animEffect>
                                    <p:anim calcmode="lin" valueType="num">
                                      <p:cBhvr>
                                        <p:cTn id="42"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14">
                                            <p:txEl>
                                              <p:pRg st="7" end="7"/>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14">
                                            <p:txEl>
                                              <p:pRg st="9" end="9"/>
                                            </p:txEl>
                                          </p:spTgt>
                                        </p:tgtEl>
                                        <p:attrNameLst>
                                          <p:attrName>style.visibility</p:attrName>
                                        </p:attrNameLst>
                                      </p:cBhvr>
                                      <p:to>
                                        <p:strVal val="visible"/>
                                      </p:to>
                                    </p:set>
                                    <p:animEffect transition="in" filter="fade">
                                      <p:cBhvr>
                                        <p:cTn id="49" dur="1000"/>
                                        <p:tgtEl>
                                          <p:spTgt spid="14">
                                            <p:txEl>
                                              <p:pRg st="9" end="9"/>
                                            </p:txEl>
                                          </p:spTgt>
                                        </p:tgtEl>
                                      </p:cBhvr>
                                    </p:animEffect>
                                    <p:anim calcmode="lin" valueType="num">
                                      <p:cBhvr>
                                        <p:cTn id="50"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14">
                                            <p:txEl>
                                              <p:pRg st="9" end="9"/>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01623" y="1305251"/>
            <a:ext cx="5829300" cy="434539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822246" y="2209800"/>
            <a:ext cx="4664154" cy="2246769"/>
          </a:xfrm>
          <a:prstGeom prst="rect">
            <a:avLst/>
          </a:prstGeom>
          <a:noFill/>
        </p:spPr>
        <p:txBody>
          <a:bodyPr wrap="square" rtlCol="0">
            <a:spAutoFit/>
          </a:bodyPr>
          <a:lstStyle/>
          <a:p>
            <a:pPr eaLnBrk="1" hangingPunct="1">
              <a:buFontTx/>
              <a:buNone/>
            </a:pPr>
            <a:r>
              <a:rPr lang="en-US" sz="2000" dirty="0">
                <a:solidFill>
                  <a:srgbClr val="4E4B43"/>
                </a:solidFill>
                <a:latin typeface="Montserrat Light" panose="00000400000000000000" pitchFamily="2" charset="0"/>
              </a:rPr>
              <a:t>If you are interested in moving past your allergy or sensitivity symptoms, contact our office to make an appointment today and give AAT a try... </a:t>
            </a:r>
          </a:p>
          <a:p>
            <a:pPr eaLnBrk="1" hangingPunct="1">
              <a:buFontTx/>
              <a:buNone/>
            </a:pPr>
            <a:endParaRPr lang="en-US" sz="2000" dirty="0">
              <a:solidFill>
                <a:srgbClr val="4E4B43"/>
              </a:solidFill>
              <a:latin typeface="Montserrat Light" panose="00000400000000000000" pitchFamily="2" charset="0"/>
            </a:endParaRPr>
          </a:p>
          <a:p>
            <a:pPr eaLnBrk="1" hangingPunct="1">
              <a:buFontTx/>
              <a:buNone/>
            </a:pPr>
            <a:r>
              <a:rPr lang="en-US" sz="2000" dirty="0">
                <a:solidFill>
                  <a:srgbClr val="4E4B43"/>
                </a:solidFill>
                <a:latin typeface="Montserrat Light" panose="00000400000000000000" pitchFamily="2" charset="0"/>
              </a:rPr>
              <a:t>You will be happy you did!</a:t>
            </a:r>
          </a:p>
        </p:txBody>
      </p:sp>
      <p:sp>
        <p:nvSpPr>
          <p:cNvPr id="2" name="TextBox 1">
            <a:extLst>
              <a:ext uri="{FF2B5EF4-FFF2-40B4-BE49-F238E27FC236}">
                <a16:creationId xmlns:a16="http://schemas.microsoft.com/office/drawing/2014/main" id="{F2E7A669-ADBD-65D0-B26C-0ADF266F9270}"/>
              </a:ext>
            </a:extLst>
          </p:cNvPr>
          <p:cNvSpPr txBox="1"/>
          <p:nvPr/>
        </p:nvSpPr>
        <p:spPr>
          <a:xfrm>
            <a:off x="499243" y="381000"/>
            <a:ext cx="8149457" cy="584775"/>
          </a:xfrm>
          <a:prstGeom prst="rect">
            <a:avLst/>
          </a:prstGeom>
          <a:noFill/>
        </p:spPr>
        <p:txBody>
          <a:bodyPr wrap="square">
            <a:spAutoFit/>
          </a:bodyPr>
          <a:lstStyle/>
          <a:p>
            <a:pPr algn="ctr"/>
            <a:r>
              <a:rPr lang="en-US" altLang="en-US" sz="3200" dirty="0">
                <a:solidFill>
                  <a:srgbClr val="4E4B43"/>
                </a:solidFill>
                <a:latin typeface="Montserrat Light" panose="00000400000000000000" pitchFamily="2" charset="0"/>
                <a:cs typeface="Arial" panose="020B0604020202020204" pitchFamily="34" charset="0"/>
              </a:rPr>
              <a:t>Advanced Allergy Therapeutics</a:t>
            </a:r>
            <a:endParaRPr lang="en-US" sz="3200" dirty="0">
              <a:solidFill>
                <a:srgbClr val="4E4B43"/>
              </a:solidFill>
            </a:endParaRPr>
          </a:p>
        </p:txBody>
      </p:sp>
      <p:pic>
        <p:nvPicPr>
          <p:cNvPr id="7" name="Picture 6">
            <a:extLst>
              <a:ext uri="{FF2B5EF4-FFF2-40B4-BE49-F238E27FC236}">
                <a16:creationId xmlns:a16="http://schemas.microsoft.com/office/drawing/2014/main" id="{C271AB15-6E05-D1CA-4A96-F6E9304D50C1}"/>
              </a:ext>
            </a:extLst>
          </p:cNvPr>
          <p:cNvPicPr>
            <a:picLocks noChangeAspect="1"/>
          </p:cNvPicPr>
          <p:nvPr/>
        </p:nvPicPr>
        <p:blipFill>
          <a:blip r:embed="rId3"/>
          <a:stretch>
            <a:fillRect/>
          </a:stretch>
        </p:blipFill>
        <p:spPr>
          <a:xfrm>
            <a:off x="5768384" y="1406652"/>
            <a:ext cx="2757344" cy="41360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5867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685800" y="839319"/>
            <a:ext cx="4953000" cy="2513481"/>
          </a:xfrm>
          <a:prstGeom prst="rect">
            <a:avLst/>
          </a:prstGeom>
          <a:solidFill>
            <a:srgbClr val="F1EDE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685801" y="1351265"/>
            <a:ext cx="4952999" cy="1200329"/>
          </a:xfrm>
          <a:prstGeom prst="rect">
            <a:avLst/>
          </a:prstGeom>
          <a:noFill/>
        </p:spPr>
        <p:txBody>
          <a:bodyPr wrap="square" rtlCol="0">
            <a:spAutoFit/>
          </a:bodyPr>
          <a:lstStyle/>
          <a:p>
            <a:pPr algn="ctr"/>
            <a:r>
              <a:rPr lang="en-US" altLang="en-US" sz="2400" dirty="0">
                <a:solidFill>
                  <a:srgbClr val="4E4B43"/>
                </a:solidFill>
                <a:latin typeface="Montserrat Light" panose="00000400000000000000" pitchFamily="2" charset="0"/>
                <a:cs typeface="Arial" panose="020B0604020202020204" pitchFamily="34" charset="0"/>
              </a:rPr>
              <a:t>Are you tired of needlessly suffering with your allergy and sensitivity symptoms?</a:t>
            </a:r>
          </a:p>
        </p:txBody>
      </p:sp>
      <p:pic>
        <p:nvPicPr>
          <p:cNvPr id="4" name="Picture 3" descr="A person with her hands in her mouth&#10;&#10;Description automatically generated with low confidence">
            <a:extLst>
              <a:ext uri="{FF2B5EF4-FFF2-40B4-BE49-F238E27FC236}">
                <a16:creationId xmlns:a16="http://schemas.microsoft.com/office/drawing/2014/main" id="{B8347D2D-8FFF-83FB-0373-0D6D8D261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167" y="3086999"/>
            <a:ext cx="4877632" cy="24388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68432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A9EB2C03-03C4-1781-B85E-744EA43A0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5843" name="Rectangle 4"/>
          <p:cNvSpPr>
            <a:spLocks noGrp="1" noChangeArrowheads="1"/>
          </p:cNvSpPr>
          <p:nvPr>
            <p:ph type="body" sz="half" idx="1"/>
          </p:nvPr>
        </p:nvSpPr>
        <p:spPr>
          <a:xfrm>
            <a:off x="0" y="1219200"/>
            <a:ext cx="9144000" cy="3503612"/>
          </a:xfrm>
          <a:noFill/>
        </p:spPr>
        <p:txBody>
          <a:bodyPr>
            <a:normAutofit/>
          </a:bodyPr>
          <a:lstStyle/>
          <a:p>
            <a:pPr algn="ctr" eaLnBrk="1" hangingPunct="1">
              <a:buFontTx/>
              <a:buNone/>
            </a:pPr>
            <a:r>
              <a:rPr lang="en-US" dirty="0" smtClean="0">
                <a:solidFill>
                  <a:srgbClr val="4E4B43"/>
                </a:solidFill>
                <a:latin typeface="Montserrat Light" pitchFamily="2" charset="77"/>
              </a:rPr>
              <a:t>Access II Wellness</a:t>
            </a:r>
            <a:endParaRPr lang="en-US" dirty="0">
              <a:solidFill>
                <a:srgbClr val="4E4B43"/>
              </a:solidFill>
              <a:latin typeface="Montserrat Light" pitchFamily="2" charset="77"/>
            </a:endParaRPr>
          </a:p>
          <a:p>
            <a:pPr algn="ctr" eaLnBrk="1" hangingPunct="1">
              <a:buFontTx/>
              <a:buNone/>
            </a:pPr>
            <a:r>
              <a:rPr lang="en-US" dirty="0" smtClean="0">
                <a:solidFill>
                  <a:srgbClr val="4E4B43"/>
                </a:solidFill>
                <a:latin typeface="Montserrat Light" pitchFamily="2" charset="77"/>
              </a:rPr>
              <a:t>660-663-2423</a:t>
            </a:r>
            <a:endParaRPr lang="en-US" dirty="0">
              <a:solidFill>
                <a:srgbClr val="4E4B43"/>
              </a:solidFill>
              <a:latin typeface="Montserrat Light" pitchFamily="2" charset="77"/>
            </a:endParaRPr>
          </a:p>
          <a:p>
            <a:pPr algn="ctr">
              <a:buNone/>
            </a:pPr>
            <a:r>
              <a:rPr lang="en-US" dirty="0">
                <a:solidFill>
                  <a:srgbClr val="4E4B43"/>
                </a:solidFill>
                <a:latin typeface="Montserrat Light" pitchFamily="2" charset="77"/>
                <a:hlinkClick r:id="rId4"/>
              </a:rPr>
              <a:t>http://</a:t>
            </a:r>
            <a:r>
              <a:rPr lang="en-US" dirty="0" smtClean="0">
                <a:solidFill>
                  <a:srgbClr val="4E4B43"/>
                </a:solidFill>
                <a:latin typeface="Montserrat Light" pitchFamily="2" charset="77"/>
                <a:hlinkClick r:id="rId4"/>
              </a:rPr>
              <a:t>accessii.org/memberships</a:t>
            </a:r>
            <a:endParaRPr lang="en-US" dirty="0" smtClean="0">
              <a:solidFill>
                <a:srgbClr val="4E4B43"/>
              </a:solidFill>
              <a:latin typeface="Montserrat Light" pitchFamily="2" charset="77"/>
            </a:endParaRPr>
          </a:p>
          <a:p>
            <a:pPr algn="ctr">
              <a:buNone/>
            </a:pPr>
            <a:r>
              <a:rPr lang="en-US" dirty="0" smtClean="0">
                <a:solidFill>
                  <a:srgbClr val="4E4B43"/>
                </a:solidFill>
                <a:latin typeface="Montserrat Light" pitchFamily="2" charset="77"/>
              </a:rPr>
              <a:t>Schedule you appointment today!</a:t>
            </a:r>
          </a:p>
          <a:p>
            <a:pPr algn="ctr">
              <a:buNone/>
            </a:pPr>
            <a:r>
              <a:rPr lang="en-US" dirty="0" smtClean="0">
                <a:solidFill>
                  <a:srgbClr val="4E4B43"/>
                </a:solidFill>
                <a:latin typeface="Montserrat Light" pitchFamily="2" charset="77"/>
              </a:rPr>
              <a:t>Online or at the number above!</a:t>
            </a:r>
            <a:endParaRPr lang="en-US" dirty="0">
              <a:solidFill>
                <a:srgbClr val="4E4B43"/>
              </a:solidFill>
              <a:latin typeface="Montserrat Light" pitchFamily="2" charset="77"/>
            </a:endParaRPr>
          </a:p>
        </p:txBody>
      </p:sp>
    </p:spTree>
    <p:extLst>
      <p:ext uri="{BB962C8B-B14F-4D97-AF65-F5344CB8AC3E}">
        <p14:creationId xmlns:p14="http://schemas.microsoft.com/office/powerpoint/2010/main" val="3993476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design&#10;&#10;Description automatically generated">
            <a:extLst>
              <a:ext uri="{FF2B5EF4-FFF2-40B4-BE49-F238E27FC236}">
                <a16:creationId xmlns:a16="http://schemas.microsoft.com/office/drawing/2014/main" id="{6CC6F1DE-2438-8A50-941D-5B4740757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6"/>
            <a:ext cx="9144000" cy="6858000"/>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3460CF8E-AF24-836F-1881-B72FB513C8DB}"/>
              </a:ext>
            </a:extLst>
          </p:cNvPr>
          <p:cNvSpPr/>
          <p:nvPr/>
        </p:nvSpPr>
        <p:spPr>
          <a:xfrm>
            <a:off x="776446" y="468869"/>
            <a:ext cx="7591108" cy="2286000"/>
          </a:xfrm>
          <a:prstGeom prst="rect">
            <a:avLst/>
          </a:prstGeom>
          <a:solidFill>
            <a:srgbClr val="F1ED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2F5AC66-A526-D14D-E85F-01302C77AC2A}"/>
              </a:ext>
            </a:extLst>
          </p:cNvPr>
          <p:cNvSpPr txBox="1"/>
          <p:nvPr/>
        </p:nvSpPr>
        <p:spPr>
          <a:xfrm>
            <a:off x="1104900" y="802001"/>
            <a:ext cx="6934199" cy="1200329"/>
          </a:xfrm>
          <a:prstGeom prst="rect">
            <a:avLst/>
          </a:prstGeom>
          <a:noFill/>
        </p:spPr>
        <p:txBody>
          <a:bodyPr wrap="square" rtlCol="0">
            <a:spAutoFit/>
          </a:bodyPr>
          <a:lstStyle/>
          <a:p>
            <a:pPr algn="ctr"/>
            <a:r>
              <a:rPr lang="en-US" altLang="en-US" sz="2400" dirty="0">
                <a:solidFill>
                  <a:srgbClr val="4E4B43"/>
                </a:solidFill>
                <a:latin typeface="Montserrat Light" panose="00000400000000000000" pitchFamily="2" charset="0"/>
                <a:cs typeface="Arial" panose="020B0604020202020204" pitchFamily="34" charset="0"/>
              </a:rPr>
              <a:t>Are you tired of having to avoid your favorite foods, not being able to go outdoors, or not being able to be around things you love?</a:t>
            </a:r>
          </a:p>
        </p:txBody>
      </p:sp>
      <p:pic>
        <p:nvPicPr>
          <p:cNvPr id="8" name="Picture 7" descr="A person looking at a plate of food&#10;&#10;Description automatically generated with medium confidence">
            <a:extLst>
              <a:ext uri="{FF2B5EF4-FFF2-40B4-BE49-F238E27FC236}">
                <a16:creationId xmlns:a16="http://schemas.microsoft.com/office/drawing/2014/main" id="{5C7BDF12-ED3A-7A23-7DDA-7C2C9D0E9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183" y="2365954"/>
            <a:ext cx="4877632" cy="2438816"/>
          </a:xfrm>
          <a:prstGeom prst="rect">
            <a:avLst/>
          </a:prstGeom>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07E16434-4AAC-19DA-A71B-B1258FE4E071}"/>
              </a:ext>
            </a:extLst>
          </p:cNvPr>
          <p:cNvSpPr txBox="1"/>
          <p:nvPr/>
        </p:nvSpPr>
        <p:spPr>
          <a:xfrm>
            <a:off x="465082" y="5040868"/>
            <a:ext cx="8213834" cy="369332"/>
          </a:xfrm>
          <a:prstGeom prst="rect">
            <a:avLst/>
          </a:prstGeom>
          <a:noFill/>
        </p:spPr>
        <p:txBody>
          <a:bodyPr wrap="square">
            <a:spAutoFit/>
          </a:bodyPr>
          <a:lstStyle/>
          <a:p>
            <a:pPr algn="ctr"/>
            <a:r>
              <a:rPr lang="en-US" altLang="en-US" dirty="0">
                <a:solidFill>
                  <a:srgbClr val="4E4B43"/>
                </a:solidFill>
                <a:latin typeface="Montserrat Light" panose="00000400000000000000" pitchFamily="2" charset="0"/>
                <a:cs typeface="Arial" panose="020B0604020202020204" pitchFamily="34" charset="0"/>
              </a:rPr>
              <a:t>Advanced Allergy Therapeutics (AAT) can help you get your life back. </a:t>
            </a:r>
            <a:endParaRPr lang="en-US" dirty="0">
              <a:solidFill>
                <a:srgbClr val="4E4B43"/>
              </a:solidFill>
            </a:endParaRPr>
          </a:p>
        </p:txBody>
      </p:sp>
    </p:spTree>
    <p:extLst>
      <p:ext uri="{BB962C8B-B14F-4D97-AF65-F5344CB8AC3E}">
        <p14:creationId xmlns:p14="http://schemas.microsoft.com/office/powerpoint/2010/main" val="231566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TM03457510[[fn=Savon]]</Template>
  <TotalTime>20599</TotalTime>
  <Words>4436</Words>
  <Application>Microsoft Office PowerPoint</Application>
  <PresentationFormat>On-screen Show (4:3)</PresentationFormat>
  <Paragraphs>603</Paragraphs>
  <Slides>80</Slides>
  <Notes>47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80</vt:i4>
      </vt:variant>
    </vt:vector>
  </HeadingPairs>
  <TitlesOfParts>
    <vt:vector size="94" baseType="lpstr">
      <vt:lpstr>MS PGothic</vt:lpstr>
      <vt:lpstr>MS PGothic</vt:lpstr>
      <vt:lpstr>Adobe Gothic Std B</vt:lpstr>
      <vt:lpstr>Arial</vt:lpstr>
      <vt:lpstr>Arial Narrow</vt:lpstr>
      <vt:lpstr>Calibri</vt:lpstr>
      <vt:lpstr>Century Gothic</vt:lpstr>
      <vt:lpstr>Montserrat</vt:lpstr>
      <vt:lpstr>Montserrat Light</vt:lpstr>
      <vt:lpstr>MS Mincho</vt:lpstr>
      <vt:lpstr>Söhne</vt:lpstr>
      <vt:lpstr>Times New Roman</vt:lpstr>
      <vt:lpstr>Wingdings</vt:lpstr>
      <vt:lpstr>Office Theme</vt:lpstr>
      <vt:lpstr>PowerPoint Presentation</vt:lpstr>
      <vt:lpstr>Advanced Allergy Therapeutics</vt:lpstr>
      <vt:lpstr>PowerPoint Presentation</vt:lpstr>
      <vt:lpstr>PowerPoint Presentation</vt:lpstr>
      <vt:lpstr>PowerPoint Presentation</vt:lpstr>
      <vt:lpstr>Allergies in the 21st Century</vt:lpstr>
      <vt:lpstr>Allergies Are on the Rise</vt:lpstr>
      <vt:lpstr>PowerPoint Presentation</vt:lpstr>
      <vt:lpstr>PowerPoint Presentation</vt:lpstr>
      <vt:lpstr>PowerPoint Presentation</vt:lpstr>
      <vt:lpstr>PowerPoint Presentation</vt:lpstr>
      <vt:lpstr>Animals and Insects</vt:lpstr>
      <vt:lpstr>Foods</vt:lpstr>
      <vt:lpstr>Foods</vt:lpstr>
      <vt:lpstr>Foods</vt:lpstr>
      <vt:lpstr>Foods</vt:lpstr>
      <vt:lpstr>Soaps and Chemicals</vt:lpstr>
      <vt:lpstr>Environmental</vt:lpstr>
      <vt:lpstr>Chemicals and Latex</vt:lpstr>
      <vt:lpstr>Metals, Fabric, Etc.</vt:lpstr>
      <vt:lpstr>Occupational</vt:lpstr>
      <vt:lpstr>Stimuli</vt:lpstr>
      <vt:lpstr>PowerPoint Presentation</vt:lpstr>
      <vt:lpstr>Common  Food Components</vt:lpstr>
      <vt:lpstr>All these things and more  can be successfully  addressed with AAT.   What is AAT ?</vt:lpstr>
      <vt:lpstr>PowerPoint Presentation</vt:lpstr>
      <vt:lpstr>PowerPoint Presentation</vt:lpstr>
      <vt:lpstr>PowerPoint Presentation</vt:lpstr>
      <vt:lpstr> Let’s dive deeper into  allergies and sensitivities to learn more about  how the AAT treatments  can help you.  </vt:lpstr>
      <vt:lpstr>So…What is an Allergy?</vt:lpstr>
      <vt:lpstr>PowerPoint Presentation</vt:lpstr>
      <vt:lpstr>PowerPoint Presentation</vt:lpstr>
      <vt:lpstr>PowerPoint Presentation</vt:lpstr>
      <vt:lpstr>PowerPoint Presentation</vt:lpstr>
      <vt:lpstr>PowerPoint Presentation</vt:lpstr>
      <vt:lpstr>Understanding Allergies  and Sensitivities</vt:lpstr>
      <vt:lpstr>Understanding Allergies  and Sensitivities</vt:lpstr>
      <vt:lpstr>Understanding Allergies  and Sensitivities</vt:lpstr>
      <vt:lpstr>Understanding Allergies  and Sensitivities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AAT Substance Library</vt:lpstr>
      <vt:lpstr>PowerPoint Presentation</vt:lpstr>
      <vt:lpstr>Milk Components</vt:lpstr>
      <vt:lpstr>Red Wine</vt:lpstr>
      <vt:lpstr>Cats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DeBritt Ealey</dc:creator>
  <cp:lastModifiedBy>Heather Swymeler</cp:lastModifiedBy>
  <cp:revision>88</cp:revision>
  <dcterms:created xsi:type="dcterms:W3CDTF">2011-02-04T03:28:05Z</dcterms:created>
  <dcterms:modified xsi:type="dcterms:W3CDTF">2023-08-17T17:24:26Z</dcterms:modified>
</cp:coreProperties>
</file>