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02" r:id="rId4"/>
  </p:sldMasterIdLst>
  <p:notesMasterIdLst>
    <p:notesMasterId r:id="rId41"/>
  </p:notesMasterIdLst>
  <p:handoutMasterIdLst>
    <p:handoutMasterId r:id="rId42"/>
  </p:handoutMasterIdLst>
  <p:sldIdLst>
    <p:sldId id="256" r:id="rId5"/>
    <p:sldId id="305" r:id="rId6"/>
    <p:sldId id="306" r:id="rId7"/>
    <p:sldId id="360" r:id="rId8"/>
    <p:sldId id="361" r:id="rId9"/>
    <p:sldId id="373" r:id="rId10"/>
    <p:sldId id="363" r:id="rId11"/>
    <p:sldId id="364" r:id="rId12"/>
    <p:sldId id="365" r:id="rId13"/>
    <p:sldId id="386" r:id="rId14"/>
    <p:sldId id="393" r:id="rId15"/>
    <p:sldId id="394" r:id="rId16"/>
    <p:sldId id="398" r:id="rId17"/>
    <p:sldId id="405" r:id="rId18"/>
    <p:sldId id="408" r:id="rId19"/>
    <p:sldId id="406" r:id="rId20"/>
    <p:sldId id="407" r:id="rId21"/>
    <p:sldId id="300" r:id="rId22"/>
    <p:sldId id="371" r:id="rId23"/>
    <p:sldId id="399" r:id="rId24"/>
    <p:sldId id="400" r:id="rId25"/>
    <p:sldId id="401" r:id="rId26"/>
    <p:sldId id="402" r:id="rId27"/>
    <p:sldId id="403" r:id="rId28"/>
    <p:sldId id="404" r:id="rId29"/>
    <p:sldId id="375" r:id="rId30"/>
    <p:sldId id="377" r:id="rId31"/>
    <p:sldId id="378" r:id="rId32"/>
    <p:sldId id="380" r:id="rId33"/>
    <p:sldId id="381" r:id="rId34"/>
    <p:sldId id="382" r:id="rId35"/>
    <p:sldId id="383" r:id="rId36"/>
    <p:sldId id="356" r:id="rId37"/>
    <p:sldId id="384" r:id="rId38"/>
    <p:sldId id="385" r:id="rId39"/>
    <p:sldId id="30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a:srgbClr val="FFFFFF"/>
    <a:srgbClr val="898989"/>
    <a:srgbClr val="009A00"/>
    <a:srgbClr val="595959"/>
    <a:srgbClr val="007600"/>
    <a:srgbClr val="6C00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283" autoAdjust="0"/>
  </p:normalViewPr>
  <p:slideViewPr>
    <p:cSldViewPr snapToGrid="0">
      <p:cViewPr varScale="1">
        <p:scale>
          <a:sx n="100" d="100"/>
          <a:sy n="100" d="100"/>
        </p:scale>
        <p:origin x="912"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708"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11/9/2023</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70158C-1C00-4CE7-A273-431FD6003B42}" type="slidenum">
              <a:rPr lang="bg-BG" altLang="bg-BG" smtClean="0"/>
              <a:pPr/>
              <a:t>2</a:t>
            </a:fld>
            <a:endParaRPr lang="bg-BG" altLang="bg-BG"/>
          </a:p>
        </p:txBody>
      </p:sp>
    </p:spTree>
    <p:extLst>
      <p:ext uri="{BB962C8B-B14F-4D97-AF65-F5344CB8AC3E}">
        <p14:creationId xmlns:p14="http://schemas.microsoft.com/office/powerpoint/2010/main" val="569814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22289C57-55D7-40A4-A101-E74FAC7A092B}" type="slidenum">
              <a:rPr lang="en-US" smtClean="0"/>
              <a:t>28</a:t>
            </a:fld>
            <a:endParaRPr lang="en-US" dirty="0"/>
          </a:p>
        </p:txBody>
      </p:sp>
    </p:spTree>
    <p:extLst>
      <p:ext uri="{BB962C8B-B14F-4D97-AF65-F5344CB8AC3E}">
        <p14:creationId xmlns:p14="http://schemas.microsoft.com/office/powerpoint/2010/main" val="4202152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22289C57-55D7-40A4-A101-E74FAC7A092B}" type="slidenum">
              <a:rPr lang="en-US" smtClean="0"/>
              <a:t>29</a:t>
            </a:fld>
            <a:endParaRPr lang="en-US" dirty="0"/>
          </a:p>
        </p:txBody>
      </p:sp>
    </p:spTree>
    <p:extLst>
      <p:ext uri="{BB962C8B-B14F-4D97-AF65-F5344CB8AC3E}">
        <p14:creationId xmlns:p14="http://schemas.microsoft.com/office/powerpoint/2010/main" val="755223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22289C57-55D7-40A4-A101-E74FAC7A092B}" type="slidenum">
              <a:rPr lang="en-US" smtClean="0"/>
              <a:t>30</a:t>
            </a:fld>
            <a:endParaRPr lang="en-US" dirty="0"/>
          </a:p>
        </p:txBody>
      </p:sp>
    </p:spTree>
    <p:extLst>
      <p:ext uri="{BB962C8B-B14F-4D97-AF65-F5344CB8AC3E}">
        <p14:creationId xmlns:p14="http://schemas.microsoft.com/office/powerpoint/2010/main" val="4110053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22289C57-55D7-40A4-A101-E74FAC7A092B}" type="slidenum">
              <a:rPr lang="en-US" smtClean="0"/>
              <a:t>31</a:t>
            </a:fld>
            <a:endParaRPr lang="en-US" dirty="0"/>
          </a:p>
        </p:txBody>
      </p:sp>
    </p:spTree>
    <p:extLst>
      <p:ext uri="{BB962C8B-B14F-4D97-AF65-F5344CB8AC3E}">
        <p14:creationId xmlns:p14="http://schemas.microsoft.com/office/powerpoint/2010/main" val="879698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22289C57-55D7-40A4-A101-E74FAC7A092B}" type="slidenum">
              <a:rPr lang="en-US" smtClean="0"/>
              <a:t>32</a:t>
            </a:fld>
            <a:endParaRPr lang="en-US" dirty="0"/>
          </a:p>
        </p:txBody>
      </p:sp>
    </p:spTree>
    <p:extLst>
      <p:ext uri="{BB962C8B-B14F-4D97-AF65-F5344CB8AC3E}">
        <p14:creationId xmlns:p14="http://schemas.microsoft.com/office/powerpoint/2010/main" val="3411486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4E6990-61EF-4585-84DC-0F4D9801FF8E}" type="slidenum">
              <a:rPr lang="bg-BG" altLang="bg-BG" smtClean="0">
                <a:solidFill>
                  <a:prstClr val="black"/>
                </a:solidFill>
              </a:rPr>
              <a:pPr/>
              <a:t>33</a:t>
            </a:fld>
            <a:endParaRPr lang="bg-BG" altLang="bg-BG">
              <a:solidFill>
                <a:prstClr val="black"/>
              </a:solidFill>
            </a:endParaRPr>
          </a:p>
        </p:txBody>
      </p:sp>
    </p:spTree>
    <p:extLst>
      <p:ext uri="{BB962C8B-B14F-4D97-AF65-F5344CB8AC3E}">
        <p14:creationId xmlns:p14="http://schemas.microsoft.com/office/powerpoint/2010/main" val="969800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4E6990-61EF-4585-84DC-0F4D9801FF8E}" type="slidenum">
              <a:rPr lang="bg-BG" altLang="bg-BG" smtClean="0">
                <a:solidFill>
                  <a:prstClr val="black"/>
                </a:solidFill>
              </a:rPr>
              <a:pPr/>
              <a:t>34</a:t>
            </a:fld>
            <a:endParaRPr lang="bg-BG" altLang="bg-BG">
              <a:solidFill>
                <a:prstClr val="black"/>
              </a:solidFill>
            </a:endParaRPr>
          </a:p>
        </p:txBody>
      </p:sp>
    </p:spTree>
    <p:extLst>
      <p:ext uri="{BB962C8B-B14F-4D97-AF65-F5344CB8AC3E}">
        <p14:creationId xmlns:p14="http://schemas.microsoft.com/office/powerpoint/2010/main" val="427340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5D0455-707C-4063-998E-3087FB683A9C}" type="slidenum">
              <a:rPr lang="bg-BG" altLang="bg-BG" smtClean="0"/>
              <a:pPr/>
              <a:t>3</a:t>
            </a:fld>
            <a:endParaRPr lang="bg-BG" altLang="bg-BG"/>
          </a:p>
        </p:txBody>
      </p:sp>
    </p:spTree>
    <p:extLst>
      <p:ext uri="{BB962C8B-B14F-4D97-AF65-F5344CB8AC3E}">
        <p14:creationId xmlns:p14="http://schemas.microsoft.com/office/powerpoint/2010/main" val="24726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5D0455-707C-4063-998E-3087FB683A9C}" type="slidenum">
              <a:rPr lang="bg-BG" altLang="bg-BG" smtClean="0"/>
              <a:pPr/>
              <a:t>4</a:t>
            </a:fld>
            <a:endParaRPr lang="bg-BG" altLang="bg-BG"/>
          </a:p>
        </p:txBody>
      </p:sp>
    </p:spTree>
    <p:extLst>
      <p:ext uri="{BB962C8B-B14F-4D97-AF65-F5344CB8AC3E}">
        <p14:creationId xmlns:p14="http://schemas.microsoft.com/office/powerpoint/2010/main" val="3470506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5D0455-707C-4063-998E-3087FB683A9C}" type="slidenum">
              <a:rPr lang="bg-BG" altLang="bg-BG" smtClean="0"/>
              <a:pPr/>
              <a:t>5</a:t>
            </a:fld>
            <a:endParaRPr lang="bg-BG" altLang="bg-BG"/>
          </a:p>
        </p:txBody>
      </p:sp>
    </p:spTree>
    <p:extLst>
      <p:ext uri="{BB962C8B-B14F-4D97-AF65-F5344CB8AC3E}">
        <p14:creationId xmlns:p14="http://schemas.microsoft.com/office/powerpoint/2010/main" val="214860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4487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22289C57-55D7-40A4-A101-E74FAC7A092B}" type="slidenum">
              <a:rPr lang="en-US" smtClean="0"/>
              <a:t>18</a:t>
            </a:fld>
            <a:endParaRPr lang="en-US" dirty="0"/>
          </a:p>
        </p:txBody>
      </p:sp>
    </p:spTree>
    <p:extLst>
      <p:ext uri="{BB962C8B-B14F-4D97-AF65-F5344CB8AC3E}">
        <p14:creationId xmlns:p14="http://schemas.microsoft.com/office/powerpoint/2010/main" val="3388395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22289C57-55D7-40A4-A101-E74FAC7A092B}" type="slidenum">
              <a:rPr lang="en-US" smtClean="0"/>
              <a:t>19</a:t>
            </a:fld>
            <a:endParaRPr lang="en-US" dirty="0"/>
          </a:p>
        </p:txBody>
      </p:sp>
    </p:spTree>
    <p:extLst>
      <p:ext uri="{BB962C8B-B14F-4D97-AF65-F5344CB8AC3E}">
        <p14:creationId xmlns:p14="http://schemas.microsoft.com/office/powerpoint/2010/main" val="2568977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22289C57-55D7-40A4-A101-E74FAC7A092B}" type="slidenum">
              <a:rPr lang="en-US" smtClean="0"/>
              <a:t>26</a:t>
            </a:fld>
            <a:endParaRPr lang="en-US" dirty="0"/>
          </a:p>
        </p:txBody>
      </p:sp>
    </p:spTree>
    <p:extLst>
      <p:ext uri="{BB962C8B-B14F-4D97-AF65-F5344CB8AC3E}">
        <p14:creationId xmlns:p14="http://schemas.microsoft.com/office/powerpoint/2010/main" val="2114688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22289C57-55D7-40A4-A101-E74FAC7A092B}" type="slidenum">
              <a:rPr lang="en-US" smtClean="0"/>
              <a:t>27</a:t>
            </a:fld>
            <a:endParaRPr lang="en-US" dirty="0"/>
          </a:p>
        </p:txBody>
      </p:sp>
    </p:spTree>
    <p:extLst>
      <p:ext uri="{BB962C8B-B14F-4D97-AF65-F5344CB8AC3E}">
        <p14:creationId xmlns:p14="http://schemas.microsoft.com/office/powerpoint/2010/main" val="1559975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A93618-2154-47D4-B5F4-F017F8CAD75C}" type="datetimeFigureOut">
              <a:rPr lang="bg-BG" smtClean="0"/>
              <a:t>9.11.2023 г.</a:t>
            </a:fld>
            <a:endParaRPr lang="bg-BG"/>
          </a:p>
        </p:txBody>
      </p:sp>
      <p:sp>
        <p:nvSpPr>
          <p:cNvPr id="5" name="Footer Placeholder 4"/>
          <p:cNvSpPr>
            <a:spLocks noGrp="1"/>
          </p:cNvSpPr>
          <p:nvPr>
            <p:ph type="ftr" sz="quarter" idx="11"/>
          </p:nvPr>
        </p:nvSpPr>
        <p:spPr/>
        <p:txBody>
          <a:bodyPr/>
          <a:lstStyle/>
          <a:p>
            <a:endParaRPr lang="bg-BG"/>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F8FF98A-9900-4E72-ACDC-8826927E05AE}" type="slidenum">
              <a:rPr lang="bg-BG" smtClean="0"/>
              <a:t>‹#›</a:t>
            </a:fld>
            <a:endParaRPr lang="bg-BG"/>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rot="16200000">
            <a:off x="-2250092" y="143978"/>
            <a:ext cx="9629970" cy="5129783"/>
          </a:xfrm>
          <a:prstGeom prst="rect">
            <a:avLst/>
          </a:prstGeom>
        </p:spPr>
      </p:pic>
    </p:spTree>
    <p:extLst>
      <p:ext uri="{BB962C8B-B14F-4D97-AF65-F5344CB8AC3E}">
        <p14:creationId xmlns:p14="http://schemas.microsoft.com/office/powerpoint/2010/main" val="334500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bg-BG"/>
              <a:t>2022</a:t>
            </a:r>
            <a:endParaRPr lang="en-US" dirty="0"/>
          </a:p>
        </p:txBody>
      </p:sp>
      <p:sp>
        <p:nvSpPr>
          <p:cNvPr id="5" name="Footer Placeholder 4"/>
          <p:cNvSpPr>
            <a:spLocks noGrp="1"/>
          </p:cNvSpPr>
          <p:nvPr>
            <p:ph type="ftr" sz="quarter" idx="11"/>
          </p:nvPr>
        </p:nvSpPr>
        <p:spPr/>
        <p:txBody>
          <a:bodyPr/>
          <a:lstStyle/>
          <a:p>
            <a:r>
              <a:rPr lang="bg-BG"/>
              <a:t>ДЗИ Английски език 2021/2022</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2223549069"/>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bg-BG"/>
              <a:t>2022</a:t>
            </a:r>
            <a:endParaRPr lang="en-US" dirty="0"/>
          </a:p>
        </p:txBody>
      </p:sp>
      <p:sp>
        <p:nvSpPr>
          <p:cNvPr id="5" name="Footer Placeholder 4"/>
          <p:cNvSpPr>
            <a:spLocks noGrp="1"/>
          </p:cNvSpPr>
          <p:nvPr>
            <p:ph type="ftr" sz="quarter" idx="11"/>
          </p:nvPr>
        </p:nvSpPr>
        <p:spPr/>
        <p:txBody>
          <a:bodyPr/>
          <a:lstStyle/>
          <a:p>
            <a:r>
              <a:rPr lang="bg-BG"/>
              <a:t>ДЗИ Английски език 2021/2022</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49DFD55-3C28-40EF-9E31-A92D2E4017FF}"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9233564"/>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r>
              <a:rPr lang="bg-BG"/>
              <a:t>2022</a:t>
            </a:r>
            <a:endParaRPr lang="en-US" dirty="0"/>
          </a:p>
        </p:txBody>
      </p:sp>
      <p:sp>
        <p:nvSpPr>
          <p:cNvPr id="6" name="Footer Placeholder 5"/>
          <p:cNvSpPr>
            <a:spLocks noGrp="1"/>
          </p:cNvSpPr>
          <p:nvPr>
            <p:ph type="ftr" sz="quarter" idx="11"/>
          </p:nvPr>
        </p:nvSpPr>
        <p:spPr/>
        <p:txBody>
          <a:bodyPr/>
          <a:lstStyle/>
          <a:p>
            <a:r>
              <a:rPr lang="bg-BG"/>
              <a:t>ДЗИ Английски език 2021/2022</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726951872"/>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r>
              <a:rPr lang="bg-BG"/>
              <a:t>2022</a:t>
            </a:r>
            <a:endParaRPr lang="en-US" dirty="0"/>
          </a:p>
        </p:txBody>
      </p:sp>
      <p:sp>
        <p:nvSpPr>
          <p:cNvPr id="6" name="Footer Placeholder 5"/>
          <p:cNvSpPr>
            <a:spLocks noGrp="1"/>
          </p:cNvSpPr>
          <p:nvPr>
            <p:ph type="ftr" sz="quarter" idx="11"/>
          </p:nvPr>
        </p:nvSpPr>
        <p:spPr/>
        <p:txBody>
          <a:bodyPr/>
          <a:lstStyle/>
          <a:p>
            <a:r>
              <a:rPr lang="bg-BG"/>
              <a:t>ДЗИ Английски език 2021/2022</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49DFD55-3C28-40EF-9E31-A92D2E4017FF}"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64317024"/>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r>
              <a:rPr lang="bg-BG"/>
              <a:t>2022</a:t>
            </a:r>
            <a:endParaRPr lang="en-US" dirty="0"/>
          </a:p>
        </p:txBody>
      </p:sp>
      <p:sp>
        <p:nvSpPr>
          <p:cNvPr id="6" name="Footer Placeholder 5"/>
          <p:cNvSpPr>
            <a:spLocks noGrp="1"/>
          </p:cNvSpPr>
          <p:nvPr>
            <p:ph type="ftr" sz="quarter" idx="11"/>
          </p:nvPr>
        </p:nvSpPr>
        <p:spPr/>
        <p:txBody>
          <a:bodyPr/>
          <a:lstStyle/>
          <a:p>
            <a:r>
              <a:rPr lang="bg-BG"/>
              <a:t>ДЗИ Английски език 2021/2022</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2592809936"/>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bg-BG"/>
              <a:t>2022</a:t>
            </a:r>
            <a:endParaRPr lang="en-US" dirty="0"/>
          </a:p>
        </p:txBody>
      </p:sp>
      <p:sp>
        <p:nvSpPr>
          <p:cNvPr id="5" name="Footer Placeholder 4"/>
          <p:cNvSpPr>
            <a:spLocks noGrp="1"/>
          </p:cNvSpPr>
          <p:nvPr>
            <p:ph type="ftr" sz="quarter" idx="11"/>
          </p:nvPr>
        </p:nvSpPr>
        <p:spPr/>
        <p:txBody>
          <a:bodyPr/>
          <a:lstStyle/>
          <a:p>
            <a:r>
              <a:rPr lang="bg-BG"/>
              <a:t>ДЗИ Английски език 2021/2022</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4262215031"/>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bg-BG"/>
              <a:t>2022</a:t>
            </a:r>
            <a:endParaRPr lang="en-US" dirty="0"/>
          </a:p>
        </p:txBody>
      </p:sp>
      <p:sp>
        <p:nvSpPr>
          <p:cNvPr id="5" name="Footer Placeholder 4"/>
          <p:cNvSpPr>
            <a:spLocks noGrp="1"/>
          </p:cNvSpPr>
          <p:nvPr>
            <p:ph type="ftr" sz="quarter" idx="11"/>
          </p:nvPr>
        </p:nvSpPr>
        <p:spPr/>
        <p:txBody>
          <a:bodyPr/>
          <a:lstStyle/>
          <a:p>
            <a:r>
              <a:rPr lang="bg-BG"/>
              <a:t>ДЗИ Английски език 2021/2022</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3567039831"/>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endParaRPr lang="bg-BG"/>
          </a:p>
        </p:txBody>
      </p:sp>
      <p:sp>
        <p:nvSpPr>
          <p:cNvPr id="3" name="Table Placeholder 2"/>
          <p:cNvSpPr>
            <a:spLocks noGrp="1"/>
          </p:cNvSpPr>
          <p:nvPr>
            <p:ph type="tbl" idx="1"/>
          </p:nvPr>
        </p:nvSpPr>
        <p:spPr>
          <a:xfrm>
            <a:off x="609600" y="1600201"/>
            <a:ext cx="10972800" cy="4530725"/>
          </a:xfrm>
        </p:spPr>
        <p:txBody>
          <a:bodyPr rtlCol="0">
            <a:normAutofit/>
          </a:bodyPr>
          <a:lstStyle/>
          <a:p>
            <a:pPr lvl="0"/>
            <a:endParaRPr lang="bg-BG" noProof="0" dirty="0"/>
          </a:p>
        </p:txBody>
      </p:sp>
      <p:sp>
        <p:nvSpPr>
          <p:cNvPr id="4" name="Date Placeholder 3"/>
          <p:cNvSpPr>
            <a:spLocks noGrp="1"/>
          </p:cNvSpPr>
          <p:nvPr>
            <p:ph type="dt" sz="half" idx="10"/>
          </p:nvPr>
        </p:nvSpPr>
        <p:spPr/>
        <p:txBody>
          <a:bodyPr/>
          <a:lstStyle>
            <a:lvl1pPr>
              <a:defRPr/>
            </a:lvl1pPr>
          </a:lstStyle>
          <a:p>
            <a:pPr>
              <a:defRPr/>
            </a:pPr>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9613842D-D1AD-45F4-B7D0-222B80B2B3FF}" type="slidenum">
              <a:rPr lang="bg-BG" altLang="bg-BG"/>
              <a:pPr>
                <a:defRPr/>
              </a:pPr>
              <a:t>‹#›</a:t>
            </a:fld>
            <a:endParaRPr lang="bg-BG" altLang="bg-BG"/>
          </a:p>
        </p:txBody>
      </p:sp>
    </p:spTree>
    <p:extLst>
      <p:ext uri="{BB962C8B-B14F-4D97-AF65-F5344CB8AC3E}">
        <p14:creationId xmlns:p14="http://schemas.microsoft.com/office/powerpoint/2010/main" val="1484836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bg-BG"/>
              <a:t>2022</a:t>
            </a:r>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bg-BG"/>
              <a:t>ДЗИ Английски език 2021/2022</a:t>
            </a:r>
            <a:endParaRPr lang="en-US" dirty="0"/>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bg-BG"/>
              <a:t>2022</a:t>
            </a:r>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bg-BG"/>
              <a:t>ДЗИ Английски език 2021/2022</a:t>
            </a:r>
            <a:endParaRPr lang="en-US" dirty="0"/>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bg-BG"/>
              <a:t>2022</a:t>
            </a:r>
            <a:endParaRPr lang="en-US" dirty="0"/>
          </a:p>
        </p:txBody>
      </p:sp>
      <p:sp>
        <p:nvSpPr>
          <p:cNvPr id="5" name="Footer Placeholder 4"/>
          <p:cNvSpPr>
            <a:spLocks noGrp="1"/>
          </p:cNvSpPr>
          <p:nvPr>
            <p:ph type="ftr" sz="quarter" idx="11"/>
          </p:nvPr>
        </p:nvSpPr>
        <p:spPr/>
        <p:txBody>
          <a:bodyPr/>
          <a:lstStyle/>
          <a:p>
            <a:r>
              <a:rPr lang="bg-BG"/>
              <a:t>ДЗИ Английски език 2021/2022</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547863805"/>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bg-BG"/>
              <a:t>2022</a:t>
            </a:r>
            <a:endParaRPr lang="en-US" dirty="0"/>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bg-BG"/>
              <a:t>ДЗИ Английски език 2021/2022</a:t>
            </a:r>
            <a:endParaRPr lang="en-US" dirty="0"/>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bg-BG"/>
              <a:t>2022</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bg-BG"/>
              <a:t>ДЗИ Английски език 2021/2022</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bg-BG"/>
              <a:t>2022</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bg-BG"/>
              <a:t>ДЗИ Английски език 2021/2022</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flipH="1">
            <a:off x="960120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bg-BG"/>
              <a:t>2022</a:t>
            </a:r>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bg-BG"/>
              <a:t>ДЗИ Английски език 2021/2022</a:t>
            </a:r>
            <a:endParaRPr lang="en-US" dirty="0"/>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70947258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flipH="1">
            <a:off x="960120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bg-BG"/>
              <a:t>2022</a:t>
            </a:r>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bg-BG"/>
              <a:t>ДЗИ Английски език 2021/2022</a:t>
            </a:r>
            <a:endParaRPr lang="en-US" dirty="0"/>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8" name="Group 7">
            <a:extLst>
              <a:ext uri="{FF2B5EF4-FFF2-40B4-BE49-F238E27FC236}">
                <a16:creationId xmlns:a16="http://schemas.microsoft.com/office/drawing/2014/main" id="{4846BB76-1A5A-32FA-29EF-D73CC20CEA1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9" name="Straight Connector 8">
              <a:extLst>
                <a:ext uri="{FF2B5EF4-FFF2-40B4-BE49-F238E27FC236}">
                  <a16:creationId xmlns:a16="http://schemas.microsoft.com/office/drawing/2014/main" id="{55BD4A31-5BD9-2584-463B-D6BA72397E34}"/>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66DBC89-C2B5-61E1-7262-B03483AF5919}"/>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53104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rot="10800000" flipH="1" flipV="1">
            <a:off x="0" y="12144"/>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H="1"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414702"/>
            <a:ext cx="10515600"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75851"/>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bg-BG"/>
              <a:t>2022</a:t>
            </a:r>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bg-BG"/>
              <a:t>ДЗИ Английски език 2021/2022</a:t>
            </a:r>
            <a:endParaRPr lang="en-US" dirty="0"/>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66624185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rot="10800000" flipH="1" flipV="1">
            <a:off x="0" y="12144"/>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H="1"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3133344" y="702881"/>
            <a:ext cx="10515600"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3215640" y="2074799"/>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bg-BG"/>
              <a:t>2022</a:t>
            </a:r>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bg-BG"/>
              <a:t>ДЗИ Английски език 2021/2022</a:t>
            </a:r>
            <a:endParaRPr lang="en-US" dirty="0"/>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19523675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bg-BG"/>
              <a:t>2022</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bg-BG"/>
              <a:t>ДЗИ Английски език 2021/2022</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bg-BG"/>
              <a:t>2022</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bg-BG"/>
              <a:t>ДЗИ Английски език 2021/2022</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020824" cy="1216152"/>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264421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bg-BG"/>
              <a:t>2022</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bg-BG"/>
              <a:t>ДЗИ Английски език 2021/2022</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flipV="1">
            <a:off x="10171176" y="0"/>
            <a:ext cx="2020824" cy="1216152"/>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0966F2B8-5239-B880-061F-83223D7DB530}"/>
              </a:ext>
              <a:ext uri="{C183D7F6-B498-43B3-948B-1728B52AA6E4}">
                <adec:decorative xmlns:adec="http://schemas.microsoft.com/office/drawing/2017/decorative" val="1"/>
              </a:ext>
            </a:extLst>
          </p:cNvPr>
          <p:cNvGrpSpPr/>
          <p:nvPr userDrawn="1"/>
        </p:nvGrpSpPr>
        <p:grpSpPr>
          <a:xfrm flipH="1" flipV="1">
            <a:off x="47212" y="0"/>
            <a:ext cx="2020824" cy="1216152"/>
            <a:chOff x="0" y="0"/>
            <a:chExt cx="2238376" cy="3105150"/>
          </a:xfrm>
        </p:grpSpPr>
        <p:cxnSp>
          <p:nvCxnSpPr>
            <p:cNvPr id="12" name="Straight Connector 11">
              <a:extLst>
                <a:ext uri="{FF2B5EF4-FFF2-40B4-BE49-F238E27FC236}">
                  <a16:creationId xmlns:a16="http://schemas.microsoft.com/office/drawing/2014/main" id="{889031C2-6F6E-4F0C-8052-938431AE71F8}"/>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B3AABF2-2148-996D-0C23-D39E06D7E765}"/>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405172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bg-BG"/>
              <a:t>2022</a:t>
            </a:r>
            <a:endParaRPr lang="en-US" dirty="0"/>
          </a:p>
        </p:txBody>
      </p:sp>
      <p:sp>
        <p:nvSpPr>
          <p:cNvPr id="5" name="Footer Placeholder 4"/>
          <p:cNvSpPr>
            <a:spLocks noGrp="1"/>
          </p:cNvSpPr>
          <p:nvPr>
            <p:ph type="ftr" sz="quarter" idx="11"/>
          </p:nvPr>
        </p:nvSpPr>
        <p:spPr/>
        <p:txBody>
          <a:bodyPr/>
          <a:lstStyle/>
          <a:p>
            <a:r>
              <a:rPr lang="bg-BG"/>
              <a:t>ДЗИ Английски език 2021/2022</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2169751816"/>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bg-BG"/>
              <a:t>2022</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bg-BG"/>
              <a:t>ДЗИ Английски език 2021/2022</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flipV="1">
            <a:off x="10171176" y="0"/>
            <a:ext cx="2020824" cy="1216152"/>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364519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bg-BG"/>
              <a:t>2022</a:t>
            </a:r>
            <a:endParaRPr lang="en-US" dirty="0"/>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bg-BG"/>
              <a:t>ДЗИ Английски език 2021/2022</a:t>
            </a:r>
            <a:endParaRPr lang="en-US" dirty="0"/>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Title &amp; Caption">
  <p:cSld name="Picture with Title &amp; Caption">
    <p:spTree>
      <p:nvGrpSpPr>
        <p:cNvPr id="1" name="Shape 34"/>
        <p:cNvGrpSpPr/>
        <p:nvPr/>
      </p:nvGrpSpPr>
      <p:grpSpPr>
        <a:xfrm>
          <a:off x="0" y="0"/>
          <a:ext cx="0" cy="0"/>
          <a:chOff x="0" y="0"/>
          <a:chExt cx="0" cy="0"/>
        </a:xfrm>
      </p:grpSpPr>
      <p:sp>
        <p:nvSpPr>
          <p:cNvPr id="35" name="Google Shape;35;p27"/>
          <p:cNvSpPr txBox="1">
            <a:spLocks noGrp="1"/>
          </p:cNvSpPr>
          <p:nvPr>
            <p:ph type="title"/>
          </p:nvPr>
        </p:nvSpPr>
        <p:spPr>
          <a:xfrm>
            <a:off x="1828800" y="4724400"/>
            <a:ext cx="7315200" cy="5667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2000"/>
              <a:buFont typeface="Libre Franklin"/>
              <a:buNone/>
              <a:defRPr sz="20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27"/>
          <p:cNvSpPr txBox="1">
            <a:spLocks noGrp="1"/>
          </p:cNvSpPr>
          <p:nvPr>
            <p:ph type="body" idx="1"/>
          </p:nvPr>
        </p:nvSpPr>
        <p:spPr>
          <a:xfrm>
            <a:off x="1828800" y="5291138"/>
            <a:ext cx="7315200" cy="8048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rgbClr val="595959"/>
              </a:buClr>
              <a:buSzPts val="1400"/>
              <a:buFont typeface="Arial"/>
              <a:buNone/>
              <a:defRPr sz="1400" b="0" i="0" u="none" strike="noStrike" cap="none">
                <a:solidFill>
                  <a:srgbClr val="595959"/>
                </a:solidFill>
                <a:latin typeface="Libre Franklin"/>
                <a:ea typeface="Libre Franklin"/>
                <a:cs typeface="Libre Franklin"/>
                <a:sym typeface="Libre Franklin"/>
              </a:defRPr>
            </a:lvl1pPr>
            <a:lvl2pPr marL="914400" marR="0" lvl="1" indent="-228600" algn="l" rtl="0">
              <a:lnSpc>
                <a:spcPct val="100000"/>
              </a:lnSpc>
              <a:spcBef>
                <a:spcPts val="240"/>
              </a:spcBef>
              <a:spcAft>
                <a:spcPts val="0"/>
              </a:spcAft>
              <a:buClr>
                <a:srgbClr val="595959"/>
              </a:buClr>
              <a:buSzPts val="1200"/>
              <a:buFont typeface="Arial"/>
              <a:buNone/>
              <a:defRPr sz="1200" b="0" i="0" u="none" strike="noStrike" cap="none">
                <a:solidFill>
                  <a:srgbClr val="595959"/>
                </a:solidFill>
                <a:latin typeface="Libre Franklin"/>
                <a:ea typeface="Libre Franklin"/>
                <a:cs typeface="Libre Franklin"/>
                <a:sym typeface="Libre Franklin"/>
              </a:defRPr>
            </a:lvl2pPr>
            <a:lvl3pPr marL="1371600" marR="0" lvl="2" indent="-228600" algn="l" rtl="0">
              <a:lnSpc>
                <a:spcPct val="100000"/>
              </a:lnSpc>
              <a:spcBef>
                <a:spcPts val="200"/>
              </a:spcBef>
              <a:spcAft>
                <a:spcPts val="0"/>
              </a:spcAft>
              <a:buClr>
                <a:srgbClr val="595959"/>
              </a:buClr>
              <a:buSzPts val="1000"/>
              <a:buFont typeface="Arial"/>
              <a:buNone/>
              <a:defRPr sz="1000" b="0" i="0" u="none" strike="noStrike" cap="none">
                <a:solidFill>
                  <a:srgbClr val="595959"/>
                </a:solidFill>
                <a:latin typeface="Libre Franklin"/>
                <a:ea typeface="Libre Franklin"/>
                <a:cs typeface="Libre Franklin"/>
                <a:sym typeface="Libre Franklin"/>
              </a:defRPr>
            </a:lvl3pPr>
            <a:lvl4pPr marL="1828800" marR="0" lvl="3" indent="-228600" algn="l" rtl="0">
              <a:lnSpc>
                <a:spcPct val="100000"/>
              </a:lnSpc>
              <a:spcBef>
                <a:spcPts val="180"/>
              </a:spcBef>
              <a:spcAft>
                <a:spcPts val="0"/>
              </a:spcAft>
              <a:buClr>
                <a:srgbClr val="595959"/>
              </a:buClr>
              <a:buSzPts val="900"/>
              <a:buFont typeface="Arial"/>
              <a:buNone/>
              <a:defRPr sz="900" b="0" i="0" u="none" strike="noStrike" cap="none">
                <a:solidFill>
                  <a:srgbClr val="595959"/>
                </a:solidFill>
                <a:latin typeface="Libre Franklin"/>
                <a:ea typeface="Libre Franklin"/>
                <a:cs typeface="Libre Franklin"/>
                <a:sym typeface="Libre Franklin"/>
              </a:defRPr>
            </a:lvl4pPr>
            <a:lvl5pPr marL="2286000" marR="0" lvl="4" indent="-228600" algn="l" rtl="0">
              <a:lnSpc>
                <a:spcPct val="100000"/>
              </a:lnSpc>
              <a:spcBef>
                <a:spcPts val="180"/>
              </a:spcBef>
              <a:spcAft>
                <a:spcPts val="0"/>
              </a:spcAft>
              <a:buClr>
                <a:srgbClr val="595959"/>
              </a:buClr>
              <a:buSzPts val="900"/>
              <a:buFont typeface="Arial"/>
              <a:buNone/>
              <a:defRPr sz="900" b="0" i="0" u="none" strike="noStrike" cap="none">
                <a:solidFill>
                  <a:srgbClr val="595959"/>
                </a:solidFill>
                <a:latin typeface="Libre Franklin"/>
                <a:ea typeface="Libre Franklin"/>
                <a:cs typeface="Libre Franklin"/>
                <a:sym typeface="Libre Franklin"/>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Libre Franklin"/>
                <a:ea typeface="Libre Franklin"/>
                <a:cs typeface="Libre Franklin"/>
                <a:sym typeface="Libre Franklin"/>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Libre Franklin"/>
                <a:ea typeface="Libre Franklin"/>
                <a:cs typeface="Libre Franklin"/>
                <a:sym typeface="Libre Franklin"/>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Libre Franklin"/>
                <a:ea typeface="Libre Franklin"/>
                <a:cs typeface="Libre Franklin"/>
                <a:sym typeface="Libre Franklin"/>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Libre Franklin"/>
                <a:ea typeface="Libre Franklin"/>
                <a:cs typeface="Libre Franklin"/>
                <a:sym typeface="Libre Franklin"/>
              </a:defRPr>
            </a:lvl9pPr>
          </a:lstStyle>
          <a:p>
            <a:endParaRPr/>
          </a:p>
        </p:txBody>
      </p:sp>
      <p:sp>
        <p:nvSpPr>
          <p:cNvPr id="37" name="Google Shape;37;p27"/>
          <p:cNvSpPr>
            <a:spLocks noGrp="1"/>
          </p:cNvSpPr>
          <p:nvPr>
            <p:ph type="pic" idx="2"/>
          </p:nvPr>
        </p:nvSpPr>
        <p:spPr>
          <a:xfrm>
            <a:off x="1930400" y="914400"/>
            <a:ext cx="8940800" cy="3845560"/>
          </a:xfrm>
          <a:prstGeom prst="rect">
            <a:avLst/>
          </a:prstGeom>
          <a:noFill/>
          <a:ln>
            <a:noFill/>
          </a:ln>
        </p:spPr>
      </p:sp>
      <p:sp>
        <p:nvSpPr>
          <p:cNvPr id="38" name="Google Shape;38;p27"/>
          <p:cNvSpPr txBox="1">
            <a:spLocks noGrp="1"/>
          </p:cNvSpPr>
          <p:nvPr>
            <p:ph type="dt" idx="10"/>
          </p:nvPr>
        </p:nvSpPr>
        <p:spPr>
          <a:xfrm>
            <a:off x="1828800" y="617220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b="0" i="0">
                <a:solidFill>
                  <a:srgbClr val="888888"/>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7"/>
          <p:cNvSpPr txBox="1">
            <a:spLocks noGrp="1"/>
          </p:cNvSpPr>
          <p:nvPr>
            <p:ph type="ftr" idx="11"/>
          </p:nvPr>
        </p:nvSpPr>
        <p:spPr>
          <a:xfrm>
            <a:off x="4673600" y="6172201"/>
            <a:ext cx="39624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b="0" i="0">
                <a:solidFill>
                  <a:srgbClr val="888888"/>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7"/>
          <p:cNvSpPr txBox="1">
            <a:spLocks noGrp="1"/>
          </p:cNvSpPr>
          <p:nvPr>
            <p:ph type="sldNum" idx="12"/>
          </p:nvPr>
        </p:nvSpPr>
        <p:spPr>
          <a:xfrm>
            <a:off x="8636000" y="617220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3652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bg-BG"/>
              <a:t>2022</a:t>
            </a:r>
            <a:endParaRPr lang="en-US" dirty="0"/>
          </a:p>
        </p:txBody>
      </p:sp>
      <p:sp>
        <p:nvSpPr>
          <p:cNvPr id="6" name="Footer Placeholder 5"/>
          <p:cNvSpPr>
            <a:spLocks noGrp="1"/>
          </p:cNvSpPr>
          <p:nvPr>
            <p:ph type="ftr" sz="quarter" idx="11"/>
          </p:nvPr>
        </p:nvSpPr>
        <p:spPr/>
        <p:txBody>
          <a:bodyPr/>
          <a:lstStyle/>
          <a:p>
            <a:r>
              <a:rPr lang="bg-BG"/>
              <a:t>ДЗИ Английски език 2021/2022</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109199975"/>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bg-BG"/>
              <a:t>2022</a:t>
            </a:r>
            <a:endParaRPr lang="en-US" dirty="0"/>
          </a:p>
        </p:txBody>
      </p:sp>
      <p:sp>
        <p:nvSpPr>
          <p:cNvPr id="8" name="Footer Placeholder 7"/>
          <p:cNvSpPr>
            <a:spLocks noGrp="1"/>
          </p:cNvSpPr>
          <p:nvPr>
            <p:ph type="ftr" sz="quarter" idx="11"/>
          </p:nvPr>
        </p:nvSpPr>
        <p:spPr/>
        <p:txBody>
          <a:bodyPr/>
          <a:lstStyle/>
          <a:p>
            <a:r>
              <a:rPr lang="bg-BG"/>
              <a:t>ДЗИ Английски език 2021/2022</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848945919"/>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bg-BG"/>
              <a:t>2022</a:t>
            </a:r>
            <a:endParaRPr lang="en-US" dirty="0"/>
          </a:p>
        </p:txBody>
      </p:sp>
      <p:sp>
        <p:nvSpPr>
          <p:cNvPr id="4" name="Footer Placeholder 3"/>
          <p:cNvSpPr>
            <a:spLocks noGrp="1"/>
          </p:cNvSpPr>
          <p:nvPr>
            <p:ph type="ftr" sz="quarter" idx="11"/>
          </p:nvPr>
        </p:nvSpPr>
        <p:spPr/>
        <p:txBody>
          <a:bodyPr/>
          <a:lstStyle/>
          <a:p>
            <a:r>
              <a:rPr lang="bg-BG"/>
              <a:t>ДЗИ Английски език 2021/2022</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324227558"/>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bg-BG"/>
          </a:p>
        </p:txBody>
      </p:sp>
      <p:sp>
        <p:nvSpPr>
          <p:cNvPr id="3" name="Footer Placeholder 2"/>
          <p:cNvSpPr>
            <a:spLocks noGrp="1"/>
          </p:cNvSpPr>
          <p:nvPr>
            <p:ph type="ftr" sz="quarter" idx="11"/>
          </p:nvPr>
        </p:nvSpPr>
        <p:spPr/>
        <p:txBody>
          <a:bodyPr/>
          <a:lstStyle/>
          <a:p>
            <a:pPr>
              <a:defRPr/>
            </a:pPr>
            <a:endParaRPr lang="bg-BG"/>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C201DE9B-BE74-4FD3-92A0-2CEC2F983BE5}" type="slidenum">
              <a:rPr lang="bg-BG" altLang="bg-BG" smtClean="0"/>
              <a:pPr>
                <a:defRPr/>
              </a:pPr>
              <a:t>‹#›</a:t>
            </a:fld>
            <a:endParaRPr lang="bg-BG" altLang="bg-BG"/>
          </a:p>
        </p:txBody>
      </p:sp>
    </p:spTree>
    <p:extLst>
      <p:ext uri="{BB962C8B-B14F-4D97-AF65-F5344CB8AC3E}">
        <p14:creationId xmlns:p14="http://schemas.microsoft.com/office/powerpoint/2010/main" val="3548542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bg-BG"/>
              <a:t>2022</a:t>
            </a:r>
            <a:endParaRPr lang="en-US" dirty="0"/>
          </a:p>
        </p:txBody>
      </p:sp>
      <p:sp>
        <p:nvSpPr>
          <p:cNvPr id="6" name="Footer Placeholder 5"/>
          <p:cNvSpPr>
            <a:spLocks noGrp="1"/>
          </p:cNvSpPr>
          <p:nvPr>
            <p:ph type="ftr" sz="quarter" idx="11"/>
          </p:nvPr>
        </p:nvSpPr>
        <p:spPr/>
        <p:txBody>
          <a:bodyPr/>
          <a:lstStyle/>
          <a:p>
            <a:r>
              <a:rPr lang="bg-BG"/>
              <a:t>ДЗИ Английски език 2021/2022</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2523169676"/>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bg-BG"/>
              <a:t>2022</a:t>
            </a:r>
            <a:endParaRPr lang="en-US" dirty="0"/>
          </a:p>
        </p:txBody>
      </p:sp>
      <p:sp>
        <p:nvSpPr>
          <p:cNvPr id="6" name="Footer Placeholder 5"/>
          <p:cNvSpPr>
            <a:spLocks noGrp="1"/>
          </p:cNvSpPr>
          <p:nvPr>
            <p:ph type="ftr" sz="quarter" idx="11"/>
          </p:nvPr>
        </p:nvSpPr>
        <p:spPr/>
        <p:txBody>
          <a:bodyPr/>
          <a:lstStyle/>
          <a:p>
            <a:r>
              <a:rPr lang="bg-BG"/>
              <a:t>ДЗИ Английски език 2021/2022</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2649145645"/>
      </p:ext>
    </p:extLst>
  </p:cSld>
  <p:clrMapOvr>
    <a:masterClrMapping/>
  </p:clrMapOvr>
  <p:hf hdr="0" ft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r>
              <a:rPr lang="bg-BG"/>
              <a:t>2022</a:t>
            </a:r>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bg-BG"/>
              <a:t>ДЗИ Английски език 2021/2022</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1612185067"/>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 id="2147484215" r:id="rId13"/>
    <p:sldLayoutId id="2147484216" r:id="rId14"/>
    <p:sldLayoutId id="2147484217" r:id="rId15"/>
    <p:sldLayoutId id="2147484218" r:id="rId16"/>
    <p:sldLayoutId id="2147484220" r:id="rId17"/>
    <p:sldLayoutId id="2147483666" r:id="rId18"/>
    <p:sldLayoutId id="2147483667" r:id="rId19"/>
    <p:sldLayoutId id="2147483654" r:id="rId20"/>
    <p:sldLayoutId id="2147483663" r:id="rId21"/>
    <p:sldLayoutId id="2147483662" r:id="rId22"/>
    <p:sldLayoutId id="2147483670" r:id="rId23"/>
    <p:sldLayoutId id="2147483673" r:id="rId24"/>
    <p:sldLayoutId id="2147483671" r:id="rId25"/>
    <p:sldLayoutId id="2147483672" r:id="rId26"/>
    <p:sldLayoutId id="2147483660" r:id="rId27"/>
    <p:sldLayoutId id="2147483674" r:id="rId28"/>
    <p:sldLayoutId id="2147483675" r:id="rId29"/>
    <p:sldLayoutId id="2147483676" r:id="rId30"/>
    <p:sldLayoutId id="2147483652" r:id="rId31"/>
    <p:sldLayoutId id="2147484221" r:id="rId32"/>
  </p:sldLayoutIdLst>
  <p:hf hdr="0" ftr="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mon.bg/bg/1" TargetMode="External"/><Relationship Id="rId3" Type="http://schemas.openxmlformats.org/officeDocument/2006/relationships/hyperlink" Target="http://ibl.bas.bg/resursi/" TargetMode="External"/><Relationship Id="rId7" Type="http://schemas.openxmlformats.org/officeDocument/2006/relationships/hyperlink" Target="https://www.mon.bg/bg/80" TargetMode="External"/><Relationship Id="rId2" Type="http://schemas.openxmlformats.org/officeDocument/2006/relationships/hyperlink" Target="http://ibl.bas.bg/rbe/" TargetMode="External"/><Relationship Id="rId1" Type="http://schemas.openxmlformats.org/officeDocument/2006/relationships/slideLayout" Target="../slideLayouts/slideLayout2.xml"/><Relationship Id="rId6" Type="http://schemas.openxmlformats.org/officeDocument/2006/relationships/hyperlink" Target="https://www.mon.bg/bg/" TargetMode="External"/><Relationship Id="rId5" Type="http://schemas.openxmlformats.org/officeDocument/2006/relationships/hyperlink" Target="https://oer.mon.bg/s/oer/page/welcome" TargetMode="External"/><Relationship Id="rId4" Type="http://schemas.openxmlformats.org/officeDocument/2006/relationships/hyperlink" Target="http://ibl.bas.bg/ezikovispravki/kategorii/"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on.bg/bg/28"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mon.bg/bg/100598"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4896134" y="2122727"/>
            <a:ext cx="6459051" cy="2731905"/>
          </a:xfrm>
        </p:spPr>
        <p:txBody>
          <a:bodyPr>
            <a:normAutofit/>
          </a:bodyPr>
          <a:lstStyle/>
          <a:p>
            <a:pPr algn="ctr">
              <a:lnSpc>
                <a:spcPct val="200000"/>
              </a:lnSpc>
              <a:spcBef>
                <a:spcPts val="600"/>
              </a:spcBef>
              <a:buClr>
                <a:srgbClr val="0F6FC6"/>
              </a:buClr>
            </a:pPr>
            <a:r>
              <a:rPr lang="bg-BG" altLang="bg-BG" sz="2000" b="1" dirty="0">
                <a:solidFill>
                  <a:srgbClr val="000000"/>
                </a:solidFill>
                <a:latin typeface="Times New Roman" panose="02020603050405020304" pitchFamily="18" charset="0"/>
                <a:cs typeface="Times New Roman" panose="02020603050405020304" pitchFamily="18" charset="0"/>
              </a:rPr>
              <a:t>РАБОТНА СРЕЩА С НОВОНАЗНАЧЕНИ УЧИТЕЛИ И УЧИТЕЛИ С ДО 3 ГОДИНИ СТАЖ </a:t>
            </a:r>
            <a:br>
              <a:rPr lang="bg-BG" altLang="bg-BG" sz="2000" b="1" dirty="0">
                <a:solidFill>
                  <a:srgbClr val="000000"/>
                </a:solidFill>
                <a:latin typeface="Times New Roman" panose="02020603050405020304" pitchFamily="18" charset="0"/>
                <a:cs typeface="Times New Roman" panose="02020603050405020304" pitchFamily="18" charset="0"/>
              </a:rPr>
            </a:br>
            <a:r>
              <a:rPr lang="bg-BG" altLang="bg-BG" sz="2000" b="1" dirty="0">
                <a:solidFill>
                  <a:srgbClr val="000000"/>
                </a:solidFill>
                <a:latin typeface="Times New Roman" panose="02020603050405020304" pitchFamily="18" charset="0"/>
                <a:cs typeface="Times New Roman" panose="02020603050405020304" pitchFamily="18" charset="0"/>
              </a:rPr>
              <a:t>ПО БЪЛГАРСКИ </a:t>
            </a:r>
            <a:r>
              <a:rPr lang="en-US" altLang="bg-BG" sz="2000" b="1" dirty="0">
                <a:solidFill>
                  <a:srgbClr val="000000"/>
                </a:solidFill>
                <a:latin typeface="Times New Roman" panose="02020603050405020304" pitchFamily="18" charset="0"/>
                <a:cs typeface="Times New Roman" panose="02020603050405020304" pitchFamily="18" charset="0"/>
              </a:rPr>
              <a:t>ЕЗИК</a:t>
            </a:r>
            <a:r>
              <a:rPr lang="bg-BG" altLang="bg-BG" sz="2000" b="1" dirty="0">
                <a:solidFill>
                  <a:srgbClr val="000000"/>
                </a:solidFill>
                <a:latin typeface="Times New Roman" panose="02020603050405020304" pitchFamily="18" charset="0"/>
                <a:cs typeface="Times New Roman" panose="02020603050405020304" pitchFamily="18" charset="0"/>
              </a:rPr>
              <a:t> И ЛИТЕРАТУРА </a:t>
            </a:r>
            <a:br>
              <a:rPr lang="bg-BG" altLang="bg-BG" sz="2000" b="1" dirty="0">
                <a:solidFill>
                  <a:srgbClr val="000000"/>
                </a:solidFill>
                <a:latin typeface="Times New Roman" panose="02020603050405020304" pitchFamily="18" charset="0"/>
                <a:cs typeface="Times New Roman" panose="02020603050405020304" pitchFamily="18" charset="0"/>
              </a:rPr>
            </a:br>
            <a:r>
              <a:rPr lang="bg-BG" altLang="bg-BG" sz="2000" b="1" dirty="0">
                <a:solidFill>
                  <a:srgbClr val="000000"/>
                </a:solidFill>
                <a:latin typeface="Times New Roman" panose="02020603050405020304" pitchFamily="18" charset="0"/>
                <a:cs typeface="Times New Roman" panose="02020603050405020304" pitchFamily="18" charset="0"/>
              </a:rPr>
              <a:t>ОТ ОБЛАСТ БУРГАС</a:t>
            </a:r>
            <a:endParaRPr lang="bg-BG" altLang="bg-BG" sz="2000" dirty="0">
              <a:solidFill>
                <a:srgbClr val="000000"/>
              </a:solidFill>
              <a:latin typeface="Times New Roman" panose="02020603050405020304" pitchFamily="18" charset="0"/>
              <a:cs typeface="Times New Roman" panose="02020603050405020304" pitchFamily="18" charset="0"/>
            </a:endParaRPr>
          </a:p>
        </p:txBody>
      </p:sp>
      <p:sp>
        <p:nvSpPr>
          <p:cNvPr id="4" name="Subtitle 3"/>
          <p:cNvSpPr>
            <a:spLocks noGrp="1"/>
          </p:cNvSpPr>
          <p:nvPr>
            <p:ph type="subTitle" idx="1"/>
          </p:nvPr>
        </p:nvSpPr>
        <p:spPr>
          <a:xfrm>
            <a:off x="6266954" y="5239020"/>
            <a:ext cx="4941770" cy="1181658"/>
          </a:xfrm>
        </p:spPr>
        <p:txBody>
          <a:bodyPr>
            <a:normAutofit/>
          </a:bodyPr>
          <a:lstStyle/>
          <a:p>
            <a:pPr>
              <a:defRPr/>
            </a:pPr>
            <a:r>
              <a:rPr lang="bg-BG" altLang="bg-BG" sz="2000" dirty="0">
                <a:solidFill>
                  <a:schemeClr val="accent1"/>
                </a:solidFill>
                <a:latin typeface="Times New Roman" panose="02020603050405020304" pitchFamily="18" charset="0"/>
                <a:cs typeface="Times New Roman" panose="02020603050405020304" pitchFamily="18" charset="0"/>
              </a:rPr>
              <a:t>09 </a:t>
            </a:r>
            <a:r>
              <a:rPr lang="bg-BG" altLang="bg-BG" sz="2000" dirty="0">
                <a:solidFill>
                  <a:schemeClr val="tx1"/>
                </a:solidFill>
                <a:latin typeface="Times New Roman" panose="02020603050405020304" pitchFamily="18" charset="0"/>
                <a:cs typeface="Times New Roman" panose="02020603050405020304" pitchFamily="18" charset="0"/>
              </a:rPr>
              <a:t>ноември 2023 г.</a:t>
            </a:r>
          </a:p>
          <a:p>
            <a:pPr>
              <a:defRPr/>
            </a:pPr>
            <a:r>
              <a:rPr lang="bg-BG" altLang="bg-BG" sz="2000" dirty="0">
                <a:solidFill>
                  <a:schemeClr val="tx1"/>
                </a:solidFill>
                <a:latin typeface="Times New Roman" panose="02020603050405020304" pitchFamily="18" charset="0"/>
                <a:cs typeface="Times New Roman" panose="02020603050405020304" pitchFamily="18" charset="0"/>
              </a:rPr>
              <a:t>гр. Бургас</a:t>
            </a:r>
          </a:p>
          <a:p>
            <a:endParaRPr lang="bg-BG" dirty="0"/>
          </a:p>
        </p:txBody>
      </p:sp>
      <p:graphicFrame>
        <p:nvGraphicFramePr>
          <p:cNvPr id="5" name="Table 4"/>
          <p:cNvGraphicFramePr>
            <a:graphicFrameLocks noGrp="1"/>
          </p:cNvGraphicFramePr>
          <p:nvPr>
            <p:extLst>
              <p:ext uri="{D42A27DB-BD31-4B8C-83A1-F6EECF244321}">
                <p14:modId xmlns:p14="http://schemas.microsoft.com/office/powerpoint/2010/main" val="1471549439"/>
              </p:ext>
            </p:extLst>
          </p:nvPr>
        </p:nvGraphicFramePr>
        <p:xfrm>
          <a:off x="3820616" y="329718"/>
          <a:ext cx="8161337" cy="1290637"/>
        </p:xfrm>
        <a:graphic>
          <a:graphicData uri="http://schemas.openxmlformats.org/drawingml/2006/table">
            <a:tbl>
              <a:tblPr/>
              <a:tblGrid>
                <a:gridCol w="895250">
                  <a:extLst>
                    <a:ext uri="{9D8B030D-6E8A-4147-A177-3AD203B41FA5}">
                      <a16:colId xmlns:a16="http://schemas.microsoft.com/office/drawing/2014/main" val="20000"/>
                    </a:ext>
                  </a:extLst>
                </a:gridCol>
                <a:gridCol w="5537383">
                  <a:extLst>
                    <a:ext uri="{9D8B030D-6E8A-4147-A177-3AD203B41FA5}">
                      <a16:colId xmlns:a16="http://schemas.microsoft.com/office/drawing/2014/main" val="20001"/>
                    </a:ext>
                  </a:extLst>
                </a:gridCol>
                <a:gridCol w="1728704">
                  <a:extLst>
                    <a:ext uri="{9D8B030D-6E8A-4147-A177-3AD203B41FA5}">
                      <a16:colId xmlns:a16="http://schemas.microsoft.com/office/drawing/2014/main" val="20002"/>
                    </a:ext>
                  </a:extLst>
                </a:gridCol>
              </a:tblGrid>
              <a:tr h="1290637">
                <a:tc>
                  <a:txBody>
                    <a:bodyPr/>
                    <a:lstStyle/>
                    <a:p>
                      <a:pPr>
                        <a:lnSpc>
                          <a:spcPct val="115000"/>
                        </a:lnSpc>
                        <a:spcAft>
                          <a:spcPts val="0"/>
                        </a:spcAft>
                        <a:tabLst>
                          <a:tab pos="2986405" algn="ctr"/>
                          <a:tab pos="5972810" algn="r"/>
                        </a:tabLst>
                      </a:pPr>
                      <a:endParaRPr lang="en-GB" sz="1300" dirty="0">
                        <a:latin typeface="Times New Roman"/>
                        <a:ea typeface="Calibri"/>
                        <a:cs typeface="Times New Roman"/>
                      </a:endParaRPr>
                    </a:p>
                  </a:txBody>
                  <a:tcPr marL="65639" marR="65639" marT="0" marB="0">
                    <a:lnL>
                      <a:noFill/>
                    </a:lnL>
                    <a:lnR>
                      <a:noFill/>
                    </a:lnR>
                    <a:lnT>
                      <a:noFill/>
                    </a:lnT>
                    <a:lnB>
                      <a:noFill/>
                    </a:lnB>
                  </a:tcPr>
                </a:tc>
                <a:tc>
                  <a:txBody>
                    <a:bodyPr/>
                    <a:lstStyle/>
                    <a:p>
                      <a:pPr indent="-68580">
                        <a:lnSpc>
                          <a:spcPct val="115000"/>
                        </a:lnSpc>
                        <a:spcAft>
                          <a:spcPts val="0"/>
                        </a:spcAft>
                        <a:tabLst>
                          <a:tab pos="2986405" algn="ctr"/>
                          <a:tab pos="5972810" algn="r"/>
                        </a:tabLst>
                      </a:pPr>
                      <a:r>
                        <a:rPr lang="en-GB" sz="2000" b="1" dirty="0">
                          <a:latin typeface="Times New Roman" pitchFamily="18" charset="0"/>
                          <a:ea typeface="Calibri"/>
                          <a:cs typeface="Times New Roman" pitchFamily="18" charset="0"/>
                        </a:rPr>
                        <a:t>РЕПУБЛИКА БЪЛГАРИЯ</a:t>
                      </a:r>
                      <a:endParaRPr lang="bg-BG" sz="2000" dirty="0">
                        <a:latin typeface="Times New Roman" pitchFamily="18" charset="0"/>
                        <a:ea typeface="Calibri"/>
                        <a:cs typeface="Times New Roman" pitchFamily="18" charset="0"/>
                      </a:endParaRPr>
                    </a:p>
                    <a:p>
                      <a:pPr>
                        <a:lnSpc>
                          <a:spcPct val="115000"/>
                        </a:lnSpc>
                        <a:spcAft>
                          <a:spcPts val="0"/>
                        </a:spcAft>
                        <a:tabLst>
                          <a:tab pos="2986405" algn="ctr"/>
                          <a:tab pos="5972810" algn="r"/>
                        </a:tabLst>
                      </a:pPr>
                      <a:r>
                        <a:rPr lang="en-GB" sz="2000" dirty="0" err="1">
                          <a:latin typeface="Times New Roman" pitchFamily="18" charset="0"/>
                          <a:ea typeface="Calibri"/>
                          <a:cs typeface="Times New Roman" pitchFamily="18" charset="0"/>
                        </a:rPr>
                        <a:t>Министерство</a:t>
                      </a:r>
                      <a:r>
                        <a:rPr lang="en-GB" sz="2000" dirty="0">
                          <a:latin typeface="Times New Roman" pitchFamily="18" charset="0"/>
                          <a:ea typeface="Calibri"/>
                          <a:cs typeface="Times New Roman" pitchFamily="18" charset="0"/>
                        </a:rPr>
                        <a:t> </a:t>
                      </a:r>
                      <a:r>
                        <a:rPr lang="en-GB" sz="2000" dirty="0" err="1">
                          <a:latin typeface="Times New Roman" pitchFamily="18" charset="0"/>
                          <a:ea typeface="Calibri"/>
                          <a:cs typeface="Times New Roman" pitchFamily="18" charset="0"/>
                        </a:rPr>
                        <a:t>на</a:t>
                      </a:r>
                      <a:r>
                        <a:rPr lang="en-GB" sz="2000" dirty="0">
                          <a:latin typeface="Times New Roman" pitchFamily="18" charset="0"/>
                          <a:ea typeface="Calibri"/>
                          <a:cs typeface="Times New Roman" pitchFamily="18" charset="0"/>
                        </a:rPr>
                        <a:t> </a:t>
                      </a:r>
                      <a:r>
                        <a:rPr lang="en-GB" sz="2000" dirty="0" err="1">
                          <a:latin typeface="Times New Roman" pitchFamily="18" charset="0"/>
                          <a:ea typeface="Calibri"/>
                          <a:cs typeface="Times New Roman" pitchFamily="18" charset="0"/>
                        </a:rPr>
                        <a:t>образованието</a:t>
                      </a:r>
                      <a:r>
                        <a:rPr lang="en-GB" sz="2000" dirty="0">
                          <a:latin typeface="Times New Roman" pitchFamily="18" charset="0"/>
                          <a:ea typeface="Calibri"/>
                          <a:cs typeface="Times New Roman" pitchFamily="18" charset="0"/>
                        </a:rPr>
                        <a:t> и </a:t>
                      </a:r>
                      <a:r>
                        <a:rPr lang="en-GB" sz="2000" dirty="0" err="1">
                          <a:latin typeface="Times New Roman" pitchFamily="18" charset="0"/>
                          <a:ea typeface="Calibri"/>
                          <a:cs typeface="Times New Roman" pitchFamily="18" charset="0"/>
                        </a:rPr>
                        <a:t>науката</a:t>
                      </a:r>
                      <a:endParaRPr lang="bg-BG" sz="2000" dirty="0">
                        <a:latin typeface="Times New Roman" pitchFamily="18" charset="0"/>
                        <a:ea typeface="Calibri"/>
                        <a:cs typeface="Times New Roman" pitchFamily="18" charset="0"/>
                      </a:endParaRPr>
                    </a:p>
                    <a:p>
                      <a:pPr>
                        <a:lnSpc>
                          <a:spcPct val="115000"/>
                        </a:lnSpc>
                        <a:spcAft>
                          <a:spcPts val="0"/>
                        </a:spcAft>
                        <a:tabLst>
                          <a:tab pos="2986405" algn="ctr"/>
                          <a:tab pos="5972810" algn="r"/>
                        </a:tabLst>
                      </a:pPr>
                      <a:r>
                        <a:rPr lang="bg-BG" sz="2000" dirty="0">
                          <a:latin typeface="Times New Roman" pitchFamily="18" charset="0"/>
                          <a:ea typeface="Calibri"/>
                          <a:cs typeface="Times New Roman" pitchFamily="18" charset="0"/>
                        </a:rPr>
                        <a:t>Регионално управление на образованието</a:t>
                      </a:r>
                      <a:r>
                        <a:rPr lang="bg-BG" sz="2000" baseline="0" dirty="0">
                          <a:latin typeface="Times New Roman" pitchFamily="18" charset="0"/>
                          <a:ea typeface="Calibri"/>
                          <a:cs typeface="Times New Roman" pitchFamily="18" charset="0"/>
                        </a:rPr>
                        <a:t> </a:t>
                      </a:r>
                      <a:r>
                        <a:rPr lang="bg-BG" sz="2000" dirty="0">
                          <a:latin typeface="Times New Roman" pitchFamily="18" charset="0"/>
                          <a:ea typeface="Calibri"/>
                          <a:cs typeface="Times New Roman" pitchFamily="18" charset="0"/>
                        </a:rPr>
                        <a:t>-Бургас</a:t>
                      </a:r>
                    </a:p>
                  </a:txBody>
                  <a:tcPr marL="65639" marR="65639" marT="0" marB="0" anchor="ctr">
                    <a:lnL>
                      <a:noFill/>
                    </a:lnL>
                    <a:lnR>
                      <a:noFill/>
                    </a:lnR>
                    <a:lnT>
                      <a:noFill/>
                    </a:lnT>
                    <a:lnB>
                      <a:noFill/>
                    </a:lnB>
                  </a:tcPr>
                </a:tc>
                <a:tc>
                  <a:txBody>
                    <a:bodyPr/>
                    <a:lstStyle/>
                    <a:p>
                      <a:pPr indent="-68580">
                        <a:lnSpc>
                          <a:spcPct val="115000"/>
                        </a:lnSpc>
                        <a:spcAft>
                          <a:spcPts val="0"/>
                        </a:spcAft>
                        <a:tabLst>
                          <a:tab pos="2986405" algn="ctr"/>
                          <a:tab pos="5972810" algn="r"/>
                        </a:tabLst>
                      </a:pPr>
                      <a:r>
                        <a:rPr lang="bg-BG" sz="1400" b="1" dirty="0">
                          <a:latin typeface="Helen Bg Cond"/>
                          <a:ea typeface="Calibri"/>
                          <a:cs typeface="Times New Roman"/>
                        </a:rPr>
                        <a:t>       </a:t>
                      </a:r>
                      <a:r>
                        <a:rPr lang="en-US" sz="1400" b="1" dirty="0">
                          <a:latin typeface="Calibri"/>
                          <a:ea typeface="Calibri"/>
                          <a:cs typeface="Times New Roman"/>
                        </a:rPr>
                        <a:t>  </a:t>
                      </a:r>
                      <a:endParaRPr lang="bg-BG" sz="1000" dirty="0">
                        <a:latin typeface="Verdana"/>
                        <a:ea typeface="Calibri"/>
                        <a:cs typeface="Times New Roman"/>
                      </a:endParaRPr>
                    </a:p>
                  </a:txBody>
                  <a:tcPr marL="65639" marR="65639"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465" y="689265"/>
            <a:ext cx="9307830" cy="480060"/>
          </a:xfrm>
        </p:spPr>
        <p:txBody>
          <a:bodyPr>
            <a:normAutofit/>
          </a:bodyPr>
          <a:lstStyle/>
          <a:p>
            <a:pPr algn="ctr">
              <a:defRPr/>
            </a:pPr>
            <a:r>
              <a:rPr lang="bg-BG" sz="2000" b="1" dirty="0">
                <a:solidFill>
                  <a:schemeClr val="tx1"/>
                </a:solidFill>
                <a:latin typeface="Times New Roman" panose="02020603050405020304" pitchFamily="18" charset="0"/>
                <a:cs typeface="Times New Roman" panose="02020603050405020304" pitchFamily="18" charset="0"/>
              </a:rPr>
              <a:t>ЗА КОМПЕТЕНТНОСТИТЕ</a:t>
            </a:r>
            <a:endParaRPr lang="bg-BG" sz="2000"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3"/>
          <p:cNvSpPr txBox="1">
            <a:spLocks/>
          </p:cNvSpPr>
          <p:nvPr/>
        </p:nvSpPr>
        <p:spPr>
          <a:xfrm>
            <a:off x="1097798" y="3264904"/>
            <a:ext cx="11094202" cy="914994"/>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628650" lvl="1">
              <a:lnSpc>
                <a:spcPct val="150000"/>
              </a:lnSpc>
              <a:buFont typeface="Arial" panose="020B0604020202020204" pitchFamily="34" charset="0"/>
              <a:buChar char="•"/>
              <a:defRPr/>
            </a:pPr>
            <a:endParaRPr lang="ru-RU">
              <a:solidFill>
                <a:schemeClr val="tx1"/>
              </a:solidFill>
              <a:latin typeface="Times New Roman" panose="02020603050405020304" pitchFamily="18" charset="0"/>
              <a:cs typeface="Times New Roman" panose="02020603050405020304" pitchFamily="18" charset="0"/>
            </a:endParaRPr>
          </a:p>
          <a:p>
            <a:pPr marL="628650" lvl="1">
              <a:lnSpc>
                <a:spcPct val="150000"/>
              </a:lnSpc>
              <a:buFont typeface="Arial" panose="020B0604020202020204" pitchFamily="34" charset="0"/>
              <a:buChar char="•"/>
              <a:defRPr/>
            </a:pPr>
            <a:endParaRPr lang="ru-RU" dirty="0">
              <a:solidFill>
                <a:schemeClr val="tx1"/>
              </a:solidFill>
              <a:latin typeface="Times New Roman" panose="02020603050405020304" pitchFamily="18" charset="0"/>
              <a:cs typeface="Times New Roman" panose="02020603050405020304" pitchFamily="18" charset="0"/>
            </a:endParaRPr>
          </a:p>
        </p:txBody>
      </p:sp>
      <p:sp>
        <p:nvSpPr>
          <p:cNvPr id="7" name="Content Placeholder 3"/>
          <p:cNvSpPr txBox="1">
            <a:spLocks/>
          </p:cNvSpPr>
          <p:nvPr/>
        </p:nvSpPr>
        <p:spPr>
          <a:xfrm>
            <a:off x="358279" y="2860503"/>
            <a:ext cx="11094202" cy="914994"/>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628650" lvl="1">
              <a:lnSpc>
                <a:spcPct val="150000"/>
              </a:lnSpc>
              <a:buFont typeface="Arial" panose="020B0604020202020204" pitchFamily="34" charset="0"/>
              <a:buChar char="•"/>
              <a:defRPr/>
            </a:pPr>
            <a:endParaRPr lang="ru-RU">
              <a:solidFill>
                <a:schemeClr val="tx1"/>
              </a:solidFill>
              <a:latin typeface="Times New Roman" panose="02020603050405020304" pitchFamily="18" charset="0"/>
              <a:cs typeface="Times New Roman" panose="02020603050405020304" pitchFamily="18" charset="0"/>
            </a:endParaRPr>
          </a:p>
          <a:p>
            <a:pPr marL="628650" lvl="1">
              <a:lnSpc>
                <a:spcPct val="150000"/>
              </a:lnSpc>
              <a:buFont typeface="Arial" panose="020B0604020202020204" pitchFamily="34" charset="0"/>
              <a:buChar char="•"/>
              <a:defRPr/>
            </a:pPr>
            <a:endParaRPr lang="ru-RU"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3"/>
          <p:cNvSpPr txBox="1">
            <a:spLocks/>
          </p:cNvSpPr>
          <p:nvPr/>
        </p:nvSpPr>
        <p:spPr>
          <a:xfrm>
            <a:off x="358279" y="4164615"/>
            <a:ext cx="11094202" cy="914994"/>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628650" lvl="1">
              <a:lnSpc>
                <a:spcPct val="150000"/>
              </a:lnSpc>
              <a:buFont typeface="Arial" panose="020B0604020202020204" pitchFamily="34" charset="0"/>
              <a:buChar char="•"/>
              <a:defRPr/>
            </a:pPr>
            <a:endParaRPr lang="ru-RU">
              <a:solidFill>
                <a:schemeClr val="tx1"/>
              </a:solidFill>
              <a:latin typeface="Times New Roman" panose="02020603050405020304" pitchFamily="18" charset="0"/>
              <a:cs typeface="Times New Roman" panose="02020603050405020304" pitchFamily="18" charset="0"/>
            </a:endParaRPr>
          </a:p>
          <a:p>
            <a:pPr marL="628650" lvl="1">
              <a:lnSpc>
                <a:spcPct val="150000"/>
              </a:lnSpc>
              <a:buFont typeface="Arial" panose="020B0604020202020204" pitchFamily="34" charset="0"/>
              <a:buChar char="•"/>
              <a:defRPr/>
            </a:pP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Content Placeholder 3"/>
          <p:cNvSpPr txBox="1">
            <a:spLocks/>
          </p:cNvSpPr>
          <p:nvPr/>
        </p:nvSpPr>
        <p:spPr>
          <a:xfrm>
            <a:off x="510679" y="2608502"/>
            <a:ext cx="11094202" cy="914994"/>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628650" lvl="1">
              <a:lnSpc>
                <a:spcPct val="150000"/>
              </a:lnSpc>
              <a:buFont typeface="Arial" panose="020B0604020202020204" pitchFamily="34" charset="0"/>
              <a:buChar char="•"/>
              <a:defRPr/>
            </a:pPr>
            <a:endParaRPr lang="ru-RU">
              <a:solidFill>
                <a:schemeClr val="tx1"/>
              </a:solidFill>
              <a:latin typeface="Times New Roman" panose="02020603050405020304" pitchFamily="18" charset="0"/>
              <a:cs typeface="Times New Roman" panose="02020603050405020304" pitchFamily="18" charset="0"/>
            </a:endParaRPr>
          </a:p>
          <a:p>
            <a:pPr marL="628650" lvl="1">
              <a:lnSpc>
                <a:spcPct val="150000"/>
              </a:lnSpc>
              <a:buFont typeface="Arial" panose="020B0604020202020204" pitchFamily="34" charset="0"/>
              <a:buChar char="•"/>
              <a:defRPr/>
            </a:pPr>
            <a:endParaRPr lang="ru-RU" dirty="0">
              <a:solidFill>
                <a:schemeClr val="tx1"/>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1403865" y="1560829"/>
            <a:ext cx="9307830" cy="48006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bg-BG" sz="2000" dirty="0">
                <a:solidFill>
                  <a:schemeClr val="tx1"/>
                </a:solidFill>
                <a:latin typeface="Times New Roman" panose="02020603050405020304" pitchFamily="18" charset="0"/>
                <a:cs typeface="Times New Roman" panose="02020603050405020304" pitchFamily="18" charset="0"/>
              </a:rPr>
              <a:t>Осем (групи) от ключови компетентности:</a:t>
            </a:r>
          </a:p>
        </p:txBody>
      </p:sp>
      <p:sp>
        <p:nvSpPr>
          <p:cNvPr id="3" name="Content Placeholder 2"/>
          <p:cNvSpPr>
            <a:spLocks noGrp="1"/>
          </p:cNvSpPr>
          <p:nvPr>
            <p:ph idx="1"/>
          </p:nvPr>
        </p:nvSpPr>
        <p:spPr>
          <a:xfrm>
            <a:off x="1278195" y="2133599"/>
            <a:ext cx="10226418" cy="4385187"/>
          </a:xfrm>
        </p:spPr>
        <p:txBody>
          <a:bodyPr>
            <a:noAutofit/>
          </a:bodyPr>
          <a:lstStyle/>
          <a:p>
            <a:pPr>
              <a:buFont typeface="Arial" panose="020B0604020202020204" pitchFamily="34" charset="0"/>
              <a:buChar char="•"/>
            </a:pPr>
            <a:r>
              <a:rPr lang="bg-BG" sz="2000" dirty="0">
                <a:latin typeface="Times New Roman" panose="02020603050405020304" pitchFamily="18" charset="0"/>
                <a:cs typeface="Times New Roman" panose="02020603050405020304" pitchFamily="18" charset="0"/>
              </a:rPr>
              <a:t>Езикова грамотност</a:t>
            </a:r>
          </a:p>
          <a:p>
            <a:pPr>
              <a:buFont typeface="Arial" panose="020B0604020202020204" pitchFamily="34" charset="0"/>
              <a:buChar char="•"/>
            </a:pPr>
            <a:r>
              <a:rPr lang="bg-BG" sz="2000" dirty="0">
                <a:latin typeface="Times New Roman" panose="02020603050405020304" pitchFamily="18" charset="0"/>
                <a:cs typeface="Times New Roman" panose="02020603050405020304" pitchFamily="18" charset="0"/>
              </a:rPr>
              <a:t>Комуникативна компетентност</a:t>
            </a:r>
          </a:p>
          <a:p>
            <a:pPr>
              <a:buFont typeface="Arial" panose="020B0604020202020204" pitchFamily="34" charset="0"/>
              <a:buChar char="•"/>
            </a:pPr>
            <a:r>
              <a:rPr lang="bg-BG" sz="2000" dirty="0">
                <a:latin typeface="Times New Roman" panose="02020603050405020304" pitchFamily="18" charset="0"/>
                <a:cs typeface="Times New Roman" panose="02020603050405020304" pitchFamily="18" charset="0"/>
              </a:rPr>
              <a:t>Математическа компетентност и компетентност в областта на точните науки, технологиите и инженерството</a:t>
            </a:r>
          </a:p>
          <a:p>
            <a:pPr>
              <a:buFont typeface="Arial" panose="020B0604020202020204" pitchFamily="34" charset="0"/>
              <a:buChar char="•"/>
            </a:pPr>
            <a:r>
              <a:rPr lang="bg-BG" sz="2000" dirty="0">
                <a:latin typeface="Times New Roman" panose="02020603050405020304" pitchFamily="18" charset="0"/>
                <a:cs typeface="Times New Roman" panose="02020603050405020304" pitchFamily="18" charset="0"/>
              </a:rPr>
              <a:t>Дигитална компетентност</a:t>
            </a:r>
          </a:p>
          <a:p>
            <a:pPr>
              <a:buFont typeface="Arial" panose="020B0604020202020204" pitchFamily="34" charset="0"/>
              <a:buChar char="•"/>
            </a:pPr>
            <a:r>
              <a:rPr lang="bg-BG" sz="2000" dirty="0">
                <a:latin typeface="Times New Roman" panose="02020603050405020304" pitchFamily="18" charset="0"/>
                <a:cs typeface="Times New Roman" panose="02020603050405020304" pitchFamily="18" charset="0"/>
              </a:rPr>
              <a:t>Личностна компетентност, социална компетентност и компетентност  за учене</a:t>
            </a:r>
          </a:p>
          <a:p>
            <a:pPr>
              <a:buFont typeface="Arial" panose="020B0604020202020204" pitchFamily="34" charset="0"/>
              <a:buChar char="•"/>
            </a:pPr>
            <a:r>
              <a:rPr lang="bg-BG" sz="2000" dirty="0">
                <a:latin typeface="Times New Roman" panose="02020603050405020304" pitchFamily="18" charset="0"/>
                <a:cs typeface="Times New Roman" panose="02020603050405020304" pitchFamily="18" charset="0"/>
              </a:rPr>
              <a:t>Гражданска компетентност </a:t>
            </a:r>
          </a:p>
          <a:p>
            <a:pPr>
              <a:buFont typeface="Arial" panose="020B0604020202020204" pitchFamily="34" charset="0"/>
              <a:buChar char="•"/>
            </a:pPr>
            <a:r>
              <a:rPr lang="bg-BG" sz="2000" dirty="0">
                <a:latin typeface="Times New Roman" panose="02020603050405020304" pitchFamily="18" charset="0"/>
                <a:cs typeface="Times New Roman" panose="02020603050405020304" pitchFamily="18" charset="0"/>
              </a:rPr>
              <a:t>Предприемаческа компетентност </a:t>
            </a:r>
          </a:p>
          <a:p>
            <a:pPr>
              <a:buFont typeface="Arial" panose="020B0604020202020204" pitchFamily="34" charset="0"/>
              <a:buChar char="•"/>
            </a:pPr>
            <a:r>
              <a:rPr lang="bg-BG" sz="2000" dirty="0">
                <a:latin typeface="Times New Roman" panose="02020603050405020304" pitchFamily="18" charset="0"/>
                <a:cs typeface="Times New Roman" panose="02020603050405020304" pitchFamily="18" charset="0"/>
              </a:rPr>
              <a:t>Компетентност за културна осведоменост и изява</a:t>
            </a:r>
          </a:p>
        </p:txBody>
      </p:sp>
    </p:spTree>
    <p:extLst>
      <p:ext uri="{BB962C8B-B14F-4D97-AF65-F5344CB8AC3E}">
        <p14:creationId xmlns:p14="http://schemas.microsoft.com/office/powerpoint/2010/main" val="422677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C329A-5C5E-181B-C4B5-7C94F916B900}"/>
              </a:ext>
            </a:extLst>
          </p:cNvPr>
          <p:cNvSpPr>
            <a:spLocks noGrp="1"/>
          </p:cNvSpPr>
          <p:nvPr>
            <p:ph type="title"/>
          </p:nvPr>
        </p:nvSpPr>
        <p:spPr>
          <a:xfrm>
            <a:off x="1484311" y="685800"/>
            <a:ext cx="10018713" cy="1185333"/>
          </a:xfrm>
        </p:spPr>
        <p:txBody>
          <a:bodyPr>
            <a:normAutofit/>
          </a:bodyPr>
          <a:lstStyle/>
          <a:p>
            <a:r>
              <a:rPr lang="bg-BG" dirty="0">
                <a:latin typeface="Times New Roman" panose="02020603050405020304" pitchFamily="18" charset="0"/>
                <a:cs typeface="Times New Roman" panose="02020603050405020304" pitchFamily="18" charset="0"/>
              </a:rPr>
              <a:t>За компетентностния подход</a:t>
            </a:r>
          </a:p>
        </p:txBody>
      </p:sp>
      <p:sp>
        <p:nvSpPr>
          <p:cNvPr id="3" name="Content Placeholder 2">
            <a:extLst>
              <a:ext uri="{FF2B5EF4-FFF2-40B4-BE49-F238E27FC236}">
                <a16:creationId xmlns:a16="http://schemas.microsoft.com/office/drawing/2014/main" id="{82BDA975-9A39-6C9C-AB42-A89938991ECB}"/>
              </a:ext>
            </a:extLst>
          </p:cNvPr>
          <p:cNvSpPr>
            <a:spLocks noGrp="1"/>
          </p:cNvSpPr>
          <p:nvPr>
            <p:ph idx="1"/>
          </p:nvPr>
        </p:nvSpPr>
        <p:spPr>
          <a:xfrm>
            <a:off x="1484311" y="1871133"/>
            <a:ext cx="6855356" cy="3793067"/>
          </a:xfrm>
        </p:spPr>
        <p:txBody>
          <a:bodyPr>
            <a:normAutofit/>
          </a:bodyPr>
          <a:lstStyle/>
          <a:p>
            <a:pPr marL="0" indent="0">
              <a:lnSpc>
                <a:spcPct val="90000"/>
              </a:lnSpc>
              <a:buNone/>
            </a:pPr>
            <a:r>
              <a:rPr lang="ru-RU" sz="1300" b="0" i="0" u="none" strike="noStrike" baseline="0">
                <a:latin typeface="Times New Roman" panose="02020603050405020304" pitchFamily="18" charset="0"/>
                <a:cs typeface="Times New Roman" panose="02020603050405020304" pitchFamily="18" charset="0"/>
              </a:rPr>
              <a:t>Информацията за компетентностния подход може да бъде реализирана в ежедневната педагогическа практика в образователните институции, където работите. Ето някои </a:t>
            </a:r>
            <a:r>
              <a:rPr lang="ru-RU" sz="1300" b="1" i="0" u="none" strike="noStrike" baseline="0">
                <a:latin typeface="Times New Roman" panose="02020603050405020304" pitchFamily="18" charset="0"/>
                <a:cs typeface="Times New Roman" panose="02020603050405020304" pitchFamily="18" charset="0"/>
              </a:rPr>
              <a:t>практически възможности за </a:t>
            </a:r>
            <a:r>
              <a:rPr lang="bg-BG" sz="1300" b="1" i="0" u="none" strike="noStrike" baseline="0">
                <a:latin typeface="Times New Roman" panose="02020603050405020304" pitchFamily="18" charset="0"/>
                <a:cs typeface="Times New Roman" panose="02020603050405020304" pitchFamily="18" charset="0"/>
              </a:rPr>
              <a:t>педагогическите специалисти</a:t>
            </a:r>
            <a:r>
              <a:rPr lang="bg-BG" sz="1300" b="0" i="0" u="none" strike="noStrike" baseline="0">
                <a:latin typeface="Times New Roman" panose="02020603050405020304" pitchFamily="18" charset="0"/>
                <a:cs typeface="Times New Roman" panose="02020603050405020304" pitchFamily="18" charset="0"/>
              </a:rPr>
              <a:t>:</a:t>
            </a:r>
          </a:p>
          <a:p>
            <a:pPr>
              <a:lnSpc>
                <a:spcPct val="90000"/>
              </a:lnSpc>
            </a:pPr>
            <a:r>
              <a:rPr lang="ru-RU" sz="1300" b="0" i="0" u="none" strike="noStrike" baseline="0">
                <a:latin typeface="Times New Roman" panose="02020603050405020304" pitchFamily="18" charset="0"/>
                <a:cs typeface="Times New Roman" panose="02020603050405020304" pitchFamily="18" charset="0"/>
              </a:rPr>
              <a:t>планират се междупредметни връзки по определена тема;</a:t>
            </a:r>
          </a:p>
          <a:p>
            <a:pPr>
              <a:lnSpc>
                <a:spcPct val="90000"/>
              </a:lnSpc>
            </a:pPr>
            <a:r>
              <a:rPr lang="ru-RU" sz="1300" b="0" i="0" u="none" strike="noStrike" baseline="0">
                <a:latin typeface="Times New Roman" panose="02020603050405020304" pitchFamily="18" charset="0"/>
                <a:cs typeface="Times New Roman" panose="02020603050405020304" pitchFamily="18" charset="0"/>
              </a:rPr>
              <a:t>осъществяват се различни форми и гъвкави модели на комуникация с колеги и родители, общности и социални партньори;</a:t>
            </a:r>
          </a:p>
          <a:p>
            <a:pPr>
              <a:lnSpc>
                <a:spcPct val="90000"/>
              </a:lnSpc>
            </a:pPr>
            <a:r>
              <a:rPr lang="ru-RU" sz="1300" b="0" i="0" u="none" strike="noStrike" baseline="0">
                <a:latin typeface="Times New Roman" panose="02020603050405020304" pitchFamily="18" charset="0"/>
                <a:cs typeface="Times New Roman" panose="02020603050405020304" pitchFamily="18" charset="0"/>
              </a:rPr>
              <a:t>обсъждат се и се въвеждат интердисциплинарни подходи за работа на всички педагогически специалисти с колеги по глобална тема с </a:t>
            </a:r>
            <a:r>
              <a:rPr lang="bg-BG" sz="1300" b="0" i="0" u="none" strike="noStrike" baseline="0">
                <a:latin typeface="Times New Roman" panose="02020603050405020304" pitchFamily="18" charset="0"/>
                <a:cs typeface="Times New Roman" panose="02020603050405020304" pitchFamily="18" charset="0"/>
              </a:rPr>
              <a:t>междупредметни връзки;</a:t>
            </a:r>
          </a:p>
          <a:p>
            <a:pPr>
              <a:lnSpc>
                <a:spcPct val="90000"/>
              </a:lnSpc>
            </a:pPr>
            <a:r>
              <a:rPr lang="ru-RU" sz="1300" b="0" i="0" u="none" strike="noStrike" baseline="0">
                <a:latin typeface="Times New Roman" panose="02020603050405020304" pitchFamily="18" charset="0"/>
                <a:cs typeface="Times New Roman" panose="02020603050405020304" pitchFamily="18" charset="0"/>
              </a:rPr>
              <a:t>стимулират се роли на педагогическите специалисти като </a:t>
            </a:r>
            <a:r>
              <a:rPr lang="bg-BG" sz="1300" b="0" i="0" u="none" strike="noStrike" baseline="0">
                <a:latin typeface="Times New Roman" panose="02020603050405020304" pitchFamily="18" charset="0"/>
                <a:cs typeface="Times New Roman" panose="02020603050405020304" pitchFamily="18" charset="0"/>
              </a:rPr>
              <a:t>консултанти и фасилитатори;</a:t>
            </a:r>
          </a:p>
          <a:p>
            <a:pPr>
              <a:lnSpc>
                <a:spcPct val="90000"/>
              </a:lnSpc>
            </a:pPr>
            <a:r>
              <a:rPr lang="ru-RU" sz="1300" b="0" i="0" u="none" strike="noStrike" baseline="0">
                <a:latin typeface="Times New Roman" panose="02020603050405020304" pitchFamily="18" charset="0"/>
                <a:cs typeface="Times New Roman" panose="02020603050405020304" pitchFamily="18" charset="0"/>
              </a:rPr>
              <a:t>оценяват се постиженията на децата/учениците според степента на участие в образователните дейности;</a:t>
            </a:r>
          </a:p>
          <a:p>
            <a:pPr>
              <a:lnSpc>
                <a:spcPct val="90000"/>
              </a:lnSpc>
            </a:pPr>
            <a:r>
              <a:rPr lang="ru-RU" sz="1300" b="0" i="0" u="none" strike="noStrike" baseline="0">
                <a:latin typeface="Times New Roman" panose="02020603050405020304" pitchFamily="18" charset="0"/>
                <a:cs typeface="Times New Roman" panose="02020603050405020304" pitchFamily="18" charset="0"/>
              </a:rPr>
              <a:t>мотивира се интересът към ученето на децата/учениците чрез </a:t>
            </a:r>
            <a:r>
              <a:rPr lang="bg-BG" sz="1300" b="0" i="0" u="none" strike="noStrike" baseline="0">
                <a:latin typeface="Times New Roman" panose="02020603050405020304" pitchFamily="18" charset="0"/>
                <a:cs typeface="Times New Roman" panose="02020603050405020304" pitchFamily="18" charset="0"/>
              </a:rPr>
              <a:t>прагматични модели.</a:t>
            </a:r>
            <a:endParaRPr lang="bg-BG" sz="1300">
              <a:latin typeface="Times New Roman" panose="02020603050405020304" pitchFamily="18" charset="0"/>
              <a:cs typeface="Times New Roman" panose="02020603050405020304" pitchFamily="18" charset="0"/>
            </a:endParaRPr>
          </a:p>
        </p:txBody>
      </p:sp>
      <p:pic>
        <p:nvPicPr>
          <p:cNvPr id="24" name="Graphic 23" descr="Angel face outline outline">
            <a:extLst>
              <a:ext uri="{FF2B5EF4-FFF2-40B4-BE49-F238E27FC236}">
                <a16:creationId xmlns:a16="http://schemas.microsoft.com/office/drawing/2014/main" id="{40AADAED-C6A7-FC12-FBD9-147542F4EF2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785907" y="2535331"/>
            <a:ext cx="2717116" cy="271711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5" name="Slide Number Placeholder 4">
            <a:extLst>
              <a:ext uri="{FF2B5EF4-FFF2-40B4-BE49-F238E27FC236}">
                <a16:creationId xmlns:a16="http://schemas.microsoft.com/office/drawing/2014/main" id="{14FD39E4-35EF-5035-9A4C-85A9DE5EF23B}"/>
              </a:ext>
            </a:extLst>
          </p:cNvPr>
          <p:cNvSpPr>
            <a:spLocks noGrp="1"/>
          </p:cNvSpPr>
          <p:nvPr>
            <p:ph type="sldNum" sz="quarter" idx="12"/>
          </p:nvPr>
        </p:nvSpPr>
        <p:spPr>
          <a:xfrm>
            <a:off x="10951856" y="5867131"/>
            <a:ext cx="551167" cy="365125"/>
          </a:xfrm>
        </p:spPr>
        <p:txBody>
          <a:bodyPr>
            <a:normAutofit fontScale="92500" lnSpcReduction="10000"/>
          </a:bodyPr>
          <a:lstStyle/>
          <a:p>
            <a:pPr>
              <a:spcAft>
                <a:spcPts val="600"/>
              </a:spcAft>
            </a:pPr>
            <a:fld id="{A49DFD55-3C28-40EF-9E31-A92D2E4017FF}" type="slidenum">
              <a:rPr lang="en-US" smtClean="0"/>
              <a:pPr>
                <a:spcAft>
                  <a:spcPts val="600"/>
                </a:spcAft>
              </a:pPr>
              <a:t>11</a:t>
            </a:fld>
            <a:endParaRPr lang="en-US"/>
          </a:p>
        </p:txBody>
      </p:sp>
    </p:spTree>
    <p:extLst>
      <p:ext uri="{BB962C8B-B14F-4D97-AF65-F5344CB8AC3E}">
        <p14:creationId xmlns:p14="http://schemas.microsoft.com/office/powerpoint/2010/main" val="1920107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003D-D6C9-B05A-C2BD-A7F13B93F026}"/>
              </a:ext>
            </a:extLst>
          </p:cNvPr>
          <p:cNvSpPr>
            <a:spLocks noGrp="1"/>
          </p:cNvSpPr>
          <p:nvPr>
            <p:ph type="title"/>
          </p:nvPr>
        </p:nvSpPr>
        <p:spPr>
          <a:xfrm>
            <a:off x="2592926" y="624110"/>
            <a:ext cx="4633466" cy="1280890"/>
          </a:xfrm>
        </p:spPr>
        <p:txBody>
          <a:bodyPr>
            <a:normAutofit/>
          </a:bodyPr>
          <a:lstStyle/>
          <a:p>
            <a:r>
              <a:rPr lang="bg-BG" dirty="0">
                <a:latin typeface="Times New Roman" panose="02020603050405020304" pitchFamily="18" charset="0"/>
                <a:cs typeface="Times New Roman" panose="02020603050405020304" pitchFamily="18" charset="0"/>
              </a:rPr>
              <a:t>За прехода от знания към умения</a:t>
            </a:r>
          </a:p>
        </p:txBody>
      </p:sp>
      <p:sp>
        <p:nvSpPr>
          <p:cNvPr id="3" name="Content Placeholder 2">
            <a:extLst>
              <a:ext uri="{FF2B5EF4-FFF2-40B4-BE49-F238E27FC236}">
                <a16:creationId xmlns:a16="http://schemas.microsoft.com/office/drawing/2014/main" id="{690C6027-5638-033E-438C-BDBD86057E48}"/>
              </a:ext>
            </a:extLst>
          </p:cNvPr>
          <p:cNvSpPr>
            <a:spLocks noGrp="1"/>
          </p:cNvSpPr>
          <p:nvPr>
            <p:ph idx="1"/>
          </p:nvPr>
        </p:nvSpPr>
        <p:spPr>
          <a:xfrm>
            <a:off x="1029920" y="3530318"/>
            <a:ext cx="5948396" cy="2803105"/>
          </a:xfrm>
        </p:spPr>
        <p:txBody>
          <a:bodyPr>
            <a:normAutofit/>
          </a:bodyPr>
          <a:lstStyle/>
          <a:p>
            <a:pPr algn="l"/>
            <a:r>
              <a:rPr lang="ru-RU" sz="1600" b="0" i="0" u="none" strike="noStrike" baseline="0" dirty="0">
                <a:solidFill>
                  <a:srgbClr val="4A4A49"/>
                </a:solidFill>
                <a:latin typeface="Times#20New#20Roman"/>
              </a:rPr>
              <a:t>Излизането от сферата на конкретния учебен предмет </a:t>
            </a:r>
            <a:r>
              <a:rPr lang="bg-BG" sz="1600" b="0" i="0" u="none" strike="noStrike" baseline="0" dirty="0">
                <a:solidFill>
                  <a:srgbClr val="4A4A49"/>
                </a:solidFill>
                <a:latin typeface="Times#20New#20Roman"/>
              </a:rPr>
              <a:t>предполага въвеждане</a:t>
            </a:r>
            <a:r>
              <a:rPr lang="en-US" sz="1600" b="0" i="0" u="none" strike="noStrike" baseline="0" dirty="0">
                <a:solidFill>
                  <a:srgbClr val="4A4A49"/>
                </a:solidFill>
                <a:latin typeface="Times#20New#20Roman"/>
              </a:rPr>
              <a:t> </a:t>
            </a:r>
            <a:r>
              <a:rPr lang="ru-RU" sz="1600" b="0" i="0" u="none" strike="noStrike" baseline="0" dirty="0">
                <a:solidFill>
                  <a:srgbClr val="4A4A49"/>
                </a:solidFill>
                <a:latin typeface="Times#20New#20Roman"/>
              </a:rPr>
              <a:t>на контекст на ученето на основата на общочовеш</a:t>
            </a:r>
            <a:r>
              <a:rPr lang="bg-BG" sz="1600" dirty="0">
                <a:solidFill>
                  <a:srgbClr val="4A4A49"/>
                </a:solidFill>
                <a:latin typeface="Times#20New#20Roman"/>
              </a:rPr>
              <a:t>ки теми</a:t>
            </a:r>
          </a:p>
          <a:p>
            <a:pPr algn="l"/>
            <a:r>
              <a:rPr lang="bg-BG" sz="1600" dirty="0">
                <a:solidFill>
                  <a:srgbClr val="4A4A49"/>
                </a:solidFill>
                <a:latin typeface="Times#20New#20Roman"/>
              </a:rPr>
              <a:t>Работа в екип и проектна дейност, за да се разгърнат изследователските умения на учениците. </a:t>
            </a:r>
          </a:p>
          <a:p>
            <a:pPr algn="l"/>
            <a:r>
              <a:rPr lang="bg-BG" sz="1600" dirty="0">
                <a:solidFill>
                  <a:srgbClr val="4A4A49"/>
                </a:solidFill>
                <a:latin typeface="Times#20New#20Roman"/>
              </a:rPr>
              <a:t>Поле за инициативност и творчество:</a:t>
            </a:r>
          </a:p>
          <a:p>
            <a:pPr lvl="1"/>
            <a:r>
              <a:rPr lang="bg-BG" sz="1050" dirty="0">
                <a:solidFill>
                  <a:srgbClr val="4A4A49"/>
                </a:solidFill>
                <a:latin typeface="Times#20New#20Roman"/>
              </a:rPr>
              <a:t>Въвличане на учениците в избора на образователни ресурси и теми</a:t>
            </a:r>
          </a:p>
          <a:p>
            <a:pPr lvl="1"/>
            <a:r>
              <a:rPr lang="bg-BG" sz="1050" dirty="0">
                <a:solidFill>
                  <a:srgbClr val="4A4A49"/>
                </a:solidFill>
                <a:latin typeface="Times#20New#20Roman"/>
              </a:rPr>
              <a:t>Обратна връзка за трудностите и обсъждане на начините за преодоляването им</a:t>
            </a:r>
          </a:p>
          <a:p>
            <a:pPr algn="l"/>
            <a:endParaRPr lang="bg-BG" sz="1600" dirty="0">
              <a:solidFill>
                <a:srgbClr val="4A4A49"/>
              </a:solidFill>
              <a:latin typeface="Times#20New#20Roman"/>
            </a:endParaRPr>
          </a:p>
        </p:txBody>
      </p:sp>
      <p:sp>
        <p:nvSpPr>
          <p:cNvPr id="5" name="Slide Number Placeholder 4">
            <a:extLst>
              <a:ext uri="{FF2B5EF4-FFF2-40B4-BE49-F238E27FC236}">
                <a16:creationId xmlns:a16="http://schemas.microsoft.com/office/drawing/2014/main" id="{2DC95C98-E2B0-85D6-A9E5-0A66C0AE2156}"/>
              </a:ext>
            </a:extLst>
          </p:cNvPr>
          <p:cNvSpPr>
            <a:spLocks noGrp="1"/>
          </p:cNvSpPr>
          <p:nvPr>
            <p:ph type="sldNum" sz="quarter" idx="12"/>
          </p:nvPr>
        </p:nvSpPr>
        <p:spPr/>
        <p:txBody>
          <a:bodyPr>
            <a:normAutofit/>
          </a:bodyPr>
          <a:lstStyle/>
          <a:p>
            <a:pPr>
              <a:lnSpc>
                <a:spcPct val="90000"/>
              </a:lnSpc>
              <a:spcAft>
                <a:spcPts val="600"/>
              </a:spcAft>
            </a:pPr>
            <a:fld id="{A49DFD55-3C28-40EF-9E31-A92D2E4017FF}" type="slidenum">
              <a:rPr lang="en-US" sz="1200" smtClean="0"/>
              <a:pPr>
                <a:lnSpc>
                  <a:spcPct val="90000"/>
                </a:lnSpc>
                <a:spcAft>
                  <a:spcPts val="600"/>
                </a:spcAft>
              </a:pPr>
              <a:t>12</a:t>
            </a:fld>
            <a:endParaRPr lang="en-US" sz="1900" dirty="0"/>
          </a:p>
        </p:txBody>
      </p:sp>
      <p:pic>
        <p:nvPicPr>
          <p:cNvPr id="9" name="Picture 8">
            <a:extLst>
              <a:ext uri="{FF2B5EF4-FFF2-40B4-BE49-F238E27FC236}">
                <a16:creationId xmlns:a16="http://schemas.microsoft.com/office/drawing/2014/main" id="{84FAE9FB-B294-335B-BDEF-AD77139D3200}"/>
              </a:ext>
            </a:extLst>
          </p:cNvPr>
          <p:cNvPicPr>
            <a:picLocks noChangeAspect="1"/>
          </p:cNvPicPr>
          <p:nvPr/>
        </p:nvPicPr>
        <p:blipFill>
          <a:blip r:embed="rId2"/>
          <a:stretch>
            <a:fillRect/>
          </a:stretch>
        </p:blipFill>
        <p:spPr>
          <a:xfrm>
            <a:off x="7556410" y="1710202"/>
            <a:ext cx="4001315" cy="3130899"/>
          </a:xfrm>
          <a:prstGeom prst="rect">
            <a:avLst/>
          </a:prstGeom>
        </p:spPr>
      </p:pic>
      <p:pic>
        <p:nvPicPr>
          <p:cNvPr id="7" name="Picture 6">
            <a:extLst>
              <a:ext uri="{FF2B5EF4-FFF2-40B4-BE49-F238E27FC236}">
                <a16:creationId xmlns:a16="http://schemas.microsoft.com/office/drawing/2014/main" id="{9B5D93F6-C22B-D90C-F4B4-088E1761813A}"/>
              </a:ext>
            </a:extLst>
          </p:cNvPr>
          <p:cNvPicPr>
            <a:picLocks noChangeAspect="1"/>
          </p:cNvPicPr>
          <p:nvPr/>
        </p:nvPicPr>
        <p:blipFill>
          <a:blip r:embed="rId3"/>
          <a:stretch>
            <a:fillRect/>
          </a:stretch>
        </p:blipFill>
        <p:spPr>
          <a:xfrm>
            <a:off x="3217114" y="1905000"/>
            <a:ext cx="3381375" cy="1285875"/>
          </a:xfrm>
          <a:prstGeom prst="rect">
            <a:avLst/>
          </a:prstGeom>
        </p:spPr>
      </p:pic>
    </p:spTree>
    <p:extLst>
      <p:ext uri="{BB962C8B-B14F-4D97-AF65-F5344CB8AC3E}">
        <p14:creationId xmlns:p14="http://schemas.microsoft.com/office/powerpoint/2010/main" val="2101071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2452-3100-8E2F-EF10-F1239CD5A6C0}"/>
              </a:ext>
            </a:extLst>
          </p:cNvPr>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В помощ на учителя по БЕЛ</a:t>
            </a:r>
            <a:endParaRPr lang="bg-B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B8BA430-AF72-F11D-CFD1-79BE890F9989}"/>
              </a:ext>
            </a:extLst>
          </p:cNvPr>
          <p:cNvSpPr>
            <a:spLocks noGrp="1"/>
          </p:cNvSpPr>
          <p:nvPr>
            <p:ph idx="1"/>
          </p:nvPr>
        </p:nvSpPr>
        <p:spPr/>
        <p:txBody>
          <a:bodyPr>
            <a:normAutofit/>
          </a:bodyPr>
          <a:lstStyle/>
          <a:p>
            <a:pPr marL="342900" lvl="0" indent="-342900">
              <a:lnSpc>
                <a:spcPct val="107000"/>
              </a:lnSpc>
              <a:spcAft>
                <a:spcPts val="800"/>
              </a:spcAft>
              <a:buFont typeface="Wingdings" panose="05000000000000000000" pitchFamily="2" charset="2"/>
              <a:buChar char=""/>
              <a:tabLst>
                <a:tab pos="457200" algn="l"/>
              </a:tabLst>
            </a:pPr>
            <a:r>
              <a:rPr lang="bg-BG" sz="1400" kern="100" dirty="0">
                <a:effectLst/>
                <a:latin typeface="Times New Roman" panose="02020603050405020304" pitchFamily="18" charset="0"/>
                <a:ea typeface="Calibri" panose="020F0502020204030204" pitchFamily="34" charset="0"/>
                <a:cs typeface="Times New Roman" panose="02020603050405020304" pitchFamily="18" charset="0"/>
              </a:rPr>
              <a:t>Речник на българския език </a:t>
            </a:r>
            <a:r>
              <a:rPr lang="en-US" sz="14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http://ibl.bas.bg/rbe/</a:t>
            </a:r>
            <a:endParaRPr lang="bg-BG"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bg-BG" sz="1400" kern="100" dirty="0">
                <a:effectLst/>
                <a:latin typeface="Times New Roman" panose="02020603050405020304" pitchFamily="18" charset="0"/>
                <a:ea typeface="Calibri" panose="020F0502020204030204" pitchFamily="34" charset="0"/>
                <a:cs typeface="Times New Roman" panose="02020603050405020304" pitchFamily="18" charset="0"/>
              </a:rPr>
              <a:t>„Написан</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o</a:t>
            </a:r>
            <a:r>
              <a:rPr lang="bg-BG" sz="1400" kern="100" dirty="0">
                <a:effectLst/>
                <a:latin typeface="Times New Roman" panose="02020603050405020304" pitchFamily="18" charset="0"/>
                <a:ea typeface="Calibri" panose="020F0502020204030204" pitchFamily="34" charset="0"/>
                <a:cs typeface="Times New Roman" panose="02020603050405020304" pitchFamily="18" charset="0"/>
              </a:rPr>
              <a:t>то остава – пиши правилно!“ </a:t>
            </a:r>
            <a:r>
              <a:rPr lang="en-US" sz="14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http://ibl.bas.bg/resursi/</a:t>
            </a:r>
            <a:endParaRPr lang="bg-BG"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bg-BG" sz="1400" kern="100" dirty="0">
                <a:effectLst/>
                <a:latin typeface="Times New Roman" panose="02020603050405020304" pitchFamily="18" charset="0"/>
                <a:ea typeface="Calibri" panose="020F0502020204030204" pitchFamily="34" charset="0"/>
                <a:cs typeface="Times New Roman" panose="02020603050405020304" pitchFamily="18" charset="0"/>
              </a:rPr>
              <a:t>Езикови справки </a:t>
            </a:r>
            <a:r>
              <a:rPr lang="en-US" sz="14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http://ibl.bas.bg/ezikovispravki/kategorii/</a:t>
            </a:r>
            <a:endParaRPr lang="bg-BG"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ru-RU" sz="1400" kern="100" dirty="0">
                <a:effectLst/>
                <a:latin typeface="Times New Roman" panose="02020603050405020304" pitchFamily="18" charset="0"/>
                <a:ea typeface="Calibri" panose="020F0502020204030204" pitchFamily="34" charset="0"/>
                <a:cs typeface="Times New Roman" panose="02020603050405020304" pitchFamily="18" charset="0"/>
              </a:rPr>
              <a:t>Каталог на образователни ресурси със свободен достъп – Проект </a:t>
            </a:r>
            <a:r>
              <a:rPr lang="bg-BG" sz="1400" kern="100" dirty="0">
                <a:latin typeface="Times New Roman" panose="02020603050405020304" pitchFamily="18" charset="0"/>
                <a:ea typeface="Calibri" panose="020F0502020204030204" pitchFamily="34" charset="0"/>
                <a:cs typeface="Times New Roman" panose="02020603050405020304" pitchFamily="18" charset="0"/>
              </a:rPr>
              <a:t>„</a:t>
            </a:r>
            <a:r>
              <a:rPr lang="ru-RU" sz="1400" kern="100" dirty="0">
                <a:effectLst/>
                <a:latin typeface="Times New Roman" panose="02020603050405020304" pitchFamily="18" charset="0"/>
                <a:ea typeface="Calibri" panose="020F0502020204030204" pitchFamily="34" charset="0"/>
                <a:cs typeface="Times New Roman" panose="02020603050405020304" pitchFamily="18" charset="0"/>
              </a:rPr>
              <a:t>Образование за утрешния ден</a:t>
            </a:r>
            <a:r>
              <a:rPr lang="bg-BG" sz="1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https://oer.mon.bg/s/oer/page/welcome</a:t>
            </a:r>
            <a:endParaRPr lang="bg-BG" sz="14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bg-BG" sz="1400" kern="100" dirty="0">
                <a:effectLst/>
                <a:latin typeface="Times New Roman" panose="02020603050405020304" pitchFamily="18" charset="0"/>
                <a:ea typeface="Calibri" panose="020F0502020204030204" pitchFamily="34" charset="0"/>
                <a:cs typeface="Times New Roman" panose="02020603050405020304" pitchFamily="18" charset="0"/>
              </a:rPr>
              <a:t>Дигитална раница </a:t>
            </a:r>
            <a:r>
              <a:rPr lang="en-US" sz="1400" u="sng" kern="100" dirty="0">
                <a:solidFill>
                  <a:srgbClr val="52BE08"/>
                </a:solidFill>
                <a:latin typeface="Times New Roman" panose="02020603050405020304" pitchFamily="18" charset="0"/>
                <a:cs typeface="Times New Roman" panose="02020603050405020304" pitchFamily="18" charset="0"/>
              </a:rPr>
              <a:t>https://edu.mon.bg/</a:t>
            </a:r>
            <a:endParaRPr lang="bg-BG" sz="1400" u="sng" kern="100" dirty="0">
              <a:solidFill>
                <a:srgbClr val="52BE08"/>
              </a:solidFill>
              <a:latin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bg-BG" sz="1400" kern="100" dirty="0">
                <a:effectLst/>
                <a:latin typeface="Times New Roman" panose="02020603050405020304" pitchFamily="18" charset="0"/>
                <a:ea typeface="Calibri" panose="020F0502020204030204" pitchFamily="34" charset="0"/>
                <a:cs typeface="Times New Roman" panose="02020603050405020304" pitchFamily="18" charset="0"/>
              </a:rPr>
              <a:t>На ел. страница на МОН </a:t>
            </a:r>
            <a:r>
              <a:rPr lang="bg-BG" sz="14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 </a:t>
            </a:r>
            <a:r>
              <a:rPr lang="en-US" sz="14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https://www.mon.bg</a:t>
            </a:r>
            <a:endParaRPr lang="bg-BG"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
              <a:tabLst>
                <a:tab pos="914400" algn="l"/>
              </a:tabLst>
            </a:pPr>
            <a:r>
              <a:rPr lang="bg-BG" sz="1400" kern="100" dirty="0">
                <a:effectLst/>
                <a:latin typeface="Times New Roman" panose="02020603050405020304" pitchFamily="18" charset="0"/>
                <a:ea typeface="Calibri" panose="020F0502020204030204" pitchFamily="34" charset="0"/>
                <a:cs typeface="Times New Roman" panose="02020603050405020304" pitchFamily="18" charset="0"/>
              </a:rPr>
              <a:t> Олимпиади и национални състезания  </a:t>
            </a:r>
            <a:r>
              <a:rPr lang="en-US" sz="14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https://www.mon.bg/bg/80</a:t>
            </a:r>
            <a:endParaRPr lang="bg-BG"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
              <a:tabLst>
                <a:tab pos="914400" algn="l"/>
              </a:tabLst>
            </a:pPr>
            <a:r>
              <a:rPr lang="bg-BG" sz="1400" kern="100" dirty="0">
                <a:effectLst/>
                <a:latin typeface="Times New Roman" panose="02020603050405020304" pitchFamily="18" charset="0"/>
                <a:ea typeface="Calibri" panose="020F0502020204030204" pitchFamily="34" charset="0"/>
                <a:cs typeface="Times New Roman" panose="02020603050405020304" pitchFamily="18" charset="0"/>
              </a:rPr>
              <a:t>Учебни и учебно-изпитни програми по НВО и ДЗИ </a:t>
            </a:r>
            <a:r>
              <a:rPr lang="en-US" sz="14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8"/>
              </a:rPr>
              <a:t>https://www.mon.bg/bg/1</a:t>
            </a:r>
            <a:endParaRPr lang="bg-BG"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530D9BC-660A-D5B1-788F-35A913F06A0D}"/>
              </a:ext>
            </a:extLst>
          </p:cNvPr>
          <p:cNvSpPr>
            <a:spLocks noGrp="1"/>
          </p:cNvSpPr>
          <p:nvPr>
            <p:ph type="sldNum" sz="quarter" idx="12"/>
          </p:nvPr>
        </p:nvSpPr>
        <p:spPr/>
        <p:txBody>
          <a:bodyPr/>
          <a:lstStyle/>
          <a:p>
            <a:fld id="{A49DFD55-3C28-40EF-9E31-A92D2E4017FF}" type="slidenum">
              <a:rPr lang="en-US" smtClean="0"/>
              <a:t>13</a:t>
            </a:fld>
            <a:endParaRPr lang="en-US" dirty="0"/>
          </a:p>
        </p:txBody>
      </p:sp>
    </p:spTree>
    <p:extLst>
      <p:ext uri="{BB962C8B-B14F-4D97-AF65-F5344CB8AC3E}">
        <p14:creationId xmlns:p14="http://schemas.microsoft.com/office/powerpoint/2010/main" val="4083048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74E1-549B-0D0C-1635-6C7DBE136644}"/>
              </a:ext>
            </a:extLst>
          </p:cNvPr>
          <p:cNvSpPr>
            <a:spLocks noGrp="1"/>
          </p:cNvSpPr>
          <p:nvPr>
            <p:ph type="title"/>
          </p:nvPr>
        </p:nvSpPr>
        <p:spPr/>
        <p:txBody>
          <a:bodyPr/>
          <a:lstStyle/>
          <a:p>
            <a:r>
              <a:rPr lang="bg-BG" dirty="0"/>
              <a:t>Формиращо оценяване</a:t>
            </a:r>
          </a:p>
        </p:txBody>
      </p:sp>
      <p:sp>
        <p:nvSpPr>
          <p:cNvPr id="3" name="Content Placeholder 2">
            <a:extLst>
              <a:ext uri="{FF2B5EF4-FFF2-40B4-BE49-F238E27FC236}">
                <a16:creationId xmlns:a16="http://schemas.microsoft.com/office/drawing/2014/main" id="{BC3FE05C-E54C-A04E-9AC0-F43A2E22C2C6}"/>
              </a:ext>
            </a:extLst>
          </p:cNvPr>
          <p:cNvSpPr>
            <a:spLocks noGrp="1"/>
          </p:cNvSpPr>
          <p:nvPr>
            <p:ph idx="1"/>
          </p:nvPr>
        </p:nvSpPr>
        <p:spPr/>
        <p:txBody>
          <a:bodyPr/>
          <a:lstStyle/>
          <a:p>
            <a:pPr algn="l"/>
            <a:r>
              <a:rPr lang="ru-RU" sz="1600" b="1" i="0" dirty="0">
                <a:solidFill>
                  <a:srgbClr val="053264"/>
                </a:solidFill>
                <a:effectLst/>
                <a:latin typeface="Times New Roman" panose="02020603050405020304" pitchFamily="18" charset="0"/>
                <a:cs typeface="Times New Roman" panose="02020603050405020304" pitchFamily="18" charset="0"/>
              </a:rPr>
              <a:t>Формиращото оценяване показва как ученикът усвоява текущия материал.</a:t>
            </a:r>
            <a:endParaRPr lang="ru-RU" sz="1600" b="0" i="0" dirty="0">
              <a:solidFill>
                <a:srgbClr val="053264"/>
              </a:solidFill>
              <a:effectLst/>
              <a:latin typeface="Times New Roman" panose="02020603050405020304" pitchFamily="18" charset="0"/>
              <a:cs typeface="Times New Roman" panose="02020603050405020304" pitchFamily="18" charset="0"/>
            </a:endParaRPr>
          </a:p>
          <a:p>
            <a:pPr algn="l"/>
            <a:r>
              <a:rPr lang="ru-RU" sz="1600" b="1" i="0" dirty="0">
                <a:solidFill>
                  <a:srgbClr val="053264"/>
                </a:solidFill>
                <a:effectLst/>
                <a:latin typeface="Times New Roman" panose="02020603050405020304" pitchFamily="18" charset="0"/>
                <a:cs typeface="Times New Roman" panose="02020603050405020304" pitchFamily="18" charset="0"/>
              </a:rPr>
              <a:t>Сумативното оценяване показва каква част от целия, изучаван материал е научил.</a:t>
            </a:r>
            <a:endParaRPr lang="ru-RU" sz="1600" b="0" i="0" dirty="0">
              <a:solidFill>
                <a:srgbClr val="053264"/>
              </a:solidFill>
              <a:effectLst/>
              <a:latin typeface="Times New Roman" panose="02020603050405020304" pitchFamily="18" charset="0"/>
              <a:cs typeface="Times New Roman" panose="02020603050405020304" pitchFamily="18" charset="0"/>
            </a:endParaRPr>
          </a:p>
          <a:p>
            <a:pPr algn="l"/>
            <a:r>
              <a:rPr lang="ru-RU" sz="1600" b="0" i="0" dirty="0">
                <a:solidFill>
                  <a:srgbClr val="053264"/>
                </a:solidFill>
                <a:effectLst/>
                <a:latin typeface="Times New Roman" panose="02020603050405020304" pitchFamily="18" charset="0"/>
                <a:cs typeface="Times New Roman" panose="02020603050405020304" pitchFamily="18" charset="0"/>
              </a:rPr>
              <a:t>Това означава, че в класната стая формиращото оценяване се провежда редовно, през определен период от време (например всеки вторник), </a:t>
            </a:r>
            <a:r>
              <a:rPr lang="ru-RU" sz="1600" b="1" i="0" dirty="0">
                <a:solidFill>
                  <a:srgbClr val="053264"/>
                </a:solidFill>
                <a:effectLst/>
                <a:latin typeface="Times New Roman" panose="02020603050405020304" pitchFamily="18" charset="0"/>
                <a:cs typeface="Times New Roman" panose="02020603050405020304" pitchFamily="18" charset="0"/>
              </a:rPr>
              <a:t>по време на текущия раздел</a:t>
            </a:r>
            <a:r>
              <a:rPr lang="ru-RU" sz="1600" b="0" i="0" dirty="0">
                <a:solidFill>
                  <a:srgbClr val="053264"/>
                </a:solidFill>
                <a:effectLst/>
                <a:latin typeface="Times New Roman" panose="02020603050405020304" pitchFamily="18" charset="0"/>
                <a:cs typeface="Times New Roman" panose="02020603050405020304" pitchFamily="18" charset="0"/>
              </a:rPr>
              <a:t>, докато сумативното оценяване се провежда </a:t>
            </a:r>
            <a:r>
              <a:rPr lang="ru-RU" sz="1600" b="1" i="0" dirty="0">
                <a:solidFill>
                  <a:srgbClr val="053264"/>
                </a:solidFill>
                <a:effectLst/>
                <a:latin typeface="Times New Roman" panose="02020603050405020304" pitchFamily="18" charset="0"/>
                <a:cs typeface="Times New Roman" panose="02020603050405020304" pitchFamily="18" charset="0"/>
              </a:rPr>
              <a:t>след раздела</a:t>
            </a:r>
            <a:r>
              <a:rPr lang="ru-RU" sz="1600" b="0" i="0" dirty="0">
                <a:solidFill>
                  <a:srgbClr val="053264"/>
                </a:solidFill>
                <a:effectLst/>
                <a:latin typeface="Times New Roman" panose="02020603050405020304" pitchFamily="18" charset="0"/>
                <a:cs typeface="Times New Roman" panose="02020603050405020304" pitchFamily="18" charset="0"/>
              </a:rPr>
              <a:t>.</a:t>
            </a:r>
          </a:p>
          <a:p>
            <a:pPr algn="l"/>
            <a:r>
              <a:rPr lang="ru-RU" sz="1600" b="0" i="0" dirty="0">
                <a:solidFill>
                  <a:srgbClr val="053264"/>
                </a:solidFill>
                <a:effectLst/>
                <a:latin typeface="Times New Roman" panose="02020603050405020304" pitchFamily="18" charset="0"/>
                <a:cs typeface="Times New Roman" panose="02020603050405020304" pitchFamily="18" charset="0"/>
              </a:rPr>
              <a:t>Сумативно оценяване са всички тестове, класни работи, доклади и проекти в края на срока. Формиращо оценяване са всички междинни куизове, проекти, игри, презентации и групови задачи.</a:t>
            </a:r>
          </a:p>
          <a:p>
            <a:endParaRPr lang="bg-BG" dirty="0"/>
          </a:p>
        </p:txBody>
      </p:sp>
      <p:sp>
        <p:nvSpPr>
          <p:cNvPr id="5" name="Slide Number Placeholder 4">
            <a:extLst>
              <a:ext uri="{FF2B5EF4-FFF2-40B4-BE49-F238E27FC236}">
                <a16:creationId xmlns:a16="http://schemas.microsoft.com/office/drawing/2014/main" id="{4C2CF163-67D2-15F9-F4DA-DB7EAA71811B}"/>
              </a:ext>
            </a:extLst>
          </p:cNvPr>
          <p:cNvSpPr>
            <a:spLocks noGrp="1"/>
          </p:cNvSpPr>
          <p:nvPr>
            <p:ph type="sldNum" sz="quarter" idx="12"/>
          </p:nvPr>
        </p:nvSpPr>
        <p:spPr/>
        <p:txBody>
          <a:bodyPr/>
          <a:lstStyle/>
          <a:p>
            <a:fld id="{A49DFD55-3C28-40EF-9E31-A92D2E4017FF}" type="slidenum">
              <a:rPr lang="en-US" smtClean="0"/>
              <a:t>14</a:t>
            </a:fld>
            <a:endParaRPr lang="en-US" dirty="0"/>
          </a:p>
        </p:txBody>
      </p:sp>
    </p:spTree>
    <p:extLst>
      <p:ext uri="{BB962C8B-B14F-4D97-AF65-F5344CB8AC3E}">
        <p14:creationId xmlns:p14="http://schemas.microsoft.com/office/powerpoint/2010/main" val="1609809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D0A9-13CF-84A1-17D4-F10BC344FB44}"/>
              </a:ext>
            </a:extLst>
          </p:cNvPr>
          <p:cNvSpPr>
            <a:spLocks noGrp="1"/>
          </p:cNvSpPr>
          <p:nvPr>
            <p:ph type="title"/>
          </p:nvPr>
        </p:nvSpPr>
        <p:spPr/>
        <p:txBody>
          <a:bodyPr>
            <a:normAutofit fontScale="90000"/>
          </a:bodyPr>
          <a:lstStyle/>
          <a:p>
            <a:r>
              <a:rPr lang="ru-RU" sz="4000" dirty="0"/>
              <a:t>Основни принципи, определящи съдържателното функциониране на формиращото оценяване </a:t>
            </a:r>
            <a:br>
              <a:rPr lang="ru-RU" dirty="0">
                <a:solidFill>
                  <a:srgbClr val="000000"/>
                </a:solidFill>
                <a:latin typeface="Times New Roman" panose="02020603050405020304" pitchFamily="18" charset="0"/>
              </a:rPr>
            </a:br>
            <a:endParaRPr lang="bg-BG" dirty="0"/>
          </a:p>
        </p:txBody>
      </p:sp>
      <p:sp>
        <p:nvSpPr>
          <p:cNvPr id="3" name="Content Placeholder 2">
            <a:extLst>
              <a:ext uri="{FF2B5EF4-FFF2-40B4-BE49-F238E27FC236}">
                <a16:creationId xmlns:a16="http://schemas.microsoft.com/office/drawing/2014/main" id="{9D82B4F6-40A9-973A-33FB-E244A3337776}"/>
              </a:ext>
            </a:extLst>
          </p:cNvPr>
          <p:cNvSpPr>
            <a:spLocks noGrp="1"/>
          </p:cNvSpPr>
          <p:nvPr>
            <p:ph idx="1"/>
          </p:nvPr>
        </p:nvSpPr>
        <p:spPr>
          <a:xfrm>
            <a:off x="2589212" y="2538013"/>
            <a:ext cx="8915400" cy="3777622"/>
          </a:xfrm>
        </p:spPr>
        <p:txBody>
          <a:bodyPr>
            <a:normAutofit fontScale="62500" lnSpcReduction="20000"/>
          </a:bodyPr>
          <a:lstStyle/>
          <a:p>
            <a:pPr algn="l"/>
            <a:endParaRPr lang="bg-BG" sz="1800" b="0" i="0" u="none" strike="noStrike" baseline="0" dirty="0">
              <a:solidFill>
                <a:srgbClr val="000000"/>
              </a:solidFill>
              <a:latin typeface="Times New Roman" panose="02020603050405020304" pitchFamily="18" charset="0"/>
            </a:endParaRPr>
          </a:p>
          <a:p>
            <a:r>
              <a:rPr lang="ru-RU" sz="2300" dirty="0">
                <a:solidFill>
                  <a:srgbClr val="053264"/>
                </a:solidFill>
                <a:latin typeface="Times New Roman" panose="02020603050405020304" pitchFamily="18" charset="0"/>
                <a:cs typeface="Times New Roman" panose="02020603050405020304" pitchFamily="18" charset="0"/>
              </a:rPr>
              <a:t>Формиращото оценяване е част от ефективното планиране на обучението. </a:t>
            </a:r>
          </a:p>
          <a:p>
            <a:r>
              <a:rPr lang="ru-RU" sz="2300" dirty="0">
                <a:solidFill>
                  <a:srgbClr val="053264"/>
                </a:solidFill>
                <a:latin typeface="Times New Roman" panose="02020603050405020304" pitchFamily="18" charset="0"/>
                <a:cs typeface="Times New Roman" panose="02020603050405020304" pitchFamily="18" charset="0"/>
              </a:rPr>
              <a:t>Формиращото оценяване се концентрира върху това как учениците учат. </a:t>
            </a:r>
          </a:p>
          <a:p>
            <a:r>
              <a:rPr lang="ru-RU" sz="2300" dirty="0">
                <a:solidFill>
                  <a:srgbClr val="053264"/>
                </a:solidFill>
                <a:latin typeface="Times New Roman" panose="02020603050405020304" pitchFamily="18" charset="0"/>
                <a:cs typeface="Times New Roman" panose="02020603050405020304" pitchFamily="18" charset="0"/>
              </a:rPr>
              <a:t>Формиращото оценяване трябва да бъде ключово професионално умение на учителя. </a:t>
            </a:r>
          </a:p>
          <a:p>
            <a:r>
              <a:rPr lang="ru-RU" sz="2300" dirty="0">
                <a:solidFill>
                  <a:srgbClr val="053264"/>
                </a:solidFill>
                <a:latin typeface="Times New Roman" panose="02020603050405020304" pitchFamily="18" charset="0"/>
                <a:cs typeface="Times New Roman" panose="02020603050405020304" pitchFamily="18" charset="0"/>
              </a:rPr>
              <a:t>Формиращото оценяване трябва да е хуманно и конструктивно, защото оценяването има емоционален ефект. </a:t>
            </a:r>
          </a:p>
          <a:p>
            <a:r>
              <a:rPr lang="ru-RU" sz="2300" dirty="0">
                <a:solidFill>
                  <a:srgbClr val="053264"/>
                </a:solidFill>
                <a:latin typeface="Times New Roman" panose="02020603050405020304" pitchFamily="18" charset="0"/>
                <a:cs typeface="Times New Roman" panose="02020603050405020304" pitchFamily="18" charset="0"/>
              </a:rPr>
              <a:t>Формиращото оценяване отчита важността на оценяването по отношение на мотивацията. </a:t>
            </a:r>
          </a:p>
          <a:p>
            <a:r>
              <a:rPr lang="ru-RU" sz="2300" dirty="0">
                <a:solidFill>
                  <a:srgbClr val="053264"/>
                </a:solidFill>
                <a:latin typeface="Times New Roman" panose="02020603050405020304" pitchFamily="18" charset="0"/>
                <a:cs typeface="Times New Roman" panose="02020603050405020304" pitchFamily="18" charset="0"/>
              </a:rPr>
              <a:t>Формиращото оценяване е резултат от взаимно разбиране на целите на обучение и критериите за оценяване. </a:t>
            </a:r>
          </a:p>
          <a:p>
            <a:r>
              <a:rPr lang="ru-RU" sz="2300" dirty="0">
                <a:solidFill>
                  <a:srgbClr val="053264"/>
                </a:solidFill>
                <a:latin typeface="Times New Roman" panose="02020603050405020304" pitchFamily="18" charset="0"/>
                <a:cs typeface="Times New Roman" panose="02020603050405020304" pitchFamily="18" charset="0"/>
              </a:rPr>
              <a:t>Формиращото оценяване има централно значение за подобряване на индивидуалния процес на обучение, затова то трябва да осигурява конструктивно ръководство. </a:t>
            </a:r>
          </a:p>
          <a:p>
            <a:r>
              <a:rPr lang="ru-RU" sz="2300" dirty="0">
                <a:solidFill>
                  <a:srgbClr val="053264"/>
                </a:solidFill>
                <a:latin typeface="Times New Roman" panose="02020603050405020304" pitchFamily="18" charset="0"/>
                <a:cs typeface="Times New Roman" panose="02020603050405020304" pitchFamily="18" charset="0"/>
              </a:rPr>
              <a:t>Формиращото оценяване развива способностите на учениците за самооценяване и самоуправление на процеса на учене. </a:t>
            </a:r>
          </a:p>
          <a:p>
            <a:r>
              <a:rPr lang="ru-RU" sz="2300" dirty="0">
                <a:solidFill>
                  <a:srgbClr val="053264"/>
                </a:solidFill>
                <a:latin typeface="Times New Roman" panose="02020603050405020304" pitchFamily="18" charset="0"/>
                <a:cs typeface="Times New Roman" panose="02020603050405020304" pitchFamily="18" charset="0"/>
              </a:rPr>
              <a:t>Формиращото оценяване трябва да изгражда цялостна представа за ученика и да го ръководи по посока на подобряване процеса на учене. </a:t>
            </a:r>
          </a:p>
          <a:p>
            <a:endParaRPr lang="bg-BG" dirty="0"/>
          </a:p>
        </p:txBody>
      </p:sp>
      <p:sp>
        <p:nvSpPr>
          <p:cNvPr id="5" name="Slide Number Placeholder 4">
            <a:extLst>
              <a:ext uri="{FF2B5EF4-FFF2-40B4-BE49-F238E27FC236}">
                <a16:creationId xmlns:a16="http://schemas.microsoft.com/office/drawing/2014/main" id="{1B655EF5-32D3-73F5-D6E5-4FE644F61EAE}"/>
              </a:ext>
            </a:extLst>
          </p:cNvPr>
          <p:cNvSpPr>
            <a:spLocks noGrp="1"/>
          </p:cNvSpPr>
          <p:nvPr>
            <p:ph type="sldNum" sz="quarter" idx="12"/>
          </p:nvPr>
        </p:nvSpPr>
        <p:spPr/>
        <p:txBody>
          <a:bodyPr/>
          <a:lstStyle/>
          <a:p>
            <a:fld id="{A49DFD55-3C28-40EF-9E31-A92D2E4017FF}" type="slidenum">
              <a:rPr lang="en-US" smtClean="0"/>
              <a:t>15</a:t>
            </a:fld>
            <a:endParaRPr lang="en-US" dirty="0"/>
          </a:p>
        </p:txBody>
      </p:sp>
    </p:spTree>
    <p:extLst>
      <p:ext uri="{BB962C8B-B14F-4D97-AF65-F5344CB8AC3E}">
        <p14:creationId xmlns:p14="http://schemas.microsoft.com/office/powerpoint/2010/main" val="3509196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D1B5-EB53-3F7F-83E1-E564320F84BF}"/>
              </a:ext>
            </a:extLst>
          </p:cNvPr>
          <p:cNvSpPr>
            <a:spLocks noGrp="1"/>
          </p:cNvSpPr>
          <p:nvPr>
            <p:ph type="title"/>
          </p:nvPr>
        </p:nvSpPr>
        <p:spPr/>
        <p:txBody>
          <a:bodyPr/>
          <a:lstStyle/>
          <a:p>
            <a:r>
              <a:rPr lang="bg-BG" dirty="0"/>
              <a:t>Формиращо оценяване</a:t>
            </a:r>
          </a:p>
        </p:txBody>
      </p:sp>
      <p:sp>
        <p:nvSpPr>
          <p:cNvPr id="3" name="Content Placeholder 2">
            <a:extLst>
              <a:ext uri="{FF2B5EF4-FFF2-40B4-BE49-F238E27FC236}">
                <a16:creationId xmlns:a16="http://schemas.microsoft.com/office/drawing/2014/main" id="{4F01BE29-592A-D1B5-43F4-17DB45AC8BF6}"/>
              </a:ext>
            </a:extLst>
          </p:cNvPr>
          <p:cNvSpPr>
            <a:spLocks noGrp="1"/>
          </p:cNvSpPr>
          <p:nvPr>
            <p:ph idx="1"/>
          </p:nvPr>
        </p:nvSpPr>
        <p:spPr/>
        <p:txBody>
          <a:bodyPr/>
          <a:lstStyle/>
          <a:p>
            <a:pPr marL="0" indent="0">
              <a:buNone/>
            </a:pPr>
            <a:r>
              <a:rPr lang="ru-RU" b="0" i="0" dirty="0">
                <a:solidFill>
                  <a:srgbClr val="053264"/>
                </a:solidFill>
                <a:effectLst/>
                <a:latin typeface="Times New Roman" panose="02020603050405020304" pitchFamily="18" charset="0"/>
                <a:cs typeface="Times New Roman" panose="02020603050405020304" pitchFamily="18" charset="0"/>
              </a:rPr>
              <a:t>Формиращото оценяване е комбинация от дейности, които взети заедно образуват цикъл. Тъй като целта му не е да постави оценка на ученика, а да измери прогреса по поставените цели, то най-важната стъпка е анализът на резултатите. След като учителят набележи пропуските на учениците и зоните за подобрение, той адаптира бъдещото си преподаване, като създава нови цели и целенасочено ръководи учебния процес, докато не проведе ново формиращо оценяване. Ето затова формиращото оценяване се прилага често и редовно.</a:t>
            </a:r>
            <a:endParaRPr lang="bg-BG"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E347D0E9-B789-1755-EBE6-857E4B19AD5D}"/>
              </a:ext>
            </a:extLst>
          </p:cNvPr>
          <p:cNvSpPr>
            <a:spLocks noGrp="1"/>
          </p:cNvSpPr>
          <p:nvPr>
            <p:ph type="dt" sz="half" idx="10"/>
          </p:nvPr>
        </p:nvSpPr>
        <p:spPr/>
        <p:txBody>
          <a:bodyPr/>
          <a:lstStyle/>
          <a:p>
            <a:r>
              <a:rPr lang="bg-BG"/>
              <a:t>2022</a:t>
            </a:r>
            <a:endParaRPr lang="en-US" dirty="0"/>
          </a:p>
        </p:txBody>
      </p:sp>
      <p:sp>
        <p:nvSpPr>
          <p:cNvPr id="5" name="Slide Number Placeholder 4">
            <a:extLst>
              <a:ext uri="{FF2B5EF4-FFF2-40B4-BE49-F238E27FC236}">
                <a16:creationId xmlns:a16="http://schemas.microsoft.com/office/drawing/2014/main" id="{0D8A3EBA-2640-2FB2-3EE3-203A9C89C5A5}"/>
              </a:ext>
            </a:extLst>
          </p:cNvPr>
          <p:cNvSpPr>
            <a:spLocks noGrp="1"/>
          </p:cNvSpPr>
          <p:nvPr>
            <p:ph type="sldNum" sz="quarter" idx="12"/>
          </p:nvPr>
        </p:nvSpPr>
        <p:spPr/>
        <p:txBody>
          <a:bodyPr/>
          <a:lstStyle/>
          <a:p>
            <a:fld id="{A49DFD55-3C28-40EF-9E31-A92D2E4017FF}" type="slidenum">
              <a:rPr lang="en-US" smtClean="0"/>
              <a:t>16</a:t>
            </a:fld>
            <a:endParaRPr lang="en-US" dirty="0"/>
          </a:p>
        </p:txBody>
      </p:sp>
    </p:spTree>
    <p:extLst>
      <p:ext uri="{BB962C8B-B14F-4D97-AF65-F5344CB8AC3E}">
        <p14:creationId xmlns:p14="http://schemas.microsoft.com/office/powerpoint/2010/main" val="1532310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D1B5-EB53-3F7F-83E1-E564320F84BF}"/>
              </a:ext>
            </a:extLst>
          </p:cNvPr>
          <p:cNvSpPr>
            <a:spLocks noGrp="1"/>
          </p:cNvSpPr>
          <p:nvPr>
            <p:ph type="title"/>
          </p:nvPr>
        </p:nvSpPr>
        <p:spPr/>
        <p:txBody>
          <a:bodyPr/>
          <a:lstStyle/>
          <a:p>
            <a:r>
              <a:rPr lang="bg-BG" dirty="0"/>
              <a:t>Формиращо оценяване</a:t>
            </a:r>
          </a:p>
        </p:txBody>
      </p:sp>
      <p:sp>
        <p:nvSpPr>
          <p:cNvPr id="3" name="Content Placeholder 2">
            <a:extLst>
              <a:ext uri="{FF2B5EF4-FFF2-40B4-BE49-F238E27FC236}">
                <a16:creationId xmlns:a16="http://schemas.microsoft.com/office/drawing/2014/main" id="{4F01BE29-592A-D1B5-43F4-17DB45AC8BF6}"/>
              </a:ext>
            </a:extLst>
          </p:cNvPr>
          <p:cNvSpPr>
            <a:spLocks noGrp="1"/>
          </p:cNvSpPr>
          <p:nvPr>
            <p:ph idx="1"/>
          </p:nvPr>
        </p:nvSpPr>
        <p:spPr/>
        <p:txBody>
          <a:bodyPr>
            <a:normAutofit/>
          </a:bodyPr>
          <a:lstStyle/>
          <a:p>
            <a:pPr>
              <a:lnSpc>
                <a:spcPct val="80000"/>
              </a:lnSpc>
            </a:pPr>
            <a:r>
              <a:rPr lang="bg-BG" altLang="bg-BG" sz="1800" dirty="0">
                <a:latin typeface="Times New Roman" panose="02020603050405020304" pitchFamily="18" charset="0"/>
                <a:cs typeface="Times New Roman" panose="02020603050405020304" pitchFamily="18" charset="0"/>
              </a:rPr>
              <a:t>Основната характеристика на този вид оценяване е даването на обратна информация за езиковата подготовка на ученика, за напредъка или за трудностите, с които се сблъсква в процеса на обучение. Установява се в каква степен се усъвършенстват комуникативноречевите умения; как ефективно да се работи над грешките (отклоненията от книжовните норми) и над слабостите (отклоненията от изискванията за уместност на изказа).</a:t>
            </a:r>
          </a:p>
          <a:p>
            <a:pPr>
              <a:lnSpc>
                <a:spcPct val="80000"/>
              </a:lnSpc>
            </a:pPr>
            <a:r>
              <a:rPr lang="bg-BG" altLang="bg-BG" sz="1800" dirty="0">
                <a:latin typeface="Times New Roman" panose="02020603050405020304" pitchFamily="18" charset="0"/>
                <a:cs typeface="Times New Roman" panose="02020603050405020304" pitchFamily="18" charset="0"/>
              </a:rPr>
              <a:t>Качественото обучение по български език до голяма степен зависи от уместното прилагане на оценяването. От начина, по който се практикува оценяването, зависи: </a:t>
            </a:r>
          </a:p>
          <a:p>
            <a:pPr marL="0" indent="0">
              <a:lnSpc>
                <a:spcPct val="80000"/>
              </a:lnSpc>
              <a:buNone/>
            </a:pPr>
            <a:r>
              <a:rPr lang="bg-BG" altLang="bg-BG" dirty="0">
                <a:latin typeface="Times New Roman" panose="02020603050405020304" pitchFamily="18" charset="0"/>
                <a:cs typeface="Times New Roman" panose="02020603050405020304" pitchFamily="18" charset="0"/>
              </a:rPr>
              <a:t>1</a:t>
            </a:r>
            <a:r>
              <a:rPr lang="bg-BG" altLang="bg-BG" sz="1800" dirty="0">
                <a:latin typeface="Times New Roman" panose="02020603050405020304" pitchFamily="18" charset="0"/>
                <a:cs typeface="Times New Roman" panose="02020603050405020304" pitchFamily="18" charset="0"/>
              </a:rPr>
              <a:t>)отношението на ученика към ученето;</a:t>
            </a:r>
          </a:p>
          <a:p>
            <a:pPr marL="0" indent="0">
              <a:lnSpc>
                <a:spcPct val="80000"/>
              </a:lnSpc>
              <a:buNone/>
            </a:pPr>
            <a:r>
              <a:rPr lang="bg-BG" altLang="bg-BG" sz="1800" dirty="0">
                <a:latin typeface="Times New Roman" panose="02020603050405020304" pitchFamily="18" charset="0"/>
                <a:cs typeface="Times New Roman" panose="02020603050405020304" pitchFamily="18" charset="0"/>
              </a:rPr>
              <a:t>2) формирането на интерес към учебни предмет;</a:t>
            </a:r>
          </a:p>
          <a:p>
            <a:pPr marL="0" indent="0">
              <a:lnSpc>
                <a:spcPct val="80000"/>
              </a:lnSpc>
              <a:buNone/>
            </a:pPr>
            <a:r>
              <a:rPr lang="bg-BG" altLang="bg-BG" sz="1800" dirty="0">
                <a:latin typeface="Times New Roman" panose="02020603050405020304" pitchFamily="18" charset="0"/>
                <a:cs typeface="Times New Roman" panose="02020603050405020304" pitchFamily="18" charset="0"/>
              </a:rPr>
              <a:t>3) формирането на способност у ученика за самооценяване и самоуправлени</a:t>
            </a:r>
            <a:r>
              <a:rPr lang="en-US" altLang="bg-BG" sz="1800" dirty="0">
                <a:latin typeface="Times New Roman" panose="02020603050405020304" pitchFamily="18" charset="0"/>
                <a:cs typeface="Times New Roman" panose="02020603050405020304" pitchFamily="18" charset="0"/>
              </a:rPr>
              <a:t>e</a:t>
            </a:r>
            <a:r>
              <a:rPr lang="bg-BG" altLang="bg-BG" sz="1800" dirty="0">
                <a:latin typeface="Times New Roman" panose="02020603050405020304" pitchFamily="18" charset="0"/>
                <a:cs typeface="Times New Roman" panose="02020603050405020304" pitchFamily="18" charset="0"/>
              </a:rPr>
              <a:t> на процеса на обучение; </a:t>
            </a:r>
          </a:p>
          <a:p>
            <a:pPr marL="0" indent="0">
              <a:lnSpc>
                <a:spcPct val="80000"/>
              </a:lnSpc>
              <a:buNone/>
            </a:pPr>
            <a:r>
              <a:rPr lang="bg-BG" altLang="bg-BG" sz="1800" dirty="0">
                <a:latin typeface="Times New Roman" panose="02020603050405020304" pitchFamily="18" charset="0"/>
                <a:cs typeface="Times New Roman" panose="02020603050405020304" pitchFamily="18" charset="0"/>
              </a:rPr>
              <a:t>4) възпитаване на личностни качества.</a:t>
            </a:r>
            <a:endParaRPr lang="en-US" altLang="bg-BG" sz="1800" dirty="0">
              <a:latin typeface="Times New Roman" panose="02020603050405020304" pitchFamily="18" charset="0"/>
              <a:cs typeface="Times New Roman" panose="02020603050405020304" pitchFamily="18" charset="0"/>
            </a:endParaRPr>
          </a:p>
          <a:p>
            <a:pPr algn="l"/>
            <a:endParaRPr lang="bg-BG" b="1" i="0" dirty="0">
              <a:solidFill>
                <a:srgbClr val="053264"/>
              </a:solidFill>
              <a:effectLst/>
              <a:latin typeface="Gilam"/>
            </a:endParaRPr>
          </a:p>
        </p:txBody>
      </p:sp>
      <p:sp>
        <p:nvSpPr>
          <p:cNvPr id="5" name="Slide Number Placeholder 4">
            <a:extLst>
              <a:ext uri="{FF2B5EF4-FFF2-40B4-BE49-F238E27FC236}">
                <a16:creationId xmlns:a16="http://schemas.microsoft.com/office/drawing/2014/main" id="{0D8A3EBA-2640-2FB2-3EE3-203A9C89C5A5}"/>
              </a:ext>
            </a:extLst>
          </p:cNvPr>
          <p:cNvSpPr>
            <a:spLocks noGrp="1"/>
          </p:cNvSpPr>
          <p:nvPr>
            <p:ph type="sldNum" sz="quarter" idx="12"/>
          </p:nvPr>
        </p:nvSpPr>
        <p:spPr/>
        <p:txBody>
          <a:bodyPr/>
          <a:lstStyle/>
          <a:p>
            <a:fld id="{A49DFD55-3C28-40EF-9E31-A92D2E4017FF}" type="slidenum">
              <a:rPr lang="en-US" smtClean="0"/>
              <a:t>17</a:t>
            </a:fld>
            <a:endParaRPr lang="en-US" dirty="0"/>
          </a:p>
        </p:txBody>
      </p:sp>
    </p:spTree>
    <p:extLst>
      <p:ext uri="{BB962C8B-B14F-4D97-AF65-F5344CB8AC3E}">
        <p14:creationId xmlns:p14="http://schemas.microsoft.com/office/powerpoint/2010/main" val="3759383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A5C7-D141-E2A5-20E3-77F503671C41}"/>
              </a:ext>
            </a:extLst>
          </p:cNvPr>
          <p:cNvSpPr>
            <a:spLocks noGrp="1"/>
          </p:cNvSpPr>
          <p:nvPr>
            <p:ph type="title"/>
          </p:nvPr>
        </p:nvSpPr>
        <p:spPr>
          <a:xfrm>
            <a:off x="1447260" y="124287"/>
            <a:ext cx="9703094" cy="465648"/>
          </a:xfrm>
        </p:spPr>
        <p:txBody>
          <a:bodyPr>
            <a:normAutofit/>
          </a:bodyPr>
          <a:lstStyle/>
          <a:p>
            <a:pPr algn="ctr"/>
            <a:r>
              <a:rPr lang="bg-BG" sz="2000" b="1" dirty="0">
                <a:solidFill>
                  <a:schemeClr val="tx1"/>
                </a:solidFill>
                <a:latin typeface="Times New Roman" panose="02020603050405020304" pitchFamily="18" charset="0"/>
                <a:cs typeface="Times New Roman" panose="02020603050405020304" pitchFamily="18" charset="0"/>
              </a:rPr>
              <a:t>УЧЕБНИ ПРОГРАМИ ПО БЕЛ</a:t>
            </a:r>
            <a:endParaRPr lang="en-GB" sz="2000" b="1" dirty="0">
              <a:solidFill>
                <a:schemeClr val="tx1"/>
              </a:solidFill>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64911AC1-FB71-1146-C09F-0AF7ABEC8231}"/>
              </a:ext>
            </a:extLst>
          </p:cNvPr>
          <p:cNvSpPr>
            <a:spLocks noGrp="1"/>
          </p:cNvSpPr>
          <p:nvPr>
            <p:ph type="sldNum" sz="quarter" idx="12"/>
          </p:nvPr>
        </p:nvSpPr>
        <p:spPr/>
        <p:txBody>
          <a:bodyPr/>
          <a:lstStyle/>
          <a:p>
            <a:fld id="{A49DFD55-3C28-40EF-9E31-A92D2E4017FF}" type="slidenum">
              <a:rPr lang="en-US" smtClean="0"/>
              <a:pPr/>
              <a:t>18</a:t>
            </a:fld>
            <a:endParaRPr lang="en-US" dirty="0"/>
          </a:p>
        </p:txBody>
      </p:sp>
      <p:sp>
        <p:nvSpPr>
          <p:cNvPr id="12" name="TextBox 11">
            <a:extLst>
              <a:ext uri="{FF2B5EF4-FFF2-40B4-BE49-F238E27FC236}">
                <a16:creationId xmlns:a16="http://schemas.microsoft.com/office/drawing/2014/main" id="{FB1598EF-766C-688C-93A1-93D48D923147}"/>
              </a:ext>
            </a:extLst>
          </p:cNvPr>
          <p:cNvSpPr txBox="1"/>
          <p:nvPr/>
        </p:nvSpPr>
        <p:spPr>
          <a:xfrm>
            <a:off x="1614585" y="1379786"/>
            <a:ext cx="8094680" cy="1938992"/>
          </a:xfrm>
          <a:prstGeom prst="rect">
            <a:avLst/>
          </a:prstGeom>
          <a:noFill/>
        </p:spPr>
        <p:txBody>
          <a:bodyPr wrap="square" rtlCol="0">
            <a:spAutoFit/>
          </a:bodyPr>
          <a:lstStyle/>
          <a:p>
            <a:r>
              <a:rPr lang="bg-BG" sz="2000" dirty="0">
                <a:latin typeface="Times New Roman" panose="02020603050405020304" pitchFamily="18" charset="0"/>
                <a:cs typeface="Times New Roman" panose="02020603050405020304" pitchFamily="18" charset="0"/>
              </a:rPr>
              <a:t>Учебните програми по български език и литература за ООП и за ПП</a:t>
            </a:r>
          </a:p>
          <a:p>
            <a:r>
              <a:rPr lang="bg-BG" sz="2000" dirty="0">
                <a:latin typeface="Times New Roman" panose="02020603050405020304" pitchFamily="18" charset="0"/>
                <a:cs typeface="Times New Roman" panose="02020603050405020304" pitchFamily="18" charset="0"/>
              </a:rPr>
              <a:t>са утвърдени със </a:t>
            </a:r>
            <a:r>
              <a:rPr lang="bg-BG" sz="2000" b="1" dirty="0">
                <a:latin typeface="Times New Roman" panose="02020603050405020304" pitchFamily="18" charset="0"/>
                <a:cs typeface="Times New Roman" panose="02020603050405020304" pitchFamily="18" charset="0"/>
              </a:rPr>
              <a:t>заповеди на министъра на образованието и науката. </a:t>
            </a:r>
            <a:r>
              <a:rPr lang="bg-BG" sz="2000" dirty="0">
                <a:latin typeface="Times New Roman" panose="02020603050405020304" pitchFamily="18" charset="0"/>
                <a:cs typeface="Times New Roman" panose="02020603050405020304" pitchFamily="18" charset="0"/>
              </a:rPr>
              <a:t>Публикувани са на електронната страница на Министерството на образованието и науката: </a:t>
            </a:r>
            <a:r>
              <a:rPr lang="en-GB" sz="2000" dirty="0">
                <a:latin typeface="Times New Roman" panose="02020603050405020304" pitchFamily="18" charset="0"/>
                <a:cs typeface="Times New Roman" panose="02020603050405020304" pitchFamily="18" charset="0"/>
                <a:hlinkClick r:id="rId3"/>
              </a:rPr>
              <a:t>https://www.mon.bg/bg/28</a:t>
            </a:r>
            <a:r>
              <a:rPr lang="bg-BG" sz="2000" dirty="0">
                <a:latin typeface="Times New Roman" panose="02020603050405020304" pitchFamily="18" charset="0"/>
                <a:cs typeface="Times New Roman" panose="02020603050405020304" pitchFamily="18" charset="0"/>
              </a:rPr>
              <a:t> за ООП и </a:t>
            </a:r>
            <a:r>
              <a:rPr lang="en-US" sz="2000" dirty="0">
                <a:latin typeface="Times New Roman" panose="02020603050405020304" pitchFamily="18" charset="0"/>
                <a:cs typeface="Times New Roman" panose="02020603050405020304" pitchFamily="18" charset="0"/>
                <a:hlinkClick r:id="rId4"/>
              </a:rPr>
              <a:t>https://www.mon.bg/bg/100598</a:t>
            </a:r>
            <a:r>
              <a:rPr lang="bg-BG" sz="2000" dirty="0">
                <a:latin typeface="Times New Roman" panose="02020603050405020304" pitchFamily="18" charset="0"/>
                <a:cs typeface="Times New Roman" panose="02020603050405020304" pitchFamily="18" charset="0"/>
              </a:rPr>
              <a:t> за ПП.</a:t>
            </a:r>
          </a:p>
          <a:p>
            <a:endParaRPr lang="bg-BG"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B1598EF-766C-688C-93A1-93D48D923147}"/>
              </a:ext>
            </a:extLst>
          </p:cNvPr>
          <p:cNvSpPr txBox="1"/>
          <p:nvPr/>
        </p:nvSpPr>
        <p:spPr>
          <a:xfrm>
            <a:off x="5628444" y="4108629"/>
            <a:ext cx="5521910" cy="1323439"/>
          </a:xfrm>
          <a:prstGeom prst="rect">
            <a:avLst/>
          </a:prstGeom>
          <a:noFill/>
        </p:spPr>
        <p:txBody>
          <a:bodyPr wrap="square" rtlCol="0">
            <a:spAutoFit/>
          </a:bodyPr>
          <a:lstStyle/>
          <a:p>
            <a:r>
              <a:rPr lang="bg-BG" sz="2000" dirty="0">
                <a:latin typeface="Times New Roman" panose="02020603050405020304" pitchFamily="18" charset="0"/>
                <a:cs typeface="Times New Roman" panose="02020603050405020304" pitchFamily="18" charset="0"/>
              </a:rPr>
              <a:t>Учебните програми от Разширената и Допълнителната подготовка </a:t>
            </a:r>
            <a:r>
              <a:rPr lang="bg-BG" sz="2000" b="1" dirty="0">
                <a:latin typeface="Times New Roman" panose="02020603050405020304" pitchFamily="18" charset="0"/>
                <a:cs typeface="Times New Roman" panose="02020603050405020304" pitchFamily="18" charset="0"/>
              </a:rPr>
              <a:t>се разработват от учителя.  </a:t>
            </a:r>
            <a:r>
              <a:rPr lang="bg-BG" sz="2000" dirty="0">
                <a:latin typeface="Times New Roman" panose="02020603050405020304" pitchFamily="18" charset="0"/>
                <a:cs typeface="Times New Roman" panose="02020603050405020304" pitchFamily="18" charset="0"/>
              </a:rPr>
              <a:t>Утвърждават се </a:t>
            </a:r>
            <a:r>
              <a:rPr lang="bg-BG" sz="2000" b="1" dirty="0">
                <a:latin typeface="Times New Roman" panose="02020603050405020304" pitchFamily="18" charset="0"/>
                <a:cs typeface="Times New Roman" panose="02020603050405020304" pitchFamily="18" charset="0"/>
              </a:rPr>
              <a:t>от директора на училището.</a:t>
            </a:r>
          </a:p>
        </p:txBody>
      </p:sp>
    </p:spTree>
    <p:extLst>
      <p:ext uri="{BB962C8B-B14F-4D97-AF65-F5344CB8AC3E}">
        <p14:creationId xmlns:p14="http://schemas.microsoft.com/office/powerpoint/2010/main" val="4117356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A5C7-D141-E2A5-20E3-77F503671C41}"/>
              </a:ext>
            </a:extLst>
          </p:cNvPr>
          <p:cNvSpPr>
            <a:spLocks noGrp="1"/>
          </p:cNvSpPr>
          <p:nvPr>
            <p:ph type="title"/>
          </p:nvPr>
        </p:nvSpPr>
        <p:spPr>
          <a:xfrm>
            <a:off x="1447260" y="124287"/>
            <a:ext cx="9703094" cy="861134"/>
          </a:xfrm>
        </p:spPr>
        <p:txBody>
          <a:bodyPr>
            <a:normAutofit/>
          </a:bodyPr>
          <a:lstStyle/>
          <a:p>
            <a:pPr algn="ctr"/>
            <a:r>
              <a:rPr lang="bg-BG" sz="2000" b="1" dirty="0">
                <a:solidFill>
                  <a:schemeClr val="tx1"/>
                </a:solidFill>
                <a:latin typeface="Times New Roman" panose="02020603050405020304" pitchFamily="18" charset="0"/>
                <a:cs typeface="Times New Roman" panose="02020603050405020304" pitchFamily="18" charset="0"/>
              </a:rPr>
              <a:t>УЧЕБНИ ПРОГРАМИ ПО БЕЛ – СТРУКТУРА</a:t>
            </a:r>
            <a:endParaRPr lang="en-GB" sz="2000" b="1" dirty="0">
              <a:solidFill>
                <a:schemeClr val="tx1"/>
              </a:solidFill>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64911AC1-FB71-1146-C09F-0AF7ABEC8231}"/>
              </a:ext>
            </a:extLst>
          </p:cNvPr>
          <p:cNvSpPr>
            <a:spLocks noGrp="1"/>
          </p:cNvSpPr>
          <p:nvPr>
            <p:ph type="sldNum" sz="quarter" idx="12"/>
          </p:nvPr>
        </p:nvSpPr>
        <p:spPr/>
        <p:txBody>
          <a:bodyPr/>
          <a:lstStyle/>
          <a:p>
            <a:fld id="{A49DFD55-3C28-40EF-9E31-A92D2E4017FF}" type="slidenum">
              <a:rPr lang="en-US" smtClean="0"/>
              <a:pPr/>
              <a:t>19</a:t>
            </a:fld>
            <a:endParaRPr lang="en-US" dirty="0"/>
          </a:p>
        </p:txBody>
      </p:sp>
      <p:sp>
        <p:nvSpPr>
          <p:cNvPr id="8" name="TextBox 7">
            <a:extLst>
              <a:ext uri="{FF2B5EF4-FFF2-40B4-BE49-F238E27FC236}">
                <a16:creationId xmlns:a16="http://schemas.microsoft.com/office/drawing/2014/main" id="{FB1598EF-766C-688C-93A1-93D48D923147}"/>
              </a:ext>
            </a:extLst>
          </p:cNvPr>
          <p:cNvSpPr txBox="1"/>
          <p:nvPr/>
        </p:nvSpPr>
        <p:spPr>
          <a:xfrm>
            <a:off x="2352583" y="1533875"/>
            <a:ext cx="8282865" cy="3477875"/>
          </a:xfrm>
          <a:prstGeom prst="rect">
            <a:avLst/>
          </a:prstGeom>
          <a:noFill/>
        </p:spPr>
        <p:txBody>
          <a:bodyPr wrap="square" rtlCol="0">
            <a:spAutoFit/>
          </a:bodyPr>
          <a:lstStyle/>
          <a:p>
            <a:pPr marL="342900" indent="-342900">
              <a:buFont typeface="Arial" panose="020B0604020202020204" pitchFamily="34" charset="0"/>
              <a:buChar char="•"/>
            </a:pPr>
            <a:r>
              <a:rPr lang="bg-BG" sz="2000" dirty="0">
                <a:latin typeface="Times New Roman" panose="02020603050405020304" pitchFamily="18" charset="0"/>
                <a:cs typeface="Times New Roman" panose="02020603050405020304" pitchFamily="18" charset="0"/>
              </a:rPr>
              <a:t>Кратко представяне на учебната програма;</a:t>
            </a:r>
          </a:p>
          <a:p>
            <a:pPr marL="342900" indent="-342900">
              <a:buFont typeface="Arial" panose="020B0604020202020204" pitchFamily="34" charset="0"/>
              <a:buChar char="•"/>
            </a:pPr>
            <a:r>
              <a:rPr lang="bg-BG" sz="2000" b="1" dirty="0">
                <a:latin typeface="Times New Roman" panose="02020603050405020304" pitchFamily="18" charset="0"/>
                <a:cs typeface="Times New Roman" panose="02020603050405020304" pitchFamily="18" charset="0"/>
              </a:rPr>
              <a:t>Очаквани резултати </a:t>
            </a:r>
            <a:r>
              <a:rPr lang="bg-BG" sz="2000" dirty="0">
                <a:latin typeface="Times New Roman" panose="02020603050405020304" pitchFamily="18" charset="0"/>
                <a:cs typeface="Times New Roman" panose="02020603050405020304" pitchFamily="18" charset="0"/>
              </a:rPr>
              <a:t>от обучението в края на класа;</a:t>
            </a:r>
            <a:endParaRPr lang="bg-BG" sz="2000" b="1"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bg-BG" sz="2000" dirty="0">
                <a:latin typeface="Times New Roman" panose="02020603050405020304" pitchFamily="18" charset="0"/>
                <a:cs typeface="Times New Roman" panose="02020603050405020304" pitchFamily="18" charset="0"/>
              </a:rPr>
              <a:t>Учебно съдържание;</a:t>
            </a:r>
          </a:p>
          <a:p>
            <a:pPr marL="342900" indent="-342900">
              <a:buFont typeface="Arial" panose="020B0604020202020204" pitchFamily="34" charset="0"/>
              <a:buChar char="•"/>
            </a:pPr>
            <a:r>
              <a:rPr lang="bg-BG" sz="2000" dirty="0">
                <a:latin typeface="Times New Roman" panose="02020603050405020304" pitchFamily="18" charset="0"/>
                <a:cs typeface="Times New Roman" panose="02020603050405020304" pitchFamily="18" charset="0"/>
              </a:rPr>
              <a:t>Препоръчително процентно разпределение на задължителните учебни часове за учебна година;</a:t>
            </a:r>
          </a:p>
          <a:p>
            <a:pPr marL="342900" indent="-342900">
              <a:buFont typeface="Arial" panose="020B0604020202020204" pitchFamily="34" charset="0"/>
              <a:buChar char="•"/>
            </a:pPr>
            <a:r>
              <a:rPr lang="bg-BG" sz="2000" dirty="0">
                <a:latin typeface="Times New Roman" panose="02020603050405020304" pitchFamily="18" charset="0"/>
                <a:cs typeface="Times New Roman" panose="02020603050405020304" pitchFamily="18" charset="0"/>
              </a:rPr>
              <a:t>Специфични методи и форми за оценяване на постиженията на учениците;</a:t>
            </a:r>
          </a:p>
          <a:p>
            <a:pPr marL="342900" indent="-342900">
              <a:buFont typeface="Arial" panose="020B0604020202020204" pitchFamily="34" charset="0"/>
              <a:buChar char="•"/>
            </a:pPr>
            <a:r>
              <a:rPr lang="bg-BG" sz="2000" dirty="0">
                <a:solidFill>
                  <a:schemeClr val="accent1"/>
                </a:solidFill>
                <a:latin typeface="Times New Roman" panose="02020603050405020304" pitchFamily="18" charset="0"/>
                <a:cs typeface="Times New Roman" panose="02020603050405020304" pitchFamily="18" charset="0"/>
              </a:rPr>
              <a:t>Дейности за </a:t>
            </a:r>
            <a:r>
              <a:rPr lang="bg-BG" sz="2000" dirty="0">
                <a:latin typeface="Times New Roman" panose="02020603050405020304" pitchFamily="18" charset="0"/>
                <a:cs typeface="Times New Roman" panose="02020603050405020304" pitchFamily="18" charset="0"/>
              </a:rPr>
              <a:t>придобиване на ключовите компетентности, както и междупредметни връзки.</a:t>
            </a:r>
          </a:p>
          <a:p>
            <a:pPr marL="342900" indent="-342900">
              <a:buFont typeface="Arial" panose="020B0604020202020204" pitchFamily="34" charset="0"/>
              <a:buChar char="•"/>
            </a:pPr>
            <a:endParaRPr lang="bg-BG"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bg-BG" sz="2000" b="1" i="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B1598EF-766C-688C-93A1-93D48D923147}"/>
              </a:ext>
            </a:extLst>
          </p:cNvPr>
          <p:cNvSpPr txBox="1"/>
          <p:nvPr/>
        </p:nvSpPr>
        <p:spPr>
          <a:xfrm>
            <a:off x="2576005" y="3676964"/>
            <a:ext cx="5521910" cy="400110"/>
          </a:xfrm>
          <a:prstGeom prst="rect">
            <a:avLst/>
          </a:prstGeom>
          <a:noFill/>
        </p:spPr>
        <p:txBody>
          <a:bodyPr wrap="square" rtlCol="0">
            <a:spAutoFit/>
          </a:bodyPr>
          <a:lstStyle/>
          <a:p>
            <a:endParaRPr lang="bg-BG"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553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74826" y="510210"/>
            <a:ext cx="6057900" cy="442913"/>
          </a:xfrm>
        </p:spPr>
        <p:txBody>
          <a:bodyPr>
            <a:normAutofit fontScale="90000"/>
          </a:bodyPr>
          <a:lstStyle/>
          <a:p>
            <a:pPr algn="ctr">
              <a:defRPr/>
            </a:pPr>
            <a:r>
              <a:rPr lang="bg-BG" altLang="bg-BG" sz="2400" b="1" dirty="0">
                <a:latin typeface="Times New Roman" panose="02020603050405020304" pitchFamily="18" charset="0"/>
                <a:cs typeface="Times New Roman" panose="02020603050405020304" pitchFamily="18" charset="0"/>
              </a:rPr>
              <a:t>ОСНОВНИ АКЦЕНТИ</a:t>
            </a:r>
          </a:p>
        </p:txBody>
      </p:sp>
      <p:sp>
        <p:nvSpPr>
          <p:cNvPr id="3" name="Slide Number Placeholder 2"/>
          <p:cNvSpPr>
            <a:spLocks noGrp="1"/>
          </p:cNvSpPr>
          <p:nvPr>
            <p:ph type="sldNum" sz="quarter" idx="12"/>
          </p:nvPr>
        </p:nvSpPr>
        <p:spPr/>
        <p:txBody>
          <a:bodyPr/>
          <a:lstStyle/>
          <a:p>
            <a:fld id="{A49DFD55-3C28-40EF-9E31-A92D2E4017FF}" type="slidenum">
              <a:rPr lang="en-US" smtClean="0"/>
              <a:pPr/>
              <a:t>2</a:t>
            </a:fld>
            <a:endParaRPr lang="en-US" dirty="0"/>
          </a:p>
        </p:txBody>
      </p:sp>
      <p:sp>
        <p:nvSpPr>
          <p:cNvPr id="11267" name="Content Placeholder 2"/>
          <p:cNvSpPr txBox="1">
            <a:spLocks/>
          </p:cNvSpPr>
          <p:nvPr/>
        </p:nvSpPr>
        <p:spPr bwMode="auto">
          <a:xfrm>
            <a:off x="1311579" y="1351957"/>
            <a:ext cx="8544063"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defTabSz="457200">
              <a:lnSpc>
                <a:spcPct val="110000"/>
              </a:lnSpc>
              <a:spcBef>
                <a:spcPts val="700"/>
              </a:spcBef>
              <a:buClr>
                <a:schemeClr val="tx2"/>
              </a:buClr>
              <a:buFont typeface="Arial" panose="020B0604020202020204" pitchFamily="34" charset="0"/>
              <a:buChar char="•"/>
              <a:defRPr sz="2000">
                <a:solidFill>
                  <a:srgbClr val="595959"/>
                </a:solidFill>
                <a:latin typeface="Corbel" panose="020B0503020204020204" pitchFamily="34" charset="0"/>
              </a:defRPr>
            </a:lvl1pPr>
            <a:lvl2pPr marL="742950" indent="-285750" defTabSz="457200">
              <a:lnSpc>
                <a:spcPct val="110000"/>
              </a:lnSpc>
              <a:spcBef>
                <a:spcPts val="700"/>
              </a:spcBef>
              <a:buClr>
                <a:schemeClr val="tx2"/>
              </a:buClr>
              <a:buFont typeface="Gill Sans MT" panose="020B0502020104020203" pitchFamily="34" charset="0"/>
              <a:buChar char="–"/>
              <a:defRPr>
                <a:solidFill>
                  <a:srgbClr val="595959"/>
                </a:solidFill>
                <a:latin typeface="Corbel" panose="020B0503020204020204" pitchFamily="34" charset="0"/>
              </a:defRPr>
            </a:lvl2pPr>
            <a:lvl3pPr marL="1143000" indent="-228600" defTabSz="457200">
              <a:lnSpc>
                <a:spcPct val="110000"/>
              </a:lnSpc>
              <a:spcBef>
                <a:spcPts val="700"/>
              </a:spcBef>
              <a:buClr>
                <a:schemeClr val="tx2"/>
              </a:buClr>
              <a:buFont typeface="Arial" panose="020B0604020202020204" pitchFamily="34" charset="0"/>
              <a:buChar char="•"/>
              <a:defRPr sz="1600">
                <a:solidFill>
                  <a:srgbClr val="595959"/>
                </a:solidFill>
                <a:latin typeface="Corbel" panose="020B0503020204020204" pitchFamily="34" charset="0"/>
              </a:defRPr>
            </a:lvl3pPr>
            <a:lvl4pPr marL="1600200" indent="-228600" defTabSz="457200">
              <a:lnSpc>
                <a:spcPct val="110000"/>
              </a:lnSpc>
              <a:spcBef>
                <a:spcPts val="700"/>
              </a:spcBef>
              <a:buClr>
                <a:schemeClr val="tx2"/>
              </a:buClr>
              <a:buFont typeface="Gill Sans MT" panose="020B0502020104020203" pitchFamily="34" charset="0"/>
              <a:buChar char="–"/>
              <a:defRPr sz="1400">
                <a:solidFill>
                  <a:srgbClr val="595959"/>
                </a:solidFill>
                <a:latin typeface="Corbel" panose="020B0503020204020204" pitchFamily="34" charset="0"/>
              </a:defRPr>
            </a:lvl4pPr>
            <a:lvl5pPr marL="2057400" indent="-228600" defTabSz="457200">
              <a:lnSpc>
                <a:spcPct val="110000"/>
              </a:lnSpc>
              <a:spcBef>
                <a:spcPts val="700"/>
              </a:spcBef>
              <a:buClr>
                <a:schemeClr val="tx2"/>
              </a:buClr>
              <a:buFont typeface="Arial" panose="020B0604020202020204" pitchFamily="34" charset="0"/>
              <a:buChar char="•"/>
              <a:defRPr sz="1400">
                <a:solidFill>
                  <a:srgbClr val="595959"/>
                </a:solidFill>
                <a:latin typeface="Corbel" panose="020B0503020204020204"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Corbel" panose="020B0503020204020204"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Corbel" panose="020B0503020204020204"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Corbel" panose="020B0503020204020204"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Corbel" panose="020B0503020204020204" pitchFamily="34" charset="0"/>
              </a:defRPr>
            </a:lvl9pPr>
          </a:lstStyle>
          <a:p>
            <a:pPr algn="just">
              <a:lnSpc>
                <a:spcPct val="150000"/>
              </a:lnSpc>
              <a:spcBef>
                <a:spcPts val="1000"/>
              </a:spcBef>
              <a:buClrTx/>
              <a:buFont typeface="Wingdings" panose="05000000000000000000" pitchFamily="2" charset="2"/>
              <a:buChar char="Ø"/>
            </a:pPr>
            <a:r>
              <a:rPr lang="bg-BG" altLang="bg-BG" dirty="0">
                <a:solidFill>
                  <a:schemeClr val="tx1"/>
                </a:solidFill>
                <a:latin typeface="Times New Roman" panose="02020603050405020304" pitchFamily="18" charset="0"/>
                <a:cs typeface="Times New Roman" panose="02020603050405020304" pitchFamily="18" charset="0"/>
              </a:rPr>
              <a:t>Планиране на </a:t>
            </a:r>
            <a:r>
              <a:rPr lang="bg-BG" altLang="bg-BG" dirty="0" err="1">
                <a:solidFill>
                  <a:schemeClr val="tx1"/>
                </a:solidFill>
                <a:latin typeface="Times New Roman" panose="02020603050405020304" pitchFamily="18" charset="0"/>
                <a:cs typeface="Times New Roman" panose="02020603050405020304" pitchFamily="18" charset="0"/>
              </a:rPr>
              <a:t>урочната</a:t>
            </a:r>
            <a:r>
              <a:rPr lang="bg-BG" altLang="bg-BG" dirty="0">
                <a:solidFill>
                  <a:schemeClr val="tx1"/>
                </a:solidFill>
                <a:latin typeface="Times New Roman" panose="02020603050405020304" pitchFamily="18" charset="0"/>
                <a:cs typeface="Times New Roman" panose="02020603050405020304" pitchFamily="18" charset="0"/>
              </a:rPr>
              <a:t> дейност</a:t>
            </a:r>
          </a:p>
          <a:p>
            <a:pPr algn="just">
              <a:lnSpc>
                <a:spcPct val="150000"/>
              </a:lnSpc>
              <a:spcBef>
                <a:spcPts val="1000"/>
              </a:spcBef>
              <a:buClrTx/>
              <a:buFont typeface="Wingdings" panose="05000000000000000000" pitchFamily="2" charset="2"/>
              <a:buChar char="Ø"/>
            </a:pPr>
            <a:r>
              <a:rPr lang="bg-BG" altLang="bg-BG" dirty="0">
                <a:solidFill>
                  <a:schemeClr val="tx1"/>
                </a:solidFill>
                <a:latin typeface="Times New Roman" panose="02020603050405020304" pitchFamily="18" charset="0"/>
                <a:cs typeface="Times New Roman" panose="02020603050405020304" pitchFamily="18" charset="0"/>
              </a:rPr>
              <a:t>Прилагане на компетентностния подход в обучението по български език и литература</a:t>
            </a:r>
          </a:p>
          <a:p>
            <a:pPr algn="just">
              <a:lnSpc>
                <a:spcPct val="150000"/>
              </a:lnSpc>
              <a:spcBef>
                <a:spcPts val="1000"/>
              </a:spcBef>
              <a:buClrTx/>
              <a:buFont typeface="Wingdings" panose="05000000000000000000" pitchFamily="2" charset="2"/>
              <a:buChar char="Ø"/>
            </a:pPr>
            <a:r>
              <a:rPr lang="bg-BG" altLang="bg-BG" dirty="0">
                <a:solidFill>
                  <a:schemeClr val="tx1"/>
                </a:solidFill>
                <a:latin typeface="Times New Roman" panose="02020603050405020304" pitchFamily="18" charset="0"/>
                <a:cs typeface="Times New Roman" panose="02020603050405020304" pitchFamily="18" charset="0"/>
              </a:rPr>
              <a:t>Учебни програми</a:t>
            </a:r>
          </a:p>
          <a:p>
            <a:pPr algn="just">
              <a:lnSpc>
                <a:spcPct val="150000"/>
              </a:lnSpc>
              <a:spcBef>
                <a:spcPts val="1000"/>
              </a:spcBef>
              <a:buClrTx/>
              <a:buFont typeface="Wingdings" panose="05000000000000000000" pitchFamily="2" charset="2"/>
              <a:buChar char="Ø"/>
            </a:pPr>
            <a:r>
              <a:rPr lang="bg-BG" altLang="bg-BG" dirty="0">
                <a:solidFill>
                  <a:schemeClr val="tx1"/>
                </a:solidFill>
                <a:latin typeface="Times New Roman" panose="02020603050405020304" pitchFamily="18" charset="0"/>
                <a:cs typeface="Times New Roman" panose="02020603050405020304" pitchFamily="18" charset="0"/>
              </a:rPr>
              <a:t>Нормативната уредба</a:t>
            </a:r>
          </a:p>
          <a:p>
            <a:pPr algn="just">
              <a:lnSpc>
                <a:spcPct val="150000"/>
              </a:lnSpc>
              <a:spcBef>
                <a:spcPts val="1000"/>
              </a:spcBef>
              <a:buClrTx/>
              <a:buFont typeface="Wingdings" panose="05000000000000000000" pitchFamily="2" charset="2"/>
              <a:buChar char="Ø"/>
            </a:pPr>
            <a:r>
              <a:rPr lang="bg-BG" altLang="bg-BG" dirty="0">
                <a:solidFill>
                  <a:schemeClr val="tx1"/>
                </a:solidFill>
                <a:latin typeface="Times New Roman" panose="02020603050405020304" pitchFamily="18" charset="0"/>
                <a:cs typeface="Times New Roman" panose="02020603050405020304" pitchFamily="18" charset="0"/>
              </a:rPr>
              <a:t>Дискусия</a:t>
            </a:r>
          </a:p>
        </p:txBody>
      </p:sp>
    </p:spTree>
    <p:extLst>
      <p:ext uri="{BB962C8B-B14F-4D97-AF65-F5344CB8AC3E}">
        <p14:creationId xmlns:p14="http://schemas.microsoft.com/office/powerpoint/2010/main" val="1588684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36837-95DF-7990-086D-6A896FEC7727}"/>
              </a:ext>
            </a:extLst>
          </p:cNvPr>
          <p:cNvSpPr>
            <a:spLocks noGrp="1"/>
          </p:cNvSpPr>
          <p:nvPr>
            <p:ph type="title"/>
          </p:nvPr>
        </p:nvSpPr>
        <p:spPr>
          <a:xfrm>
            <a:off x="2145250" y="225998"/>
            <a:ext cx="8911687" cy="1117217"/>
          </a:xfrm>
        </p:spPr>
        <p:txBody>
          <a:bodyPr>
            <a:normAutofit/>
          </a:bodyPr>
          <a:lstStyle/>
          <a:p>
            <a:pPr algn="ctr"/>
            <a:r>
              <a:rPr lang="bg-BG" sz="2000" dirty="0">
                <a:latin typeface="Times New Roman" panose="02020603050405020304" pitchFamily="18" charset="0"/>
                <a:cs typeface="Times New Roman" panose="02020603050405020304" pitchFamily="18" charset="0"/>
              </a:rPr>
              <a:t>Нормативна уредба</a:t>
            </a:r>
            <a:br>
              <a:rPr lang="bg-BG" sz="2000" dirty="0">
                <a:latin typeface="Times New Roman" panose="02020603050405020304" pitchFamily="18" charset="0"/>
                <a:cs typeface="Times New Roman" panose="02020603050405020304" pitchFamily="18" charset="0"/>
              </a:rPr>
            </a:br>
            <a:r>
              <a:rPr lang="bg-BG" sz="2000" dirty="0">
                <a:latin typeface="Times New Roman" panose="02020603050405020304" pitchFamily="18" charset="0"/>
                <a:cs typeface="Times New Roman" panose="02020603050405020304" pitchFamily="18" charset="0"/>
              </a:rPr>
              <a:t>Наредба № 6 от 11.08.2016 г. за усвояването на българския книжовен език</a:t>
            </a:r>
          </a:p>
        </p:txBody>
      </p:sp>
      <p:sp>
        <p:nvSpPr>
          <p:cNvPr id="3" name="Content Placeholder 2">
            <a:extLst>
              <a:ext uri="{FF2B5EF4-FFF2-40B4-BE49-F238E27FC236}">
                <a16:creationId xmlns:a16="http://schemas.microsoft.com/office/drawing/2014/main" id="{1E488794-7502-FDC7-5DB6-4F9AAA877770}"/>
              </a:ext>
            </a:extLst>
          </p:cNvPr>
          <p:cNvSpPr>
            <a:spLocks noGrp="1"/>
          </p:cNvSpPr>
          <p:nvPr>
            <p:ph idx="1"/>
          </p:nvPr>
        </p:nvSpPr>
        <p:spPr>
          <a:xfrm>
            <a:off x="1200151" y="1533524"/>
            <a:ext cx="10448924" cy="5133975"/>
          </a:xfrm>
        </p:spPr>
        <p:txBody>
          <a:bodyPr>
            <a:normAutofit lnSpcReduction="10000"/>
          </a:bodyPr>
          <a:lstStyle/>
          <a:p>
            <a:pPr marL="0" indent="0" algn="l">
              <a:buNone/>
            </a:pPr>
            <a:r>
              <a:rPr lang="ru-RU" sz="1400" b="1" i="0" u="none" strike="noStrike" baseline="0" dirty="0">
                <a:latin typeface="Times New Roman" panose="02020603050405020304" pitchFamily="18" charset="0"/>
                <a:cs typeface="Times New Roman" panose="02020603050405020304" pitchFamily="18" charset="0"/>
              </a:rPr>
              <a:t>Чл. 10. </a:t>
            </a:r>
            <a:r>
              <a:rPr lang="ru-RU" sz="1400" b="0" i="1" u="none" strike="noStrike" baseline="0" dirty="0">
                <a:latin typeface="Times New Roman" panose="02020603050405020304" pitchFamily="18" charset="0"/>
                <a:cs typeface="Times New Roman" panose="02020603050405020304" pitchFamily="18" charset="0"/>
              </a:rPr>
              <a:t>(1) </a:t>
            </a:r>
            <a:r>
              <a:rPr lang="ru-RU" sz="1400" b="0" i="0" u="none" strike="noStrike" baseline="0" dirty="0">
                <a:latin typeface="Times New Roman" panose="02020603050405020304" pitchFamily="18" charset="0"/>
                <a:cs typeface="Times New Roman" panose="02020603050405020304" pitchFamily="18" charset="0"/>
              </a:rPr>
              <a:t>Допълнителните условия по чл. 4, ал. 3 се осигуряват на:</a:t>
            </a:r>
          </a:p>
          <a:p>
            <a:pPr marL="0" indent="0" algn="l">
              <a:buNone/>
            </a:pPr>
            <a:r>
              <a:rPr lang="ru-RU" sz="1400" b="1" i="1" u="none" strike="noStrike" baseline="0" dirty="0">
                <a:latin typeface="Times New Roman" panose="02020603050405020304" pitchFamily="18" charset="0"/>
                <a:cs typeface="Times New Roman" panose="02020603050405020304" pitchFamily="18" charset="0"/>
              </a:rPr>
              <a:t>1. </a:t>
            </a:r>
            <a:r>
              <a:rPr lang="ru-RU" sz="1400" b="1" i="0" u="none" strike="noStrike" baseline="0" dirty="0">
                <a:latin typeface="Times New Roman" panose="02020603050405020304" pitchFamily="18" charset="0"/>
                <a:cs typeface="Times New Roman" panose="02020603050405020304" pitchFamily="18" charset="0"/>
              </a:rPr>
              <a:t>деца и ученици от етническите малцинствени групи, които традиционно или в значителна степен населяват територията на Република България;</a:t>
            </a:r>
          </a:p>
          <a:p>
            <a:pPr marL="0" indent="0" algn="l">
              <a:buNone/>
            </a:pPr>
            <a:r>
              <a:rPr lang="ru-RU" sz="1400" b="0" i="1" u="none" strike="noStrike" baseline="0" dirty="0">
                <a:latin typeface="Times New Roman" panose="02020603050405020304" pitchFamily="18" charset="0"/>
                <a:cs typeface="Times New Roman" panose="02020603050405020304" pitchFamily="18" charset="0"/>
              </a:rPr>
              <a:t>2. </a:t>
            </a:r>
            <a:r>
              <a:rPr lang="ru-RU" sz="1400" b="0" i="0" u="none" strike="noStrike" baseline="0" dirty="0">
                <a:latin typeface="Times New Roman" panose="02020603050405020304" pitchFamily="18" charset="0"/>
                <a:cs typeface="Times New Roman" panose="02020603050405020304" pitchFamily="18" charset="0"/>
              </a:rPr>
              <a:t>децата на граждани на държави – членки на Европейския съюз, на Европейското икономическо пространство и на Конфедерация Швейцария, упражняващи трудова дейност на територията на Република България, наричани за краткост </a:t>
            </a:r>
            <a:r>
              <a:rPr lang="ru-RU" sz="1400" b="1" i="0" u="none" strike="noStrike" baseline="0" dirty="0">
                <a:latin typeface="Times New Roman" panose="02020603050405020304" pitchFamily="18" charset="0"/>
                <a:cs typeface="Times New Roman" panose="02020603050405020304" pitchFamily="18" charset="0"/>
              </a:rPr>
              <a:t>деца на мигранти</a:t>
            </a:r>
            <a:r>
              <a:rPr lang="ru-RU" sz="1400" b="0" i="0" u="none" strike="noStrike" baseline="0" dirty="0">
                <a:latin typeface="Times New Roman" panose="02020603050405020304" pitchFamily="18" charset="0"/>
                <a:cs typeface="Times New Roman" panose="02020603050405020304" pitchFamily="18" charset="0"/>
              </a:rPr>
              <a:t>;</a:t>
            </a:r>
          </a:p>
          <a:p>
            <a:pPr marL="0" indent="0" algn="l">
              <a:buNone/>
            </a:pPr>
            <a:r>
              <a:rPr lang="ru-RU" sz="1400" b="1" i="1" u="none" strike="noStrike" baseline="0" dirty="0">
                <a:latin typeface="Times New Roman" panose="02020603050405020304" pitchFamily="18" charset="0"/>
                <a:cs typeface="Times New Roman" panose="02020603050405020304" pitchFamily="18" charset="0"/>
              </a:rPr>
              <a:t>3. </a:t>
            </a:r>
            <a:r>
              <a:rPr lang="ru-RU" sz="1400" b="1" i="0" u="none" strike="noStrike" baseline="0" dirty="0">
                <a:latin typeface="Times New Roman" panose="02020603050405020304" pitchFamily="18" charset="0"/>
                <a:cs typeface="Times New Roman" panose="02020603050405020304" pitchFamily="18" charset="0"/>
              </a:rPr>
              <a:t>деца и ученици, търсещи или получили международна закрила в страната по реда на Закона за убежището и бежанците;</a:t>
            </a:r>
          </a:p>
          <a:p>
            <a:pPr marL="0" indent="0" algn="l">
              <a:buNone/>
            </a:pPr>
            <a:r>
              <a:rPr lang="ru-RU" sz="1400" b="0" i="1" u="none" strike="noStrike" baseline="0" dirty="0">
                <a:latin typeface="Times New Roman" panose="02020603050405020304" pitchFamily="18" charset="0"/>
                <a:cs typeface="Times New Roman" panose="02020603050405020304" pitchFamily="18" charset="0"/>
              </a:rPr>
              <a:t>4. </a:t>
            </a:r>
            <a:r>
              <a:rPr lang="ru-RU" sz="1400" b="0" i="0" u="none" strike="noStrike" baseline="0" dirty="0">
                <a:latin typeface="Times New Roman" panose="02020603050405020304" pitchFamily="18" charset="0"/>
                <a:cs typeface="Times New Roman" panose="02020603050405020304" pitchFamily="18" charset="0"/>
              </a:rPr>
              <a:t>деца и ученици в задължителна предучилищна и училищна възраст – </a:t>
            </a:r>
            <a:r>
              <a:rPr lang="bg-BG" sz="1400" b="1" i="0" u="none" strike="noStrike" baseline="0" dirty="0">
                <a:latin typeface="Times New Roman" panose="02020603050405020304" pitchFamily="18" charset="0"/>
                <a:cs typeface="Times New Roman" panose="02020603050405020304" pitchFamily="18" charset="0"/>
              </a:rPr>
              <a:t>граждани на трети страни</a:t>
            </a:r>
            <a:r>
              <a:rPr lang="bg-BG" sz="1400" b="0" i="0" u="none" strike="noStrike" baseline="0" dirty="0">
                <a:latin typeface="Times New Roman" panose="02020603050405020304" pitchFamily="18" charset="0"/>
                <a:cs typeface="Times New Roman" panose="02020603050405020304" pitchFamily="18" charset="0"/>
              </a:rPr>
              <a:t>.</a:t>
            </a:r>
          </a:p>
          <a:p>
            <a:pPr marL="0" indent="0" algn="l">
              <a:buNone/>
            </a:pPr>
            <a:r>
              <a:rPr lang="ru-RU" sz="1400" b="0" i="1" u="none" strike="noStrike" baseline="0" dirty="0">
                <a:latin typeface="Times New Roman" panose="02020603050405020304" pitchFamily="18" charset="0"/>
                <a:cs typeface="Times New Roman" panose="02020603050405020304" pitchFamily="18" charset="0"/>
              </a:rPr>
              <a:t>(2) </a:t>
            </a:r>
            <a:r>
              <a:rPr lang="ru-RU" sz="1400" b="0" i="0" u="none" strike="noStrike" baseline="0" dirty="0">
                <a:latin typeface="Times New Roman" panose="02020603050405020304" pitchFamily="18" charset="0"/>
                <a:cs typeface="Times New Roman" panose="02020603050405020304" pitchFamily="18" charset="0"/>
              </a:rPr>
              <a:t>Допълнителните условия по чл. 4, ал. 3 се осигуряват при необходимост в зависимост от потребностите на конкретното дете или ученик и при условия и по ред, определени в тази наредба.</a:t>
            </a:r>
          </a:p>
          <a:p>
            <a:pPr marL="0" indent="0" algn="l">
              <a:buNone/>
            </a:pPr>
            <a:r>
              <a:rPr lang="ru-RU" sz="1400" b="0" i="1" u="none" strike="noStrike" baseline="0" dirty="0">
                <a:latin typeface="Times New Roman" panose="02020603050405020304" pitchFamily="18" charset="0"/>
                <a:cs typeface="Times New Roman" panose="02020603050405020304" pitchFamily="18" charset="0"/>
              </a:rPr>
              <a:t>(3) </a:t>
            </a:r>
            <a:r>
              <a:rPr lang="ru-RU" sz="1400" b="0" i="0" u="none" strike="noStrike" baseline="0" dirty="0">
                <a:latin typeface="Times New Roman" panose="02020603050405020304" pitchFamily="18" charset="0"/>
                <a:cs typeface="Times New Roman" panose="02020603050405020304" pitchFamily="18" charset="0"/>
              </a:rPr>
              <a:t>Допълнителните условия по чл. 4, ал. 3 включват:</a:t>
            </a:r>
          </a:p>
          <a:p>
            <a:pPr marL="0" indent="0" algn="l">
              <a:buNone/>
            </a:pPr>
            <a:r>
              <a:rPr lang="ru-RU" sz="1400" b="0" i="1" u="none" strike="noStrike" baseline="0" dirty="0">
                <a:latin typeface="Times New Roman" panose="02020603050405020304" pitchFamily="18" charset="0"/>
                <a:cs typeface="Times New Roman" panose="02020603050405020304" pitchFamily="18" charset="0"/>
              </a:rPr>
              <a:t>1. </a:t>
            </a:r>
            <a:r>
              <a:rPr lang="ru-RU" sz="1400" b="0" i="0" u="none" strike="noStrike" baseline="0" dirty="0">
                <a:latin typeface="Times New Roman" panose="02020603050405020304" pitchFamily="18" charset="0"/>
                <a:cs typeface="Times New Roman" panose="02020603050405020304" pitchFamily="18" charset="0"/>
              </a:rPr>
              <a:t>допълнителни модули по образователно направление български език – за децата по ал. 1, които са в задължителна предучилищна възраст;</a:t>
            </a:r>
          </a:p>
          <a:p>
            <a:pPr marL="0" indent="0" algn="l">
              <a:buNone/>
            </a:pPr>
            <a:r>
              <a:rPr lang="ru-RU" sz="1400" b="0" i="1" u="none" strike="noStrike" baseline="0" dirty="0">
                <a:latin typeface="Times New Roman" panose="02020603050405020304" pitchFamily="18" charset="0"/>
                <a:cs typeface="Times New Roman" panose="02020603050405020304" pitchFamily="18" charset="0"/>
              </a:rPr>
              <a:t>2. </a:t>
            </a:r>
            <a:r>
              <a:rPr lang="ru-RU" sz="1400" b="0" i="0" u="none" strike="noStrike" baseline="0" dirty="0">
                <a:latin typeface="Times New Roman" panose="02020603050405020304" pitchFamily="18" charset="0"/>
                <a:cs typeface="Times New Roman" panose="02020603050405020304" pitchFamily="18" charset="0"/>
              </a:rPr>
              <a:t>допълнително обучение по български език и литература </a:t>
            </a:r>
            <a:r>
              <a:rPr lang="ru-RU" sz="1400" b="1" i="0" u="none" strike="noStrike" baseline="0" dirty="0">
                <a:latin typeface="Times New Roman" panose="02020603050405020304" pitchFamily="18" charset="0"/>
                <a:cs typeface="Times New Roman" panose="02020603050405020304" pitchFamily="18" charset="0"/>
              </a:rPr>
              <a:t>като част от общата подкрепа</a:t>
            </a:r>
            <a:r>
              <a:rPr lang="ru-RU" sz="1400" b="0" i="0" u="none" strike="noStrike" baseline="0" dirty="0">
                <a:latin typeface="Times New Roman" panose="02020603050405020304" pitchFamily="18" charset="0"/>
                <a:cs typeface="Times New Roman" panose="02020603050405020304" pitchFamily="18" charset="0"/>
              </a:rPr>
              <a:t> за придобиване на очакваните резултати от обучението по учебния предмет, определени в учебната програма за съответния клас – за учениците по ал. 1, които са в задължителна училищна възраст;</a:t>
            </a:r>
          </a:p>
          <a:p>
            <a:pPr marL="0" indent="0" algn="l">
              <a:buNone/>
            </a:pPr>
            <a:r>
              <a:rPr lang="ru-RU" sz="1400" b="0" i="1" u="none" strike="noStrike" baseline="0" dirty="0">
                <a:latin typeface="Times New Roman" panose="02020603050405020304" pitchFamily="18" charset="0"/>
                <a:cs typeface="Times New Roman" panose="02020603050405020304" pitchFamily="18" charset="0"/>
              </a:rPr>
              <a:t>3. </a:t>
            </a:r>
            <a:r>
              <a:rPr lang="ru-RU" sz="1400" b="0" i="0" u="none" strike="noStrike" baseline="0" dirty="0">
                <a:latin typeface="Times New Roman" panose="02020603050405020304" pitchFamily="18" charset="0"/>
                <a:cs typeface="Times New Roman" panose="02020603050405020304" pitchFamily="18" charset="0"/>
              </a:rPr>
              <a:t>допълнително обучение по български език като чужд </a:t>
            </a:r>
            <a:r>
              <a:rPr lang="ru-RU" sz="1400" b="1" i="0" u="none" strike="noStrike" baseline="0" dirty="0">
                <a:latin typeface="Times New Roman" panose="02020603050405020304" pitchFamily="18" charset="0"/>
                <a:cs typeface="Times New Roman" panose="02020603050405020304" pitchFamily="18" charset="0"/>
              </a:rPr>
              <a:t>за подкрепа на приобщаването им </a:t>
            </a:r>
            <a:r>
              <a:rPr lang="ru-RU" sz="1400" b="0" i="0" u="none" strike="noStrike" baseline="0" dirty="0">
                <a:latin typeface="Times New Roman" panose="02020603050405020304" pitchFamily="18" charset="0"/>
                <a:cs typeface="Times New Roman" panose="02020603050405020304" pitchFamily="18" charset="0"/>
              </a:rPr>
              <a:t>- за учениците по ал. 1, т. 2, 3 и 4, които са в задължителна </a:t>
            </a:r>
            <a:r>
              <a:rPr lang="bg-BG" sz="1400" b="0" i="0" u="none" strike="noStrike" baseline="0" dirty="0">
                <a:latin typeface="Times New Roman" panose="02020603050405020304" pitchFamily="18" charset="0"/>
                <a:cs typeface="Times New Roman" panose="02020603050405020304" pitchFamily="18" charset="0"/>
              </a:rPr>
              <a:t>училищна възраст;</a:t>
            </a:r>
          </a:p>
          <a:p>
            <a:pPr marL="0" indent="0" algn="l">
              <a:buNone/>
            </a:pPr>
            <a:r>
              <a:rPr lang="ru-RU" sz="1400" b="0" i="1" u="none" strike="noStrike" baseline="0" dirty="0">
                <a:latin typeface="Times New Roman" panose="02020603050405020304" pitchFamily="18" charset="0"/>
                <a:cs typeface="Times New Roman" panose="02020603050405020304" pitchFamily="18" charset="0"/>
              </a:rPr>
              <a:t>4. </a:t>
            </a:r>
            <a:r>
              <a:rPr lang="ru-RU" sz="1400" b="1" i="0" u="none" strike="noStrike" baseline="0" dirty="0">
                <a:latin typeface="Times New Roman" panose="02020603050405020304" pitchFamily="18" charset="0"/>
                <a:cs typeface="Times New Roman" panose="02020603050405020304" pitchFamily="18" charset="0"/>
              </a:rPr>
              <a:t>обща подкрепа по смисъла на чл. 7, ал. 3, т. 3 - 7 </a:t>
            </a:r>
            <a:r>
              <a:rPr lang="ru-RU" sz="1400" b="0" i="0" u="none" strike="noStrike" baseline="0" dirty="0">
                <a:latin typeface="Times New Roman" panose="02020603050405020304" pitchFamily="18" charset="0"/>
                <a:cs typeface="Times New Roman" panose="02020603050405020304" pitchFamily="18" charset="0"/>
              </a:rPr>
              <a:t>за усвояване на българския книжовен език по ред и при условия, определени в държавния образователен стандарт за приобщаващото образование.</a:t>
            </a:r>
            <a:endParaRPr lang="bg-BG" sz="14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40FC3C8-318C-D421-3E80-872BFD904DF4}"/>
              </a:ext>
            </a:extLst>
          </p:cNvPr>
          <p:cNvSpPr>
            <a:spLocks noGrp="1"/>
          </p:cNvSpPr>
          <p:nvPr>
            <p:ph type="sldNum" sz="quarter" idx="12"/>
          </p:nvPr>
        </p:nvSpPr>
        <p:spPr/>
        <p:txBody>
          <a:bodyPr/>
          <a:lstStyle/>
          <a:p>
            <a:fld id="{A49DFD55-3C28-40EF-9E31-A92D2E4017FF}" type="slidenum">
              <a:rPr lang="en-US" smtClean="0"/>
              <a:t>20</a:t>
            </a:fld>
            <a:endParaRPr lang="en-US" dirty="0"/>
          </a:p>
        </p:txBody>
      </p:sp>
    </p:spTree>
    <p:extLst>
      <p:ext uri="{BB962C8B-B14F-4D97-AF65-F5344CB8AC3E}">
        <p14:creationId xmlns:p14="http://schemas.microsoft.com/office/powerpoint/2010/main" val="2622040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49870-3145-5931-E569-88EAAB662B4A}"/>
              </a:ext>
            </a:extLst>
          </p:cNvPr>
          <p:cNvSpPr>
            <a:spLocks noGrp="1"/>
          </p:cNvSpPr>
          <p:nvPr>
            <p:ph type="title"/>
          </p:nvPr>
        </p:nvSpPr>
        <p:spPr>
          <a:xfrm>
            <a:off x="2592925" y="624110"/>
            <a:ext cx="8911687" cy="833215"/>
          </a:xfrm>
        </p:spPr>
        <p:txBody>
          <a:bodyPr>
            <a:noAutofit/>
          </a:bodyPr>
          <a:lstStyle/>
          <a:p>
            <a:pPr algn="ctr"/>
            <a:r>
              <a:rPr lang="bg-BG" sz="2000" dirty="0">
                <a:latin typeface="Times New Roman" panose="02020603050405020304" pitchFamily="18" charset="0"/>
                <a:cs typeface="Times New Roman" panose="02020603050405020304" pitchFamily="18" charset="0"/>
              </a:rPr>
              <a:t>Нормативна уредба</a:t>
            </a:r>
            <a:br>
              <a:rPr lang="bg-BG" sz="2000" dirty="0">
                <a:latin typeface="Times New Roman" panose="02020603050405020304" pitchFamily="18" charset="0"/>
                <a:cs typeface="Times New Roman" panose="02020603050405020304" pitchFamily="18" charset="0"/>
              </a:rPr>
            </a:br>
            <a:r>
              <a:rPr lang="bg-BG" sz="2000" dirty="0">
                <a:latin typeface="Times New Roman" panose="02020603050405020304" pitchFamily="18" charset="0"/>
                <a:cs typeface="Times New Roman" panose="02020603050405020304" pitchFamily="18" charset="0"/>
              </a:rPr>
              <a:t>Наредба № 6 от 11.08.2016 г. за усвояването на българския книжовен език</a:t>
            </a:r>
            <a:endParaRPr lang="bg-BG" sz="2000" dirty="0"/>
          </a:p>
        </p:txBody>
      </p:sp>
      <p:sp>
        <p:nvSpPr>
          <p:cNvPr id="3" name="Content Placeholder 2">
            <a:extLst>
              <a:ext uri="{FF2B5EF4-FFF2-40B4-BE49-F238E27FC236}">
                <a16:creationId xmlns:a16="http://schemas.microsoft.com/office/drawing/2014/main" id="{F9C3F84D-397F-02F2-724D-1E5B1871E182}"/>
              </a:ext>
            </a:extLst>
          </p:cNvPr>
          <p:cNvSpPr>
            <a:spLocks noGrp="1"/>
          </p:cNvSpPr>
          <p:nvPr>
            <p:ph idx="1"/>
          </p:nvPr>
        </p:nvSpPr>
        <p:spPr>
          <a:xfrm>
            <a:off x="1495425" y="1609725"/>
            <a:ext cx="10306050" cy="4752975"/>
          </a:xfrm>
        </p:spPr>
        <p:txBody>
          <a:bodyPr>
            <a:normAutofit fontScale="77500" lnSpcReduction="20000"/>
          </a:bodyPr>
          <a:lstStyle/>
          <a:p>
            <a:pPr marL="0" indent="0" algn="l">
              <a:buNone/>
            </a:pPr>
            <a:r>
              <a:rPr lang="ru-RU" sz="1800" b="1" i="0" u="none" strike="noStrike" baseline="0" dirty="0">
                <a:latin typeface="Times New Roman" panose="02020603050405020304" pitchFamily="18" charset="0"/>
                <a:cs typeface="Times New Roman" panose="02020603050405020304" pitchFamily="18" charset="0"/>
              </a:rPr>
              <a:t>Чл. 13. </a:t>
            </a:r>
            <a:r>
              <a:rPr lang="ru-RU" sz="1800" b="0" i="1" u="none" strike="noStrike" baseline="0" dirty="0">
                <a:latin typeface="Times New Roman" panose="02020603050405020304" pitchFamily="18" charset="0"/>
                <a:cs typeface="Times New Roman" panose="02020603050405020304" pitchFamily="18" charset="0"/>
              </a:rPr>
              <a:t>(1) </a:t>
            </a:r>
            <a:r>
              <a:rPr lang="ru-RU" sz="1800" b="0" i="0" u="none" strike="noStrike" baseline="0" dirty="0">
                <a:latin typeface="Times New Roman" panose="02020603050405020304" pitchFamily="18" charset="0"/>
                <a:cs typeface="Times New Roman" panose="02020603050405020304" pitchFamily="18" charset="0"/>
              </a:rPr>
              <a:t>Допълнително обучение по български език като чужд за</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подкрепа на приобщаването на децата и учениците мигранти и на децата и</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учениците, търсещи или получили международна закрила, се провежда</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индивидуално или в група - по решение на директора на приемащото училище,</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съответно детска градина, след </a:t>
            </a:r>
            <a:r>
              <a:rPr lang="ru-RU" sz="1800" b="1" i="0" u="none" strike="noStrike" baseline="0" dirty="0">
                <a:latin typeface="Times New Roman" panose="02020603050405020304" pitchFamily="18" charset="0"/>
                <a:cs typeface="Times New Roman" panose="02020603050405020304" pitchFamily="18" charset="0"/>
              </a:rPr>
              <a:t>становище от координиращия екип</a:t>
            </a:r>
            <a:r>
              <a:rPr lang="ru-RU" sz="1800" b="0" i="0" u="none" strike="noStrike" baseline="0" dirty="0">
                <a:latin typeface="Times New Roman" panose="02020603050405020304" pitchFamily="18" charset="0"/>
                <a:cs typeface="Times New Roman" panose="02020603050405020304" pitchFamily="18" charset="0"/>
              </a:rPr>
              <a:t>, определен</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с държавния образователен стандарт за приобщаващото образование,</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съобразно потребностите на всяко дете.</a:t>
            </a:r>
          </a:p>
          <a:p>
            <a:pPr marL="0" indent="0" algn="l">
              <a:buNone/>
            </a:pPr>
            <a:r>
              <a:rPr lang="ru-RU" sz="1800" b="0" i="1" u="none" strike="noStrike" baseline="0" dirty="0">
                <a:latin typeface="Times New Roman" panose="02020603050405020304" pitchFamily="18" charset="0"/>
                <a:cs typeface="Times New Roman" panose="02020603050405020304" pitchFamily="18" charset="0"/>
              </a:rPr>
              <a:t>(2) </a:t>
            </a:r>
            <a:r>
              <a:rPr lang="ru-RU" sz="1800" b="0" i="0" u="none" strike="noStrike" baseline="0" dirty="0">
                <a:latin typeface="Times New Roman" panose="02020603050405020304" pitchFamily="18" charset="0"/>
                <a:cs typeface="Times New Roman" panose="02020603050405020304" pitchFamily="18" charset="0"/>
              </a:rPr>
              <a:t>Групите по ал. 1 се сформират от ученици </a:t>
            </a:r>
            <a:r>
              <a:rPr lang="ru-RU" sz="1800" b="1" i="0" u="none" strike="noStrike" baseline="0" dirty="0">
                <a:latin typeface="Times New Roman" panose="02020603050405020304" pitchFamily="18" charset="0"/>
                <a:cs typeface="Times New Roman" panose="02020603050405020304" pitchFamily="18" charset="0"/>
              </a:rPr>
              <a:t>от един и същи</a:t>
            </a:r>
            <a:r>
              <a:rPr lang="en-US" sz="1800" b="1" i="0" u="none" strike="noStrike" baseline="0" dirty="0">
                <a:latin typeface="Times New Roman" panose="02020603050405020304" pitchFamily="18" charset="0"/>
                <a:cs typeface="Times New Roman" panose="02020603050405020304" pitchFamily="18" charset="0"/>
              </a:rPr>
              <a:t> </a:t>
            </a:r>
            <a:r>
              <a:rPr lang="bg-BG" sz="1800" b="1" i="0" u="none" strike="noStrike" baseline="0" dirty="0">
                <a:latin typeface="Times New Roman" panose="02020603050405020304" pitchFamily="18" charset="0"/>
                <a:cs typeface="Times New Roman" panose="02020603050405020304" pitchFamily="18" charset="0"/>
              </a:rPr>
              <a:t>образователен етап</a:t>
            </a:r>
            <a:r>
              <a:rPr lang="bg-BG" sz="1800" b="0" i="0" u="none" strike="noStrike" baseline="0" dirty="0">
                <a:latin typeface="Times New Roman" panose="02020603050405020304" pitchFamily="18" charset="0"/>
                <a:cs typeface="Times New Roman" panose="02020603050405020304" pitchFamily="18" charset="0"/>
              </a:rPr>
              <a:t>.</a:t>
            </a:r>
          </a:p>
          <a:p>
            <a:pPr marL="0" indent="0" algn="l">
              <a:buNone/>
            </a:pPr>
            <a:r>
              <a:rPr lang="ru-RU" sz="1800" b="0" i="1" u="none" strike="noStrike" baseline="0" dirty="0">
                <a:latin typeface="Times New Roman" panose="02020603050405020304" pitchFamily="18" charset="0"/>
                <a:cs typeface="Times New Roman" panose="02020603050405020304" pitchFamily="18" charset="0"/>
              </a:rPr>
              <a:t>(3) </a:t>
            </a:r>
            <a:r>
              <a:rPr lang="ru-RU" sz="1800" b="0" i="0" u="none" strike="noStrike" baseline="0" dirty="0">
                <a:latin typeface="Times New Roman" panose="02020603050405020304" pitchFamily="18" charset="0"/>
                <a:cs typeface="Times New Roman" panose="02020603050405020304" pitchFamily="18" charset="0"/>
              </a:rPr>
              <a:t>Обучението на учениците по ал. 1 се провежда по учебни програми,</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разработени за българския език като чужд по нивата на Общата европейска</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езикова рамка и утвърдени от министъра на образованието и науката, а в</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детските градини - в съответствие с програми, изработени от учителя в</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съответствие с държавния образователен стандарт за предучилищно</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образование и програмната система на детската градина.</a:t>
            </a:r>
          </a:p>
          <a:p>
            <a:pPr marL="0" indent="0" algn="l">
              <a:buNone/>
            </a:pPr>
            <a:r>
              <a:rPr lang="ru-RU" sz="1800" b="0" i="1" u="none" strike="noStrike" baseline="0" dirty="0">
                <a:latin typeface="Times New Roman" panose="02020603050405020304" pitchFamily="18" charset="0"/>
                <a:cs typeface="Times New Roman" panose="02020603050405020304" pitchFamily="18" charset="0"/>
              </a:rPr>
              <a:t>(4) </a:t>
            </a:r>
            <a:r>
              <a:rPr lang="ru-RU" sz="1800" b="0" i="0" u="none" strike="noStrike" baseline="0" dirty="0">
                <a:latin typeface="Times New Roman" panose="02020603050405020304" pitchFamily="18" charset="0"/>
                <a:cs typeface="Times New Roman" panose="02020603050405020304" pitchFamily="18" charset="0"/>
              </a:rPr>
              <a:t>Обучението на учениците по ал. 1 се провежда </a:t>
            </a:r>
            <a:r>
              <a:rPr lang="ru-RU" sz="1800" b="1" i="0" u="none" strike="noStrike" baseline="0" dirty="0">
                <a:latin typeface="Times New Roman" panose="02020603050405020304" pitchFamily="18" charset="0"/>
                <a:cs typeface="Times New Roman" panose="02020603050405020304" pitchFamily="18" charset="0"/>
              </a:rPr>
              <a:t>по учебни помагала</a:t>
            </a:r>
            <a:r>
              <a:rPr lang="ru-RU" sz="1800" b="0" i="0" u="none" strike="noStrike" baseline="0" dirty="0">
                <a:latin typeface="Times New Roman" panose="02020603050405020304" pitchFamily="18" charset="0"/>
                <a:cs typeface="Times New Roman" panose="02020603050405020304" pitchFamily="18" charset="0"/>
              </a:rPr>
              <a:t>,</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разработени в съответствие с учебните програми по ал. 3.</a:t>
            </a:r>
          </a:p>
          <a:p>
            <a:pPr marL="0" indent="0" algn="l">
              <a:buNone/>
            </a:pPr>
            <a:r>
              <a:rPr lang="ru-RU" sz="1800" b="0" i="1" u="none" strike="noStrike" baseline="0" dirty="0">
                <a:latin typeface="Times New Roman" panose="02020603050405020304" pitchFamily="18" charset="0"/>
                <a:cs typeface="Times New Roman" panose="02020603050405020304" pitchFamily="18" charset="0"/>
              </a:rPr>
              <a:t>(5) </a:t>
            </a:r>
            <a:r>
              <a:rPr lang="ru-RU" sz="1800" b="0" i="0" u="none" strike="noStrike" baseline="0" dirty="0">
                <a:latin typeface="Times New Roman" panose="02020603050405020304" pitchFamily="18" charset="0"/>
                <a:cs typeface="Times New Roman" panose="02020603050405020304" pitchFamily="18" charset="0"/>
              </a:rPr>
              <a:t>При желание за обучение по ал. 1 родителят (настойникът, попечителят,</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представителят на непридружените малолетни и непълнолетни лица, търсещи</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или получили международна закрила) подава </a:t>
            </a:r>
            <a:r>
              <a:rPr lang="ru-RU" sz="1800" b="1" i="0" u="none" strike="noStrike" baseline="0" dirty="0">
                <a:latin typeface="Times New Roman" panose="02020603050405020304" pitchFamily="18" charset="0"/>
                <a:cs typeface="Times New Roman" panose="02020603050405020304" pitchFamily="18" charset="0"/>
              </a:rPr>
              <a:t>заявление до директора </a:t>
            </a:r>
            <a:r>
              <a:rPr lang="ru-RU" sz="1800" i="0" u="none" strike="noStrike" baseline="0" dirty="0">
                <a:latin typeface="Times New Roman" panose="02020603050405020304" pitchFamily="18" charset="0"/>
                <a:cs typeface="Times New Roman" panose="02020603050405020304" pitchFamily="18" charset="0"/>
              </a:rPr>
              <a:t>на</a:t>
            </a:r>
            <a:r>
              <a:rPr lang="en-US" sz="1800" i="0" u="none" strike="noStrike" baseline="0" dirty="0">
                <a:latin typeface="Times New Roman" panose="02020603050405020304" pitchFamily="18" charset="0"/>
                <a:cs typeface="Times New Roman" panose="02020603050405020304" pitchFamily="18" charset="0"/>
              </a:rPr>
              <a:t> </a:t>
            </a:r>
            <a:r>
              <a:rPr lang="ru-RU" sz="1800" i="0" u="none" strike="noStrike" baseline="0" dirty="0">
                <a:latin typeface="Times New Roman" panose="02020603050405020304" pitchFamily="18" charset="0"/>
                <a:cs typeface="Times New Roman" panose="02020603050405020304" pitchFamily="18" charset="0"/>
              </a:rPr>
              <a:t>училището</a:t>
            </a:r>
            <a:r>
              <a:rPr lang="ru-RU" sz="1800" b="0" i="0" u="none" strike="noStrike" baseline="0" dirty="0">
                <a:latin typeface="Times New Roman" panose="02020603050405020304" pitchFamily="18" charset="0"/>
                <a:cs typeface="Times New Roman" panose="02020603050405020304" pitchFamily="18" charset="0"/>
              </a:rPr>
              <a:t>, съответно детската градина, в което се обучава детето, съответно</a:t>
            </a:r>
            <a:r>
              <a:rPr lang="en-US" sz="1800" b="0" i="0" u="none" strike="noStrike" baseline="0" dirty="0">
                <a:latin typeface="Times New Roman" panose="02020603050405020304" pitchFamily="18" charset="0"/>
                <a:cs typeface="Times New Roman" panose="02020603050405020304" pitchFamily="18" charset="0"/>
              </a:rPr>
              <a:t> </a:t>
            </a:r>
            <a:r>
              <a:rPr lang="bg-BG" sz="1800" b="0" i="0" u="none" strike="noStrike" baseline="0" dirty="0">
                <a:latin typeface="Times New Roman" panose="02020603050405020304" pitchFamily="18" charset="0"/>
                <a:cs typeface="Times New Roman" panose="02020603050405020304" pitchFamily="18" charset="0"/>
              </a:rPr>
              <a:t>ученикът.</a:t>
            </a:r>
            <a:endParaRPr lang="en-US" sz="1800" b="0" i="0" u="none" strike="noStrike" baseline="0" dirty="0">
              <a:latin typeface="Times New Roman" panose="02020603050405020304" pitchFamily="18" charset="0"/>
              <a:cs typeface="Times New Roman" panose="02020603050405020304" pitchFamily="18" charset="0"/>
            </a:endParaRPr>
          </a:p>
          <a:p>
            <a:pPr marL="0" indent="0" algn="l">
              <a:buNone/>
            </a:pPr>
            <a:r>
              <a:rPr lang="ru-RU" sz="1800" b="0" i="1" u="none" strike="noStrike" baseline="0" dirty="0">
                <a:latin typeface="Times New Roman" panose="02020603050405020304" pitchFamily="18" charset="0"/>
                <a:cs typeface="Times New Roman" panose="02020603050405020304" pitchFamily="18" charset="0"/>
              </a:rPr>
              <a:t>(6) </a:t>
            </a:r>
            <a:r>
              <a:rPr lang="ru-RU" sz="1800" b="0" i="0" u="none" strike="noStrike" baseline="0" dirty="0">
                <a:latin typeface="Times New Roman" panose="02020603050405020304" pitchFamily="18" charset="0"/>
                <a:cs typeface="Times New Roman" panose="02020603050405020304" pitchFamily="18" charset="0"/>
              </a:rPr>
              <a:t>Директорът на училището, съответно детската градина по ал. 5,</a:t>
            </a:r>
            <a:r>
              <a:rPr lang="en-US" sz="1800" b="0" i="0" u="none" strike="noStrike" baseline="0" dirty="0">
                <a:latin typeface="Times New Roman" panose="02020603050405020304" pitchFamily="18" charset="0"/>
                <a:cs typeface="Times New Roman" panose="02020603050405020304" pitchFamily="18" charset="0"/>
              </a:rPr>
              <a:t> </a:t>
            </a:r>
            <a:r>
              <a:rPr lang="ru-RU" sz="1800" b="1" i="0" u="none" strike="noStrike" baseline="0" dirty="0">
                <a:latin typeface="Times New Roman" panose="02020603050405020304" pitchFamily="18" charset="0"/>
                <a:cs typeface="Times New Roman" panose="02020603050405020304" pitchFamily="18" charset="0"/>
              </a:rPr>
              <a:t>уведомява</a:t>
            </a:r>
            <a:r>
              <a:rPr lang="ru-RU" sz="1800" b="0" i="0" u="none" strike="noStrike" baseline="0" dirty="0">
                <a:latin typeface="Times New Roman" panose="02020603050405020304" pitchFamily="18" charset="0"/>
                <a:cs typeface="Times New Roman" panose="02020603050405020304" pitchFamily="18" charset="0"/>
              </a:rPr>
              <a:t> регионалното управление на образованието в </a:t>
            </a:r>
            <a:r>
              <a:rPr lang="ru-RU" sz="1800" b="1" i="0" u="none" strike="noStrike" baseline="0" dirty="0">
                <a:latin typeface="Times New Roman" panose="02020603050405020304" pitchFamily="18" charset="0"/>
                <a:cs typeface="Times New Roman" panose="02020603050405020304" pitchFamily="18" charset="0"/>
              </a:rPr>
              <a:t>седемдневен срок </a:t>
            </a:r>
            <a:r>
              <a:rPr lang="ru-RU" sz="1800" b="0" i="0" u="none" strike="noStrike" baseline="0" dirty="0">
                <a:latin typeface="Times New Roman" panose="02020603050405020304" pitchFamily="18" charset="0"/>
                <a:cs typeface="Times New Roman" panose="02020603050405020304" pitchFamily="18" charset="0"/>
              </a:rPr>
              <a:t>за</a:t>
            </a:r>
            <a:r>
              <a:rPr lang="en-US" sz="1800" b="0" i="0" u="none" strike="noStrike" baseline="0" dirty="0">
                <a:latin typeface="Times New Roman" panose="02020603050405020304" pitchFamily="18" charset="0"/>
                <a:cs typeface="Times New Roman" panose="02020603050405020304" pitchFamily="18" charset="0"/>
              </a:rPr>
              <a:t> </a:t>
            </a:r>
            <a:r>
              <a:rPr lang="bg-BG" sz="1800" b="0" i="0" u="none" strike="noStrike" baseline="0" dirty="0">
                <a:latin typeface="Times New Roman" panose="02020603050405020304" pitchFamily="18" charset="0"/>
                <a:cs typeface="Times New Roman" panose="02020603050405020304" pitchFamily="18" charset="0"/>
              </a:rPr>
              <a:t>постъпилите искания.</a:t>
            </a:r>
            <a:r>
              <a:rPr lang="en-US" sz="1800" b="0" i="0" u="none" strike="noStrike" baseline="0" dirty="0">
                <a:latin typeface="Times New Roman" panose="02020603050405020304" pitchFamily="18" charset="0"/>
                <a:cs typeface="Times New Roman" panose="02020603050405020304" pitchFamily="18" charset="0"/>
              </a:rPr>
              <a:t> </a:t>
            </a:r>
          </a:p>
          <a:p>
            <a:pPr marL="0" indent="0" algn="l">
              <a:buNone/>
            </a:pPr>
            <a:r>
              <a:rPr lang="ru-RU" sz="1800" b="0" i="1" u="none" strike="noStrike" baseline="0" dirty="0">
                <a:latin typeface="Times New Roman" panose="02020603050405020304" pitchFamily="18" charset="0"/>
                <a:cs typeface="Times New Roman" panose="02020603050405020304" pitchFamily="18" charset="0"/>
              </a:rPr>
              <a:t>(7) </a:t>
            </a:r>
            <a:r>
              <a:rPr lang="ru-RU" sz="1800" b="0" i="0" u="none" strike="noStrike" baseline="0" dirty="0">
                <a:latin typeface="Times New Roman" panose="02020603050405020304" pitchFamily="18" charset="0"/>
                <a:cs typeface="Times New Roman" panose="02020603050405020304" pitchFamily="18" charset="0"/>
              </a:rPr>
              <a:t>Началникът на регионалното управление на образованието определя</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със </a:t>
            </a:r>
            <a:r>
              <a:rPr lang="ru-RU" sz="1800" b="1" i="0" u="none" strike="noStrike" baseline="0" dirty="0">
                <a:latin typeface="Times New Roman" panose="02020603050405020304" pitchFamily="18" charset="0"/>
                <a:cs typeface="Times New Roman" panose="02020603050405020304" pitchFamily="18" charset="0"/>
              </a:rPr>
              <a:t>заповед</a:t>
            </a:r>
            <a:r>
              <a:rPr lang="ru-RU" sz="1800" b="0" i="0" u="none" strike="noStrike" baseline="0" dirty="0">
                <a:latin typeface="Times New Roman" panose="02020603050405020304" pitchFamily="18" charset="0"/>
                <a:cs typeface="Times New Roman" panose="02020603050405020304" pitchFamily="18" charset="0"/>
              </a:rPr>
              <a:t> училищата, съответно детските градини, в които ще се извършва</a:t>
            </a:r>
            <a:r>
              <a:rPr lang="en-US" sz="1800" b="0" i="0" u="none" strike="noStrike" baseline="0" dirty="0">
                <a:latin typeface="Times New Roman" panose="02020603050405020304" pitchFamily="18" charset="0"/>
                <a:cs typeface="Times New Roman" panose="02020603050405020304" pitchFamily="18" charset="0"/>
              </a:rPr>
              <a:t> </a:t>
            </a:r>
            <a:r>
              <a:rPr lang="bg-BG" sz="1800" b="0" i="0" u="none" strike="noStrike" baseline="0" dirty="0">
                <a:latin typeface="Times New Roman" panose="02020603050405020304" pitchFamily="18" charset="0"/>
                <a:cs typeface="Times New Roman" panose="02020603050405020304" pitchFamily="18" charset="0"/>
              </a:rPr>
              <a:t>обучението.</a:t>
            </a:r>
          </a:p>
          <a:p>
            <a:pPr marL="0" indent="0" algn="l">
              <a:buNone/>
            </a:pPr>
            <a:r>
              <a:rPr lang="ru-RU" sz="1800" b="0" i="1" u="none" strike="noStrike" baseline="0" dirty="0">
                <a:latin typeface="Times New Roman" panose="02020603050405020304" pitchFamily="18" charset="0"/>
                <a:cs typeface="Times New Roman" panose="02020603050405020304" pitchFamily="18" charset="0"/>
              </a:rPr>
              <a:t>(8) </a:t>
            </a:r>
            <a:r>
              <a:rPr lang="ru-RU" sz="1800" b="0" i="0" u="none" strike="noStrike" baseline="0" dirty="0">
                <a:latin typeface="Times New Roman" panose="02020603050405020304" pitchFamily="18" charset="0"/>
                <a:cs typeface="Times New Roman" panose="02020603050405020304" pitchFamily="18" charset="0"/>
              </a:rPr>
              <a:t>Директорът на училището, съответно детската градина по ал. 7,</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организира допълнителното обучение по български език като чужд за децата и</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учениците на мигранти и за децата и учениците, търсещи или получили</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международна закрила в съответствие с изискванията на настоящата наредба.</a:t>
            </a:r>
            <a:endParaRPr lang="bg-BG"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9F0498F0-A58D-6933-C79B-9ABFEC7990F9}"/>
              </a:ext>
            </a:extLst>
          </p:cNvPr>
          <p:cNvSpPr>
            <a:spLocks noGrp="1"/>
          </p:cNvSpPr>
          <p:nvPr>
            <p:ph type="sldNum" sz="quarter" idx="12"/>
          </p:nvPr>
        </p:nvSpPr>
        <p:spPr/>
        <p:txBody>
          <a:bodyPr/>
          <a:lstStyle/>
          <a:p>
            <a:fld id="{A49DFD55-3C28-40EF-9E31-A92D2E4017FF}" type="slidenum">
              <a:rPr lang="en-US" smtClean="0"/>
              <a:t>21</a:t>
            </a:fld>
            <a:endParaRPr lang="en-US" dirty="0"/>
          </a:p>
        </p:txBody>
      </p:sp>
    </p:spTree>
    <p:extLst>
      <p:ext uri="{BB962C8B-B14F-4D97-AF65-F5344CB8AC3E}">
        <p14:creationId xmlns:p14="http://schemas.microsoft.com/office/powerpoint/2010/main" val="2276639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49870-3145-5931-E569-88EAAB662B4A}"/>
              </a:ext>
            </a:extLst>
          </p:cNvPr>
          <p:cNvSpPr>
            <a:spLocks noGrp="1"/>
          </p:cNvSpPr>
          <p:nvPr>
            <p:ph type="title"/>
          </p:nvPr>
        </p:nvSpPr>
        <p:spPr>
          <a:xfrm>
            <a:off x="2592925" y="624110"/>
            <a:ext cx="8911687" cy="833215"/>
          </a:xfrm>
        </p:spPr>
        <p:txBody>
          <a:bodyPr>
            <a:noAutofit/>
          </a:bodyPr>
          <a:lstStyle/>
          <a:p>
            <a:pPr algn="ctr"/>
            <a:r>
              <a:rPr lang="bg-BG" sz="2000" dirty="0">
                <a:latin typeface="Times New Roman" panose="02020603050405020304" pitchFamily="18" charset="0"/>
                <a:cs typeface="Times New Roman" panose="02020603050405020304" pitchFamily="18" charset="0"/>
              </a:rPr>
              <a:t>Нормативна уредба</a:t>
            </a:r>
            <a:br>
              <a:rPr lang="bg-BG" sz="2000" dirty="0">
                <a:latin typeface="Times New Roman" panose="02020603050405020304" pitchFamily="18" charset="0"/>
                <a:cs typeface="Times New Roman" panose="02020603050405020304" pitchFamily="18" charset="0"/>
              </a:rPr>
            </a:br>
            <a:r>
              <a:rPr lang="bg-BG" sz="2000" dirty="0">
                <a:latin typeface="Times New Roman" panose="02020603050405020304" pitchFamily="18" charset="0"/>
                <a:cs typeface="Times New Roman" panose="02020603050405020304" pitchFamily="18" charset="0"/>
              </a:rPr>
              <a:t>Наредба № 6 от 11.08.2016 г. за усвояването на българския книжовен език</a:t>
            </a:r>
            <a:endParaRPr lang="bg-BG" sz="2000" dirty="0"/>
          </a:p>
        </p:txBody>
      </p:sp>
      <p:sp>
        <p:nvSpPr>
          <p:cNvPr id="3" name="Content Placeholder 2">
            <a:extLst>
              <a:ext uri="{FF2B5EF4-FFF2-40B4-BE49-F238E27FC236}">
                <a16:creationId xmlns:a16="http://schemas.microsoft.com/office/drawing/2014/main" id="{F9C3F84D-397F-02F2-724D-1E5B1871E182}"/>
              </a:ext>
            </a:extLst>
          </p:cNvPr>
          <p:cNvSpPr>
            <a:spLocks noGrp="1"/>
          </p:cNvSpPr>
          <p:nvPr>
            <p:ph idx="1"/>
          </p:nvPr>
        </p:nvSpPr>
        <p:spPr>
          <a:xfrm>
            <a:off x="1495424" y="1609725"/>
            <a:ext cx="10410825" cy="4857750"/>
          </a:xfrm>
        </p:spPr>
        <p:txBody>
          <a:bodyPr>
            <a:normAutofit fontScale="70000" lnSpcReduction="20000"/>
          </a:bodyPr>
          <a:lstStyle/>
          <a:p>
            <a:pPr marL="0" indent="0" algn="l">
              <a:buNone/>
            </a:pPr>
            <a:r>
              <a:rPr lang="ru-RU" sz="1800" b="0" i="1" u="none" strike="noStrike" baseline="0" dirty="0">
                <a:latin typeface="Times New Roman" panose="02020603050405020304" pitchFamily="18" charset="0"/>
                <a:cs typeface="Times New Roman" panose="02020603050405020304" pitchFamily="18" charset="0"/>
              </a:rPr>
              <a:t>(9) </a:t>
            </a:r>
            <a:r>
              <a:rPr lang="ru-RU" sz="1800" b="0" i="0" u="none" strike="noStrike" baseline="0" dirty="0">
                <a:latin typeface="Times New Roman" panose="02020603050405020304" pitchFamily="18" charset="0"/>
                <a:cs typeface="Times New Roman" panose="02020603050405020304" pitchFamily="18" charset="0"/>
              </a:rPr>
              <a:t>Директорът на училището, съответно детската градина по ал. 5,</a:t>
            </a:r>
            <a:r>
              <a:rPr lang="en-US" sz="1800" b="0" i="0" u="none" strike="noStrike" baseline="0" dirty="0">
                <a:latin typeface="Times New Roman" panose="02020603050405020304" pitchFamily="18" charset="0"/>
                <a:cs typeface="Times New Roman" panose="02020603050405020304" pitchFamily="18" charset="0"/>
              </a:rPr>
              <a:t> </a:t>
            </a:r>
            <a:r>
              <a:rPr lang="ru-RU" sz="1800" b="1" i="0" u="none" strike="noStrike" baseline="0" dirty="0">
                <a:latin typeface="Times New Roman" panose="02020603050405020304" pitchFamily="18" charset="0"/>
                <a:cs typeface="Times New Roman" panose="02020603050405020304" pitchFamily="18" charset="0"/>
              </a:rPr>
              <a:t>уведомява родителя </a:t>
            </a:r>
            <a:r>
              <a:rPr lang="ru-RU" sz="1800" b="0" i="0" u="none" strike="noStrike" baseline="0" dirty="0">
                <a:latin typeface="Times New Roman" panose="02020603050405020304" pitchFamily="18" charset="0"/>
                <a:cs typeface="Times New Roman" panose="02020603050405020304" pitchFamily="18" charset="0"/>
              </a:rPr>
              <a:t>(настойника, попечителя, представителя на</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непридружените малолетни и непълнолетни лица, търсещи или получили</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международна закрила) за реда и условията на провеждане на организираното</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допълнително обучение по български език като чужд за децата и учениците на</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мигранти и за децата и учениците, търсещи или получили международна</a:t>
            </a:r>
            <a:r>
              <a:rPr lang="en-US" sz="1800" b="0" i="0" u="none" strike="noStrike" baseline="0" dirty="0">
                <a:latin typeface="Times New Roman" panose="02020603050405020304" pitchFamily="18" charset="0"/>
                <a:cs typeface="Times New Roman" panose="02020603050405020304" pitchFamily="18" charset="0"/>
              </a:rPr>
              <a:t> </a:t>
            </a:r>
            <a:r>
              <a:rPr lang="bg-BG" sz="1800" b="0" i="0" u="none" strike="noStrike" baseline="0" dirty="0">
                <a:latin typeface="Times New Roman" panose="02020603050405020304" pitchFamily="18" charset="0"/>
                <a:cs typeface="Times New Roman" panose="02020603050405020304" pitchFamily="18" charset="0"/>
              </a:rPr>
              <a:t>закрила.</a:t>
            </a:r>
          </a:p>
          <a:p>
            <a:pPr marL="0" indent="0" algn="l">
              <a:buNone/>
            </a:pPr>
            <a:r>
              <a:rPr lang="ru-RU" sz="1800" b="0" i="1" u="none" strike="noStrike" baseline="0" dirty="0">
                <a:latin typeface="Times New Roman" panose="02020603050405020304" pitchFamily="18" charset="0"/>
                <a:cs typeface="Times New Roman" panose="02020603050405020304" pitchFamily="18" charset="0"/>
              </a:rPr>
              <a:t>(10) </a:t>
            </a:r>
            <a:r>
              <a:rPr lang="ru-RU" sz="1800" b="0" i="0" u="none" strike="noStrike" baseline="0" dirty="0">
                <a:latin typeface="Times New Roman" panose="02020603050405020304" pitchFamily="18" charset="0"/>
                <a:cs typeface="Times New Roman" panose="02020603050405020304" pitchFamily="18" charset="0"/>
              </a:rPr>
              <a:t>Допълнителното обучение по български език като чужд за децата и</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учениците на мигранти и за децата и учениците, търсещи или получили</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международна закрила, се провежда в задължителното </a:t>
            </a:r>
            <a:r>
              <a:rPr lang="ru-RU" sz="1800" b="1" i="0" u="none" strike="noStrike" baseline="0" dirty="0">
                <a:latin typeface="Times New Roman" panose="02020603050405020304" pitchFamily="18" charset="0"/>
                <a:cs typeface="Times New Roman" panose="02020603050405020304" pitchFamily="18" charset="0"/>
              </a:rPr>
              <a:t>предучилищно</a:t>
            </a:r>
            <a:r>
              <a:rPr lang="en-US" sz="1800" b="1" i="0" u="none" strike="noStrike" baseline="0" dirty="0">
                <a:latin typeface="Times New Roman" panose="02020603050405020304" pitchFamily="18" charset="0"/>
                <a:cs typeface="Times New Roman" panose="02020603050405020304" pitchFamily="18" charset="0"/>
              </a:rPr>
              <a:t> </a:t>
            </a:r>
            <a:r>
              <a:rPr lang="ru-RU" sz="1800" b="1" i="0" u="none" strike="noStrike" baseline="0" dirty="0">
                <a:latin typeface="Times New Roman" panose="02020603050405020304" pitchFamily="18" charset="0"/>
                <a:cs typeface="Times New Roman" panose="02020603050405020304" pitchFamily="18" charset="0"/>
              </a:rPr>
              <a:t>образование от детски учител</a:t>
            </a:r>
            <a:r>
              <a:rPr lang="ru-RU" sz="1800" b="0" i="0" u="none" strike="noStrike" baseline="0" dirty="0">
                <a:latin typeface="Times New Roman" panose="02020603050405020304" pitchFamily="18" charset="0"/>
                <a:cs typeface="Times New Roman" panose="02020603050405020304" pitchFamily="18" charset="0"/>
              </a:rPr>
              <a:t>, в </a:t>
            </a:r>
            <a:r>
              <a:rPr lang="ru-RU" sz="1800" b="1" i="0" u="none" strike="noStrike" baseline="0" dirty="0">
                <a:latin typeface="Times New Roman" panose="02020603050405020304" pitchFamily="18" charset="0"/>
                <a:cs typeface="Times New Roman" panose="02020603050405020304" pitchFamily="18" charset="0"/>
              </a:rPr>
              <a:t>начален етап - от начален учител</a:t>
            </a:r>
            <a:r>
              <a:rPr lang="ru-RU" sz="1800" b="0" i="0" u="none" strike="noStrike" baseline="0" dirty="0">
                <a:latin typeface="Times New Roman" panose="02020603050405020304" pitchFamily="18" charset="0"/>
                <a:cs typeface="Times New Roman" panose="02020603050405020304" pitchFamily="18" charset="0"/>
              </a:rPr>
              <a:t>, а </a:t>
            </a:r>
            <a:r>
              <a:rPr lang="ru-RU" sz="1800" b="1" i="0" u="none" strike="noStrike" baseline="0" dirty="0">
                <a:latin typeface="Times New Roman" panose="02020603050405020304" pitchFamily="18" charset="0"/>
                <a:cs typeface="Times New Roman" panose="02020603050405020304" pitchFamily="18" charset="0"/>
              </a:rPr>
              <a:t>в</a:t>
            </a:r>
            <a:r>
              <a:rPr lang="en-US" sz="1800" b="1" i="0" u="none" strike="noStrike" baseline="0" dirty="0">
                <a:latin typeface="Times New Roman" panose="02020603050405020304" pitchFamily="18" charset="0"/>
                <a:cs typeface="Times New Roman" panose="02020603050405020304" pitchFamily="18" charset="0"/>
              </a:rPr>
              <a:t> </a:t>
            </a:r>
            <a:r>
              <a:rPr lang="ru-RU" sz="1800" b="1" i="0" u="none" strike="noStrike" baseline="0" dirty="0">
                <a:latin typeface="Times New Roman" panose="02020603050405020304" pitchFamily="18" charset="0"/>
                <a:cs typeface="Times New Roman" panose="02020603050405020304" pitchFamily="18" charset="0"/>
              </a:rPr>
              <a:t>прогимназиален и в гимназиален етап - от учител по български език и</a:t>
            </a:r>
            <a:r>
              <a:rPr lang="en-US" sz="1800" b="1" i="0" u="none" strike="noStrike" baseline="0" dirty="0">
                <a:latin typeface="Times New Roman" panose="02020603050405020304" pitchFamily="18" charset="0"/>
                <a:cs typeface="Times New Roman" panose="02020603050405020304" pitchFamily="18" charset="0"/>
              </a:rPr>
              <a:t> </a:t>
            </a:r>
            <a:r>
              <a:rPr lang="ru-RU" sz="1800" b="1" i="0" u="none" strike="noStrike" baseline="0" dirty="0">
                <a:latin typeface="Times New Roman" panose="02020603050405020304" pitchFamily="18" charset="0"/>
                <a:cs typeface="Times New Roman" panose="02020603050405020304" pitchFamily="18" charset="0"/>
              </a:rPr>
              <a:t>литература</a:t>
            </a:r>
            <a:r>
              <a:rPr lang="ru-RU" sz="1800" b="0" i="0" u="none" strike="noStrike" baseline="0" dirty="0">
                <a:latin typeface="Times New Roman" panose="02020603050405020304" pitchFamily="18" charset="0"/>
                <a:cs typeface="Times New Roman" panose="02020603050405020304" pitchFamily="18" charset="0"/>
              </a:rPr>
              <a:t>, определени от директора на детската градина, съответно</a:t>
            </a:r>
            <a:r>
              <a:rPr lang="en-US" sz="1800" b="0" i="0" u="none" strike="noStrike" baseline="0" dirty="0">
                <a:latin typeface="Times New Roman" panose="02020603050405020304" pitchFamily="18" charset="0"/>
                <a:cs typeface="Times New Roman" panose="02020603050405020304" pitchFamily="18" charset="0"/>
              </a:rPr>
              <a:t> </a:t>
            </a:r>
            <a:r>
              <a:rPr lang="bg-BG" sz="1800" b="0" i="0" u="none" strike="noStrike" baseline="0" dirty="0">
                <a:latin typeface="Times New Roman" panose="02020603050405020304" pitchFamily="18" charset="0"/>
                <a:cs typeface="Times New Roman" panose="02020603050405020304" pitchFamily="18" charset="0"/>
              </a:rPr>
              <a:t>училището по ал. 7.</a:t>
            </a:r>
          </a:p>
          <a:p>
            <a:pPr marL="0" indent="0" algn="l">
              <a:buNone/>
            </a:pPr>
            <a:r>
              <a:rPr lang="ru-RU" sz="1800" b="0" i="1" u="none" strike="noStrike" baseline="0" dirty="0">
                <a:latin typeface="Times New Roman" panose="02020603050405020304" pitchFamily="18" charset="0"/>
                <a:cs typeface="Times New Roman" panose="02020603050405020304" pitchFamily="18" charset="0"/>
              </a:rPr>
              <a:t>(11) </a:t>
            </a:r>
            <a:r>
              <a:rPr lang="ru-RU" sz="1800" b="0" i="0" u="none" strike="noStrike" baseline="0" dirty="0">
                <a:latin typeface="Times New Roman" panose="02020603050405020304" pitchFamily="18" charset="0"/>
                <a:cs typeface="Times New Roman" panose="02020603050405020304" pitchFamily="18" charset="0"/>
              </a:rPr>
              <a:t>Отношенията между провеждащия обучението по ал. 1 учител и</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директора на училището, съответно детската градина, се уреждат по </a:t>
            </a:r>
            <a:r>
              <a:rPr lang="ru-RU" sz="1800" b="1" i="0" u="none" strike="noStrike" baseline="0" dirty="0">
                <a:latin typeface="Times New Roman" panose="02020603050405020304" pitchFamily="18" charset="0"/>
                <a:cs typeface="Times New Roman" panose="02020603050405020304" pitchFamily="18" charset="0"/>
              </a:rPr>
              <a:t>Кодекса</a:t>
            </a:r>
            <a:r>
              <a:rPr lang="en-US" sz="1800" b="1" i="0" u="none" strike="noStrike" baseline="0" dirty="0">
                <a:latin typeface="Times New Roman" panose="02020603050405020304" pitchFamily="18" charset="0"/>
                <a:cs typeface="Times New Roman" panose="02020603050405020304" pitchFamily="18" charset="0"/>
              </a:rPr>
              <a:t> </a:t>
            </a:r>
            <a:r>
              <a:rPr lang="bg-BG" sz="1800" b="1" i="0" u="none" strike="noStrike" baseline="0" dirty="0">
                <a:latin typeface="Times New Roman" panose="02020603050405020304" pitchFamily="18" charset="0"/>
                <a:cs typeface="Times New Roman" panose="02020603050405020304" pitchFamily="18" charset="0"/>
              </a:rPr>
              <a:t>на труда</a:t>
            </a:r>
            <a:r>
              <a:rPr lang="bg-BG" sz="1800" b="0" i="0" u="none" strike="noStrike" baseline="0" dirty="0">
                <a:latin typeface="Times New Roman" panose="02020603050405020304" pitchFamily="18" charset="0"/>
                <a:cs typeface="Times New Roman" panose="02020603050405020304" pitchFamily="18" charset="0"/>
              </a:rPr>
              <a:t>.</a:t>
            </a:r>
          </a:p>
          <a:p>
            <a:pPr marL="0" indent="0" algn="l">
              <a:buNone/>
            </a:pPr>
            <a:r>
              <a:rPr lang="ru-RU" sz="1800" b="0" i="1" u="none" strike="noStrike" baseline="0" dirty="0">
                <a:latin typeface="Times New Roman" panose="02020603050405020304" pitchFamily="18" charset="0"/>
                <a:cs typeface="Times New Roman" panose="02020603050405020304" pitchFamily="18" charset="0"/>
              </a:rPr>
              <a:t>(12) </a:t>
            </a:r>
            <a:r>
              <a:rPr lang="ru-RU" sz="1800" b="0" i="0" u="none" strike="noStrike" baseline="0" dirty="0">
                <a:latin typeface="Times New Roman" panose="02020603050405020304" pitchFamily="18" charset="0"/>
                <a:cs typeface="Times New Roman" panose="02020603050405020304" pitchFamily="18" charset="0"/>
              </a:rPr>
              <a:t>Допълнителното обучение по български език като чужд за децата и</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учениците на мигранти и за децата и учениците, търсещи или получили</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международна закрила, се провежда </a:t>
            </a:r>
            <a:r>
              <a:rPr lang="ru-RU" sz="1800" b="1" i="0" u="none" strike="noStrike" baseline="0" dirty="0">
                <a:latin typeface="Times New Roman" panose="02020603050405020304" pitchFamily="18" charset="0"/>
                <a:cs typeface="Times New Roman" panose="02020603050405020304" pitchFamily="18" charset="0"/>
              </a:rPr>
              <a:t>в часове извън училищния учебен план в</a:t>
            </a:r>
            <a:r>
              <a:rPr lang="en-US" sz="1800" b="1" i="0" u="none" strike="noStrike" baseline="0" dirty="0">
                <a:latin typeface="Times New Roman" panose="02020603050405020304" pitchFamily="18" charset="0"/>
                <a:cs typeface="Times New Roman" panose="02020603050405020304" pitchFamily="18" charset="0"/>
              </a:rPr>
              <a:t> </a:t>
            </a:r>
            <a:r>
              <a:rPr lang="ru-RU" sz="1800" b="1" i="0" u="none" strike="noStrike" baseline="0" dirty="0">
                <a:latin typeface="Times New Roman" panose="02020603050405020304" pitchFamily="18" charset="0"/>
                <a:cs typeface="Times New Roman" panose="02020603050405020304" pitchFamily="18" charset="0"/>
              </a:rPr>
              <a:t>рамките на 12 месеца </a:t>
            </a:r>
            <a:r>
              <a:rPr lang="ru-RU" sz="1800" b="0" i="0" u="none" strike="noStrike" baseline="0" dirty="0">
                <a:latin typeface="Times New Roman" panose="02020603050405020304" pitchFamily="18" charset="0"/>
                <a:cs typeface="Times New Roman" panose="02020603050405020304" pitchFamily="18" charset="0"/>
              </a:rPr>
              <a:t>при условия и по ред, определени в държавния</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образователен стандарт за приобщаващото образование.</a:t>
            </a:r>
            <a:endParaRPr lang="en-US" sz="1800" b="0" i="0" u="none" strike="noStrike" baseline="0" dirty="0">
              <a:latin typeface="Times New Roman" panose="02020603050405020304" pitchFamily="18" charset="0"/>
              <a:cs typeface="Times New Roman" panose="02020603050405020304" pitchFamily="18" charset="0"/>
            </a:endParaRPr>
          </a:p>
          <a:p>
            <a:pPr marL="0" indent="0" algn="l">
              <a:buNone/>
            </a:pPr>
            <a:r>
              <a:rPr lang="ru-RU" sz="1800" b="0" i="1" u="none" strike="noStrike" baseline="0" dirty="0">
                <a:latin typeface="Times New Roman" panose="02020603050405020304" pitchFamily="18" charset="0"/>
                <a:cs typeface="Times New Roman" panose="02020603050405020304" pitchFamily="18" charset="0"/>
              </a:rPr>
              <a:t>(13) </a:t>
            </a:r>
            <a:r>
              <a:rPr lang="ru-RU" sz="1800" b="0" i="0" u="none" strike="noStrike" baseline="0" dirty="0">
                <a:latin typeface="Times New Roman" panose="02020603050405020304" pitchFamily="18" charset="0"/>
                <a:cs typeface="Times New Roman" panose="02020603050405020304" pitchFamily="18" charset="0"/>
              </a:rPr>
              <a:t>Допълнителното обучение по български език като чужд за децата и</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учениците по ал. 1 е с продължителност, както следва:</a:t>
            </a:r>
          </a:p>
          <a:p>
            <a:pPr marL="0" indent="0" algn="l">
              <a:buNone/>
            </a:pPr>
            <a:r>
              <a:rPr lang="ru-RU" sz="1800" b="0" i="1" u="none" strike="noStrike" baseline="0" dirty="0">
                <a:latin typeface="Times New Roman" panose="02020603050405020304" pitchFamily="18" charset="0"/>
                <a:cs typeface="Times New Roman" panose="02020603050405020304" pitchFamily="18" charset="0"/>
              </a:rPr>
              <a:t>1. </a:t>
            </a:r>
            <a:r>
              <a:rPr lang="ru-RU" sz="1800" b="0" i="0" u="none" strike="noStrike" baseline="0" dirty="0">
                <a:latin typeface="Times New Roman" panose="02020603050405020304" pitchFamily="18" charset="0"/>
                <a:cs typeface="Times New Roman" panose="02020603050405020304" pitchFamily="18" charset="0"/>
              </a:rPr>
              <a:t>за децата от подготвителните групи – до не повече от </a:t>
            </a:r>
            <a:r>
              <a:rPr lang="ru-RU" sz="1800" b="1" i="0" u="none" strike="noStrike" baseline="0" dirty="0">
                <a:latin typeface="Times New Roman" panose="02020603050405020304" pitchFamily="18" charset="0"/>
                <a:cs typeface="Times New Roman" panose="02020603050405020304" pitchFamily="18" charset="0"/>
              </a:rPr>
              <a:t>60 педагогически</a:t>
            </a:r>
            <a:r>
              <a:rPr lang="en-US" sz="1800" b="1" i="0" u="none" strike="noStrike" baseline="0" dirty="0">
                <a:latin typeface="Times New Roman" panose="02020603050405020304" pitchFamily="18" charset="0"/>
                <a:cs typeface="Times New Roman" panose="02020603050405020304" pitchFamily="18" charset="0"/>
              </a:rPr>
              <a:t> </a:t>
            </a:r>
            <a:r>
              <a:rPr lang="ru-RU" sz="1800" b="1" i="0" u="none" strike="noStrike" baseline="0" dirty="0">
                <a:latin typeface="Times New Roman" panose="02020603050405020304" pitchFamily="18" charset="0"/>
                <a:cs typeface="Times New Roman" panose="02020603050405020304" pitchFamily="18" charset="0"/>
              </a:rPr>
              <a:t>ситуации</a:t>
            </a:r>
            <a:r>
              <a:rPr lang="ru-RU" sz="1800" b="0" i="0" u="none" strike="noStrike" baseline="0" dirty="0">
                <a:latin typeface="Times New Roman" panose="02020603050405020304" pitchFamily="18" charset="0"/>
                <a:cs typeface="Times New Roman" panose="02020603050405020304" pitchFamily="18" charset="0"/>
              </a:rPr>
              <a:t>, по 2 ситуации седмично;</a:t>
            </a:r>
          </a:p>
          <a:p>
            <a:pPr marL="0" indent="0" algn="l">
              <a:buNone/>
            </a:pPr>
            <a:r>
              <a:rPr lang="ru-RU" sz="1800" b="0" i="1" u="none" strike="noStrike" baseline="0" dirty="0">
                <a:latin typeface="Times New Roman" panose="02020603050405020304" pitchFamily="18" charset="0"/>
                <a:cs typeface="Times New Roman" panose="02020603050405020304" pitchFamily="18" charset="0"/>
              </a:rPr>
              <a:t>2. </a:t>
            </a:r>
            <a:r>
              <a:rPr lang="ru-RU" sz="1800" b="0" i="0" u="none" strike="noStrike" baseline="0" dirty="0">
                <a:latin typeface="Times New Roman" panose="02020603050405020304" pitchFamily="18" charset="0"/>
                <a:cs typeface="Times New Roman" panose="02020603050405020304" pitchFamily="18" charset="0"/>
              </a:rPr>
              <a:t>за ученици, обучаващи се в начален етап на основното образование – до</a:t>
            </a:r>
            <a:r>
              <a:rPr lang="en-US" sz="1800" b="0" i="0" u="none" strike="noStrike" baseline="0" dirty="0">
                <a:latin typeface="Times New Roman" panose="02020603050405020304" pitchFamily="18" charset="0"/>
                <a:cs typeface="Times New Roman" panose="02020603050405020304" pitchFamily="18" charset="0"/>
              </a:rPr>
              <a:t> </a:t>
            </a:r>
            <a:r>
              <a:rPr lang="ru-RU" sz="1800" b="1" i="0" u="none" strike="noStrike" baseline="0" dirty="0">
                <a:latin typeface="Times New Roman" panose="02020603050405020304" pitchFamily="18" charset="0"/>
                <a:cs typeface="Times New Roman" panose="02020603050405020304" pitchFamily="18" charset="0"/>
              </a:rPr>
              <a:t>не повече от 90 учебни часа</a:t>
            </a:r>
            <a:r>
              <a:rPr lang="ru-RU" sz="1800" b="0" i="0" u="none" strike="noStrike" baseline="0" dirty="0">
                <a:latin typeface="Times New Roman" panose="02020603050405020304" pitchFamily="18" charset="0"/>
                <a:cs typeface="Times New Roman" panose="02020603050405020304" pitchFamily="18" charset="0"/>
              </a:rPr>
              <a:t>, по 3 часа седмично;</a:t>
            </a:r>
          </a:p>
          <a:p>
            <a:pPr marL="0" indent="0" algn="l">
              <a:buNone/>
            </a:pPr>
            <a:r>
              <a:rPr lang="ru-RU" sz="1800" b="0" i="1" u="none" strike="noStrike" baseline="0" dirty="0">
                <a:latin typeface="Times New Roman" panose="02020603050405020304" pitchFamily="18" charset="0"/>
                <a:cs typeface="Times New Roman" panose="02020603050405020304" pitchFamily="18" charset="0"/>
              </a:rPr>
              <a:t>3. </a:t>
            </a:r>
            <a:r>
              <a:rPr lang="ru-RU" sz="1800" b="0" i="0" u="none" strike="noStrike" baseline="0" dirty="0">
                <a:latin typeface="Times New Roman" panose="02020603050405020304" pitchFamily="18" charset="0"/>
                <a:cs typeface="Times New Roman" panose="02020603050405020304" pitchFamily="18" charset="0"/>
              </a:rPr>
              <a:t>за ученици, обучаващи се в прогимназиален етап на основното</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образование – до </a:t>
            </a:r>
            <a:r>
              <a:rPr lang="ru-RU" sz="1800" b="1" i="0" u="none" strike="noStrike" baseline="0" dirty="0">
                <a:latin typeface="Times New Roman" panose="02020603050405020304" pitchFamily="18" charset="0"/>
                <a:cs typeface="Times New Roman" panose="02020603050405020304" pitchFamily="18" charset="0"/>
              </a:rPr>
              <a:t>не повече от 120 учебни часа</a:t>
            </a:r>
            <a:r>
              <a:rPr lang="ru-RU" sz="1800" b="0" i="0" u="none" strike="noStrike" baseline="0" dirty="0">
                <a:latin typeface="Times New Roman" panose="02020603050405020304" pitchFamily="18" charset="0"/>
                <a:cs typeface="Times New Roman" panose="02020603050405020304" pitchFamily="18" charset="0"/>
              </a:rPr>
              <a:t>, по 4 часа седмично;</a:t>
            </a:r>
          </a:p>
          <a:p>
            <a:pPr marL="0" indent="0" algn="l">
              <a:buNone/>
            </a:pPr>
            <a:r>
              <a:rPr lang="ru-RU" sz="1800" b="0" i="1" u="none" strike="noStrike" baseline="0" dirty="0">
                <a:latin typeface="Times New Roman" panose="02020603050405020304" pitchFamily="18" charset="0"/>
                <a:cs typeface="Times New Roman" panose="02020603050405020304" pitchFamily="18" charset="0"/>
              </a:rPr>
              <a:t>4. </a:t>
            </a:r>
            <a:r>
              <a:rPr lang="ru-RU" sz="1800" b="0" i="0" u="none" strike="noStrike" baseline="0" dirty="0">
                <a:latin typeface="Times New Roman" panose="02020603050405020304" pitchFamily="18" charset="0"/>
                <a:cs typeface="Times New Roman" panose="02020603050405020304" pitchFamily="18" charset="0"/>
              </a:rPr>
              <a:t>за ученици, обучаващи се в първи гимназиален етап на средното</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образование – до </a:t>
            </a:r>
            <a:r>
              <a:rPr lang="ru-RU" sz="1800" b="1" i="0" u="none" strike="noStrike" baseline="0" dirty="0">
                <a:latin typeface="Times New Roman" panose="02020603050405020304" pitchFamily="18" charset="0"/>
                <a:cs typeface="Times New Roman" panose="02020603050405020304" pitchFamily="18" charset="0"/>
              </a:rPr>
              <a:t>не повече от 180 учебни часа</a:t>
            </a:r>
            <a:r>
              <a:rPr lang="ru-RU" sz="1800" b="0" i="0" u="none" strike="noStrike" baseline="0" dirty="0">
                <a:latin typeface="Times New Roman" panose="02020603050405020304" pitchFamily="18" charset="0"/>
                <a:cs typeface="Times New Roman" panose="02020603050405020304" pitchFamily="18" charset="0"/>
              </a:rPr>
              <a:t>, по 5 часа седмично.</a:t>
            </a:r>
          </a:p>
          <a:p>
            <a:pPr marL="0" indent="0" algn="l">
              <a:buNone/>
            </a:pPr>
            <a:r>
              <a:rPr lang="ru-RU" sz="1800" b="0" i="1" u="none" strike="noStrike" baseline="0" dirty="0">
                <a:latin typeface="Times New Roman" panose="02020603050405020304" pitchFamily="18" charset="0"/>
                <a:cs typeface="Times New Roman" panose="02020603050405020304" pitchFamily="18" charset="0"/>
              </a:rPr>
              <a:t>(14) </a:t>
            </a:r>
            <a:r>
              <a:rPr lang="ru-RU" sz="1800" b="0" i="0" u="none" strike="noStrike" baseline="0" dirty="0">
                <a:latin typeface="Times New Roman" panose="02020603050405020304" pitchFamily="18" charset="0"/>
                <a:cs typeface="Times New Roman" panose="02020603050405020304" pitchFamily="18" charset="0"/>
              </a:rPr>
              <a:t>Обучението по ал. 1 се провежда само в една от хипотезите по ал. 2 в</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зависимост от образователния етап, в който детето се записва в българско</a:t>
            </a:r>
            <a:r>
              <a:rPr lang="en-US" sz="1800" b="0" i="0" u="none" strike="noStrike" baseline="0" dirty="0">
                <a:latin typeface="Times New Roman" panose="02020603050405020304" pitchFamily="18" charset="0"/>
                <a:cs typeface="Times New Roman" panose="02020603050405020304" pitchFamily="18" charset="0"/>
              </a:rPr>
              <a:t> </a:t>
            </a:r>
            <a:r>
              <a:rPr lang="ru-RU" sz="1800" b="0" i="0" u="none" strike="noStrike" baseline="0" dirty="0">
                <a:latin typeface="Times New Roman" panose="02020603050405020304" pitchFamily="18" charset="0"/>
                <a:cs typeface="Times New Roman" panose="02020603050405020304" pitchFamily="18" charset="0"/>
              </a:rPr>
              <a:t>училище, и </a:t>
            </a:r>
            <a:r>
              <a:rPr lang="ru-RU" sz="1800" b="1" i="0" u="none" strike="noStrike" baseline="0" dirty="0">
                <a:latin typeface="Times New Roman" panose="02020603050405020304" pitchFamily="18" charset="0"/>
                <a:cs typeface="Times New Roman" panose="02020603050405020304" pitchFamily="18" charset="0"/>
              </a:rPr>
              <a:t>не се повтаря при преминаване в следващ образователен етап</a:t>
            </a:r>
            <a:r>
              <a:rPr lang="ru-RU" sz="1800" b="0" i="0" u="none" strike="noStrike" baseline="0" dirty="0">
                <a:latin typeface="Times New Roman" panose="02020603050405020304" pitchFamily="18" charset="0"/>
                <a:cs typeface="Times New Roman" panose="02020603050405020304" pitchFamily="18" charset="0"/>
              </a:rPr>
              <a:t>.</a:t>
            </a:r>
            <a:endParaRPr lang="bg-BG"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9F0498F0-A58D-6933-C79B-9ABFEC7990F9}"/>
              </a:ext>
            </a:extLst>
          </p:cNvPr>
          <p:cNvSpPr>
            <a:spLocks noGrp="1"/>
          </p:cNvSpPr>
          <p:nvPr>
            <p:ph type="sldNum" sz="quarter" idx="12"/>
          </p:nvPr>
        </p:nvSpPr>
        <p:spPr/>
        <p:txBody>
          <a:bodyPr/>
          <a:lstStyle/>
          <a:p>
            <a:fld id="{A49DFD55-3C28-40EF-9E31-A92D2E4017FF}" type="slidenum">
              <a:rPr lang="en-US" smtClean="0"/>
              <a:t>22</a:t>
            </a:fld>
            <a:endParaRPr lang="en-US" dirty="0"/>
          </a:p>
        </p:txBody>
      </p:sp>
    </p:spTree>
    <p:extLst>
      <p:ext uri="{BB962C8B-B14F-4D97-AF65-F5344CB8AC3E}">
        <p14:creationId xmlns:p14="http://schemas.microsoft.com/office/powerpoint/2010/main" val="3760625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49870-3145-5931-E569-88EAAB662B4A}"/>
              </a:ext>
            </a:extLst>
          </p:cNvPr>
          <p:cNvSpPr>
            <a:spLocks noGrp="1"/>
          </p:cNvSpPr>
          <p:nvPr>
            <p:ph type="title"/>
          </p:nvPr>
        </p:nvSpPr>
        <p:spPr>
          <a:xfrm>
            <a:off x="2592925" y="624110"/>
            <a:ext cx="8911687" cy="833215"/>
          </a:xfrm>
        </p:spPr>
        <p:txBody>
          <a:bodyPr>
            <a:noAutofit/>
          </a:bodyPr>
          <a:lstStyle/>
          <a:p>
            <a:pPr algn="ctr"/>
            <a:r>
              <a:rPr lang="bg-BG" sz="2000" dirty="0">
                <a:latin typeface="Times New Roman" panose="02020603050405020304" pitchFamily="18" charset="0"/>
                <a:cs typeface="Times New Roman" panose="02020603050405020304" pitchFamily="18" charset="0"/>
              </a:rPr>
              <a:t>Нормативна уредба</a:t>
            </a:r>
            <a:br>
              <a:rPr lang="bg-BG" sz="2000" dirty="0">
                <a:latin typeface="Times New Roman" panose="02020603050405020304" pitchFamily="18" charset="0"/>
                <a:cs typeface="Times New Roman" panose="02020603050405020304" pitchFamily="18" charset="0"/>
              </a:rPr>
            </a:br>
            <a:r>
              <a:rPr lang="bg-BG" sz="2000" dirty="0">
                <a:latin typeface="Times New Roman" panose="02020603050405020304" pitchFamily="18" charset="0"/>
                <a:cs typeface="Times New Roman" panose="02020603050405020304" pitchFamily="18" charset="0"/>
              </a:rPr>
              <a:t>Наредба № 6 от 11.08.2016 г. за усвояването на българския книжовен език</a:t>
            </a:r>
            <a:endParaRPr lang="bg-BG" sz="2000" dirty="0"/>
          </a:p>
        </p:txBody>
      </p:sp>
      <p:sp>
        <p:nvSpPr>
          <p:cNvPr id="3" name="Content Placeholder 2">
            <a:extLst>
              <a:ext uri="{FF2B5EF4-FFF2-40B4-BE49-F238E27FC236}">
                <a16:creationId xmlns:a16="http://schemas.microsoft.com/office/drawing/2014/main" id="{F9C3F84D-397F-02F2-724D-1E5B1871E182}"/>
              </a:ext>
            </a:extLst>
          </p:cNvPr>
          <p:cNvSpPr>
            <a:spLocks noGrp="1"/>
          </p:cNvSpPr>
          <p:nvPr>
            <p:ph idx="1"/>
          </p:nvPr>
        </p:nvSpPr>
        <p:spPr>
          <a:xfrm>
            <a:off x="1495424" y="1609725"/>
            <a:ext cx="10410825" cy="4857750"/>
          </a:xfrm>
        </p:spPr>
        <p:txBody>
          <a:bodyPr>
            <a:normAutofit/>
          </a:bodyPr>
          <a:lstStyle/>
          <a:p>
            <a:pPr marL="0" indent="0" algn="l">
              <a:buNone/>
            </a:pPr>
            <a:r>
              <a:rPr lang="ru-RU" sz="1400" b="0" i="1" u="none" strike="noStrike" baseline="0" dirty="0">
                <a:latin typeface="Times New Roman" panose="02020603050405020304" pitchFamily="18" charset="0"/>
                <a:cs typeface="Times New Roman" panose="02020603050405020304" pitchFamily="18" charset="0"/>
              </a:rPr>
              <a:t>(15) </a:t>
            </a:r>
            <a:r>
              <a:rPr lang="ru-RU" sz="1400" b="0" i="0" u="none" strike="noStrike" baseline="0" dirty="0">
                <a:latin typeface="Times New Roman" panose="02020603050405020304" pitchFamily="18" charset="0"/>
                <a:cs typeface="Times New Roman" panose="02020603050405020304" pitchFamily="18" charset="0"/>
              </a:rPr>
              <a:t>Обучението по ал. 1 може да бъде проведено </a:t>
            </a:r>
            <a:r>
              <a:rPr lang="ru-RU" sz="1400" b="1" i="0" u="none" strike="noStrike" baseline="0" dirty="0">
                <a:latin typeface="Times New Roman" panose="02020603050405020304" pitchFamily="18" charset="0"/>
                <a:cs typeface="Times New Roman" panose="02020603050405020304" pitchFamily="18" charset="0"/>
              </a:rPr>
              <a:t>изцяло или частично</a:t>
            </a:r>
            <a:r>
              <a:rPr lang="en-US" sz="1400" b="1" i="0" u="none" strike="noStrike" baseline="0" dirty="0">
                <a:latin typeface="Times New Roman" panose="02020603050405020304" pitchFamily="18" charset="0"/>
                <a:cs typeface="Times New Roman" panose="02020603050405020304" pitchFamily="18" charset="0"/>
              </a:rPr>
              <a:t> </a:t>
            </a:r>
            <a:r>
              <a:rPr lang="ru-RU" sz="1400" b="1" i="0" u="none" strike="noStrike" baseline="0" dirty="0">
                <a:latin typeface="Times New Roman" panose="02020603050405020304" pitchFamily="18" charset="0"/>
                <a:cs typeface="Times New Roman" panose="02020603050405020304" pitchFamily="18" charset="0"/>
              </a:rPr>
              <a:t>интензивно и по време на ваканциите или в друго неучебно време при желание</a:t>
            </a:r>
            <a:r>
              <a:rPr lang="ru-RU" sz="1400" b="0" i="0" u="none" strike="noStrike" baseline="0" dirty="0">
                <a:latin typeface="Times New Roman" panose="02020603050405020304" pitchFamily="18" charset="0"/>
                <a:cs typeface="Times New Roman" panose="02020603050405020304" pitchFamily="18" charset="0"/>
              </a:rPr>
              <a:t>,</a:t>
            </a:r>
            <a:r>
              <a:rPr lang="en-US" sz="1400" b="0" i="0" u="none" strike="noStrike" baseline="0" dirty="0">
                <a:latin typeface="Times New Roman" panose="02020603050405020304" pitchFamily="18" charset="0"/>
                <a:cs typeface="Times New Roman" panose="02020603050405020304" pitchFamily="18" charset="0"/>
              </a:rPr>
              <a:t> </a:t>
            </a:r>
            <a:r>
              <a:rPr lang="ru-RU" sz="1400" b="0" i="0" u="none" strike="noStrike" baseline="0" dirty="0">
                <a:latin typeface="Times New Roman" panose="02020603050405020304" pitchFamily="18" charset="0"/>
                <a:cs typeface="Times New Roman" panose="02020603050405020304" pitchFamily="18" charset="0"/>
              </a:rPr>
              <a:t>изявено от родителя (настойника, попечителя, представителя на</a:t>
            </a:r>
            <a:r>
              <a:rPr lang="en-US" sz="1400" b="0" i="0" u="none" strike="noStrike" baseline="0" dirty="0">
                <a:latin typeface="Times New Roman" panose="02020603050405020304" pitchFamily="18" charset="0"/>
                <a:cs typeface="Times New Roman" panose="02020603050405020304" pitchFamily="18" charset="0"/>
              </a:rPr>
              <a:t> </a:t>
            </a:r>
            <a:r>
              <a:rPr lang="ru-RU" sz="1400" b="0" i="0" u="none" strike="noStrike" baseline="0" dirty="0">
                <a:latin typeface="Times New Roman" panose="02020603050405020304" pitchFamily="18" charset="0"/>
                <a:cs typeface="Times New Roman" panose="02020603050405020304" pitchFamily="18" charset="0"/>
              </a:rPr>
              <a:t>непридружените малолетни и непълнолетни лица, търсещи или получили</a:t>
            </a:r>
            <a:r>
              <a:rPr lang="en-US" sz="1400" b="0" i="0" u="none" strike="noStrike" baseline="0" dirty="0">
                <a:latin typeface="Times New Roman" panose="02020603050405020304" pitchFamily="18" charset="0"/>
                <a:cs typeface="Times New Roman" panose="02020603050405020304" pitchFamily="18" charset="0"/>
              </a:rPr>
              <a:t> </a:t>
            </a:r>
            <a:r>
              <a:rPr lang="ru-RU" sz="1400" b="0" i="0" u="none" strike="noStrike" baseline="0" dirty="0">
                <a:latin typeface="Times New Roman" panose="02020603050405020304" pitchFamily="18" charset="0"/>
                <a:cs typeface="Times New Roman" panose="02020603050405020304" pitchFamily="18" charset="0"/>
              </a:rPr>
              <a:t>международна закрила) в заявлението по чл. 13, ал. 5.</a:t>
            </a:r>
          </a:p>
          <a:p>
            <a:pPr marL="0" indent="0" algn="l">
              <a:buNone/>
            </a:pPr>
            <a:r>
              <a:rPr lang="ru-RU" sz="1400" b="0" i="1" u="none" strike="noStrike" baseline="0" dirty="0">
                <a:latin typeface="Times New Roman" panose="02020603050405020304" pitchFamily="18" charset="0"/>
                <a:cs typeface="Times New Roman" panose="02020603050405020304" pitchFamily="18" charset="0"/>
              </a:rPr>
              <a:t>(16) </a:t>
            </a:r>
            <a:r>
              <a:rPr lang="ru-RU" sz="1400" b="0" i="0" u="none" strike="noStrike" baseline="0" dirty="0">
                <a:latin typeface="Times New Roman" panose="02020603050405020304" pitchFamily="18" charset="0"/>
                <a:cs typeface="Times New Roman" panose="02020603050405020304" pitchFamily="18" charset="0"/>
              </a:rPr>
              <a:t>По време на допълнителното обучение по български език като чужд</a:t>
            </a:r>
            <a:r>
              <a:rPr lang="en-US" sz="1400" b="0" i="0" u="none" strike="noStrike" baseline="0" dirty="0">
                <a:latin typeface="Times New Roman" panose="02020603050405020304" pitchFamily="18" charset="0"/>
                <a:cs typeface="Times New Roman" panose="02020603050405020304" pitchFamily="18" charset="0"/>
              </a:rPr>
              <a:t> </a:t>
            </a:r>
            <a:r>
              <a:rPr lang="ru-RU" sz="1400" b="0" i="0" u="none" strike="noStrike" baseline="0" dirty="0">
                <a:latin typeface="Times New Roman" panose="02020603050405020304" pitchFamily="18" charset="0"/>
                <a:cs typeface="Times New Roman" panose="02020603050405020304" pitchFamily="18" charset="0"/>
              </a:rPr>
              <a:t>учениците по ал. 1 </a:t>
            </a:r>
            <a:r>
              <a:rPr lang="ru-RU" sz="1400" b="1" i="0" u="none" strike="noStrike" baseline="0" dirty="0">
                <a:latin typeface="Times New Roman" panose="02020603050405020304" pitchFamily="18" charset="0"/>
                <a:cs typeface="Times New Roman" panose="02020603050405020304" pitchFamily="18" charset="0"/>
              </a:rPr>
              <a:t>не се оценяват съгласно действащата нормативна уредба </a:t>
            </a:r>
            <a:r>
              <a:rPr lang="ru-RU" sz="1400" b="0" i="0" u="none" strike="noStrike" baseline="0" dirty="0">
                <a:latin typeface="Times New Roman" panose="02020603050405020304" pitchFamily="18" charset="0"/>
                <a:cs typeface="Times New Roman" panose="02020603050405020304" pitchFamily="18" charset="0"/>
              </a:rPr>
              <a:t>в</a:t>
            </a:r>
            <a:r>
              <a:rPr lang="en-US" sz="1400" b="0" i="0" u="none" strike="noStrike" baseline="0" dirty="0">
                <a:latin typeface="Times New Roman" panose="02020603050405020304" pitchFamily="18" charset="0"/>
                <a:cs typeface="Times New Roman" panose="02020603050405020304" pitchFamily="18" charset="0"/>
              </a:rPr>
              <a:t> </a:t>
            </a:r>
            <a:r>
              <a:rPr lang="ru-RU" sz="1400" b="0" i="0" u="none" strike="noStrike" baseline="0" dirty="0">
                <a:latin typeface="Times New Roman" panose="02020603050405020304" pitchFamily="18" charset="0"/>
                <a:cs typeface="Times New Roman" panose="02020603050405020304" pitchFamily="18" charset="0"/>
              </a:rPr>
              <a:t>системата на предучилищното и училищното образование.</a:t>
            </a:r>
          </a:p>
          <a:p>
            <a:pPr marL="0" indent="0" algn="l">
              <a:buNone/>
            </a:pPr>
            <a:r>
              <a:rPr lang="ru-RU" sz="1400" b="0" i="1" u="none" strike="noStrike" baseline="0" dirty="0">
                <a:latin typeface="Times New Roman" panose="02020603050405020304" pitchFamily="18" charset="0"/>
                <a:cs typeface="Times New Roman" panose="02020603050405020304" pitchFamily="18" charset="0"/>
              </a:rPr>
              <a:t>(17) </a:t>
            </a:r>
            <a:r>
              <a:rPr lang="ru-RU" sz="1400" b="0" i="0" u="none" strike="noStrike" baseline="0" dirty="0">
                <a:latin typeface="Times New Roman" panose="02020603050405020304" pitchFamily="18" charset="0"/>
                <a:cs typeface="Times New Roman" panose="02020603050405020304" pitchFamily="18" charset="0"/>
              </a:rPr>
              <a:t>След завършване на допълнителното обучение по български език като</a:t>
            </a:r>
            <a:r>
              <a:rPr lang="en-US" sz="1400" b="0" i="0" u="none" strike="noStrike" baseline="0" dirty="0">
                <a:latin typeface="Times New Roman" panose="02020603050405020304" pitchFamily="18" charset="0"/>
                <a:cs typeface="Times New Roman" panose="02020603050405020304" pitchFamily="18" charset="0"/>
              </a:rPr>
              <a:t> </a:t>
            </a:r>
            <a:r>
              <a:rPr lang="ru-RU" sz="1400" b="0" i="0" u="none" strike="noStrike" baseline="0" dirty="0">
                <a:latin typeface="Times New Roman" panose="02020603050405020304" pitchFamily="18" charset="0"/>
                <a:cs typeface="Times New Roman" panose="02020603050405020304" pitchFamily="18" charset="0"/>
              </a:rPr>
              <a:t>чужд учителят по чл. 13, ал. 10 </a:t>
            </a:r>
            <a:r>
              <a:rPr lang="ru-RU" sz="1400" b="1" i="0" u="none" strike="noStrike" baseline="0" dirty="0">
                <a:latin typeface="Times New Roman" panose="02020603050405020304" pitchFamily="18" charset="0"/>
                <a:cs typeface="Times New Roman" panose="02020603050405020304" pitchFamily="18" charset="0"/>
              </a:rPr>
              <a:t>описва</a:t>
            </a:r>
            <a:r>
              <a:rPr lang="ru-RU" sz="1400" b="0" i="0" u="none" strike="noStrike" baseline="0" dirty="0">
                <a:latin typeface="Times New Roman" panose="02020603050405020304" pitchFamily="18" charset="0"/>
                <a:cs typeface="Times New Roman" panose="02020603050405020304" pitchFamily="18" charset="0"/>
              </a:rPr>
              <a:t> постигнатите от детето, съответно</a:t>
            </a:r>
            <a:r>
              <a:rPr lang="en-US" sz="1400" b="0" i="0" u="none" strike="noStrike" baseline="0" dirty="0">
                <a:latin typeface="Times New Roman" panose="02020603050405020304" pitchFamily="18" charset="0"/>
                <a:cs typeface="Times New Roman" panose="02020603050405020304" pitchFamily="18" charset="0"/>
              </a:rPr>
              <a:t> </a:t>
            </a:r>
            <a:r>
              <a:rPr lang="ru-RU" sz="1400" b="0" i="0" u="none" strike="noStrike" baseline="0" dirty="0">
                <a:latin typeface="Times New Roman" panose="02020603050405020304" pitchFamily="18" charset="0"/>
                <a:cs typeface="Times New Roman" panose="02020603050405020304" pitchFamily="18" charset="0"/>
              </a:rPr>
              <a:t>ученика, </a:t>
            </a:r>
            <a:r>
              <a:rPr lang="ru-RU" sz="1400" b="1" i="0" u="none" strike="noStrike" baseline="0" dirty="0">
                <a:latin typeface="Times New Roman" panose="02020603050405020304" pitchFamily="18" charset="0"/>
                <a:cs typeface="Times New Roman" panose="02020603050405020304" pitchFamily="18" charset="0"/>
              </a:rPr>
              <a:t>резултати</a:t>
            </a:r>
            <a:r>
              <a:rPr lang="ru-RU" sz="1400" b="0" i="0" u="none" strike="noStrike" baseline="0" dirty="0">
                <a:latin typeface="Times New Roman" panose="02020603050405020304" pitchFamily="18" charset="0"/>
                <a:cs typeface="Times New Roman" panose="02020603050405020304" pitchFamily="18" charset="0"/>
              </a:rPr>
              <a:t> и предоставя описанието за сведение на родителя</a:t>
            </a:r>
            <a:r>
              <a:rPr lang="en-US" sz="1400" b="0" i="0" u="none" strike="noStrike" baseline="0" dirty="0">
                <a:latin typeface="Times New Roman" panose="02020603050405020304" pitchFamily="18" charset="0"/>
                <a:cs typeface="Times New Roman" panose="02020603050405020304" pitchFamily="18" charset="0"/>
              </a:rPr>
              <a:t> </a:t>
            </a:r>
            <a:r>
              <a:rPr lang="ru-RU" sz="1400" b="0" i="0" u="none" strike="noStrike" baseline="0" dirty="0">
                <a:latin typeface="Times New Roman" panose="02020603050405020304" pitchFamily="18" charset="0"/>
                <a:cs typeface="Times New Roman" panose="02020603050405020304" pitchFamily="18" charset="0"/>
              </a:rPr>
              <a:t>(настойника, попечителя, представителя на непридружените малолетни и</a:t>
            </a:r>
            <a:r>
              <a:rPr lang="en-US" sz="1400" b="0" i="0" u="none" strike="noStrike" baseline="0" dirty="0">
                <a:latin typeface="Times New Roman" panose="02020603050405020304" pitchFamily="18" charset="0"/>
                <a:cs typeface="Times New Roman" panose="02020603050405020304" pitchFamily="18" charset="0"/>
              </a:rPr>
              <a:t> </a:t>
            </a:r>
            <a:r>
              <a:rPr lang="ru-RU" sz="1400" b="0" i="0" u="none" strike="noStrike" baseline="0" dirty="0">
                <a:latin typeface="Times New Roman" panose="02020603050405020304" pitchFamily="18" charset="0"/>
                <a:cs typeface="Times New Roman" panose="02020603050405020304" pitchFamily="18" charset="0"/>
              </a:rPr>
              <a:t>непълнолетни лица, търсещи или получили международна закрила), на</a:t>
            </a:r>
            <a:r>
              <a:rPr lang="en-US" sz="1400" b="0" i="0" u="none" strike="noStrike" baseline="0" dirty="0">
                <a:latin typeface="Times New Roman" panose="02020603050405020304" pitchFamily="18" charset="0"/>
                <a:cs typeface="Times New Roman" panose="02020603050405020304" pitchFamily="18" charset="0"/>
              </a:rPr>
              <a:t> </a:t>
            </a:r>
            <a:r>
              <a:rPr lang="ru-RU" sz="1400" b="0" i="0" u="none" strike="noStrike" baseline="0" dirty="0">
                <a:latin typeface="Times New Roman" panose="02020603050405020304" pitchFamily="18" charset="0"/>
                <a:cs typeface="Times New Roman" panose="02020603050405020304" pitchFamily="18" charset="0"/>
              </a:rPr>
              <a:t>директора на училището, съответно на детската градина, и на учителите,</a:t>
            </a:r>
            <a:r>
              <a:rPr lang="en-US" sz="1400" b="0" i="0" u="none" strike="noStrike" baseline="0" dirty="0">
                <a:latin typeface="Times New Roman" panose="02020603050405020304" pitchFamily="18" charset="0"/>
                <a:cs typeface="Times New Roman" panose="02020603050405020304" pitchFamily="18" charset="0"/>
              </a:rPr>
              <a:t> </a:t>
            </a:r>
            <a:r>
              <a:rPr lang="ru-RU" sz="1400" b="0" i="0" u="none" strike="noStrike" baseline="0" dirty="0">
                <a:latin typeface="Times New Roman" panose="02020603050405020304" pitchFamily="18" charset="0"/>
                <a:cs typeface="Times New Roman" panose="02020603050405020304" pitchFamily="18" charset="0"/>
              </a:rPr>
              <a:t>обучаващи детето в групата в детската градина, или ученика по учебните</a:t>
            </a:r>
            <a:r>
              <a:rPr lang="en-US" sz="1400" b="0" i="0" u="none" strike="noStrike" baseline="0" dirty="0">
                <a:latin typeface="Times New Roman" panose="02020603050405020304" pitchFamily="18" charset="0"/>
                <a:cs typeface="Times New Roman" panose="02020603050405020304" pitchFamily="18" charset="0"/>
              </a:rPr>
              <a:t> </a:t>
            </a:r>
            <a:r>
              <a:rPr lang="ru-RU" sz="1400" b="0" i="0" u="none" strike="noStrike" baseline="0" dirty="0">
                <a:latin typeface="Times New Roman" panose="02020603050405020304" pitchFamily="18" charset="0"/>
                <a:cs typeface="Times New Roman" panose="02020603050405020304" pitchFamily="18" charset="0"/>
              </a:rPr>
              <a:t>предмети от училищния учебен план.</a:t>
            </a:r>
            <a:endParaRPr lang="bg-BG" sz="14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9F0498F0-A58D-6933-C79B-9ABFEC7990F9}"/>
              </a:ext>
            </a:extLst>
          </p:cNvPr>
          <p:cNvSpPr>
            <a:spLocks noGrp="1"/>
          </p:cNvSpPr>
          <p:nvPr>
            <p:ph type="sldNum" sz="quarter" idx="12"/>
          </p:nvPr>
        </p:nvSpPr>
        <p:spPr/>
        <p:txBody>
          <a:bodyPr/>
          <a:lstStyle/>
          <a:p>
            <a:fld id="{A49DFD55-3C28-40EF-9E31-A92D2E4017FF}" type="slidenum">
              <a:rPr lang="en-US" smtClean="0"/>
              <a:t>23</a:t>
            </a:fld>
            <a:endParaRPr lang="en-US" dirty="0"/>
          </a:p>
        </p:txBody>
      </p:sp>
    </p:spTree>
    <p:extLst>
      <p:ext uri="{BB962C8B-B14F-4D97-AF65-F5344CB8AC3E}">
        <p14:creationId xmlns:p14="http://schemas.microsoft.com/office/powerpoint/2010/main" val="1782903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49870-3145-5931-E569-88EAAB662B4A}"/>
              </a:ext>
            </a:extLst>
          </p:cNvPr>
          <p:cNvSpPr>
            <a:spLocks noGrp="1"/>
          </p:cNvSpPr>
          <p:nvPr>
            <p:ph type="title"/>
          </p:nvPr>
        </p:nvSpPr>
        <p:spPr>
          <a:xfrm>
            <a:off x="2592925" y="624110"/>
            <a:ext cx="8911687" cy="833215"/>
          </a:xfrm>
        </p:spPr>
        <p:txBody>
          <a:bodyPr>
            <a:noAutofit/>
          </a:bodyPr>
          <a:lstStyle/>
          <a:p>
            <a:pPr algn="ctr"/>
            <a:r>
              <a:rPr lang="bg-BG" sz="2000" dirty="0">
                <a:latin typeface="Times New Roman" panose="02020603050405020304" pitchFamily="18" charset="0"/>
                <a:cs typeface="Times New Roman" panose="02020603050405020304" pitchFamily="18" charset="0"/>
              </a:rPr>
              <a:t>Нормативна уредба</a:t>
            </a:r>
            <a:br>
              <a:rPr lang="bg-BG" sz="2000" dirty="0">
                <a:latin typeface="Times New Roman" panose="02020603050405020304" pitchFamily="18" charset="0"/>
                <a:cs typeface="Times New Roman" panose="02020603050405020304" pitchFamily="18" charset="0"/>
              </a:rPr>
            </a:br>
            <a:r>
              <a:rPr lang="bg-BG" sz="2000" dirty="0">
                <a:latin typeface="Times New Roman" panose="02020603050405020304" pitchFamily="18" charset="0"/>
                <a:cs typeface="Times New Roman" panose="02020603050405020304" pitchFamily="18" charset="0"/>
              </a:rPr>
              <a:t>Наредба за приобщаващото образование</a:t>
            </a:r>
            <a:endParaRPr lang="bg-BG" sz="2000" dirty="0"/>
          </a:p>
        </p:txBody>
      </p:sp>
      <p:sp>
        <p:nvSpPr>
          <p:cNvPr id="3" name="Content Placeholder 2">
            <a:extLst>
              <a:ext uri="{FF2B5EF4-FFF2-40B4-BE49-F238E27FC236}">
                <a16:creationId xmlns:a16="http://schemas.microsoft.com/office/drawing/2014/main" id="{F9C3F84D-397F-02F2-724D-1E5B1871E182}"/>
              </a:ext>
            </a:extLst>
          </p:cNvPr>
          <p:cNvSpPr>
            <a:spLocks noGrp="1"/>
          </p:cNvSpPr>
          <p:nvPr>
            <p:ph idx="1"/>
          </p:nvPr>
        </p:nvSpPr>
        <p:spPr>
          <a:xfrm>
            <a:off x="1485899" y="1376140"/>
            <a:ext cx="10410825" cy="4857750"/>
          </a:xfrm>
        </p:spPr>
        <p:txBody>
          <a:bodyPr>
            <a:noAutofit/>
          </a:bodyPr>
          <a:lstStyle/>
          <a:p>
            <a:pPr marL="0" indent="0" algn="l">
              <a:buNone/>
            </a:pPr>
            <a:r>
              <a:rPr lang="ru-RU" sz="1400" b="0" i="0" u="none" strike="noStrike" baseline="0" dirty="0">
                <a:solidFill>
                  <a:srgbClr val="000000"/>
                </a:solidFill>
                <a:latin typeface="Times New Roman" panose="02020603050405020304" pitchFamily="18" charset="0"/>
                <a:cs typeface="Times New Roman" panose="02020603050405020304" pitchFamily="18" charset="0"/>
              </a:rPr>
              <a:t>Чл. 27. (1) Общата подкрепа за личностно развитие в училището за целите на превенцията на обучителните затруднения се изразява във включване на отделни ученици в дейности, като: </a:t>
            </a:r>
          </a:p>
          <a:p>
            <a:pPr algn="l">
              <a:buAutoNum type="arabicPeriod"/>
            </a:pPr>
            <a:r>
              <a:rPr lang="ru-RU" sz="1400" b="0" i="0" u="none" strike="noStrike" baseline="0" dirty="0">
                <a:solidFill>
                  <a:srgbClr val="000000"/>
                </a:solidFill>
                <a:latin typeface="Times New Roman" panose="02020603050405020304" pitchFamily="18" charset="0"/>
                <a:cs typeface="Times New Roman" panose="02020603050405020304" pitchFamily="18" charset="0"/>
              </a:rPr>
              <a:t>допълнително обучение по отделен учебен предмет с акцент върху обучението по български език, включително ограмотяване на ученици, за които българският език не е майчин; </a:t>
            </a:r>
          </a:p>
          <a:p>
            <a:pPr algn="l">
              <a:buAutoNum type="arabicPeriod"/>
            </a:pPr>
            <a:r>
              <a:rPr lang="ru-RU" sz="1400" b="0" i="0" u="none" strike="noStrike" baseline="0" dirty="0">
                <a:solidFill>
                  <a:srgbClr val="000000"/>
                </a:solidFill>
                <a:latin typeface="Times New Roman" panose="02020603050405020304" pitchFamily="18" charset="0"/>
                <a:cs typeface="Times New Roman" panose="02020603050405020304" pitchFamily="18" charset="0"/>
              </a:rPr>
              <a:t>консултации по учебни предмети, които се провеждат извън редовните учебни часове; </a:t>
            </a:r>
          </a:p>
          <a:p>
            <a:pPr algn="l">
              <a:buAutoNum type="arabicPeriod"/>
            </a:pPr>
            <a:r>
              <a:rPr lang="ru-RU" sz="1400" b="0" i="0" u="none" strike="noStrike" baseline="0" dirty="0">
                <a:solidFill>
                  <a:srgbClr val="000000"/>
                </a:solidFill>
                <a:latin typeface="Times New Roman" panose="02020603050405020304" pitchFamily="18" charset="0"/>
                <a:cs typeface="Times New Roman" panose="02020603050405020304" pitchFamily="18" charset="0"/>
              </a:rPr>
              <a:t>логопедична работа. </a:t>
            </a:r>
          </a:p>
          <a:p>
            <a:pPr marL="0" indent="0" algn="l">
              <a:buNone/>
            </a:pPr>
            <a:r>
              <a:rPr lang="ru-RU" sz="1400" b="0" i="0" u="none" strike="noStrike" baseline="0" dirty="0">
                <a:solidFill>
                  <a:srgbClr val="000000"/>
                </a:solidFill>
                <a:latin typeface="Times New Roman" panose="02020603050405020304" pitchFamily="18" charset="0"/>
                <a:cs typeface="Times New Roman" panose="02020603050405020304" pitchFamily="18" charset="0"/>
              </a:rPr>
              <a:t>(2) Допълнителното обучение по чл. 27, ал. 1, т. 1 е насочено към ученици: </a:t>
            </a:r>
          </a:p>
          <a:p>
            <a:pPr algn="l">
              <a:buAutoNum type="arabicPeriod"/>
            </a:pPr>
            <a:r>
              <a:rPr lang="ru-RU" sz="1400" b="0" i="0" u="none" strike="noStrike" baseline="0" dirty="0">
                <a:solidFill>
                  <a:srgbClr val="000000"/>
                </a:solidFill>
                <a:latin typeface="Times New Roman" panose="02020603050405020304" pitchFamily="18" charset="0"/>
                <a:cs typeface="Times New Roman" panose="02020603050405020304" pitchFamily="18" charset="0"/>
              </a:rPr>
              <a:t>за които българският език не е майчин, или </a:t>
            </a:r>
          </a:p>
          <a:p>
            <a:pPr algn="l">
              <a:buAutoNum type="arabicPeriod"/>
            </a:pPr>
            <a:r>
              <a:rPr lang="ru-RU" sz="1400" b="0" i="0" u="none" strike="noStrike" baseline="0" dirty="0">
                <a:solidFill>
                  <a:srgbClr val="000000"/>
                </a:solidFill>
                <a:latin typeface="Times New Roman" panose="02020603050405020304" pitchFamily="18" charset="0"/>
                <a:cs typeface="Times New Roman" panose="02020603050405020304" pitchFamily="18" charset="0"/>
              </a:rPr>
              <a:t>които имат системни пропуски по даден учебен предмет, изразяващи се в годишна оценка слаб (2), или не са постигнали очакваните резултати, заложени като прагова стойност за успешност при национално външно оценяване, както и за ученици, които напредват при обучението по даден учебен предмет; </a:t>
            </a:r>
          </a:p>
          <a:p>
            <a:pPr algn="l">
              <a:buAutoNum type="arabicPeriod"/>
            </a:pPr>
            <a:r>
              <a:rPr lang="ru-RU" sz="1400" b="0" i="0" u="none" strike="noStrike" baseline="0" dirty="0">
                <a:solidFill>
                  <a:srgbClr val="000000"/>
                </a:solidFill>
                <a:latin typeface="Times New Roman" panose="02020603050405020304" pitchFamily="18" charset="0"/>
                <a:cs typeface="Times New Roman" panose="02020603050405020304" pitchFamily="18" charset="0"/>
              </a:rPr>
              <a:t>които срещат затруднения, индикирани чрез срочна оценка слаб (2) или три последователни текущи оценки слаб (2);</a:t>
            </a:r>
          </a:p>
          <a:p>
            <a:pPr algn="l">
              <a:buAutoNum type="arabicPeriod"/>
            </a:pPr>
            <a:r>
              <a:rPr lang="ru-RU" sz="1400" b="0" i="0" u="none" strike="noStrike" baseline="0" dirty="0">
                <a:solidFill>
                  <a:srgbClr val="000000"/>
                </a:solidFill>
                <a:latin typeface="Times New Roman" panose="02020603050405020304" pitchFamily="18" charset="0"/>
                <a:cs typeface="Times New Roman" panose="02020603050405020304" pitchFamily="18" charset="0"/>
              </a:rPr>
              <a:t>за които се препоръчва такова обучение в плана за подкрепа; </a:t>
            </a:r>
          </a:p>
          <a:p>
            <a:pPr algn="l">
              <a:buAutoNum type="arabicPeriod"/>
            </a:pPr>
            <a:r>
              <a:rPr lang="ru-RU" sz="1400" b="0" i="0" u="none" strike="noStrike" baseline="0" dirty="0">
                <a:solidFill>
                  <a:srgbClr val="000000"/>
                </a:solidFill>
                <a:latin typeface="Times New Roman" panose="02020603050405020304" pitchFamily="18" charset="0"/>
                <a:cs typeface="Times New Roman" panose="02020603050405020304" pitchFamily="18" charset="0"/>
              </a:rPr>
              <a:t>(нова - ДВ, бр. 92 от 2020 г., в сила от 27.10.2020 г.) които са отсъствали от училище </a:t>
            </a:r>
            <a:r>
              <a:rPr lang="ru-RU" sz="1400" b="1" i="0" u="none" strike="noStrike" baseline="0" dirty="0">
                <a:solidFill>
                  <a:srgbClr val="000000"/>
                </a:solidFill>
                <a:latin typeface="Times New Roman" panose="02020603050405020304" pitchFamily="18" charset="0"/>
                <a:cs typeface="Times New Roman" panose="02020603050405020304" pitchFamily="18" charset="0"/>
              </a:rPr>
              <a:t>повече от 10 учебни дни по уважителни причини</a:t>
            </a:r>
            <a:r>
              <a:rPr lang="ru-RU" sz="1400" b="0" i="0" u="none" strike="noStrike" baseline="0" dirty="0">
                <a:solidFill>
                  <a:srgbClr val="000000"/>
                </a:solidFill>
                <a:latin typeface="Times New Roman" panose="02020603050405020304" pitchFamily="18" charset="0"/>
                <a:cs typeface="Times New Roman" panose="02020603050405020304" pitchFamily="18" charset="0"/>
              </a:rPr>
              <a:t>. </a:t>
            </a:r>
            <a:endParaRPr lang="ru-RU" sz="1400" i="1" dirty="0">
              <a:solidFill>
                <a:srgbClr val="000000"/>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9F0498F0-A58D-6933-C79B-9ABFEC7990F9}"/>
              </a:ext>
            </a:extLst>
          </p:cNvPr>
          <p:cNvSpPr>
            <a:spLocks noGrp="1"/>
          </p:cNvSpPr>
          <p:nvPr>
            <p:ph type="sldNum" sz="quarter" idx="12"/>
          </p:nvPr>
        </p:nvSpPr>
        <p:spPr/>
        <p:txBody>
          <a:bodyPr/>
          <a:lstStyle/>
          <a:p>
            <a:fld id="{A49DFD55-3C28-40EF-9E31-A92D2E4017FF}" type="slidenum">
              <a:rPr lang="en-US" smtClean="0"/>
              <a:t>24</a:t>
            </a:fld>
            <a:endParaRPr lang="en-US" dirty="0"/>
          </a:p>
        </p:txBody>
      </p:sp>
    </p:spTree>
    <p:extLst>
      <p:ext uri="{BB962C8B-B14F-4D97-AF65-F5344CB8AC3E}">
        <p14:creationId xmlns:p14="http://schemas.microsoft.com/office/powerpoint/2010/main" val="1364393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49870-3145-5931-E569-88EAAB662B4A}"/>
              </a:ext>
            </a:extLst>
          </p:cNvPr>
          <p:cNvSpPr>
            <a:spLocks noGrp="1"/>
          </p:cNvSpPr>
          <p:nvPr>
            <p:ph type="title"/>
          </p:nvPr>
        </p:nvSpPr>
        <p:spPr>
          <a:xfrm>
            <a:off x="2592925" y="624110"/>
            <a:ext cx="8911687" cy="833215"/>
          </a:xfrm>
        </p:spPr>
        <p:txBody>
          <a:bodyPr>
            <a:noAutofit/>
          </a:bodyPr>
          <a:lstStyle/>
          <a:p>
            <a:pPr algn="ctr"/>
            <a:r>
              <a:rPr lang="bg-BG" sz="2000" dirty="0">
                <a:latin typeface="Times New Roman" panose="02020603050405020304" pitchFamily="18" charset="0"/>
                <a:cs typeface="Times New Roman" panose="02020603050405020304" pitchFamily="18" charset="0"/>
              </a:rPr>
              <a:t>Нормативна уредба</a:t>
            </a:r>
            <a:br>
              <a:rPr lang="bg-BG" sz="2000" dirty="0">
                <a:latin typeface="Times New Roman" panose="02020603050405020304" pitchFamily="18" charset="0"/>
                <a:cs typeface="Times New Roman" panose="02020603050405020304" pitchFamily="18" charset="0"/>
              </a:rPr>
            </a:br>
            <a:r>
              <a:rPr lang="bg-BG" sz="2000" dirty="0">
                <a:latin typeface="Times New Roman" panose="02020603050405020304" pitchFamily="18" charset="0"/>
                <a:cs typeface="Times New Roman" panose="02020603050405020304" pitchFamily="18" charset="0"/>
              </a:rPr>
              <a:t>Наредба за приобщаващото образование</a:t>
            </a:r>
            <a:endParaRPr lang="bg-BG" sz="2000" dirty="0"/>
          </a:p>
        </p:txBody>
      </p:sp>
      <p:sp>
        <p:nvSpPr>
          <p:cNvPr id="3" name="Content Placeholder 2">
            <a:extLst>
              <a:ext uri="{FF2B5EF4-FFF2-40B4-BE49-F238E27FC236}">
                <a16:creationId xmlns:a16="http://schemas.microsoft.com/office/drawing/2014/main" id="{F9C3F84D-397F-02F2-724D-1E5B1871E182}"/>
              </a:ext>
            </a:extLst>
          </p:cNvPr>
          <p:cNvSpPr>
            <a:spLocks noGrp="1"/>
          </p:cNvSpPr>
          <p:nvPr>
            <p:ph idx="1"/>
          </p:nvPr>
        </p:nvSpPr>
        <p:spPr>
          <a:xfrm>
            <a:off x="1495424" y="1609725"/>
            <a:ext cx="10410825" cy="4857750"/>
          </a:xfrm>
        </p:spPr>
        <p:txBody>
          <a:bodyPr>
            <a:noAutofit/>
          </a:bodyPr>
          <a:lstStyle/>
          <a:p>
            <a:pPr marL="0" indent="0" algn="l">
              <a:buNone/>
            </a:pPr>
            <a:r>
              <a:rPr lang="ru-RU" sz="1400" b="0" i="0" u="none" strike="noStrike" baseline="0" dirty="0">
                <a:solidFill>
                  <a:srgbClr val="000000"/>
                </a:solidFill>
                <a:latin typeface="Times New Roman" panose="02020603050405020304" pitchFamily="18" charset="0"/>
                <a:cs typeface="Times New Roman" panose="02020603050405020304" pitchFamily="18" charset="0"/>
              </a:rPr>
              <a:t>(4) (Предишна ал. 3 - ДВ, бр. 92 от 2020 г., в сила от 27.10.2020 г.) Допълнителното обучение по български език и литература за учениците по ал. 2, т. 1 е задължително и се осъществява чрез допълнителни учебни часове извън училищния учебен план в съответствие с държавния образователен стандарт за усвояването на българския книжовен език. </a:t>
            </a:r>
          </a:p>
          <a:p>
            <a:pPr marL="0" indent="0" algn="l">
              <a:buNone/>
            </a:pPr>
            <a:r>
              <a:rPr lang="ru-RU" sz="1400" b="0" i="0" u="none" strike="noStrike" baseline="0" dirty="0">
                <a:solidFill>
                  <a:srgbClr val="000000"/>
                </a:solidFill>
                <a:latin typeface="Times New Roman" panose="02020603050405020304" pitchFamily="18" charset="0"/>
                <a:cs typeface="Times New Roman" panose="02020603050405020304" pitchFamily="18" charset="0"/>
              </a:rPr>
              <a:t>(6) (Изм. - ДВ, бр. 105 от 2018 г., в сила от 18.12.2018 г., предишна ал. 5, изм.- ДВ, бр. 92 от 2020 г., в сила от 27.10.2020 г.) Когато допълнителното обучение по учебен предмет се провежда в учебни дни извън часовете по училищния учебен план, то е с обща продължителност </a:t>
            </a:r>
            <a:r>
              <a:rPr lang="ru-RU" sz="1400" b="1" i="0" u="none" strike="noStrike" baseline="0" dirty="0">
                <a:solidFill>
                  <a:srgbClr val="000000"/>
                </a:solidFill>
                <a:latin typeface="Times New Roman" panose="02020603050405020304" pitchFamily="18" charset="0"/>
                <a:cs typeface="Times New Roman" panose="02020603050405020304" pitchFamily="18" charset="0"/>
              </a:rPr>
              <a:t>от 60 до 120 учебни часа годишно </a:t>
            </a:r>
            <a:r>
              <a:rPr lang="ru-RU" sz="1400" b="0" i="0" u="none" strike="noStrike" baseline="0" dirty="0">
                <a:solidFill>
                  <a:srgbClr val="000000"/>
                </a:solidFill>
                <a:latin typeface="Times New Roman" panose="02020603050405020304" pitchFamily="18" charset="0"/>
                <a:cs typeface="Times New Roman" panose="02020603050405020304" pitchFamily="18" charset="0"/>
              </a:rPr>
              <a:t>– за  случаите по ал. 2, т. 1 и 2, и </a:t>
            </a:r>
            <a:r>
              <a:rPr lang="ru-RU" sz="1400" b="1" i="0" u="none" strike="noStrike" baseline="0" dirty="0">
                <a:solidFill>
                  <a:srgbClr val="000000"/>
                </a:solidFill>
                <a:latin typeface="Times New Roman" panose="02020603050405020304" pitchFamily="18" charset="0"/>
                <a:cs typeface="Times New Roman" panose="02020603050405020304" pitchFamily="18" charset="0"/>
              </a:rPr>
              <a:t>до 10 учебни часа</a:t>
            </a:r>
            <a:r>
              <a:rPr lang="ru-RU" sz="1400" b="0" i="0" u="none" strike="noStrike" baseline="0" dirty="0">
                <a:solidFill>
                  <a:srgbClr val="000000"/>
                </a:solidFill>
                <a:latin typeface="Times New Roman" panose="02020603050405020304" pitchFamily="18" charset="0"/>
                <a:cs typeface="Times New Roman" panose="02020603050405020304" pitchFamily="18" charset="0"/>
              </a:rPr>
              <a:t> – за случаите по ал. 2, т. 3 и 5. </a:t>
            </a:r>
            <a:endParaRPr lang="ru-RU" sz="1400" dirty="0">
              <a:solidFill>
                <a:srgbClr val="000000"/>
              </a:solidFill>
              <a:latin typeface="Times New Roman" panose="02020603050405020304" pitchFamily="18" charset="0"/>
              <a:cs typeface="Times New Roman" panose="02020603050405020304" pitchFamily="18" charset="0"/>
            </a:endParaRPr>
          </a:p>
          <a:p>
            <a:pPr marL="0" indent="0" algn="l">
              <a:buNone/>
            </a:pPr>
            <a:r>
              <a:rPr lang="ru-RU" sz="1400" b="0" i="0" u="none" strike="noStrike" baseline="0" dirty="0">
                <a:solidFill>
                  <a:srgbClr val="000000"/>
                </a:solidFill>
                <a:latin typeface="Times New Roman" panose="02020603050405020304" pitchFamily="18" charset="0"/>
                <a:cs typeface="Times New Roman" panose="02020603050405020304" pitchFamily="18" charset="0"/>
              </a:rPr>
              <a:t>(7) (Предишна ал. 6 - ДВ, бр. 92 от 2020 г., в сила от 27.10.2020 г.) Общата продължителност на допълнителното обучение по учебен предмет за учениците по ал. 2, т. 4 се определя </a:t>
            </a:r>
            <a:r>
              <a:rPr lang="ru-RU" sz="1400" b="1" i="0" u="none" strike="noStrike" baseline="0" dirty="0">
                <a:solidFill>
                  <a:srgbClr val="000000"/>
                </a:solidFill>
                <a:latin typeface="Times New Roman" panose="02020603050405020304" pitchFamily="18" charset="0"/>
                <a:cs typeface="Times New Roman" panose="02020603050405020304" pitchFamily="18" charset="0"/>
              </a:rPr>
              <a:t>в плана за подкрепа</a:t>
            </a:r>
            <a:r>
              <a:rPr lang="ru-RU" sz="1400" b="0" i="0" u="none" strike="noStrike" baseline="0" dirty="0">
                <a:solidFill>
                  <a:srgbClr val="000000"/>
                </a:solidFill>
                <a:latin typeface="Times New Roman" panose="02020603050405020304" pitchFamily="18" charset="0"/>
                <a:cs typeface="Times New Roman" panose="02020603050405020304" pitchFamily="18" charset="0"/>
              </a:rPr>
              <a:t>. </a:t>
            </a:r>
          </a:p>
          <a:p>
            <a:pPr marL="0" indent="0" algn="l">
              <a:buNone/>
            </a:pPr>
            <a:r>
              <a:rPr lang="ru-RU" sz="1400" b="0" i="0" u="none" strike="noStrike" baseline="0" dirty="0">
                <a:solidFill>
                  <a:srgbClr val="000000"/>
                </a:solidFill>
                <a:latin typeface="Times New Roman" panose="02020603050405020304" pitchFamily="18" charset="0"/>
                <a:cs typeface="Times New Roman" panose="02020603050405020304" pitchFamily="18" charset="0"/>
              </a:rPr>
              <a:t>(9) (Изм. - ДВ, бр. 105 от 2018 г., в сила от 18.12.2018 г., предишна ал. 7 - ДВ, бр. 92 от 2020 г., в сила от 27.10.2020 г.) Допълнителното обучение по учебен предмет за ученици по ал. 2, т. 1 и 2 може да се провежда и </a:t>
            </a:r>
            <a:r>
              <a:rPr lang="ru-RU" sz="1400" b="1" i="0" u="none" strike="noStrike" baseline="0" dirty="0">
                <a:solidFill>
                  <a:srgbClr val="000000"/>
                </a:solidFill>
                <a:latin typeface="Times New Roman" panose="02020603050405020304" pitchFamily="18" charset="0"/>
                <a:cs typeface="Times New Roman" panose="02020603050405020304" pitchFamily="18" charset="0"/>
              </a:rPr>
              <a:t>по време на лятната ваканция с обща продължителност не повече от 80 учебни часа</a:t>
            </a:r>
            <a:r>
              <a:rPr lang="ru-RU" sz="1400" b="0" i="0" u="none" strike="noStrike" baseline="0" dirty="0">
                <a:solidFill>
                  <a:srgbClr val="000000"/>
                </a:solidFill>
                <a:latin typeface="Times New Roman" panose="02020603050405020304" pitchFamily="18" charset="0"/>
                <a:cs typeface="Times New Roman" panose="02020603050405020304" pitchFamily="18" charset="0"/>
              </a:rPr>
              <a:t>. </a:t>
            </a:r>
          </a:p>
          <a:p>
            <a:pPr marL="0" indent="0" algn="l">
              <a:buNone/>
            </a:pPr>
            <a:r>
              <a:rPr lang="ru-RU" sz="1400" b="0" i="0" u="none" strike="noStrike" baseline="0" dirty="0">
                <a:solidFill>
                  <a:srgbClr val="000000"/>
                </a:solidFill>
                <a:latin typeface="Times New Roman" panose="02020603050405020304" pitchFamily="18" charset="0"/>
                <a:cs typeface="Times New Roman" panose="02020603050405020304" pitchFamily="18" charset="0"/>
              </a:rPr>
              <a:t>(10) (Предишна ал. 8 - ДВ, бр. 92 от 2020 г., в сила от 27.10.2020 г.) За провеждане на допълнителното обучение директорът на училището уведомява родителите, които са задължени да осигурят присъствието на ученика. </a:t>
            </a:r>
            <a:endParaRPr lang="bg-BG" sz="14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9F0498F0-A58D-6933-C79B-9ABFEC7990F9}"/>
              </a:ext>
            </a:extLst>
          </p:cNvPr>
          <p:cNvSpPr>
            <a:spLocks noGrp="1"/>
          </p:cNvSpPr>
          <p:nvPr>
            <p:ph type="sldNum" sz="quarter" idx="12"/>
          </p:nvPr>
        </p:nvSpPr>
        <p:spPr/>
        <p:txBody>
          <a:bodyPr/>
          <a:lstStyle/>
          <a:p>
            <a:fld id="{A49DFD55-3C28-40EF-9E31-A92D2E4017FF}" type="slidenum">
              <a:rPr lang="en-US" smtClean="0"/>
              <a:t>25</a:t>
            </a:fld>
            <a:endParaRPr lang="en-US" dirty="0"/>
          </a:p>
        </p:txBody>
      </p:sp>
    </p:spTree>
    <p:extLst>
      <p:ext uri="{BB962C8B-B14F-4D97-AF65-F5344CB8AC3E}">
        <p14:creationId xmlns:p14="http://schemas.microsoft.com/office/powerpoint/2010/main" val="2169052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4911AC1-FB71-1146-C09F-0AF7ABEC8231}"/>
              </a:ext>
            </a:extLst>
          </p:cNvPr>
          <p:cNvSpPr>
            <a:spLocks noGrp="1"/>
          </p:cNvSpPr>
          <p:nvPr>
            <p:ph type="sldNum" sz="quarter" idx="12"/>
          </p:nvPr>
        </p:nvSpPr>
        <p:spPr/>
        <p:txBody>
          <a:bodyPr/>
          <a:lstStyle/>
          <a:p>
            <a:fld id="{A49DFD55-3C28-40EF-9E31-A92D2E4017FF}" type="slidenum">
              <a:rPr lang="en-US" smtClean="0"/>
              <a:pPr/>
              <a:t>26</a:t>
            </a:fld>
            <a:endParaRPr lang="en-US" dirty="0"/>
          </a:p>
        </p:txBody>
      </p:sp>
      <p:sp>
        <p:nvSpPr>
          <p:cNvPr id="7" name="Title 1">
            <a:extLst>
              <a:ext uri="{FF2B5EF4-FFF2-40B4-BE49-F238E27FC236}">
                <a16:creationId xmlns:a16="http://schemas.microsoft.com/office/drawing/2014/main" id="{4B55A5C7-D141-E2A5-20E3-77F503671C41}"/>
              </a:ext>
            </a:extLst>
          </p:cNvPr>
          <p:cNvSpPr txBox="1">
            <a:spLocks/>
          </p:cNvSpPr>
          <p:nvPr/>
        </p:nvSpPr>
        <p:spPr>
          <a:xfrm>
            <a:off x="1244453" y="259614"/>
            <a:ext cx="9703094" cy="850262"/>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bg-BG" sz="2000" dirty="0">
                <a:latin typeface="Times New Roman" panose="02020603050405020304" pitchFamily="18" charset="0"/>
                <a:cs typeface="Times New Roman" panose="02020603050405020304" pitchFamily="18" charset="0"/>
              </a:rPr>
              <a:t>Наредба №11 от 01.09.2016 г. за оценяване на резултатите от обучението на учениците </a:t>
            </a:r>
            <a:endParaRPr lang="en-GB" sz="2000" dirty="0">
              <a:latin typeface="Times New Roman" panose="02020603050405020304" pitchFamily="18" charset="0"/>
              <a:cs typeface="Times New Roman" panose="02020603050405020304" pitchFamily="18" charset="0"/>
            </a:endParaRPr>
          </a:p>
        </p:txBody>
      </p:sp>
      <p:sp>
        <p:nvSpPr>
          <p:cNvPr id="8" name="Google Shape;247;p24"/>
          <p:cNvSpPr/>
          <p:nvPr/>
        </p:nvSpPr>
        <p:spPr>
          <a:xfrm>
            <a:off x="8060962" y="1640805"/>
            <a:ext cx="2959652" cy="991038"/>
          </a:xfrm>
          <a:prstGeom prst="ellipse">
            <a:avLst/>
          </a:prstGeom>
          <a:noFill/>
          <a:ln w="762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lvl="0" algn="ctr"/>
            <a:r>
              <a:rPr lang="bg-BG" sz="2000" b="1" dirty="0">
                <a:latin typeface="Times New Roman" panose="02020603050405020304" pitchFamily="18" charset="0"/>
                <a:ea typeface="Nixie One"/>
                <a:cs typeface="Times New Roman" panose="02020603050405020304" pitchFamily="18" charset="0"/>
                <a:sym typeface="Nixie One"/>
              </a:rPr>
              <a:t>Входно равнище ЗУЧ</a:t>
            </a:r>
            <a:endParaRPr sz="2000" b="1" dirty="0">
              <a:latin typeface="Times New Roman" panose="02020603050405020304" pitchFamily="18" charset="0"/>
              <a:ea typeface="Nixie One"/>
              <a:cs typeface="Times New Roman" panose="02020603050405020304" pitchFamily="18" charset="0"/>
              <a:sym typeface="Nixie One"/>
            </a:endParaRPr>
          </a:p>
        </p:txBody>
      </p:sp>
      <p:sp>
        <p:nvSpPr>
          <p:cNvPr id="9" name="Правоъгълник 2"/>
          <p:cNvSpPr/>
          <p:nvPr/>
        </p:nvSpPr>
        <p:spPr>
          <a:xfrm>
            <a:off x="1311579" y="1439867"/>
            <a:ext cx="5777858" cy="2185214"/>
          </a:xfrm>
          <a:prstGeom prst="rect">
            <a:avLst/>
          </a:prstGeom>
          <a:ln w="12700">
            <a:solidFill>
              <a:srgbClr val="92D050"/>
            </a:solidFill>
          </a:ln>
        </p:spPr>
        <p:txBody>
          <a:bodyPr wrap="square">
            <a:spAutoFit/>
          </a:bodyPr>
          <a:lstStyle/>
          <a:p>
            <a:r>
              <a:rPr lang="ru-RU" sz="2000" dirty="0">
                <a:latin typeface="Times New Roman" panose="02020603050405020304" pitchFamily="18" charset="0"/>
                <a:cs typeface="Times New Roman" panose="02020603050405020304" pitchFamily="18" charset="0"/>
              </a:rPr>
              <a:t>Чл. 11. (2)</a:t>
            </a:r>
          </a:p>
          <a:p>
            <a:r>
              <a:rPr lang="ru-RU" sz="2000" dirty="0">
                <a:latin typeface="Times New Roman" panose="02020603050405020304" pitchFamily="18" charset="0"/>
                <a:cs typeface="Times New Roman" panose="02020603050405020304" pitchFamily="18" charset="0"/>
              </a:rPr>
              <a:t>В триседмичен срок от началото на учебната година чрез текущо изпитване  се установява входното равнище на учениците по учебни предмети, които са изучавали </a:t>
            </a:r>
            <a:r>
              <a:rPr lang="ru-RU" sz="2000" b="1" dirty="0">
                <a:latin typeface="Times New Roman" panose="02020603050405020304" pitchFamily="18" charset="0"/>
                <a:cs typeface="Times New Roman" panose="02020603050405020304" pitchFamily="18" charset="0"/>
              </a:rPr>
              <a:t>през предходната учебна година в задължителните учебни часове. </a:t>
            </a:r>
            <a:endParaRPr lang="ru-RU" sz="1600" b="1"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p:txBody>
      </p:sp>
      <p:sp>
        <p:nvSpPr>
          <p:cNvPr id="10" name="Правоъгълник 2"/>
          <p:cNvSpPr/>
          <p:nvPr/>
        </p:nvSpPr>
        <p:spPr>
          <a:xfrm>
            <a:off x="4023360" y="3693701"/>
            <a:ext cx="7726352" cy="3046988"/>
          </a:xfrm>
          <a:prstGeom prst="rect">
            <a:avLst/>
          </a:prstGeom>
          <a:ln w="12700">
            <a:solidFill>
              <a:srgbClr val="92D050"/>
            </a:solidFill>
          </a:ln>
        </p:spPr>
        <p:txBody>
          <a:bodyPr wrap="square">
            <a:spAutoFit/>
          </a:bodyPr>
          <a:lstStyle/>
          <a:p>
            <a:r>
              <a:rPr lang="ru-RU" sz="2000" dirty="0">
                <a:latin typeface="Times New Roman" panose="02020603050405020304" pitchFamily="18" charset="0"/>
                <a:cs typeface="Times New Roman" panose="02020603050405020304" pitchFamily="18" charset="0"/>
              </a:rPr>
              <a:t>Чл. 11. (3)</a:t>
            </a:r>
          </a:p>
          <a:p>
            <a:r>
              <a:rPr lang="ru-RU" sz="2000" dirty="0">
                <a:latin typeface="Times New Roman" panose="02020603050405020304" pitchFamily="18" charset="0"/>
                <a:cs typeface="Times New Roman" panose="02020603050405020304" pitchFamily="18" charset="0"/>
              </a:rPr>
              <a:t>Текущото изпитване по ал. 2 е </a:t>
            </a:r>
            <a:r>
              <a:rPr lang="ru-RU" sz="2000" dirty="0" err="1">
                <a:latin typeface="Times New Roman" panose="02020603050405020304" pitchFamily="18" charset="0"/>
                <a:cs typeface="Times New Roman" panose="02020603050405020304" pitchFamily="18" charset="0"/>
              </a:rPr>
              <a:t>писмено</a:t>
            </a:r>
            <a:r>
              <a:rPr lang="ru-RU" sz="2000" dirty="0">
                <a:latin typeface="Times New Roman" panose="02020603050405020304" pitchFamily="18" charset="0"/>
                <a:cs typeface="Times New Roman" panose="02020603050405020304" pitchFamily="18" charset="0"/>
              </a:rPr>
              <a:t> </a:t>
            </a:r>
            <a:r>
              <a:rPr lang="ru-RU" sz="2000" b="1" dirty="0">
                <a:solidFill>
                  <a:srgbClr val="FF0000"/>
                </a:solidFill>
                <a:latin typeface="Times New Roman" panose="02020603050405020304" pitchFamily="18" charset="0"/>
                <a:cs typeface="Times New Roman" panose="02020603050405020304" pitchFamily="18" charset="0"/>
              </a:rPr>
              <a:t>и е </a:t>
            </a:r>
            <a:r>
              <a:rPr lang="ru-RU" sz="2000" b="1" dirty="0" err="1">
                <a:solidFill>
                  <a:srgbClr val="FF0000"/>
                </a:solidFill>
                <a:latin typeface="Times New Roman" panose="02020603050405020304" pitchFamily="18" charset="0"/>
                <a:cs typeface="Times New Roman" panose="02020603050405020304" pitchFamily="18" charset="0"/>
              </a:rPr>
              <a:t>върху</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учебно</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съдържание</a:t>
            </a:r>
            <a:r>
              <a:rPr lang="ru-RU" sz="2000" b="1" dirty="0">
                <a:solidFill>
                  <a:srgbClr val="FF0000"/>
                </a:solidFill>
                <a:latin typeface="Times New Roman" panose="02020603050405020304" pitchFamily="18" charset="0"/>
                <a:cs typeface="Times New Roman" panose="02020603050405020304" pitchFamily="18" charset="0"/>
              </a:rPr>
              <a:t> от </a:t>
            </a:r>
            <a:r>
              <a:rPr lang="ru-RU" sz="2000" b="1" dirty="0" err="1">
                <a:solidFill>
                  <a:srgbClr val="FF0000"/>
                </a:solidFill>
                <a:latin typeface="Times New Roman" panose="02020603050405020304" pitchFamily="18" charset="0"/>
                <a:cs typeface="Times New Roman" panose="02020603050405020304" pitchFamily="18" charset="0"/>
              </a:rPr>
              <a:t>последната</a:t>
            </a:r>
            <a:r>
              <a:rPr lang="ru-RU" sz="2000" b="1" dirty="0">
                <a:solidFill>
                  <a:srgbClr val="FF0000"/>
                </a:solidFill>
                <a:latin typeface="Times New Roman" panose="02020603050405020304" pitchFamily="18" charset="0"/>
                <a:cs typeface="Times New Roman" panose="02020603050405020304" pitchFamily="18" charset="0"/>
              </a:rPr>
              <a:t> година, в </a:t>
            </a:r>
            <a:r>
              <a:rPr lang="ru-RU" sz="2000" b="1" dirty="0" err="1">
                <a:solidFill>
                  <a:srgbClr val="FF0000"/>
                </a:solidFill>
                <a:latin typeface="Times New Roman" panose="02020603050405020304" pitchFamily="18" charset="0"/>
                <a:cs typeface="Times New Roman" panose="02020603050405020304" pitchFamily="18" charset="0"/>
              </a:rPr>
              <a:t>която</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съответният</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учебен</a:t>
            </a:r>
            <a:r>
              <a:rPr lang="ru-RU" sz="2000" b="1" dirty="0">
                <a:solidFill>
                  <a:srgbClr val="FF0000"/>
                </a:solidFill>
                <a:latin typeface="Times New Roman" panose="02020603050405020304" pitchFamily="18" charset="0"/>
                <a:cs typeface="Times New Roman" panose="02020603050405020304" pitchFamily="18" charset="0"/>
              </a:rPr>
              <a:t> предмет е </a:t>
            </a:r>
            <a:r>
              <a:rPr lang="ru-RU" sz="2000" b="1" dirty="0" err="1">
                <a:solidFill>
                  <a:srgbClr val="FF0000"/>
                </a:solidFill>
                <a:latin typeface="Times New Roman" panose="02020603050405020304" pitchFamily="18" charset="0"/>
                <a:cs typeface="Times New Roman" panose="02020603050405020304" pitchFamily="18" charset="0"/>
              </a:rPr>
              <a:t>изучаван</a:t>
            </a:r>
            <a:r>
              <a:rPr lang="ru-RU" sz="2000" b="1" dirty="0">
                <a:solidFill>
                  <a:srgbClr val="FF0000"/>
                </a:solidFill>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То има </a:t>
            </a:r>
            <a:r>
              <a:rPr lang="ru-RU" sz="2000" b="1" dirty="0">
                <a:latin typeface="Times New Roman" panose="02020603050405020304" pitchFamily="18" charset="0"/>
                <a:cs typeface="Times New Roman" panose="02020603050405020304" pitchFamily="18" charset="0"/>
              </a:rPr>
              <a:t>диагностична</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функция</a:t>
            </a:r>
            <a:r>
              <a:rPr lang="ru-RU" sz="2000" dirty="0">
                <a:latin typeface="Times New Roman" panose="02020603050405020304" pitchFamily="18" charset="0"/>
                <a:cs typeface="Times New Roman" panose="02020603050405020304" pitchFamily="18" charset="0"/>
              </a:rPr>
              <a:t> с цел установяване на степента на усвояване на основни понятия, факти и закономерности и на придобитите компетентности, които ще се надграждат през учебната година, както и идентифициране на дефицитите и </a:t>
            </a:r>
            <a:r>
              <a:rPr lang="ru-RU" sz="2000" b="1" dirty="0">
                <a:latin typeface="Times New Roman" panose="02020603050405020304" pitchFamily="18" charset="0"/>
                <a:cs typeface="Times New Roman" panose="02020603050405020304" pitchFamily="18" charset="0"/>
              </a:rPr>
              <a:t>предприемане на мерки за преодоляването им.</a:t>
            </a:r>
            <a:endParaRPr lang="ru-RU" sz="20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2640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A5C7-D141-E2A5-20E3-77F503671C41}"/>
              </a:ext>
            </a:extLst>
          </p:cNvPr>
          <p:cNvSpPr>
            <a:spLocks noGrp="1"/>
          </p:cNvSpPr>
          <p:nvPr>
            <p:ph type="title"/>
          </p:nvPr>
        </p:nvSpPr>
        <p:spPr>
          <a:xfrm>
            <a:off x="1447260" y="124287"/>
            <a:ext cx="9703094" cy="495549"/>
          </a:xfrm>
        </p:spPr>
        <p:txBody>
          <a:bodyPr>
            <a:normAutofit/>
          </a:bodyPr>
          <a:lstStyle/>
          <a:p>
            <a:pPr algn="ctr"/>
            <a:r>
              <a:rPr lang="bg-BG" sz="2000" b="1" dirty="0">
                <a:solidFill>
                  <a:schemeClr val="tx1"/>
                </a:solidFill>
                <a:latin typeface="Times New Roman" panose="02020603050405020304" pitchFamily="18" charset="0"/>
                <a:cs typeface="Times New Roman" panose="02020603050405020304" pitchFamily="18" charset="0"/>
              </a:rPr>
              <a:t>НОРМАТИВНАТА УРЕДБА</a:t>
            </a:r>
            <a:endParaRPr lang="en-GB" sz="2000" b="1" dirty="0">
              <a:solidFill>
                <a:schemeClr val="tx1"/>
              </a:solidFill>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64911AC1-FB71-1146-C09F-0AF7ABEC8231}"/>
              </a:ext>
            </a:extLst>
          </p:cNvPr>
          <p:cNvSpPr>
            <a:spLocks noGrp="1"/>
          </p:cNvSpPr>
          <p:nvPr>
            <p:ph type="sldNum" sz="quarter" idx="12"/>
          </p:nvPr>
        </p:nvSpPr>
        <p:spPr/>
        <p:txBody>
          <a:bodyPr/>
          <a:lstStyle/>
          <a:p>
            <a:fld id="{A49DFD55-3C28-40EF-9E31-A92D2E4017FF}" type="slidenum">
              <a:rPr lang="en-US" smtClean="0"/>
              <a:pPr/>
              <a:t>27</a:t>
            </a:fld>
            <a:endParaRPr lang="en-US" dirty="0"/>
          </a:p>
        </p:txBody>
      </p:sp>
      <p:sp>
        <p:nvSpPr>
          <p:cNvPr id="7" name="Title 1">
            <a:extLst>
              <a:ext uri="{FF2B5EF4-FFF2-40B4-BE49-F238E27FC236}">
                <a16:creationId xmlns:a16="http://schemas.microsoft.com/office/drawing/2014/main" id="{4B55A5C7-D141-E2A5-20E3-77F503671C41}"/>
              </a:ext>
            </a:extLst>
          </p:cNvPr>
          <p:cNvSpPr txBox="1">
            <a:spLocks/>
          </p:cNvSpPr>
          <p:nvPr/>
        </p:nvSpPr>
        <p:spPr>
          <a:xfrm>
            <a:off x="914400" y="776748"/>
            <a:ext cx="9945903" cy="652461"/>
          </a:xfrm>
          <a:prstGeom prst="rect">
            <a:avLst/>
          </a:prstGeom>
        </p:spPr>
        <p:txBody>
          <a:bodyPr vert="horz" lIns="91440" tIns="45720" rIns="91440" bIns="45720" rtlCol="0" anchor="b">
            <a:normAutofit lnSpcReduction="10000"/>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bg-BG" sz="2000" b="1" dirty="0">
                <a:solidFill>
                  <a:schemeClr val="tx1"/>
                </a:solidFill>
                <a:latin typeface="Times New Roman" panose="02020603050405020304" pitchFamily="18" charset="0"/>
                <a:cs typeface="Times New Roman" panose="02020603050405020304" pitchFamily="18" charset="0"/>
              </a:rPr>
              <a:t>НАРЕДБА №11 ОТ 01.09.2016 Г. ЗА ОЦЕНЯВАНЕ НА РЕЗУЛТАТИТЕ ОТ ОБУЧЕНИЕТО НА УЧЕНИЦИТЕ </a:t>
            </a:r>
            <a:endParaRPr lang="en-GB" sz="2000" b="1" dirty="0">
              <a:solidFill>
                <a:schemeClr val="tx1"/>
              </a:solidFill>
              <a:latin typeface="Times New Roman" panose="02020603050405020304" pitchFamily="18" charset="0"/>
              <a:cs typeface="Times New Roman" panose="02020603050405020304" pitchFamily="18" charset="0"/>
            </a:endParaRPr>
          </a:p>
        </p:txBody>
      </p:sp>
      <p:sp>
        <p:nvSpPr>
          <p:cNvPr id="8" name="Google Shape;247;p24"/>
          <p:cNvSpPr/>
          <p:nvPr/>
        </p:nvSpPr>
        <p:spPr>
          <a:xfrm>
            <a:off x="8903774" y="2081670"/>
            <a:ext cx="2959652" cy="991038"/>
          </a:xfrm>
          <a:prstGeom prst="ellipse">
            <a:avLst/>
          </a:prstGeom>
          <a:noFill/>
          <a:ln w="762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lvl="0" algn="ctr"/>
            <a:r>
              <a:rPr lang="bg-BG" sz="2000" b="1" dirty="0">
                <a:latin typeface="Times New Roman" panose="02020603050405020304" pitchFamily="18" charset="0"/>
                <a:ea typeface="Nixie One"/>
                <a:cs typeface="Times New Roman" panose="02020603050405020304" pitchFamily="18" charset="0"/>
                <a:sym typeface="Nixie One"/>
              </a:rPr>
              <a:t>Оценяване</a:t>
            </a:r>
            <a:endParaRPr sz="2000" b="1" dirty="0">
              <a:latin typeface="Times New Roman" panose="02020603050405020304" pitchFamily="18" charset="0"/>
              <a:ea typeface="Nixie One"/>
              <a:cs typeface="Times New Roman" panose="02020603050405020304" pitchFamily="18" charset="0"/>
              <a:sym typeface="Nixie One"/>
            </a:endParaRPr>
          </a:p>
        </p:txBody>
      </p:sp>
      <p:sp>
        <p:nvSpPr>
          <p:cNvPr id="9" name="Правоъгълник 2"/>
          <p:cNvSpPr/>
          <p:nvPr/>
        </p:nvSpPr>
        <p:spPr>
          <a:xfrm>
            <a:off x="1728169" y="5100904"/>
            <a:ext cx="7794371" cy="1015663"/>
          </a:xfrm>
          <a:prstGeom prst="rect">
            <a:avLst/>
          </a:prstGeom>
          <a:ln w="12700">
            <a:solidFill>
              <a:srgbClr val="92D050"/>
            </a:solidFill>
          </a:ln>
        </p:spPr>
        <p:txBody>
          <a:bodyPr wrap="square">
            <a:spAutoFit/>
          </a:bodyPr>
          <a:lstStyle/>
          <a:p>
            <a:r>
              <a:rPr lang="ru-RU" sz="2000" dirty="0">
                <a:latin typeface="Times New Roman" panose="02020603050405020304" pitchFamily="18" charset="0"/>
                <a:cs typeface="Times New Roman" panose="02020603050405020304" pitchFamily="18" charset="0"/>
              </a:rPr>
              <a:t>Чл. 12. (2)</a:t>
            </a:r>
          </a:p>
          <a:p>
            <a:r>
              <a:rPr lang="ru-RU" sz="2000" dirty="0">
                <a:latin typeface="Times New Roman" panose="02020603050405020304" pitchFamily="18" charset="0"/>
                <a:cs typeface="Times New Roman" panose="02020603050405020304" pitchFamily="18" charset="0"/>
              </a:rPr>
              <a:t>В минималния задължителен брой текущи изпитвания по ал.1 </a:t>
            </a:r>
            <a:r>
              <a:rPr lang="ru-RU" sz="2000" b="1" dirty="0">
                <a:latin typeface="Times New Roman" panose="02020603050405020304" pitchFamily="18" charset="0"/>
                <a:cs typeface="Times New Roman" panose="02020603050405020304" pitchFamily="18" charset="0"/>
              </a:rPr>
              <a:t>се включва текущото изпитване по чл. 11, ал. 2. </a:t>
            </a:r>
          </a:p>
        </p:txBody>
      </p:sp>
      <p:sp>
        <p:nvSpPr>
          <p:cNvPr id="3" name="Rectangle 2"/>
          <p:cNvSpPr/>
          <p:nvPr/>
        </p:nvSpPr>
        <p:spPr>
          <a:xfrm>
            <a:off x="1728169" y="1586121"/>
            <a:ext cx="6096000" cy="2862322"/>
          </a:xfrm>
          <a:prstGeom prst="rect">
            <a:avLst/>
          </a:prstGeom>
        </p:spPr>
        <p:txBody>
          <a:bodyPr>
            <a:spAutoFit/>
          </a:bodyPr>
          <a:lstStyle/>
          <a:p>
            <a:pPr algn="just"/>
            <a:r>
              <a:rPr lang="ru-RU" b="1" dirty="0">
                <a:latin typeface="Times New Roman" panose="02020603050405020304" pitchFamily="18" charset="0"/>
                <a:cs typeface="Times New Roman" panose="02020603050405020304" pitchFamily="18" charset="0"/>
              </a:rPr>
              <a:t>Чл. 12. (1) Минималният задължителен брой текущи изпитвания по учебен предмет или модули за всеки учебен срок е:</a:t>
            </a:r>
          </a:p>
          <a:p>
            <a:pPr algn="just"/>
            <a:r>
              <a:rPr lang="ru-RU" dirty="0">
                <a:latin typeface="Times New Roman" panose="02020603050405020304" pitchFamily="18" charset="0"/>
                <a:cs typeface="Times New Roman" panose="02020603050405020304" pitchFamily="18" charset="0"/>
              </a:rPr>
              <a:t> 1. </a:t>
            </a:r>
            <a:r>
              <a:rPr lang="ru-RU" b="1" dirty="0">
                <a:latin typeface="Times New Roman" panose="02020603050405020304" pitchFamily="18" charset="0"/>
                <a:cs typeface="Times New Roman" panose="02020603050405020304" pitchFamily="18" charset="0"/>
              </a:rPr>
              <a:t>две текущи изпитвания </a:t>
            </a:r>
            <a:r>
              <a:rPr lang="ru-RU" dirty="0">
                <a:latin typeface="Times New Roman" panose="02020603050405020304" pitchFamily="18" charset="0"/>
                <a:cs typeface="Times New Roman" panose="02020603050405020304" pitchFamily="18" charset="0"/>
              </a:rPr>
              <a:t>по учебни предмети, изучавани по училищен учебен план </a:t>
            </a:r>
            <a:r>
              <a:rPr lang="ru-RU" b="1" dirty="0">
                <a:latin typeface="Times New Roman" panose="02020603050405020304" pitchFamily="18" charset="0"/>
                <a:cs typeface="Times New Roman" panose="02020603050405020304" pitchFamily="18" charset="0"/>
              </a:rPr>
              <a:t>с до два учебни часа включително </a:t>
            </a:r>
            <a:r>
              <a:rPr lang="ru-RU" dirty="0">
                <a:latin typeface="Times New Roman" panose="02020603050405020304" pitchFamily="18" charset="0"/>
                <a:cs typeface="Times New Roman" panose="02020603050405020304" pitchFamily="18" charset="0"/>
              </a:rPr>
              <a:t>седмично;</a:t>
            </a:r>
          </a:p>
          <a:p>
            <a:pPr algn="just"/>
            <a:r>
              <a:rPr lang="ru-RU" dirty="0">
                <a:latin typeface="Times New Roman" panose="02020603050405020304" pitchFamily="18" charset="0"/>
                <a:cs typeface="Times New Roman" panose="02020603050405020304" pitchFamily="18" charset="0"/>
              </a:rPr>
              <a:t> 2. </a:t>
            </a:r>
            <a:r>
              <a:rPr lang="ru-RU" b="1" dirty="0">
                <a:latin typeface="Times New Roman" panose="02020603050405020304" pitchFamily="18" charset="0"/>
                <a:cs typeface="Times New Roman" panose="02020603050405020304" pitchFamily="18" charset="0"/>
              </a:rPr>
              <a:t>три текущи изпитвания </a:t>
            </a:r>
            <a:r>
              <a:rPr lang="ru-RU" dirty="0">
                <a:latin typeface="Times New Roman" panose="02020603050405020304" pitchFamily="18" charset="0"/>
                <a:cs typeface="Times New Roman" panose="02020603050405020304" pitchFamily="18" charset="0"/>
              </a:rPr>
              <a:t>по учебни предмети, изучавани по училищен учебен план </a:t>
            </a:r>
            <a:r>
              <a:rPr lang="ru-RU" b="1" dirty="0">
                <a:latin typeface="Times New Roman" panose="02020603050405020304" pitchFamily="18" charset="0"/>
                <a:cs typeface="Times New Roman" panose="02020603050405020304" pitchFamily="18" charset="0"/>
              </a:rPr>
              <a:t>над два часа седмично</a:t>
            </a:r>
            <a:r>
              <a:rPr lang="ru-RU" dirty="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 3. </a:t>
            </a:r>
            <a:r>
              <a:rPr lang="ru-RU" b="1" dirty="0">
                <a:latin typeface="Times New Roman" panose="02020603050405020304" pitchFamily="18" charset="0"/>
                <a:cs typeface="Times New Roman" panose="02020603050405020304" pitchFamily="18" charset="0"/>
              </a:rPr>
              <a:t>едно текущо изпитване</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по всеки модул от профилираната </a:t>
            </a:r>
            <a:r>
              <a:rPr lang="ru-RU" dirty="0">
                <a:latin typeface="Times New Roman" panose="02020603050405020304" pitchFamily="18" charset="0"/>
                <a:cs typeface="Times New Roman" panose="02020603050405020304" pitchFamily="18" charset="0"/>
              </a:rPr>
              <a:t>или професионалната </a:t>
            </a:r>
            <a:r>
              <a:rPr lang="ru-RU" b="1" dirty="0">
                <a:latin typeface="Times New Roman" panose="02020603050405020304" pitchFamily="18" charset="0"/>
                <a:cs typeface="Times New Roman" panose="02020603050405020304" pitchFamily="18" charset="0"/>
              </a:rPr>
              <a:t>подготовка</a:t>
            </a:r>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61919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A5C7-D141-E2A5-20E3-77F503671C41}"/>
              </a:ext>
            </a:extLst>
          </p:cNvPr>
          <p:cNvSpPr>
            <a:spLocks noGrp="1"/>
          </p:cNvSpPr>
          <p:nvPr>
            <p:ph type="title"/>
          </p:nvPr>
        </p:nvSpPr>
        <p:spPr>
          <a:xfrm>
            <a:off x="1447260" y="124287"/>
            <a:ext cx="9703094" cy="652461"/>
          </a:xfrm>
        </p:spPr>
        <p:txBody>
          <a:bodyPr>
            <a:normAutofit/>
          </a:bodyPr>
          <a:lstStyle/>
          <a:p>
            <a:pPr algn="ctr"/>
            <a:r>
              <a:rPr lang="bg-BG" sz="2000" b="1" dirty="0">
                <a:solidFill>
                  <a:schemeClr val="tx1"/>
                </a:solidFill>
                <a:latin typeface="Times New Roman" panose="02020603050405020304" pitchFamily="18" charset="0"/>
                <a:cs typeface="Times New Roman" panose="02020603050405020304" pitchFamily="18" charset="0"/>
              </a:rPr>
              <a:t>НОРМАТИВНАТА УРЕДБА</a:t>
            </a:r>
            <a:endParaRPr lang="en-GB" sz="2000" b="1" dirty="0">
              <a:solidFill>
                <a:schemeClr val="tx1"/>
              </a:solidFill>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64911AC1-FB71-1146-C09F-0AF7ABEC8231}"/>
              </a:ext>
            </a:extLst>
          </p:cNvPr>
          <p:cNvSpPr>
            <a:spLocks noGrp="1"/>
          </p:cNvSpPr>
          <p:nvPr>
            <p:ph type="sldNum" sz="quarter" idx="12"/>
          </p:nvPr>
        </p:nvSpPr>
        <p:spPr/>
        <p:txBody>
          <a:bodyPr/>
          <a:lstStyle/>
          <a:p>
            <a:fld id="{A49DFD55-3C28-40EF-9E31-A92D2E4017FF}" type="slidenum">
              <a:rPr lang="en-US" smtClean="0"/>
              <a:pPr/>
              <a:t>28</a:t>
            </a:fld>
            <a:endParaRPr lang="en-US" dirty="0"/>
          </a:p>
        </p:txBody>
      </p:sp>
      <p:sp>
        <p:nvSpPr>
          <p:cNvPr id="7" name="Title 1">
            <a:extLst>
              <a:ext uri="{FF2B5EF4-FFF2-40B4-BE49-F238E27FC236}">
                <a16:creationId xmlns:a16="http://schemas.microsoft.com/office/drawing/2014/main" id="{4B55A5C7-D141-E2A5-20E3-77F503671C41}"/>
              </a:ext>
            </a:extLst>
          </p:cNvPr>
          <p:cNvSpPr txBox="1">
            <a:spLocks/>
          </p:cNvSpPr>
          <p:nvPr/>
        </p:nvSpPr>
        <p:spPr>
          <a:xfrm>
            <a:off x="1157209" y="776748"/>
            <a:ext cx="9703094" cy="652461"/>
          </a:xfrm>
          <a:prstGeom prst="rect">
            <a:avLst/>
          </a:prstGeom>
        </p:spPr>
        <p:txBody>
          <a:bodyPr vert="horz" lIns="91440" tIns="45720" rIns="91440" bIns="45720" rtlCol="0" anchor="b">
            <a:normAutofit lnSpcReduction="10000"/>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bg-BG" sz="2000" b="1" dirty="0">
                <a:solidFill>
                  <a:schemeClr val="tx1"/>
                </a:solidFill>
                <a:latin typeface="Times New Roman" panose="02020603050405020304" pitchFamily="18" charset="0"/>
                <a:cs typeface="Times New Roman" panose="02020603050405020304" pitchFamily="18" charset="0"/>
              </a:rPr>
              <a:t>Наредба №11 от 01.09.2016 г. за оценяване на резултатите от обучението на учениците </a:t>
            </a:r>
            <a:endParaRPr lang="en-GB" sz="2000" b="1" dirty="0">
              <a:solidFill>
                <a:schemeClr val="tx1"/>
              </a:solidFill>
              <a:latin typeface="Times New Roman" panose="02020603050405020304" pitchFamily="18" charset="0"/>
              <a:cs typeface="Times New Roman" panose="02020603050405020304" pitchFamily="18" charset="0"/>
            </a:endParaRPr>
          </a:p>
        </p:txBody>
      </p:sp>
      <p:sp>
        <p:nvSpPr>
          <p:cNvPr id="10" name="Правоъгълник 2"/>
          <p:cNvSpPr/>
          <p:nvPr/>
        </p:nvSpPr>
        <p:spPr>
          <a:xfrm>
            <a:off x="1157207" y="1899560"/>
            <a:ext cx="8901192" cy="2031325"/>
          </a:xfrm>
          <a:prstGeom prst="rect">
            <a:avLst/>
          </a:prstGeom>
          <a:ln w="12700">
            <a:solidFill>
              <a:srgbClr val="92D050"/>
            </a:solidFill>
          </a:ln>
        </p:spPr>
        <p:txBody>
          <a:bodyPr wrap="square">
            <a:spAutoFit/>
          </a:bodyPr>
          <a:lstStyle/>
          <a:p>
            <a:r>
              <a:rPr lang="ru-RU" dirty="0">
                <a:latin typeface="Times New Roman" panose="02020603050405020304" pitchFamily="18" charset="0"/>
                <a:cs typeface="Times New Roman" panose="02020603050405020304" pitchFamily="18" charset="0"/>
              </a:rPr>
              <a:t>Чл. 13. </a:t>
            </a:r>
          </a:p>
          <a:p>
            <a:r>
              <a:rPr lang="ru-RU" dirty="0">
                <a:latin typeface="Times New Roman" panose="02020603050405020304" pitchFamily="18" charset="0"/>
                <a:cs typeface="Times New Roman" panose="02020603050405020304" pitchFamily="18" charset="0"/>
              </a:rPr>
              <a:t>	(3) При текущите устни и практически изпитвания оценяващият е длъжен да аргументира устно оценката си пред ученика, а при текущите писмени изпитвания – писмено с изключение на случаите, когато текущото писмено изпитване  е под формата на тест с избирами отговори и / или кратък свободен отговор. </a:t>
            </a:r>
          </a:p>
          <a:p>
            <a:r>
              <a:rPr lang="ru-RU" dirty="0">
                <a:latin typeface="Times New Roman" panose="02020603050405020304" pitchFamily="18" charset="0"/>
                <a:cs typeface="Times New Roman" panose="02020603050405020304" pitchFamily="18" charset="0"/>
              </a:rPr>
              <a:t>	(4) Когато текущите изпитвания се осъществяват въз основа на проект, представянето на проекта може да е в устна, в писмена и/ или в практическа форма. </a:t>
            </a:r>
          </a:p>
        </p:txBody>
      </p:sp>
      <p:sp>
        <p:nvSpPr>
          <p:cNvPr id="3" name="Rectangle 2"/>
          <p:cNvSpPr/>
          <p:nvPr/>
        </p:nvSpPr>
        <p:spPr>
          <a:xfrm>
            <a:off x="1157208" y="4121302"/>
            <a:ext cx="8901191" cy="2308324"/>
          </a:xfrm>
          <a:prstGeom prst="rect">
            <a:avLst/>
          </a:prstGeom>
        </p:spPr>
        <p:txBody>
          <a:bodyPr wrap="square">
            <a:spAutoFit/>
          </a:bodyPr>
          <a:lstStyle/>
          <a:p>
            <a:pPr indent="304800" algn="just">
              <a:spcAft>
                <a:spcPts val="0"/>
              </a:spcAft>
            </a:pPr>
            <a:r>
              <a:rPr lang="bg-B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Чл. 15. </a:t>
            </a:r>
            <a:r>
              <a:rPr lang="bg-BG"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bg-B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При груповите устни изпитвания всеки ученик дава индивидуални устни решения и отговори на групово поставени задачи или въпроси. </a:t>
            </a:r>
            <a:endParaRPr lang="bg-BG" dirty="0">
              <a:latin typeface="Times New Roman" panose="02020603050405020304" pitchFamily="18" charset="0"/>
              <a:ea typeface="Times New Roman" panose="02020603050405020304" pitchFamily="18" charset="0"/>
              <a:cs typeface="Times New Roman" panose="02020603050405020304" pitchFamily="18" charset="0"/>
            </a:endParaRPr>
          </a:p>
          <a:p>
            <a:pPr indent="304800" algn="just">
              <a:spcAft>
                <a:spcPts val="0"/>
              </a:spcAft>
            </a:pPr>
            <a:r>
              <a:rPr lang="bg-BG"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bg-B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При груповите писмени изпитвания всеки ученик дава индивидуални писмени решения и отговори на групово поставени задачи или </a:t>
            </a:r>
            <a:r>
              <a:rPr lang="bg-BG"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въпроси</a:t>
            </a:r>
            <a:r>
              <a:rPr lang="bg-B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bg-BG" dirty="0">
              <a:latin typeface="Times New Roman" panose="02020603050405020304" pitchFamily="18" charset="0"/>
              <a:ea typeface="Times New Roman" panose="02020603050405020304" pitchFamily="18" charset="0"/>
              <a:cs typeface="Times New Roman" panose="02020603050405020304" pitchFamily="18" charset="0"/>
            </a:endParaRPr>
          </a:p>
          <a:p>
            <a:pPr indent="304800" algn="just">
              <a:spcAft>
                <a:spcPts val="0"/>
              </a:spcAft>
            </a:pPr>
            <a:r>
              <a:rPr lang="bg-BG"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bg-B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При груповите практически изпитвания всеки ученик изпълнява индивидуално или в екип практически дейности, определени в групово поставено практическо задание. </a:t>
            </a:r>
            <a:endParaRPr lang="bg-BG" dirty="0">
              <a:latin typeface="Times New Roman" panose="02020603050405020304" pitchFamily="18" charset="0"/>
              <a:ea typeface="Times New Roman" panose="02020603050405020304" pitchFamily="18" charset="0"/>
              <a:cs typeface="Times New Roman" panose="02020603050405020304" pitchFamily="18" charset="0"/>
            </a:endParaRPr>
          </a:p>
          <a:p>
            <a:pPr indent="304800" algn="just">
              <a:spcAft>
                <a:spcPts val="0"/>
              </a:spcAft>
            </a:pPr>
            <a:r>
              <a:rPr lang="bg-BG"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a:t>
            </a:r>
            <a:r>
              <a:rPr lang="bg-B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При груповите изпитвания се поставя текуща оценка индивидуално за всеки ученик. </a:t>
            </a:r>
            <a:endParaRPr lang="bg-BG"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1473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A5C7-D141-E2A5-20E3-77F503671C41}"/>
              </a:ext>
            </a:extLst>
          </p:cNvPr>
          <p:cNvSpPr>
            <a:spLocks noGrp="1"/>
          </p:cNvSpPr>
          <p:nvPr>
            <p:ph type="title"/>
          </p:nvPr>
        </p:nvSpPr>
        <p:spPr>
          <a:xfrm>
            <a:off x="1447260" y="124287"/>
            <a:ext cx="9703094" cy="652461"/>
          </a:xfrm>
        </p:spPr>
        <p:txBody>
          <a:bodyPr>
            <a:normAutofit/>
          </a:bodyPr>
          <a:lstStyle/>
          <a:p>
            <a:pPr algn="ctr"/>
            <a:r>
              <a:rPr lang="bg-BG" sz="2000" b="1" dirty="0">
                <a:solidFill>
                  <a:schemeClr val="tx1"/>
                </a:solidFill>
                <a:latin typeface="Times New Roman" panose="02020603050405020304" pitchFamily="18" charset="0"/>
                <a:cs typeface="Times New Roman" panose="02020603050405020304" pitchFamily="18" charset="0"/>
              </a:rPr>
              <a:t>НОРМАТИВНАТА УРЕДБА</a:t>
            </a:r>
            <a:endParaRPr lang="en-GB" sz="2000" b="1" dirty="0">
              <a:solidFill>
                <a:schemeClr val="tx1"/>
              </a:solidFill>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64911AC1-FB71-1146-C09F-0AF7ABEC8231}"/>
              </a:ext>
            </a:extLst>
          </p:cNvPr>
          <p:cNvSpPr>
            <a:spLocks noGrp="1"/>
          </p:cNvSpPr>
          <p:nvPr>
            <p:ph type="sldNum" sz="quarter" idx="12"/>
          </p:nvPr>
        </p:nvSpPr>
        <p:spPr/>
        <p:txBody>
          <a:bodyPr/>
          <a:lstStyle/>
          <a:p>
            <a:fld id="{A49DFD55-3C28-40EF-9E31-A92D2E4017FF}" type="slidenum">
              <a:rPr lang="en-US" smtClean="0"/>
              <a:pPr/>
              <a:t>29</a:t>
            </a:fld>
            <a:endParaRPr lang="en-US" dirty="0"/>
          </a:p>
        </p:txBody>
      </p:sp>
      <p:sp>
        <p:nvSpPr>
          <p:cNvPr id="7" name="Title 1">
            <a:extLst>
              <a:ext uri="{FF2B5EF4-FFF2-40B4-BE49-F238E27FC236}">
                <a16:creationId xmlns:a16="http://schemas.microsoft.com/office/drawing/2014/main" id="{4B55A5C7-D141-E2A5-20E3-77F503671C41}"/>
              </a:ext>
            </a:extLst>
          </p:cNvPr>
          <p:cNvSpPr txBox="1">
            <a:spLocks/>
          </p:cNvSpPr>
          <p:nvPr/>
        </p:nvSpPr>
        <p:spPr>
          <a:xfrm>
            <a:off x="1157209" y="776748"/>
            <a:ext cx="9703094" cy="652461"/>
          </a:xfrm>
          <a:prstGeom prst="rect">
            <a:avLst/>
          </a:prstGeom>
        </p:spPr>
        <p:txBody>
          <a:bodyPr vert="horz" lIns="91440" tIns="45720" rIns="91440" bIns="45720" rtlCol="0" anchor="b">
            <a:normAutofit lnSpcReduction="10000"/>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bg-BG" sz="2000" b="1" dirty="0">
                <a:solidFill>
                  <a:schemeClr val="tx1"/>
                </a:solidFill>
                <a:latin typeface="Times New Roman" panose="02020603050405020304" pitchFamily="18" charset="0"/>
                <a:cs typeface="Times New Roman" panose="02020603050405020304" pitchFamily="18" charset="0"/>
              </a:rPr>
              <a:t>Наредба №11 от 01.09.2016 г. за оценяване на резултатите от обучението на учениците </a:t>
            </a:r>
            <a:endParaRPr lang="en-GB" sz="2000" b="1" dirty="0">
              <a:solidFill>
                <a:schemeClr val="tx1"/>
              </a:solidFill>
              <a:latin typeface="Times New Roman" panose="02020603050405020304" pitchFamily="18" charset="0"/>
              <a:cs typeface="Times New Roman" panose="02020603050405020304" pitchFamily="18" charset="0"/>
            </a:endParaRPr>
          </a:p>
        </p:txBody>
      </p:sp>
      <p:sp>
        <p:nvSpPr>
          <p:cNvPr id="10" name="Правоъгълник 2"/>
          <p:cNvSpPr/>
          <p:nvPr/>
        </p:nvSpPr>
        <p:spPr>
          <a:xfrm>
            <a:off x="1848101" y="2970923"/>
            <a:ext cx="7905497" cy="2246769"/>
          </a:xfrm>
          <a:prstGeom prst="rect">
            <a:avLst/>
          </a:prstGeom>
          <a:ln w="12700">
            <a:solidFill>
              <a:srgbClr val="92D050"/>
            </a:solidFill>
          </a:ln>
        </p:spPr>
        <p:txBody>
          <a:bodyPr wrap="square">
            <a:spAutoFit/>
          </a:bodyPr>
          <a:lstStyle/>
          <a:p>
            <a:r>
              <a:rPr lang="ru-RU" sz="2000" dirty="0">
                <a:latin typeface="Times New Roman" panose="02020603050405020304" pitchFamily="18" charset="0"/>
                <a:cs typeface="Times New Roman" panose="02020603050405020304" pitchFamily="18" charset="0"/>
              </a:rPr>
              <a:t>Чл. 17. </a:t>
            </a:r>
          </a:p>
          <a:p>
            <a:r>
              <a:rPr lang="ru-RU" sz="2000" dirty="0">
                <a:latin typeface="Times New Roman" panose="02020603050405020304" pitchFamily="18" charset="0"/>
                <a:cs typeface="Times New Roman" panose="02020603050405020304" pitchFamily="18" charset="0"/>
              </a:rPr>
              <a:t>	(1) Контролната работа е групово писмено изпитване, при което се оценяват постигнатите резултати от учениците след приключване на обучението по определена част (раздел) от учебното съдържание по учебния предмет.</a:t>
            </a:r>
          </a:p>
          <a:p>
            <a:r>
              <a:rPr lang="ru-RU" sz="2000" dirty="0">
                <a:latin typeface="Times New Roman" panose="02020603050405020304" pitchFamily="18" charset="0"/>
                <a:cs typeface="Times New Roman" panose="02020603050405020304" pitchFamily="18" charset="0"/>
              </a:rPr>
              <a:t>	(2) Контролната работа се провежда за </a:t>
            </a:r>
            <a:r>
              <a:rPr lang="ru-RU" sz="2000" b="1" dirty="0">
                <a:latin typeface="Times New Roman" panose="02020603050405020304" pitchFamily="18" charset="0"/>
                <a:cs typeface="Times New Roman" panose="02020603050405020304" pitchFamily="18" charset="0"/>
              </a:rPr>
              <a:t>не повече от един учебен час. </a:t>
            </a:r>
          </a:p>
        </p:txBody>
      </p:sp>
      <p:sp>
        <p:nvSpPr>
          <p:cNvPr id="8" name="Google Shape;247;p24"/>
          <p:cNvSpPr/>
          <p:nvPr/>
        </p:nvSpPr>
        <p:spPr>
          <a:xfrm>
            <a:off x="2424315" y="1345636"/>
            <a:ext cx="2959652" cy="991038"/>
          </a:xfrm>
          <a:prstGeom prst="ellipse">
            <a:avLst/>
          </a:prstGeom>
          <a:noFill/>
          <a:ln w="762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lvl="0" algn="ctr"/>
            <a:r>
              <a:rPr lang="bg-BG" sz="2000" b="1" dirty="0">
                <a:latin typeface="Times New Roman" panose="02020603050405020304" pitchFamily="18" charset="0"/>
                <a:ea typeface="Nixie One"/>
                <a:cs typeface="Times New Roman" panose="02020603050405020304" pitchFamily="18" charset="0"/>
                <a:sym typeface="Nixie One"/>
              </a:rPr>
              <a:t>Контролни работи</a:t>
            </a:r>
            <a:endParaRPr sz="2000" b="1" dirty="0">
              <a:latin typeface="Times New Roman" panose="02020603050405020304" pitchFamily="18" charset="0"/>
              <a:ea typeface="Nixie One"/>
              <a:cs typeface="Times New Roman" panose="02020603050405020304" pitchFamily="18" charset="0"/>
              <a:sym typeface="Nixie One"/>
            </a:endParaRPr>
          </a:p>
        </p:txBody>
      </p:sp>
    </p:spTree>
    <p:extLst>
      <p:ext uri="{BB962C8B-B14F-4D97-AF65-F5344CB8AC3E}">
        <p14:creationId xmlns:p14="http://schemas.microsoft.com/office/powerpoint/2010/main" val="70449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0" y="1876425"/>
            <a:ext cx="9374188" cy="4133758"/>
          </a:xfrm>
        </p:spPr>
        <p:txBody>
          <a:bodyPr>
            <a:normAutofit/>
          </a:bodyPr>
          <a:lstStyle/>
          <a:p>
            <a:pPr>
              <a:lnSpc>
                <a:spcPct val="150000"/>
              </a:lnSpc>
            </a:pPr>
            <a:r>
              <a:rPr lang="bg-BG" sz="2400" dirty="0">
                <a:solidFill>
                  <a:schemeClr val="tx1"/>
                </a:solidFill>
                <a:latin typeface="Times New Roman" panose="02020603050405020304" pitchFamily="18" charset="0"/>
                <a:cs typeface="Times New Roman" panose="02020603050405020304" pitchFamily="18" charset="0"/>
              </a:rPr>
              <a:t>Наличието на внимателно съставен план на урока позволява учителят:</a:t>
            </a:r>
            <a:br>
              <a:rPr lang="bg-BG" sz="2400" dirty="0">
                <a:solidFill>
                  <a:schemeClr val="tx1"/>
                </a:solidFill>
                <a:latin typeface="Times New Roman" panose="02020603050405020304" pitchFamily="18" charset="0"/>
                <a:cs typeface="Times New Roman" panose="02020603050405020304" pitchFamily="18" charset="0"/>
              </a:rPr>
            </a:br>
            <a:r>
              <a:rPr lang="bg-BG" sz="2400" dirty="0">
                <a:solidFill>
                  <a:schemeClr val="tx1"/>
                </a:solidFill>
                <a:latin typeface="Times New Roman" panose="02020603050405020304" pitchFamily="18" charset="0"/>
                <a:cs typeface="Times New Roman" panose="02020603050405020304" pitchFamily="18" charset="0"/>
              </a:rPr>
              <a:t>   - да влезе в класната стая с повече увереност;</a:t>
            </a:r>
            <a:br>
              <a:rPr lang="bg-BG" sz="2400" dirty="0">
                <a:solidFill>
                  <a:schemeClr val="tx1"/>
                </a:solidFill>
                <a:latin typeface="Times New Roman" panose="02020603050405020304" pitchFamily="18" charset="0"/>
                <a:cs typeface="Times New Roman" panose="02020603050405020304" pitchFamily="18" charset="0"/>
              </a:rPr>
            </a:br>
            <a:r>
              <a:rPr lang="bg-BG" sz="2400" dirty="0">
                <a:solidFill>
                  <a:schemeClr val="tx1"/>
                </a:solidFill>
                <a:latin typeface="Times New Roman" panose="02020603050405020304" pitchFamily="18" charset="0"/>
                <a:cs typeface="Times New Roman" panose="02020603050405020304" pitchFamily="18" charset="0"/>
              </a:rPr>
              <a:t>   - да увеличи максимално предаването на учебното съдържание като смислено учебно изживяване и за учениците.</a:t>
            </a:r>
            <a:br>
              <a:rPr lang="bg-BG" sz="2400" dirty="0">
                <a:solidFill>
                  <a:schemeClr val="tx1"/>
                </a:solidFill>
                <a:latin typeface="Times New Roman" panose="02020603050405020304" pitchFamily="18" charset="0"/>
                <a:cs typeface="Times New Roman" panose="02020603050405020304" pitchFamily="18" charset="0"/>
              </a:rPr>
            </a:br>
            <a:r>
              <a:rPr lang="bg-BG" sz="2400" dirty="0">
                <a:solidFill>
                  <a:schemeClr val="tx1"/>
                </a:solidFill>
                <a:latin typeface="Times New Roman" panose="02020603050405020304" pitchFamily="18" charset="0"/>
                <a:cs typeface="Times New Roman" panose="02020603050405020304" pitchFamily="18" charset="0"/>
              </a:rPr>
              <a:t>Планът на урока е основен инструмент на учителя.</a:t>
            </a:r>
            <a:r>
              <a:rPr lang="en-US" sz="2400" dirty="0">
                <a:solidFill>
                  <a:schemeClr val="tx1"/>
                </a:solidFill>
                <a:latin typeface="Times New Roman" panose="02020603050405020304" pitchFamily="18" charset="0"/>
                <a:cs typeface="Times New Roman" panose="02020603050405020304" pitchFamily="18" charset="0"/>
              </a:rPr>
              <a:t> </a:t>
            </a:r>
            <a:r>
              <a:rPr lang="bg-BG" sz="2400" dirty="0">
                <a:solidFill>
                  <a:schemeClr val="tx1"/>
                </a:solidFill>
                <a:latin typeface="Times New Roman" panose="02020603050405020304" pitchFamily="18" charset="0"/>
                <a:cs typeface="Times New Roman" panose="02020603050405020304" pitchFamily="18" charset="0"/>
              </a:rPr>
              <a:t>Той е общ план на учебните цели, учебни дейности и средства за постигането им. </a:t>
            </a:r>
            <a:br>
              <a:rPr lang="bg-BG" sz="2400" dirty="0">
                <a:solidFill>
                  <a:schemeClr val="tx1"/>
                </a:solidFill>
                <a:latin typeface="Times New Roman" panose="02020603050405020304" pitchFamily="18" charset="0"/>
                <a:cs typeface="Times New Roman" panose="02020603050405020304" pitchFamily="18" charset="0"/>
              </a:rPr>
            </a:br>
            <a:endParaRPr lang="bg-BG" altLang="bg-BG" sz="2400"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A49DFD55-3C28-40EF-9E31-A92D2E4017FF}" type="slidenum">
              <a:rPr lang="en-US" smtClean="0"/>
              <a:pPr/>
              <a:t>3</a:t>
            </a:fld>
            <a:endParaRPr lang="en-US" dirty="0"/>
          </a:p>
        </p:txBody>
      </p:sp>
      <p:sp>
        <p:nvSpPr>
          <p:cNvPr id="5" name="Title 1">
            <a:extLst>
              <a:ext uri="{FF2B5EF4-FFF2-40B4-BE49-F238E27FC236}">
                <a16:creationId xmlns:a16="http://schemas.microsoft.com/office/drawing/2014/main" id="{CFE75451-6A4B-484B-9ED1-353CCE25B0F4}"/>
              </a:ext>
            </a:extLst>
          </p:cNvPr>
          <p:cNvSpPr txBox="1">
            <a:spLocks/>
          </p:cNvSpPr>
          <p:nvPr/>
        </p:nvSpPr>
        <p:spPr>
          <a:xfrm>
            <a:off x="2442524" y="575437"/>
            <a:ext cx="7331633" cy="9087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200000"/>
              </a:lnSpc>
              <a:spcBef>
                <a:spcPts val="600"/>
              </a:spcBef>
              <a:buClr>
                <a:srgbClr val="0F6FC6"/>
              </a:buClr>
            </a:pPr>
            <a:r>
              <a:rPr lang="bg-BG" altLang="bg-BG" sz="2000" b="1" dirty="0">
                <a:solidFill>
                  <a:srgbClr val="000000"/>
                </a:solidFill>
                <a:latin typeface="Times New Roman" panose="02020603050405020304" pitchFamily="18" charset="0"/>
                <a:cs typeface="Times New Roman" panose="02020603050405020304" pitchFamily="18" charset="0"/>
              </a:rPr>
              <a:t>УРОЧНО ПЛАНИРАНЕ</a:t>
            </a:r>
            <a:endParaRPr lang="bg-BG" altLang="bg-BG" sz="2000" dirty="0">
              <a:solidFill>
                <a:srgbClr val="000000"/>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CFE75451-6A4B-484B-9ED1-353CCE25B0F4}"/>
              </a:ext>
            </a:extLst>
          </p:cNvPr>
          <p:cNvSpPr txBox="1">
            <a:spLocks/>
          </p:cNvSpPr>
          <p:nvPr/>
        </p:nvSpPr>
        <p:spPr>
          <a:xfrm>
            <a:off x="2364262" y="787781"/>
            <a:ext cx="7331633" cy="139282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200000"/>
              </a:lnSpc>
              <a:spcBef>
                <a:spcPts val="600"/>
              </a:spcBef>
              <a:buClr>
                <a:srgbClr val="0F6FC6"/>
              </a:buClr>
            </a:pPr>
            <a:endParaRPr lang="bg-BG" altLang="bg-BG"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8262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A5C7-D141-E2A5-20E3-77F503671C41}"/>
              </a:ext>
            </a:extLst>
          </p:cNvPr>
          <p:cNvSpPr>
            <a:spLocks noGrp="1"/>
          </p:cNvSpPr>
          <p:nvPr>
            <p:ph type="title"/>
          </p:nvPr>
        </p:nvSpPr>
        <p:spPr>
          <a:xfrm>
            <a:off x="1447260" y="124287"/>
            <a:ext cx="9703094" cy="652461"/>
          </a:xfrm>
        </p:spPr>
        <p:txBody>
          <a:bodyPr>
            <a:normAutofit/>
          </a:bodyPr>
          <a:lstStyle/>
          <a:p>
            <a:pPr algn="ctr"/>
            <a:r>
              <a:rPr lang="bg-BG" sz="2000" b="1" dirty="0">
                <a:solidFill>
                  <a:schemeClr val="tx1"/>
                </a:solidFill>
                <a:latin typeface="Times New Roman" panose="02020603050405020304" pitchFamily="18" charset="0"/>
                <a:cs typeface="Times New Roman" panose="02020603050405020304" pitchFamily="18" charset="0"/>
              </a:rPr>
              <a:t>НОРМАТИВНАТА УРЕДБА</a:t>
            </a:r>
            <a:endParaRPr lang="en-GB" sz="2000" b="1" dirty="0">
              <a:solidFill>
                <a:schemeClr val="tx1"/>
              </a:solidFill>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64911AC1-FB71-1146-C09F-0AF7ABEC8231}"/>
              </a:ext>
            </a:extLst>
          </p:cNvPr>
          <p:cNvSpPr>
            <a:spLocks noGrp="1"/>
          </p:cNvSpPr>
          <p:nvPr>
            <p:ph type="sldNum" sz="quarter" idx="12"/>
          </p:nvPr>
        </p:nvSpPr>
        <p:spPr/>
        <p:txBody>
          <a:bodyPr/>
          <a:lstStyle/>
          <a:p>
            <a:fld id="{A49DFD55-3C28-40EF-9E31-A92D2E4017FF}" type="slidenum">
              <a:rPr lang="en-US" smtClean="0"/>
              <a:pPr/>
              <a:t>30</a:t>
            </a:fld>
            <a:endParaRPr lang="en-US" dirty="0"/>
          </a:p>
        </p:txBody>
      </p:sp>
      <p:sp>
        <p:nvSpPr>
          <p:cNvPr id="7" name="Title 1">
            <a:extLst>
              <a:ext uri="{FF2B5EF4-FFF2-40B4-BE49-F238E27FC236}">
                <a16:creationId xmlns:a16="http://schemas.microsoft.com/office/drawing/2014/main" id="{4B55A5C7-D141-E2A5-20E3-77F503671C41}"/>
              </a:ext>
            </a:extLst>
          </p:cNvPr>
          <p:cNvSpPr txBox="1">
            <a:spLocks/>
          </p:cNvSpPr>
          <p:nvPr/>
        </p:nvSpPr>
        <p:spPr>
          <a:xfrm>
            <a:off x="1157209" y="776748"/>
            <a:ext cx="9703094" cy="652461"/>
          </a:xfrm>
          <a:prstGeom prst="rect">
            <a:avLst/>
          </a:prstGeom>
        </p:spPr>
        <p:txBody>
          <a:bodyPr vert="horz" lIns="91440" tIns="45720" rIns="91440" bIns="45720" rtlCol="0" anchor="b">
            <a:normAutofit lnSpcReduction="10000"/>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bg-BG" sz="2000" b="1" dirty="0">
                <a:solidFill>
                  <a:schemeClr val="tx1"/>
                </a:solidFill>
                <a:latin typeface="Times New Roman" panose="02020603050405020304" pitchFamily="18" charset="0"/>
                <a:cs typeface="Times New Roman" panose="02020603050405020304" pitchFamily="18" charset="0"/>
              </a:rPr>
              <a:t>Наредба №11 от 01.09.2016 г. за оценяване на резултатите от обучението на учениците </a:t>
            </a:r>
            <a:endParaRPr lang="en-GB" sz="2000" b="1" dirty="0">
              <a:solidFill>
                <a:schemeClr val="tx1"/>
              </a:solidFill>
              <a:latin typeface="Times New Roman" panose="02020603050405020304" pitchFamily="18" charset="0"/>
              <a:cs typeface="Times New Roman" panose="02020603050405020304" pitchFamily="18" charset="0"/>
            </a:endParaRPr>
          </a:p>
        </p:txBody>
      </p:sp>
      <p:sp>
        <p:nvSpPr>
          <p:cNvPr id="10" name="Правоъгълник 2"/>
          <p:cNvSpPr/>
          <p:nvPr/>
        </p:nvSpPr>
        <p:spPr>
          <a:xfrm>
            <a:off x="1739946" y="2538303"/>
            <a:ext cx="7905497" cy="3477875"/>
          </a:xfrm>
          <a:prstGeom prst="rect">
            <a:avLst/>
          </a:prstGeom>
          <a:ln w="12700">
            <a:solidFill>
              <a:srgbClr val="92D050"/>
            </a:solidFill>
          </a:ln>
        </p:spPr>
        <p:txBody>
          <a:bodyPr wrap="square">
            <a:spAutoFit/>
          </a:bodyPr>
          <a:lstStyle/>
          <a:p>
            <a:r>
              <a:rPr lang="ru-RU" sz="2000" dirty="0">
                <a:latin typeface="Times New Roman" panose="02020603050405020304" pitchFamily="18" charset="0"/>
                <a:cs typeface="Times New Roman" panose="02020603050405020304" pitchFamily="18" charset="0"/>
              </a:rPr>
              <a:t>Чл. 18. (1) Контролната работа е групово писмено изпитване, при което се оценяват постигнатите резултати от учениците по учебния предмет в края на учебния срок.</a:t>
            </a:r>
          </a:p>
          <a:p>
            <a:r>
              <a:rPr lang="ru-RU" sz="2000" dirty="0">
                <a:latin typeface="Times New Roman" panose="02020603050405020304" pitchFamily="18" charset="0"/>
                <a:cs typeface="Times New Roman" panose="02020603050405020304" pitchFamily="18" charset="0"/>
              </a:rPr>
              <a:t>	(2) Класна работа се провежда при обучение за придобиване на </a:t>
            </a:r>
            <a:r>
              <a:rPr lang="ru-RU" sz="2000" b="1" i="1" dirty="0">
                <a:latin typeface="Times New Roman" panose="02020603050405020304" pitchFamily="18" charset="0"/>
                <a:cs typeface="Times New Roman" panose="02020603050405020304" pitchFamily="18" charset="0"/>
              </a:rPr>
              <a:t>общообразователна</a:t>
            </a:r>
            <a:r>
              <a:rPr lang="ru-RU" sz="2000" b="1" dirty="0">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подготовка по</a:t>
            </a:r>
            <a:endParaRPr lang="en-US" sz="2000" b="1" i="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1. български език и литература и по математика - </a:t>
            </a:r>
            <a:r>
              <a:rPr lang="ru-RU" sz="2000" dirty="0">
                <a:latin typeface="Times New Roman" panose="02020603050405020304" pitchFamily="18" charset="0"/>
                <a:cs typeface="Times New Roman" panose="02020603050405020304" pitchFamily="18" charset="0"/>
              </a:rPr>
              <a:t>в прогимназиалния етап и в двата етапа на средната степен на образование;</a:t>
            </a:r>
          </a:p>
          <a:p>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(4) Класната работа по български език и литература и по чужд език </a:t>
            </a:r>
            <a:r>
              <a:rPr lang="ru-RU" sz="2000" b="1" dirty="0">
                <a:latin typeface="Times New Roman" panose="02020603050405020304" pitchFamily="18" charset="0"/>
                <a:cs typeface="Times New Roman" panose="02020603050405020304" pitchFamily="18" charset="0"/>
              </a:rPr>
              <a:t>се провежда в два слети учебни часа;</a:t>
            </a:r>
          </a:p>
          <a:p>
            <a:r>
              <a:rPr lang="ru-RU" sz="2000" b="1"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
        <p:nvSpPr>
          <p:cNvPr id="8" name="Google Shape;247;p24"/>
          <p:cNvSpPr/>
          <p:nvPr/>
        </p:nvSpPr>
        <p:spPr>
          <a:xfrm>
            <a:off x="2424315" y="1345636"/>
            <a:ext cx="2959652" cy="991038"/>
          </a:xfrm>
          <a:prstGeom prst="ellipse">
            <a:avLst/>
          </a:prstGeom>
          <a:noFill/>
          <a:ln w="762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lvl="0" algn="ctr"/>
            <a:r>
              <a:rPr lang="bg-BG" sz="2000" b="1" dirty="0">
                <a:latin typeface="Times New Roman" panose="02020603050405020304" pitchFamily="18" charset="0"/>
                <a:ea typeface="Nixie One"/>
                <a:cs typeface="Times New Roman" panose="02020603050405020304" pitchFamily="18" charset="0"/>
                <a:sym typeface="Nixie One"/>
              </a:rPr>
              <a:t>Класна работа</a:t>
            </a:r>
            <a:endParaRPr sz="2000" b="1" dirty="0">
              <a:latin typeface="Times New Roman" panose="02020603050405020304" pitchFamily="18" charset="0"/>
              <a:ea typeface="Nixie One"/>
              <a:cs typeface="Times New Roman" panose="02020603050405020304" pitchFamily="18" charset="0"/>
              <a:sym typeface="Nixie One"/>
            </a:endParaRPr>
          </a:p>
        </p:txBody>
      </p:sp>
    </p:spTree>
    <p:extLst>
      <p:ext uri="{BB962C8B-B14F-4D97-AF65-F5344CB8AC3E}">
        <p14:creationId xmlns:p14="http://schemas.microsoft.com/office/powerpoint/2010/main" val="996771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A5C7-D141-E2A5-20E3-77F503671C41}"/>
              </a:ext>
            </a:extLst>
          </p:cNvPr>
          <p:cNvSpPr>
            <a:spLocks noGrp="1"/>
          </p:cNvSpPr>
          <p:nvPr>
            <p:ph type="title"/>
          </p:nvPr>
        </p:nvSpPr>
        <p:spPr>
          <a:xfrm>
            <a:off x="1447260" y="124287"/>
            <a:ext cx="9703094" cy="528547"/>
          </a:xfrm>
        </p:spPr>
        <p:txBody>
          <a:bodyPr>
            <a:normAutofit/>
          </a:bodyPr>
          <a:lstStyle/>
          <a:p>
            <a:pPr algn="ctr"/>
            <a:r>
              <a:rPr lang="bg-BG" sz="2000" b="1" dirty="0">
                <a:solidFill>
                  <a:schemeClr val="tx1"/>
                </a:solidFill>
                <a:latin typeface="Times New Roman" panose="02020603050405020304" pitchFamily="18" charset="0"/>
                <a:cs typeface="Times New Roman" panose="02020603050405020304" pitchFamily="18" charset="0"/>
              </a:rPr>
              <a:t>НОРМАТИВНАТА УРЕДБА</a:t>
            </a:r>
            <a:endParaRPr lang="en-GB" sz="2000" b="1" dirty="0">
              <a:solidFill>
                <a:schemeClr val="tx1"/>
              </a:solidFill>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64911AC1-FB71-1146-C09F-0AF7ABEC8231}"/>
              </a:ext>
            </a:extLst>
          </p:cNvPr>
          <p:cNvSpPr>
            <a:spLocks noGrp="1"/>
          </p:cNvSpPr>
          <p:nvPr>
            <p:ph type="sldNum" sz="quarter" idx="12"/>
          </p:nvPr>
        </p:nvSpPr>
        <p:spPr/>
        <p:txBody>
          <a:bodyPr/>
          <a:lstStyle/>
          <a:p>
            <a:fld id="{A49DFD55-3C28-40EF-9E31-A92D2E4017FF}" type="slidenum">
              <a:rPr lang="en-US" smtClean="0"/>
              <a:pPr/>
              <a:t>31</a:t>
            </a:fld>
            <a:endParaRPr lang="en-US" dirty="0"/>
          </a:p>
        </p:txBody>
      </p:sp>
      <p:sp>
        <p:nvSpPr>
          <p:cNvPr id="7" name="Title 1">
            <a:extLst>
              <a:ext uri="{FF2B5EF4-FFF2-40B4-BE49-F238E27FC236}">
                <a16:creationId xmlns:a16="http://schemas.microsoft.com/office/drawing/2014/main" id="{4B55A5C7-D141-E2A5-20E3-77F503671C41}"/>
              </a:ext>
            </a:extLst>
          </p:cNvPr>
          <p:cNvSpPr txBox="1">
            <a:spLocks/>
          </p:cNvSpPr>
          <p:nvPr/>
        </p:nvSpPr>
        <p:spPr>
          <a:xfrm>
            <a:off x="1231659" y="721661"/>
            <a:ext cx="9703094" cy="652461"/>
          </a:xfrm>
          <a:prstGeom prst="rect">
            <a:avLst/>
          </a:prstGeom>
        </p:spPr>
        <p:txBody>
          <a:bodyPr vert="horz" lIns="91440" tIns="45720" rIns="91440" bIns="45720" rtlCol="0" anchor="b">
            <a:normAutofit lnSpcReduction="10000"/>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bg-BG" sz="2000" b="1" dirty="0">
                <a:solidFill>
                  <a:schemeClr val="tx1"/>
                </a:solidFill>
                <a:latin typeface="Times New Roman" panose="02020603050405020304" pitchFamily="18" charset="0"/>
                <a:cs typeface="Times New Roman" panose="02020603050405020304" pitchFamily="18" charset="0"/>
              </a:rPr>
              <a:t>Наредба №11 от 01.09.2016 г. за оценяване на резултатите от обучението на учениците </a:t>
            </a:r>
            <a:endParaRPr lang="en-GB" sz="2000" b="1" dirty="0">
              <a:solidFill>
                <a:schemeClr val="tx1"/>
              </a:solidFill>
              <a:latin typeface="Times New Roman" panose="02020603050405020304" pitchFamily="18" charset="0"/>
              <a:cs typeface="Times New Roman" panose="02020603050405020304" pitchFamily="18" charset="0"/>
            </a:endParaRPr>
          </a:p>
        </p:txBody>
      </p:sp>
      <p:sp>
        <p:nvSpPr>
          <p:cNvPr id="10" name="Правоъгълник 2"/>
          <p:cNvSpPr/>
          <p:nvPr/>
        </p:nvSpPr>
        <p:spPr>
          <a:xfrm>
            <a:off x="1604395" y="1522197"/>
            <a:ext cx="7905497" cy="1938992"/>
          </a:xfrm>
          <a:prstGeom prst="rect">
            <a:avLst/>
          </a:prstGeom>
          <a:ln w="12700">
            <a:solidFill>
              <a:srgbClr val="92D050"/>
            </a:solidFill>
          </a:ln>
        </p:spPr>
        <p:txBody>
          <a:bodyPr wrap="square">
            <a:spAutoFit/>
          </a:bodyPr>
          <a:lstStyle/>
          <a:p>
            <a:r>
              <a:rPr lang="ru-RU" sz="2000" dirty="0">
                <a:latin typeface="Times New Roman" panose="02020603050405020304" pitchFamily="18" charset="0"/>
                <a:cs typeface="Times New Roman" panose="02020603050405020304" pitchFamily="18" charset="0"/>
              </a:rPr>
              <a:t>Чл. 19. (1) Контролните и класните работи се </a:t>
            </a:r>
            <a:r>
              <a:rPr lang="ru-RU" sz="2000" b="1" dirty="0">
                <a:latin typeface="Times New Roman" panose="02020603050405020304" pitchFamily="18" charset="0"/>
                <a:cs typeface="Times New Roman" panose="02020603050405020304" pitchFamily="18" charset="0"/>
              </a:rPr>
              <a:t>коригират и рецензират </a:t>
            </a:r>
            <a:r>
              <a:rPr lang="ru-RU" sz="2000" dirty="0">
                <a:latin typeface="Times New Roman" panose="02020603050405020304" pitchFamily="18" charset="0"/>
                <a:cs typeface="Times New Roman" panose="02020603050405020304" pitchFamily="18" charset="0"/>
              </a:rPr>
              <a:t>от преподаващия учител </a:t>
            </a:r>
            <a:r>
              <a:rPr lang="ru-RU" sz="2000" b="1" dirty="0">
                <a:latin typeface="Times New Roman" panose="02020603050405020304" pitchFamily="18" charset="0"/>
                <a:cs typeface="Times New Roman" panose="02020603050405020304" pitchFamily="18" charset="0"/>
              </a:rPr>
              <a:t>и се връщат на учениците </a:t>
            </a:r>
            <a:r>
              <a:rPr lang="ru-RU" sz="2000" dirty="0">
                <a:latin typeface="Times New Roman" panose="02020603050405020304" pitchFamily="18" charset="0"/>
                <a:cs typeface="Times New Roman" panose="02020603050405020304" pitchFamily="18" charset="0"/>
              </a:rPr>
              <a:t>за запознаване с резултатите и за запознаване на родителите. </a:t>
            </a:r>
          </a:p>
          <a:p>
            <a:r>
              <a:rPr lang="ru-RU" sz="2000" dirty="0">
                <a:latin typeface="Times New Roman" panose="02020603050405020304" pitchFamily="18" charset="0"/>
                <a:cs typeface="Times New Roman" panose="02020603050405020304" pitchFamily="18" charset="0"/>
              </a:rPr>
              <a:t>	(2) Оценяващият </a:t>
            </a:r>
            <a:r>
              <a:rPr lang="ru-RU" sz="2000" b="1" dirty="0">
                <a:latin typeface="Times New Roman" panose="02020603050405020304" pitchFamily="18" charset="0"/>
                <a:cs typeface="Times New Roman" panose="02020603050405020304" pitchFamily="18" charset="0"/>
              </a:rPr>
              <a:t>анализира и обобщава резултатите </a:t>
            </a:r>
            <a:r>
              <a:rPr lang="ru-RU" sz="2000" dirty="0">
                <a:latin typeface="Times New Roman" panose="02020603050405020304" pitchFamily="18" charset="0"/>
                <a:cs typeface="Times New Roman" panose="02020603050405020304" pitchFamily="18" charset="0"/>
              </a:rPr>
              <a:t>от контролните и класните работи, като в срок </a:t>
            </a:r>
            <a:r>
              <a:rPr lang="ru-RU" sz="2000" b="1" dirty="0">
                <a:latin typeface="Times New Roman" panose="02020603050405020304" pitchFamily="18" charset="0"/>
                <a:cs typeface="Times New Roman" panose="02020603050405020304" pitchFamily="18" charset="0"/>
              </a:rPr>
              <a:t>до две седмици </a:t>
            </a:r>
            <a:r>
              <a:rPr lang="ru-RU" sz="2000" dirty="0">
                <a:latin typeface="Times New Roman" panose="02020603050405020304" pitchFamily="18" charset="0"/>
                <a:cs typeface="Times New Roman" panose="02020603050405020304" pitchFamily="18" charset="0"/>
              </a:rPr>
              <a:t>от провеждането им уведомява учениците за направените изводи.</a:t>
            </a:r>
          </a:p>
        </p:txBody>
      </p:sp>
      <p:sp>
        <p:nvSpPr>
          <p:cNvPr id="3" name="Rectangle 2"/>
          <p:cNvSpPr/>
          <p:nvPr/>
        </p:nvSpPr>
        <p:spPr>
          <a:xfrm>
            <a:off x="1447260" y="3609264"/>
            <a:ext cx="8219768" cy="2554545"/>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„Чл. 21а. (1)  За усвояване и затвърдяване на нови знания и за усъвършенстване на практически значими умения преподаващият учител може да поставя на учениците задачи за самостоятелното писмено изпълнение извън учебния час, като обемът им се определя в зависимост от урочните цели и възрастовите особености на учениците. </a:t>
            </a:r>
          </a:p>
          <a:p>
            <a:pPr algn="just"/>
            <a:r>
              <a:rPr lang="ru-RU" sz="2000" dirty="0">
                <a:latin typeface="Times New Roman" panose="02020603050405020304" pitchFamily="18" charset="0"/>
                <a:cs typeface="Times New Roman" panose="02020603050405020304" pitchFamily="18" charset="0"/>
              </a:rPr>
              <a:t>(2) В зависимост от обхвата поставените задачите за самостоятелно писмено изпълнение може да са за цялата паралелка, за отделна група ученици от паралелката или за отделен ученик.</a:t>
            </a:r>
          </a:p>
        </p:txBody>
      </p:sp>
    </p:spTree>
    <p:extLst>
      <p:ext uri="{BB962C8B-B14F-4D97-AF65-F5344CB8AC3E}">
        <p14:creationId xmlns:p14="http://schemas.microsoft.com/office/powerpoint/2010/main" val="57555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A5C7-D141-E2A5-20E3-77F503671C41}"/>
              </a:ext>
            </a:extLst>
          </p:cNvPr>
          <p:cNvSpPr>
            <a:spLocks noGrp="1"/>
          </p:cNvSpPr>
          <p:nvPr>
            <p:ph type="title"/>
          </p:nvPr>
        </p:nvSpPr>
        <p:spPr>
          <a:xfrm>
            <a:off x="1447260" y="124287"/>
            <a:ext cx="9703094" cy="652461"/>
          </a:xfrm>
        </p:spPr>
        <p:txBody>
          <a:bodyPr>
            <a:normAutofit/>
          </a:bodyPr>
          <a:lstStyle/>
          <a:p>
            <a:pPr algn="ctr"/>
            <a:r>
              <a:rPr lang="bg-BG" sz="2000" b="1" dirty="0">
                <a:solidFill>
                  <a:schemeClr val="tx1"/>
                </a:solidFill>
                <a:latin typeface="Times New Roman" panose="02020603050405020304" pitchFamily="18" charset="0"/>
                <a:cs typeface="Times New Roman" panose="02020603050405020304" pitchFamily="18" charset="0"/>
              </a:rPr>
              <a:t>НОРМАТИВНАТА УРЕДБА</a:t>
            </a:r>
            <a:endParaRPr lang="en-GB" sz="2000" b="1" dirty="0">
              <a:solidFill>
                <a:schemeClr val="tx1"/>
              </a:solidFill>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64911AC1-FB71-1146-C09F-0AF7ABEC8231}"/>
              </a:ext>
            </a:extLst>
          </p:cNvPr>
          <p:cNvSpPr>
            <a:spLocks noGrp="1"/>
          </p:cNvSpPr>
          <p:nvPr>
            <p:ph type="sldNum" sz="quarter" idx="12"/>
          </p:nvPr>
        </p:nvSpPr>
        <p:spPr/>
        <p:txBody>
          <a:bodyPr/>
          <a:lstStyle/>
          <a:p>
            <a:fld id="{A49DFD55-3C28-40EF-9E31-A92D2E4017FF}" type="slidenum">
              <a:rPr lang="en-US" smtClean="0"/>
              <a:pPr/>
              <a:t>32</a:t>
            </a:fld>
            <a:endParaRPr lang="en-US" dirty="0"/>
          </a:p>
        </p:txBody>
      </p:sp>
      <p:sp>
        <p:nvSpPr>
          <p:cNvPr id="7" name="Title 1">
            <a:extLst>
              <a:ext uri="{FF2B5EF4-FFF2-40B4-BE49-F238E27FC236}">
                <a16:creationId xmlns:a16="http://schemas.microsoft.com/office/drawing/2014/main" id="{4B55A5C7-D141-E2A5-20E3-77F503671C41}"/>
              </a:ext>
            </a:extLst>
          </p:cNvPr>
          <p:cNvSpPr txBox="1">
            <a:spLocks/>
          </p:cNvSpPr>
          <p:nvPr/>
        </p:nvSpPr>
        <p:spPr>
          <a:xfrm>
            <a:off x="1231659" y="776748"/>
            <a:ext cx="9703094" cy="652461"/>
          </a:xfrm>
          <a:prstGeom prst="rect">
            <a:avLst/>
          </a:prstGeom>
        </p:spPr>
        <p:txBody>
          <a:bodyPr vert="horz" lIns="91440" tIns="45720" rIns="91440" bIns="45720" rtlCol="0" anchor="b">
            <a:normAutofit lnSpcReduction="10000"/>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bg-BG" sz="2000" b="1" dirty="0">
                <a:solidFill>
                  <a:schemeClr val="tx1"/>
                </a:solidFill>
                <a:latin typeface="Times New Roman" panose="02020603050405020304" pitchFamily="18" charset="0"/>
                <a:cs typeface="Times New Roman" panose="02020603050405020304" pitchFamily="18" charset="0"/>
              </a:rPr>
              <a:t>Наредба №11 от 01.09.2016 г. за оценяване на резултатите от обучението на учениците </a:t>
            </a:r>
            <a:endParaRPr lang="en-GB" sz="2000" b="1" dirty="0">
              <a:solidFill>
                <a:schemeClr val="tx1"/>
              </a:solidFill>
              <a:latin typeface="Times New Roman" panose="02020603050405020304" pitchFamily="18" charset="0"/>
              <a:cs typeface="Times New Roman" panose="02020603050405020304" pitchFamily="18" charset="0"/>
            </a:endParaRPr>
          </a:p>
        </p:txBody>
      </p:sp>
      <p:sp>
        <p:nvSpPr>
          <p:cNvPr id="10" name="Правоъгълник 2"/>
          <p:cNvSpPr/>
          <p:nvPr/>
        </p:nvSpPr>
        <p:spPr>
          <a:xfrm>
            <a:off x="1848101" y="2970923"/>
            <a:ext cx="7905497" cy="2862322"/>
          </a:xfrm>
          <a:prstGeom prst="rect">
            <a:avLst/>
          </a:prstGeom>
          <a:ln w="12700">
            <a:solidFill>
              <a:srgbClr val="92D050"/>
            </a:solidFill>
          </a:ln>
        </p:spPr>
        <p:txBody>
          <a:bodyPr wrap="square">
            <a:spAutoFit/>
          </a:bodyPr>
          <a:lstStyle/>
          <a:p>
            <a:r>
              <a:rPr lang="ru-RU" sz="2000" dirty="0">
                <a:latin typeface="Times New Roman" panose="02020603050405020304" pitchFamily="18" charset="0"/>
                <a:cs typeface="Times New Roman" panose="02020603050405020304" pitchFamily="18" charset="0"/>
              </a:rPr>
              <a:t>Чл. 22. (8) Срочната оценка се формира </a:t>
            </a:r>
            <a:r>
              <a:rPr lang="ru-RU" sz="2000" b="1" dirty="0">
                <a:latin typeface="Times New Roman" panose="02020603050405020304" pitchFamily="18" charset="0"/>
                <a:cs typeface="Times New Roman" panose="02020603050405020304" pitchFamily="18" charset="0"/>
              </a:rPr>
              <a:t>не по-рано от една учебна седмица </a:t>
            </a:r>
            <a:r>
              <a:rPr lang="ru-RU" sz="2000" dirty="0">
                <a:latin typeface="Times New Roman" panose="02020603050405020304" pitchFamily="18" charset="0"/>
                <a:cs typeface="Times New Roman" panose="02020603050405020304" pitchFamily="18" charset="0"/>
              </a:rPr>
              <a:t>и </a:t>
            </a:r>
            <a:r>
              <a:rPr lang="ru-RU" sz="2000" b="1" dirty="0">
                <a:latin typeface="Times New Roman" panose="02020603050405020304" pitchFamily="18" charset="0"/>
                <a:cs typeface="Times New Roman" panose="02020603050405020304" pitchFamily="18" charset="0"/>
              </a:rPr>
              <a:t>не по-късно от два учебни дни преди приключване на съответния учебен срок.</a:t>
            </a:r>
          </a:p>
          <a:p>
            <a:r>
              <a:rPr lang="ru-RU" sz="2000" dirty="0">
                <a:latin typeface="Times New Roman" panose="02020603050405020304" pitchFamily="18" charset="0"/>
                <a:cs typeface="Times New Roman" panose="02020603050405020304" pitchFamily="18" charset="0"/>
              </a:rPr>
              <a:t>Чл. 23. (1) Годишната оценка се оформя от учителя по съответния учебен предмет или модул, като се отчитат постигнатите компетентности на ученика върху учебното съдържание, изучавано през учебната година за придобиване на общообразователната, разширената, профилираната, професионалната и специализираната подготовка, и при вземане предвид на срочните оценки. </a:t>
            </a:r>
          </a:p>
        </p:txBody>
      </p:sp>
      <p:sp>
        <p:nvSpPr>
          <p:cNvPr id="8" name="Google Shape;247;p24"/>
          <p:cNvSpPr/>
          <p:nvPr/>
        </p:nvSpPr>
        <p:spPr>
          <a:xfrm>
            <a:off x="2384986" y="1498036"/>
            <a:ext cx="2959652" cy="991038"/>
          </a:xfrm>
          <a:prstGeom prst="ellipse">
            <a:avLst/>
          </a:prstGeom>
          <a:noFill/>
          <a:ln w="762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lvl="0" algn="ctr"/>
            <a:r>
              <a:rPr lang="bg-BG" sz="2000" b="1" dirty="0">
                <a:latin typeface="Times New Roman" panose="02020603050405020304" pitchFamily="18" charset="0"/>
                <a:ea typeface="Nixie One"/>
                <a:cs typeface="Times New Roman" panose="02020603050405020304" pitchFamily="18" charset="0"/>
                <a:sym typeface="Nixie One"/>
              </a:rPr>
              <a:t>Срочни/ годишни оценки</a:t>
            </a:r>
            <a:endParaRPr sz="2000" b="1" dirty="0">
              <a:latin typeface="Times New Roman" panose="02020603050405020304" pitchFamily="18" charset="0"/>
              <a:ea typeface="Nixie One"/>
              <a:cs typeface="Times New Roman" panose="02020603050405020304" pitchFamily="18" charset="0"/>
              <a:sym typeface="Nixie One"/>
            </a:endParaRPr>
          </a:p>
        </p:txBody>
      </p:sp>
    </p:spTree>
    <p:extLst>
      <p:ext uri="{BB962C8B-B14F-4D97-AF65-F5344CB8AC3E}">
        <p14:creationId xmlns:p14="http://schemas.microsoft.com/office/powerpoint/2010/main" val="340132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авоъгълник 1"/>
          <p:cNvSpPr/>
          <p:nvPr/>
        </p:nvSpPr>
        <p:spPr>
          <a:xfrm>
            <a:off x="295275" y="2083278"/>
            <a:ext cx="3857625" cy="1631216"/>
          </a:xfrm>
          <a:prstGeom prst="rect">
            <a:avLst/>
          </a:prstGeom>
        </p:spPr>
        <p:txBody>
          <a:bodyPr wrap="square">
            <a:spAutoFit/>
          </a:bodyPr>
          <a:lstStyle/>
          <a:p>
            <a:pPr algn="ctr"/>
            <a:r>
              <a:rPr lang="ru-RU" sz="2000" dirty="0">
                <a:latin typeface="Times New Roman" panose="02020603050405020304" pitchFamily="18" charset="0"/>
                <a:cs typeface="Times New Roman" panose="02020603050405020304" pitchFamily="18" charset="0"/>
              </a:rPr>
              <a:t>Наредба № 11 от 2016 г. за </a:t>
            </a:r>
            <a:r>
              <a:rPr lang="ru-RU" sz="2000" dirty="0" err="1">
                <a:latin typeface="Times New Roman" panose="02020603050405020304" pitchFamily="18" charset="0"/>
                <a:cs typeface="Times New Roman" panose="02020603050405020304" pitchFamily="18" charset="0"/>
              </a:rPr>
              <a:t>оценяване</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резултатите</a:t>
            </a:r>
            <a:r>
              <a:rPr lang="ru-RU" sz="2000" dirty="0">
                <a:latin typeface="Times New Roman" panose="02020603050405020304" pitchFamily="18" charset="0"/>
                <a:cs typeface="Times New Roman" panose="02020603050405020304" pitchFamily="18" charset="0"/>
              </a:rPr>
              <a:t> от </a:t>
            </a:r>
            <a:r>
              <a:rPr lang="ru-RU" sz="2000" dirty="0" err="1">
                <a:latin typeface="Times New Roman" panose="02020603050405020304" pitchFamily="18" charset="0"/>
                <a:cs typeface="Times New Roman" panose="02020603050405020304" pitchFamily="18" charset="0"/>
              </a:rPr>
              <a:t>обучението</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учениците</a:t>
            </a:r>
            <a:r>
              <a:rPr lang="ru-RU" sz="2000" dirty="0">
                <a:latin typeface="Times New Roman" panose="02020603050405020304" pitchFamily="18" charset="0"/>
                <a:cs typeface="Times New Roman" panose="02020603050405020304" pitchFamily="18" charset="0"/>
              </a:rPr>
              <a:t> (ДВ, </a:t>
            </a:r>
            <a:r>
              <a:rPr lang="ru-RU" sz="2000" dirty="0" err="1">
                <a:latin typeface="Times New Roman" panose="02020603050405020304" pitchFamily="18" charset="0"/>
                <a:cs typeface="Times New Roman" panose="02020603050405020304" pitchFamily="18" charset="0"/>
              </a:rPr>
              <a:t>бр</a:t>
            </a:r>
            <a:r>
              <a:rPr lang="ru-RU" sz="2000" dirty="0">
                <a:latin typeface="Times New Roman" panose="02020603050405020304" pitchFamily="18" charset="0"/>
                <a:cs typeface="Times New Roman" panose="02020603050405020304" pitchFamily="18" charset="0"/>
              </a:rPr>
              <a:t>. 74 от 2016 г.), </a:t>
            </a:r>
            <a:r>
              <a:rPr lang="ru-RU" sz="2000" dirty="0" err="1">
                <a:latin typeface="Times New Roman" panose="02020603050405020304" pitchFamily="18" charset="0"/>
                <a:cs typeface="Times New Roman" panose="02020603050405020304" pitchFamily="18" charset="0"/>
              </a:rPr>
              <a:t>Обн</a:t>
            </a:r>
            <a:r>
              <a:rPr lang="ru-RU" sz="2000" dirty="0">
                <a:latin typeface="Times New Roman" panose="02020603050405020304" pitchFamily="18" charset="0"/>
                <a:cs typeface="Times New Roman" panose="02020603050405020304" pitchFamily="18" charset="0"/>
              </a:rPr>
              <a:t>. ДВ. бр.43 от 10 </a:t>
            </a:r>
            <a:r>
              <a:rPr lang="ru-RU" sz="2000" dirty="0" err="1">
                <a:latin typeface="Times New Roman" panose="02020603050405020304" pitchFamily="18" charset="0"/>
                <a:cs typeface="Times New Roman" panose="02020603050405020304" pitchFamily="18" charset="0"/>
              </a:rPr>
              <a:t>юни</a:t>
            </a:r>
            <a:r>
              <a:rPr lang="ru-RU" sz="2000" dirty="0">
                <a:latin typeface="Times New Roman" panose="02020603050405020304" pitchFamily="18" charset="0"/>
                <a:cs typeface="Times New Roman" panose="02020603050405020304" pitchFamily="18" charset="0"/>
              </a:rPr>
              <a:t> 2022 г.</a:t>
            </a:r>
          </a:p>
        </p:txBody>
      </p:sp>
      <p:sp>
        <p:nvSpPr>
          <p:cNvPr id="6" name="Правоъгълник 15"/>
          <p:cNvSpPr/>
          <p:nvPr/>
        </p:nvSpPr>
        <p:spPr>
          <a:xfrm>
            <a:off x="4254500" y="1471910"/>
            <a:ext cx="7264400" cy="5016758"/>
          </a:xfrm>
          <a:prstGeom prst="rect">
            <a:avLst/>
          </a:prstGeom>
          <a:ln>
            <a:solidFill>
              <a:schemeClr val="accent4">
                <a:lumMod val="75000"/>
              </a:schemeClr>
            </a:solidFill>
          </a:ln>
        </p:spPr>
        <p:txBody>
          <a:bodyPr wrap="square">
            <a:spAutoFit/>
          </a:bodyPr>
          <a:lstStyle/>
          <a:p>
            <a:r>
              <a:rPr lang="ru-RU" sz="2400" dirty="0">
                <a:latin typeface="Times New Roman" panose="02020603050405020304" pitchFamily="18" charset="0"/>
                <a:cs typeface="Times New Roman" panose="02020603050405020304" pitchFamily="18" charset="0"/>
              </a:rPr>
              <a:t>чл. 32. (4) Приравнителният изпит по профилиращ учебен предмет проверява придобити компетентности </a:t>
            </a:r>
            <a:r>
              <a:rPr lang="ru-RU" sz="2400" dirty="0">
                <a:solidFill>
                  <a:srgbClr val="FF0000"/>
                </a:solidFill>
                <a:latin typeface="Times New Roman" panose="02020603050405020304" pitchFamily="18" charset="0"/>
                <a:cs typeface="Times New Roman" panose="02020603050405020304" pitchFamily="18" charset="0"/>
              </a:rPr>
              <a:t>по всеки модул от предмета </a:t>
            </a:r>
            <a:r>
              <a:rPr lang="ru-RU" sz="2400" dirty="0">
                <a:latin typeface="Times New Roman" panose="02020603050405020304" pitchFamily="18" charset="0"/>
                <a:cs typeface="Times New Roman" panose="02020603050405020304" pitchFamily="18" charset="0"/>
              </a:rPr>
              <a:t>в съответствие с ал. 1, т. 1 и в </a:t>
            </a:r>
            <a:r>
              <a:rPr lang="ru-RU" sz="2400" dirty="0" err="1">
                <a:latin typeface="Times New Roman" panose="02020603050405020304" pitchFamily="18" charset="0"/>
                <a:cs typeface="Times New Roman" panose="02020603050405020304" pitchFamily="18" charset="0"/>
              </a:rPr>
              <a:t>резултат</a:t>
            </a:r>
            <a:r>
              <a:rPr lang="ru-RU" sz="2400" dirty="0">
                <a:latin typeface="Times New Roman" panose="02020603050405020304" pitchFamily="18" charset="0"/>
                <a:cs typeface="Times New Roman" panose="02020603050405020304" pitchFamily="18" charset="0"/>
              </a:rPr>
              <a:t> се </a:t>
            </a:r>
            <a:r>
              <a:rPr lang="ru-RU" sz="2400" dirty="0" err="1">
                <a:latin typeface="Times New Roman" panose="02020603050405020304" pitchFamily="18" charset="0"/>
                <a:cs typeface="Times New Roman" panose="02020603050405020304" pitchFamily="18" charset="0"/>
              </a:rPr>
              <a:t>формират</a:t>
            </a:r>
            <a:r>
              <a:rPr lang="ru-RU" sz="2400" dirty="0">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отделни</a:t>
            </a:r>
            <a:r>
              <a:rPr lang="ru-RU" sz="2400" dirty="0">
                <a:solidFill>
                  <a:srgbClr val="FF0000"/>
                </a:solidFill>
                <a:latin typeface="Times New Roman" panose="02020603050405020304" pitchFamily="18" charset="0"/>
                <a:cs typeface="Times New Roman" panose="02020603050405020304" pitchFamily="18" charset="0"/>
              </a:rPr>
              <a:t> оценки по модули и/или оценка по предмета </a:t>
            </a:r>
            <a:r>
              <a:rPr lang="ru-RU" sz="2400" dirty="0">
                <a:latin typeface="Times New Roman" panose="02020603050405020304" pitchFamily="18" charset="0"/>
                <a:cs typeface="Times New Roman" panose="02020603050405020304" pitchFamily="18" charset="0"/>
              </a:rPr>
              <a:t>по </a:t>
            </a:r>
            <a:r>
              <a:rPr lang="ru-RU" sz="2400" dirty="0" err="1">
                <a:latin typeface="Times New Roman" panose="02020603050405020304" pitchFamily="18" charset="0"/>
                <a:cs typeface="Times New Roman" panose="02020603050405020304" pitchFamily="18" charset="0"/>
              </a:rPr>
              <a:t>реда</a:t>
            </a:r>
            <a:r>
              <a:rPr lang="ru-RU" sz="2400" dirty="0">
                <a:latin typeface="Times New Roman" panose="02020603050405020304" pitchFamily="18" charset="0"/>
                <a:cs typeface="Times New Roman" panose="02020603050405020304" pitchFamily="18" charset="0"/>
              </a:rPr>
              <a:t> на чл. 22, ал. 10</a:t>
            </a:r>
            <a:r>
              <a:rPr lang="ru-RU" sz="2400" b="1" dirty="0">
                <a:latin typeface="Times New Roman" panose="02020603050405020304" pitchFamily="18" charset="0"/>
                <a:cs typeface="Times New Roman" panose="02020603050405020304" pitchFamily="18" charset="0"/>
              </a:rPr>
              <a:t> (срочна оценка се </a:t>
            </a:r>
            <a:r>
              <a:rPr lang="ru-RU" sz="2400" b="1" dirty="0" err="1">
                <a:latin typeface="Times New Roman" panose="02020603050405020304" pitchFamily="18" charset="0"/>
                <a:cs typeface="Times New Roman" panose="02020603050405020304" pitchFamily="18" charset="0"/>
              </a:rPr>
              <a:t>формира</a:t>
            </a:r>
            <a:r>
              <a:rPr lang="ru-RU" sz="2400" b="1" dirty="0">
                <a:latin typeface="Times New Roman" panose="02020603050405020304" pitchFamily="18" charset="0"/>
                <a:cs typeface="Times New Roman" panose="02020603050405020304" pitchFamily="18" charset="0"/>
              </a:rPr>
              <a:t> по </a:t>
            </a:r>
            <a:r>
              <a:rPr lang="ru-RU" sz="2400" b="1" dirty="0" err="1">
                <a:latin typeface="Times New Roman" panose="02020603050405020304" pitchFamily="18" charset="0"/>
                <a:cs typeface="Times New Roman" panose="02020603050405020304" pitchFamily="18" charset="0"/>
              </a:rPr>
              <a:t>всеки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модул</a:t>
            </a:r>
            <a:r>
              <a:rPr lang="ru-RU" sz="2400" b="1" dirty="0">
                <a:latin typeface="Times New Roman" panose="02020603050405020304" pitchFamily="18" charset="0"/>
                <a:cs typeface="Times New Roman" panose="02020603050405020304" pitchFamily="18" charset="0"/>
              </a:rPr>
              <a:t> от </a:t>
            </a:r>
            <a:r>
              <a:rPr lang="ru-RU" sz="2400" b="1" dirty="0" err="1">
                <a:latin typeface="Times New Roman" panose="02020603050405020304" pitchFamily="18" charset="0"/>
                <a:cs typeface="Times New Roman" panose="02020603050405020304" pitchFamily="18" charset="0"/>
              </a:rPr>
              <a:t>профилиращия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учебен</a:t>
            </a:r>
            <a:r>
              <a:rPr lang="ru-RU" sz="2400" b="1" dirty="0">
                <a:latin typeface="Times New Roman" panose="02020603050405020304" pitchFamily="18" charset="0"/>
                <a:cs typeface="Times New Roman" panose="02020603050405020304" pitchFamily="18" charset="0"/>
              </a:rPr>
              <a:t> предмет, без да се </a:t>
            </a:r>
            <a:r>
              <a:rPr lang="ru-RU" sz="2400" b="1" dirty="0" err="1">
                <a:latin typeface="Times New Roman" panose="02020603050405020304" pitchFamily="18" charset="0"/>
                <a:cs typeface="Times New Roman" panose="02020603050405020304" pitchFamily="18" charset="0"/>
              </a:rPr>
              <a:t>формира</a:t>
            </a:r>
            <a:r>
              <a:rPr lang="ru-RU" sz="2400" b="1" dirty="0">
                <a:latin typeface="Times New Roman" panose="02020603050405020304" pitchFamily="18" charset="0"/>
                <a:cs typeface="Times New Roman" panose="02020603050405020304" pitchFamily="18" charset="0"/>
              </a:rPr>
              <a:t> срочна оценка по </a:t>
            </a:r>
            <a:r>
              <a:rPr lang="ru-RU" sz="2400" b="1" dirty="0" err="1">
                <a:latin typeface="Times New Roman" panose="02020603050405020304" pitchFamily="18" charset="0"/>
                <a:cs typeface="Times New Roman" panose="02020603050405020304" pitchFamily="18" charset="0"/>
              </a:rPr>
              <a:t>профилиращия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учебен</a:t>
            </a:r>
            <a:r>
              <a:rPr lang="ru-RU" sz="2400" b="1" dirty="0">
                <a:latin typeface="Times New Roman" panose="02020603050405020304" pitchFamily="18" charset="0"/>
                <a:cs typeface="Times New Roman" panose="02020603050405020304" pitchFamily="18" charset="0"/>
              </a:rPr>
              <a:t> предмет), </a:t>
            </a:r>
            <a:r>
              <a:rPr lang="ru-RU" sz="2400" dirty="0" err="1">
                <a:latin typeface="Times New Roman" panose="02020603050405020304" pitchFamily="18" charset="0"/>
                <a:cs typeface="Times New Roman" panose="02020603050405020304" pitchFamily="18" charset="0"/>
              </a:rPr>
              <a:t>съответно</a:t>
            </a:r>
            <a:r>
              <a:rPr lang="ru-RU" sz="2400" dirty="0">
                <a:latin typeface="Times New Roman" panose="02020603050405020304" pitchFamily="18" charset="0"/>
                <a:cs typeface="Times New Roman" panose="02020603050405020304" pitchFamily="18" charset="0"/>
              </a:rPr>
              <a:t> по </a:t>
            </a:r>
            <a:r>
              <a:rPr lang="ru-RU" sz="2400" dirty="0" err="1">
                <a:latin typeface="Times New Roman" panose="02020603050405020304" pitchFamily="18" charset="0"/>
                <a:cs typeface="Times New Roman" panose="02020603050405020304" pitchFamily="18" charset="0"/>
              </a:rPr>
              <a:t>реда</a:t>
            </a:r>
            <a:r>
              <a:rPr lang="ru-RU" sz="2400" dirty="0">
                <a:latin typeface="Times New Roman" panose="02020603050405020304" pitchFamily="18" charset="0"/>
                <a:cs typeface="Times New Roman" panose="02020603050405020304" pitchFamily="18" charset="0"/>
              </a:rPr>
              <a:t> на чл. 23, ал. 8 </a:t>
            </a:r>
            <a:r>
              <a:rPr lang="ru-RU" sz="2400" b="1" dirty="0">
                <a:latin typeface="Times New Roman" panose="02020603050405020304" pitchFamily="18" charset="0"/>
                <a:cs typeface="Times New Roman" panose="02020603050405020304" pitchFamily="18" charset="0"/>
              </a:rPr>
              <a:t>(годишна оценка по всеки модул от профилиращия учебен предмет и годишна оценка по профилиращия учебен предмет)</a:t>
            </a:r>
          </a:p>
          <a:p>
            <a:endParaRPr lang="ru-RU" sz="1600" b="1" dirty="0">
              <a:latin typeface="Times New Roman" panose="02020603050405020304" pitchFamily="18" charset="0"/>
              <a:cs typeface="Times New Roman" panose="02020603050405020304" pitchFamily="18" charset="0"/>
            </a:endParaRPr>
          </a:p>
          <a:p>
            <a:endParaRPr lang="bg-BG" sz="1600" b="1" dirty="0">
              <a:latin typeface="Times New Roman" panose="02020603050405020304" pitchFamily="18" charset="0"/>
              <a:cs typeface="Times New Roman" panose="02020603050405020304" pitchFamily="18" charset="0"/>
            </a:endParaRPr>
          </a:p>
        </p:txBody>
      </p:sp>
      <p:sp>
        <p:nvSpPr>
          <p:cNvPr id="7" name="Google Shape;248;p24"/>
          <p:cNvSpPr/>
          <p:nvPr/>
        </p:nvSpPr>
        <p:spPr>
          <a:xfrm>
            <a:off x="6798803" y="133423"/>
            <a:ext cx="4073386" cy="1148420"/>
          </a:xfrm>
          <a:prstGeom prst="ellipse">
            <a:avLst/>
          </a:prstGeom>
          <a:noFill/>
          <a:ln w="762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r>
              <a:rPr lang="bg-BG" sz="2000" b="1" dirty="0">
                <a:latin typeface="Times New Roman" panose="02020603050405020304" pitchFamily="18" charset="0"/>
                <a:ea typeface="Nixie One"/>
                <a:cs typeface="Times New Roman" panose="02020603050405020304" pitchFamily="18" charset="0"/>
                <a:sym typeface="Nixie One"/>
              </a:rPr>
              <a:t>Приравнителен изпит по профилиращ предмет</a:t>
            </a:r>
            <a:endParaRPr sz="2000" b="1" dirty="0">
              <a:latin typeface="Times New Roman" panose="02020603050405020304" pitchFamily="18" charset="0"/>
              <a:ea typeface="Nixie One"/>
              <a:cs typeface="Times New Roman" panose="02020603050405020304" pitchFamily="18" charset="0"/>
              <a:sym typeface="Nixie One"/>
            </a:endParaRPr>
          </a:p>
        </p:txBody>
      </p:sp>
      <p:sp>
        <p:nvSpPr>
          <p:cNvPr id="8" name="Google Shape;246;p24"/>
          <p:cNvSpPr txBox="1">
            <a:spLocks/>
          </p:cNvSpPr>
          <p:nvPr/>
        </p:nvSpPr>
        <p:spPr>
          <a:xfrm>
            <a:off x="393887" y="641994"/>
            <a:ext cx="5244301" cy="911617"/>
          </a:xfrm>
          <a:prstGeom prst="rect">
            <a:avLst/>
          </a:prstGeom>
        </p:spPr>
        <p:txBody>
          <a:bodyPr spcFirstLastPara="1" vert="horz" wrap="square" lIns="121900" tIns="121900" rIns="121900" bIns="121900" rtlCol="0" anchor="ctr" anchorCtr="0">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000" b="1" dirty="0">
                <a:solidFill>
                  <a:schemeClr val="accent1"/>
                </a:solidFill>
                <a:latin typeface="Times New Roman" panose="02020603050405020304" pitchFamily="18" charset="0"/>
                <a:cs typeface="Times New Roman" panose="02020603050405020304" pitchFamily="18" charset="0"/>
              </a:rPr>
              <a:t>ИЗПИТИ В ПРОЦЕСА НА УЧИЛИЩНОТО ОБУЧЕНИЕ </a:t>
            </a:r>
          </a:p>
        </p:txBody>
      </p:sp>
    </p:spTree>
    <p:extLst>
      <p:ext uri="{BB962C8B-B14F-4D97-AF65-F5344CB8AC3E}">
        <p14:creationId xmlns:p14="http://schemas.microsoft.com/office/powerpoint/2010/main" val="455367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224" y="845574"/>
            <a:ext cx="11321142" cy="5770811"/>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Чл.41. (7) Продължителността на изпитите в процеса на училищното обучение е:</a:t>
            </a:r>
          </a:p>
          <a:p>
            <a:pPr marL="457200" indent="-457200">
              <a:buAutoNum type="arabicPeriod"/>
            </a:pPr>
            <a:r>
              <a:rPr lang="ru-RU" sz="2000" dirty="0">
                <a:latin typeface="Times New Roman" panose="02020603050405020304" pitchFamily="18" charset="0"/>
                <a:cs typeface="Times New Roman" panose="02020603050405020304" pitchFamily="18" charset="0"/>
              </a:rPr>
              <a:t>за класовете от началния етап на осовната степен:</a:t>
            </a:r>
          </a:p>
          <a:p>
            <a:r>
              <a:rPr lang="ru-RU" sz="2000" dirty="0">
                <a:latin typeface="Times New Roman" panose="02020603050405020304" pitchFamily="18" charset="0"/>
                <a:cs typeface="Times New Roman" panose="02020603050405020304" pitchFamily="18" charset="0"/>
              </a:rPr>
              <a:t>а) един астрономически часа - в случаите, когато изпитът е писмен или практически;</a:t>
            </a:r>
          </a:p>
          <a:p>
            <a:r>
              <a:rPr lang="ru-RU" sz="2000" dirty="0">
                <a:latin typeface="Times New Roman" panose="02020603050405020304" pitchFamily="18" charset="0"/>
                <a:cs typeface="Times New Roman" panose="02020603050405020304" pitchFamily="18" charset="0"/>
              </a:rPr>
              <a:t>б) един астрономически час, от който до 20 минути - за устната част в случаите, когато изпитът е комбинация от писмена и устна част;</a:t>
            </a:r>
          </a:p>
          <a:p>
            <a:r>
              <a:rPr lang="ru-RU" sz="2000" dirty="0">
                <a:latin typeface="Times New Roman" panose="02020603050405020304" pitchFamily="18" charset="0"/>
                <a:cs typeface="Times New Roman" panose="02020603050405020304" pitchFamily="18" charset="0"/>
              </a:rPr>
              <a:t>2. </a:t>
            </a:r>
            <a:r>
              <a:rPr lang="ru-RU" sz="2000" b="1" dirty="0">
                <a:latin typeface="Times New Roman" panose="02020603050405020304" pitchFamily="18" charset="0"/>
                <a:cs typeface="Times New Roman" panose="02020603050405020304" pitchFamily="18" charset="0"/>
              </a:rPr>
              <a:t>за класовете от прогимназиалния етап на основната степен:</a:t>
            </a:r>
          </a:p>
          <a:p>
            <a:r>
              <a:rPr lang="ru-RU" sz="2000" dirty="0">
                <a:latin typeface="Times New Roman" panose="02020603050405020304" pitchFamily="18" charset="0"/>
                <a:cs typeface="Times New Roman" panose="02020603050405020304" pitchFamily="18" charset="0"/>
              </a:rPr>
              <a:t>а) два астрономически часа - в случаите, когато изпитът е писмен или практически;</a:t>
            </a:r>
          </a:p>
          <a:p>
            <a:r>
              <a:rPr lang="ru-RU" sz="2000" dirty="0">
                <a:latin typeface="Times New Roman" panose="02020603050405020304" pitchFamily="18" charset="0"/>
                <a:cs typeface="Times New Roman" panose="02020603050405020304" pitchFamily="18" charset="0"/>
              </a:rPr>
              <a:t>б) два астрономически часа, от които до 30 минути - за устната част в случаите, когато изпитът е комбинация от писмена и устна част;</a:t>
            </a:r>
          </a:p>
          <a:p>
            <a:r>
              <a:rPr lang="ru-RU" sz="2000" dirty="0">
                <a:latin typeface="Times New Roman" panose="02020603050405020304" pitchFamily="18" charset="0"/>
                <a:cs typeface="Times New Roman" panose="02020603050405020304" pitchFamily="18" charset="0"/>
              </a:rPr>
              <a:t>в) два астрономически часа, от които до 45 минути – за писмената част в случаите, когато изпитът включва писмена и практическа част;</a:t>
            </a:r>
          </a:p>
          <a:p>
            <a:r>
              <a:rPr lang="ru-RU" sz="2000" dirty="0">
                <a:latin typeface="Times New Roman" panose="02020603050405020304" pitchFamily="18" charset="0"/>
                <a:cs typeface="Times New Roman" panose="02020603050405020304" pitchFamily="18" charset="0"/>
              </a:rPr>
              <a:t>3. </a:t>
            </a:r>
            <a:r>
              <a:rPr lang="ru-RU" sz="2000" b="1" dirty="0">
                <a:latin typeface="Times New Roman" panose="02020603050405020304" pitchFamily="18" charset="0"/>
                <a:cs typeface="Times New Roman" panose="02020603050405020304" pitchFamily="18" charset="0"/>
              </a:rPr>
              <a:t>за класовете от двата гимназиални етапа на средната степен на образование:</a:t>
            </a:r>
          </a:p>
          <a:p>
            <a:r>
              <a:rPr lang="ru-RU" sz="2000" dirty="0">
                <a:latin typeface="Times New Roman" panose="02020603050405020304" pitchFamily="18" charset="0"/>
                <a:cs typeface="Times New Roman" panose="02020603050405020304" pitchFamily="18" charset="0"/>
              </a:rPr>
              <a:t>а) три астрономически часа - в случаите, когато изпитът е писмен;</a:t>
            </a:r>
          </a:p>
          <a:p>
            <a:r>
              <a:rPr lang="ru-RU" sz="2000" dirty="0">
                <a:latin typeface="Times New Roman" panose="02020603050405020304" pitchFamily="18" charset="0"/>
                <a:cs typeface="Times New Roman" panose="02020603050405020304" pitchFamily="18" charset="0"/>
              </a:rPr>
              <a:t>б) три астрономически часа, от които до 30 минути - за устната част в случаите, когато изпитът е комбинация от писмена и устна част;</a:t>
            </a:r>
          </a:p>
          <a:p>
            <a:r>
              <a:rPr lang="ru-RU" sz="2000" dirty="0">
                <a:latin typeface="Times New Roman" panose="02020603050405020304" pitchFamily="18" charset="0"/>
                <a:cs typeface="Times New Roman" panose="02020603050405020304" pitchFamily="18" charset="0"/>
              </a:rPr>
              <a:t>д) 40 минути за всеки от модулите от профилиращия предмет, с изключение на модул "Устно общуване", който е до 20 минути."</a:t>
            </a:r>
          </a:p>
          <a:p>
            <a:endParaRPr lang="ru-RU" sz="900" dirty="0"/>
          </a:p>
        </p:txBody>
      </p:sp>
      <p:sp>
        <p:nvSpPr>
          <p:cNvPr id="3" name="Google Shape;246;p24"/>
          <p:cNvSpPr txBox="1">
            <a:spLocks noGrp="1"/>
          </p:cNvSpPr>
          <p:nvPr>
            <p:ph type="title"/>
          </p:nvPr>
        </p:nvSpPr>
        <p:spPr>
          <a:xfrm>
            <a:off x="1583590" y="160213"/>
            <a:ext cx="8327326" cy="685361"/>
          </a:xfrm>
          <a:prstGeom prst="rect">
            <a:avLst/>
          </a:prstGeom>
        </p:spPr>
        <p:txBody>
          <a:bodyPr spcFirstLastPara="1" vert="horz" wrap="square" lIns="121900" tIns="121900" rIns="121900" bIns="121900" rtlCol="0" anchor="ctr" anchorCtr="0">
            <a:noAutofit/>
          </a:bodyPr>
          <a:lstStyle/>
          <a:p>
            <a:r>
              <a:rPr lang="bg-BG" sz="2000" b="1" dirty="0">
                <a:solidFill>
                  <a:schemeClr val="accent1"/>
                </a:solidFill>
                <a:latin typeface="Times New Roman" panose="02020603050405020304" pitchFamily="18" charset="0"/>
                <a:cs typeface="Times New Roman" panose="02020603050405020304" pitchFamily="18" charset="0"/>
              </a:rPr>
              <a:t>ИЗПИТИ В ПРОЦЕСА НА УЧИЛИЩНОТО ОБУЧЕНИЕ – ПРОДЪЛЖИТЕЛНОСТ  </a:t>
            </a:r>
            <a:endParaRPr sz="20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1710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70344"/>
            <a:ext cx="10972800" cy="849853"/>
          </a:xfrm>
        </p:spPr>
        <p:txBody>
          <a:bodyPr>
            <a:normAutofit/>
          </a:bodyPr>
          <a:lstStyle/>
          <a:p>
            <a:pPr algn="ctr"/>
            <a:r>
              <a:rPr lang="bg-BG" sz="3200" b="1" dirty="0">
                <a:latin typeface="Times New Roman" panose="02020603050405020304" pitchFamily="18" charset="0"/>
                <a:cs typeface="Times New Roman" panose="02020603050405020304" pitchFamily="18" charset="0"/>
              </a:rPr>
              <a:t>ВЪПРОСИ?</a:t>
            </a:r>
          </a:p>
        </p:txBody>
      </p:sp>
      <p:sp>
        <p:nvSpPr>
          <p:cNvPr id="5" name="Slide Number Placeholder 4"/>
          <p:cNvSpPr>
            <a:spLocks noGrp="1"/>
          </p:cNvSpPr>
          <p:nvPr>
            <p:ph type="sldNum" sz="quarter" idx="12"/>
          </p:nvPr>
        </p:nvSpPr>
        <p:spPr/>
        <p:txBody>
          <a:bodyPr/>
          <a:lstStyle/>
          <a:p>
            <a:pPr>
              <a:defRPr/>
            </a:pPr>
            <a:fld id="{9613842D-D1AD-45F4-B7D0-222B80B2B3FF}" type="slidenum">
              <a:rPr lang="bg-BG" altLang="bg-BG" smtClean="0"/>
              <a:pPr>
                <a:defRPr/>
              </a:pPr>
              <a:t>35</a:t>
            </a:fld>
            <a:endParaRPr lang="bg-BG" altLang="bg-BG"/>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062" y="2543735"/>
            <a:ext cx="5857875" cy="3771900"/>
          </a:xfrm>
          <a:prstGeom prst="rect">
            <a:avLst/>
          </a:prstGeom>
        </p:spPr>
      </p:pic>
    </p:spTree>
    <p:extLst>
      <p:ext uri="{BB962C8B-B14F-4D97-AF65-F5344CB8AC3E}">
        <p14:creationId xmlns:p14="http://schemas.microsoft.com/office/powerpoint/2010/main" val="1081083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p:txBody>
          <a:bodyPr/>
          <a:lstStyle/>
          <a:p>
            <a:fld id="{A49DFD55-3C28-40EF-9E31-A92D2E4017FF}" type="slidenum">
              <a:rPr lang="en-US" smtClean="0"/>
              <a:pPr/>
              <a:t>36</a:t>
            </a:fld>
            <a:endParaRPr lang="en-US" dirty="0"/>
          </a:p>
        </p:txBody>
      </p:sp>
      <p:sp>
        <p:nvSpPr>
          <p:cNvPr id="17" name="TextBox 16">
            <a:extLst>
              <a:ext uri="{FF2B5EF4-FFF2-40B4-BE49-F238E27FC236}">
                <a16:creationId xmlns:a16="http://schemas.microsoft.com/office/drawing/2014/main" id="{51256A6B-3EC4-E656-BF2B-2C0B088C22FC}"/>
              </a:ext>
            </a:extLst>
          </p:cNvPr>
          <p:cNvSpPr txBox="1"/>
          <p:nvPr/>
        </p:nvSpPr>
        <p:spPr>
          <a:xfrm>
            <a:off x="2733675" y="1238249"/>
            <a:ext cx="8515351" cy="5260927"/>
          </a:xfrm>
          <a:prstGeom prst="rect">
            <a:avLst/>
          </a:prstGeom>
          <a:noFill/>
        </p:spPr>
        <p:txBody>
          <a:bodyPr wrap="square" rtlCol="0">
            <a:spAutoFit/>
          </a:bodyPr>
          <a:lstStyle/>
          <a:p>
            <a:r>
              <a:rPr lang="bg-BG" sz="4800" dirty="0">
                <a:latin typeface="Times New Roman" panose="02020603050405020304" pitchFamily="18" charset="0"/>
                <a:cs typeface="Times New Roman" panose="02020603050405020304" pitchFamily="18" charset="0"/>
              </a:rPr>
              <a:t>БЛАГОДАРЯ за</a:t>
            </a:r>
            <a:r>
              <a:rPr lang="de-DE" sz="4800" dirty="0">
                <a:latin typeface="Times New Roman" panose="02020603050405020304" pitchFamily="18" charset="0"/>
                <a:cs typeface="Times New Roman" panose="02020603050405020304" pitchFamily="18" charset="0"/>
              </a:rPr>
              <a:t> </a:t>
            </a:r>
            <a:r>
              <a:rPr lang="bg-BG" sz="4800" dirty="0">
                <a:latin typeface="Times New Roman" panose="02020603050405020304" pitchFamily="18" charset="0"/>
                <a:cs typeface="Times New Roman" panose="02020603050405020304" pitchFamily="18" charset="0"/>
              </a:rPr>
              <a:t>вниманието!</a:t>
            </a:r>
          </a:p>
          <a:p>
            <a:pPr lvl="0">
              <a:lnSpc>
                <a:spcPct val="90000"/>
              </a:lnSpc>
              <a:spcBef>
                <a:spcPts val="1000"/>
              </a:spcBef>
            </a:pPr>
            <a:endParaRPr lang="ru-RU" b="1" i="1" dirty="0">
              <a:solidFill>
                <a:srgbClr val="222222"/>
              </a:solidFill>
              <a:latin typeface="Calibri Light" panose="020F0302020204030204" pitchFamily="34" charset="0"/>
              <a:cs typeface="Calibri Light" panose="020F0302020204030204" pitchFamily="34" charset="0"/>
            </a:endParaRPr>
          </a:p>
          <a:p>
            <a:pPr lvl="0">
              <a:lnSpc>
                <a:spcPct val="90000"/>
              </a:lnSpc>
              <a:spcBef>
                <a:spcPts val="1000"/>
              </a:spcBef>
            </a:pPr>
            <a:endParaRPr lang="de-DE" sz="2000"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lvl="0">
              <a:lnSpc>
                <a:spcPct val="90000"/>
              </a:lnSpc>
              <a:spcBef>
                <a:spcPts val="1000"/>
              </a:spcBef>
            </a:pPr>
            <a:endParaRPr lang="de-DE" sz="2000"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lvl="0">
              <a:lnSpc>
                <a:spcPct val="90000"/>
              </a:lnSpc>
              <a:spcBef>
                <a:spcPts val="1000"/>
              </a:spcBef>
            </a:pPr>
            <a:endParaRPr lang="de-DE" sz="2000"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lvl="0">
              <a:lnSpc>
                <a:spcPct val="90000"/>
              </a:lnSpc>
              <a:spcBef>
                <a:spcPts val="1000"/>
              </a:spcBef>
            </a:pPr>
            <a:endParaRPr lang="de-DE" sz="2000"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lvl="0">
              <a:lnSpc>
                <a:spcPct val="90000"/>
              </a:lnSpc>
              <a:spcBef>
                <a:spcPts val="1000"/>
              </a:spcBef>
            </a:pPr>
            <a:endParaRPr lang="ru-RU" sz="2000"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lvl="0">
              <a:lnSpc>
                <a:spcPct val="90000"/>
              </a:lnSpc>
              <a:spcBef>
                <a:spcPts val="1000"/>
              </a:spcBef>
            </a:pPr>
            <a:r>
              <a:rPr lang="ru-RU" sz="2000" b="1" i="1" dirty="0">
                <a:solidFill>
                  <a:schemeClr val="tx1">
                    <a:lumMod val="95000"/>
                    <a:lumOff val="5000"/>
                  </a:schemeClr>
                </a:solidFill>
                <a:latin typeface="Times New Roman" panose="02020603050405020304" pitchFamily="18" charset="0"/>
                <a:cs typeface="Times New Roman" panose="02020603050405020304" pitchFamily="18" charset="0"/>
              </a:rPr>
              <a:t>Слава Гиздова-Петкова</a:t>
            </a:r>
            <a:endParaRPr lang="ru-RU" sz="2000" i="1" dirty="0">
              <a:solidFill>
                <a:schemeClr val="tx1">
                  <a:lumMod val="95000"/>
                  <a:lumOff val="5000"/>
                </a:schemeClr>
              </a:solidFill>
              <a:latin typeface="Times New Roman" panose="02020603050405020304" pitchFamily="18" charset="0"/>
              <a:cs typeface="Times New Roman" panose="02020603050405020304" pitchFamily="18" charset="0"/>
            </a:endParaRPr>
          </a:p>
          <a:p>
            <a:pPr lvl="0">
              <a:lnSpc>
                <a:spcPct val="90000"/>
              </a:lnSpc>
              <a:spcBef>
                <a:spcPts val="1000"/>
              </a:spcBef>
            </a:pPr>
            <a:r>
              <a:rPr lang="ru-RU" sz="2000" i="1" dirty="0">
                <a:solidFill>
                  <a:schemeClr val="tx1">
                    <a:lumMod val="95000"/>
                    <a:lumOff val="5000"/>
                  </a:schemeClr>
                </a:solidFill>
                <a:latin typeface="Times New Roman" panose="02020603050405020304" pitchFamily="18" charset="0"/>
                <a:cs typeface="Times New Roman" panose="02020603050405020304" pitchFamily="18" charset="0"/>
              </a:rPr>
              <a:t>Старши </a:t>
            </a:r>
            <a:r>
              <a:rPr lang="bg-BG" sz="2000" i="1" dirty="0">
                <a:solidFill>
                  <a:schemeClr val="tx1">
                    <a:lumMod val="95000"/>
                    <a:lumOff val="5000"/>
                  </a:schemeClr>
                </a:solidFill>
                <a:latin typeface="Times New Roman" panose="02020603050405020304" pitchFamily="18" charset="0"/>
                <a:cs typeface="Times New Roman" panose="02020603050405020304" pitchFamily="18" charset="0"/>
              </a:rPr>
              <a:t>експерт</a:t>
            </a:r>
            <a:r>
              <a:rPr lang="ru-RU" sz="2000" i="1" dirty="0">
                <a:solidFill>
                  <a:schemeClr val="tx1">
                    <a:lumMod val="95000"/>
                    <a:lumOff val="5000"/>
                  </a:schemeClr>
                </a:solidFill>
                <a:latin typeface="Times New Roman" panose="02020603050405020304" pitchFamily="18" charset="0"/>
                <a:cs typeface="Times New Roman" panose="02020603050405020304" pitchFamily="18" charset="0"/>
              </a:rPr>
              <a:t> по БЕЛ </a:t>
            </a:r>
          </a:p>
          <a:p>
            <a:pPr lvl="0">
              <a:lnSpc>
                <a:spcPct val="90000"/>
              </a:lnSpc>
              <a:spcBef>
                <a:spcPts val="1000"/>
              </a:spcBef>
            </a:pPr>
            <a:r>
              <a:rPr lang="bg-BG" sz="2000" i="1" dirty="0">
                <a:solidFill>
                  <a:schemeClr val="tx1">
                    <a:lumMod val="95000"/>
                    <a:lumOff val="5000"/>
                  </a:schemeClr>
                </a:solidFill>
                <a:latin typeface="Times New Roman" panose="02020603050405020304" pitchFamily="18" charset="0"/>
                <a:cs typeface="Times New Roman" panose="02020603050405020304" pitchFamily="18" charset="0"/>
              </a:rPr>
              <a:t>РУО – Бургас</a:t>
            </a:r>
          </a:p>
          <a:p>
            <a:pPr lvl="0">
              <a:lnSpc>
                <a:spcPct val="90000"/>
              </a:lnSpc>
              <a:spcBef>
                <a:spcPts val="1000"/>
              </a:spcBef>
            </a:pPr>
            <a:r>
              <a:rPr lang="en-US" altLang="en-US" sz="2000" i="1" dirty="0">
                <a:solidFill>
                  <a:schemeClr val="tx1">
                    <a:lumMod val="95000"/>
                    <a:lumOff val="5000"/>
                  </a:schemeClr>
                </a:solidFill>
                <a:latin typeface="Times New Roman" panose="02020603050405020304" pitchFamily="18" charset="0"/>
                <a:ea typeface="Arial Unicode MS" panose="020B0604020202020204" pitchFamily="34" charset="-128"/>
                <a:cs typeface="Times New Roman" panose="02020603050405020304" pitchFamily="18" charset="0"/>
              </a:rPr>
              <a:t>GSM: 0879 219397</a:t>
            </a:r>
            <a:endParaRPr lang="fr-FR" altLang="en-US" sz="2000" i="1" dirty="0">
              <a:solidFill>
                <a:schemeClr val="tx1">
                  <a:lumMod val="95000"/>
                  <a:lumOff val="5000"/>
                </a:schemeClr>
              </a:solidFill>
              <a:latin typeface="Times New Roman" panose="02020603050405020304" pitchFamily="18" charset="0"/>
              <a:cs typeface="Times New Roman" panose="02020603050405020304" pitchFamily="18" charset="0"/>
            </a:endParaRPr>
          </a:p>
          <a:p>
            <a:pPr lvl="0">
              <a:lnSpc>
                <a:spcPct val="90000"/>
              </a:lnSpc>
              <a:spcBef>
                <a:spcPts val="1000"/>
              </a:spcBef>
            </a:pP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E-mail: </a:t>
            </a:r>
            <a:r>
              <a:rPr lang="de-DE" sz="2000" i="1" dirty="0">
                <a:solidFill>
                  <a:schemeClr val="tx1">
                    <a:lumMod val="95000"/>
                    <a:lumOff val="5000"/>
                  </a:schemeClr>
                </a:solidFill>
                <a:latin typeface="Times New Roman" panose="02020603050405020304" pitchFamily="18" charset="0"/>
                <a:cs typeface="Times New Roman" panose="02020603050405020304" pitchFamily="18" charset="0"/>
              </a:rPr>
              <a:t>slava.gizdova-petkova</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@ruo.mon.bg</a:t>
            </a:r>
            <a:endParaRPr lang="ru-RU" sz="2000"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8" name="Rectangle 2"/>
          <p:cNvSpPr>
            <a:spLocks noChangeArrowheads="1"/>
          </p:cNvSpPr>
          <p:nvPr/>
        </p:nvSpPr>
        <p:spPr bwMode="auto">
          <a:xfrm>
            <a:off x="2667000" y="38560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bg-BG" altLang="bg-BG" sz="1800" b="0" i="0" u="none" strike="noStrike" cap="none" normalizeH="0" baseline="0">
                <a:ln>
                  <a:noFill/>
                </a:ln>
                <a:solidFill>
                  <a:schemeClr val="tx1"/>
                </a:solidFill>
                <a:effectLst/>
                <a:latin typeface="Arial" panose="020B0604020202020204" pitchFamily="34" charset="0"/>
              </a:rPr>
            </a:br>
            <a:endParaRPr kumimoji="0" lang="bg-BG" altLang="bg-BG" sz="1800" b="0" i="0" u="none" strike="noStrike" cap="none" normalizeH="0" baseline="0">
              <a:ln>
                <a:noFill/>
              </a:ln>
              <a:solidFill>
                <a:schemeClr val="tx1"/>
              </a:solidFill>
              <a:effectLst/>
              <a:latin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275" y="2619306"/>
            <a:ext cx="1235075"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497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121585" y="847922"/>
            <a:ext cx="10479223" cy="5877016"/>
          </a:xfrm>
        </p:spPr>
        <p:txBody>
          <a:bodyPr>
            <a:normAutofit fontScale="90000"/>
          </a:bodyPr>
          <a:lstStyle/>
          <a:p>
            <a:pPr>
              <a:lnSpc>
                <a:spcPct val="150000"/>
              </a:lnSpc>
            </a:pPr>
            <a:br>
              <a:rPr lang="bg-BG" sz="2200" dirty="0">
                <a:solidFill>
                  <a:schemeClr val="tx1"/>
                </a:solidFill>
                <a:latin typeface="Times New Roman" panose="02020603050405020304" pitchFamily="18" charset="0"/>
                <a:cs typeface="Times New Roman" panose="02020603050405020304" pitchFamily="18" charset="0"/>
              </a:rPr>
            </a:br>
            <a:r>
              <a:rPr lang="bg-BG" sz="2200" u="sng" dirty="0">
                <a:solidFill>
                  <a:schemeClr val="tx1"/>
                </a:solidFill>
                <a:latin typeface="Times New Roman" panose="02020603050405020304" pitchFamily="18" charset="0"/>
                <a:cs typeface="Times New Roman" panose="02020603050405020304" pitchFamily="18" charset="0"/>
              </a:rPr>
              <a:t>Успешният план на урока интегрира три ключови компонента:</a:t>
            </a:r>
            <a:br>
              <a:rPr lang="bg-BG" sz="2200" dirty="0">
                <a:solidFill>
                  <a:schemeClr val="tx1"/>
                </a:solidFill>
                <a:latin typeface="Times New Roman" panose="02020603050405020304" pitchFamily="18" charset="0"/>
                <a:cs typeface="Times New Roman" panose="02020603050405020304" pitchFamily="18" charset="0"/>
              </a:rPr>
            </a:br>
            <a:r>
              <a:rPr lang="bg-BG" sz="2200" dirty="0">
                <a:solidFill>
                  <a:schemeClr val="tx1"/>
                </a:solidFill>
                <a:latin typeface="Times New Roman" panose="02020603050405020304" pitchFamily="18" charset="0"/>
                <a:cs typeface="Times New Roman" panose="02020603050405020304" pitchFamily="18" charset="0"/>
              </a:rPr>
              <a:t>1. </a:t>
            </a:r>
            <a:r>
              <a:rPr lang="bg-BG" sz="2200" b="1" dirty="0">
                <a:solidFill>
                  <a:schemeClr val="tx1"/>
                </a:solidFill>
                <a:latin typeface="Times New Roman" panose="02020603050405020304" pitchFamily="18" charset="0"/>
                <a:cs typeface="Times New Roman" panose="02020603050405020304" pitchFamily="18" charset="0"/>
              </a:rPr>
              <a:t>Цели на обучението</a:t>
            </a:r>
            <a:r>
              <a:rPr lang="bg-BG" sz="2200" dirty="0">
                <a:solidFill>
                  <a:schemeClr val="tx1"/>
                </a:solidFill>
                <a:latin typeface="Times New Roman" panose="02020603050405020304" pitchFamily="18" charset="0"/>
                <a:cs typeface="Times New Roman" panose="02020603050405020304" pitchFamily="18" charset="0"/>
              </a:rPr>
              <a:t>: какво трябва да научат учениците.</a:t>
            </a:r>
            <a:br>
              <a:rPr lang="bg-BG" sz="2200" dirty="0">
                <a:solidFill>
                  <a:schemeClr val="tx1"/>
                </a:solidFill>
                <a:latin typeface="Times New Roman" panose="02020603050405020304" pitchFamily="18" charset="0"/>
                <a:cs typeface="Times New Roman" panose="02020603050405020304" pitchFamily="18" charset="0"/>
              </a:rPr>
            </a:br>
            <a:r>
              <a:rPr lang="bg-BG" sz="2200" dirty="0">
                <a:solidFill>
                  <a:schemeClr val="tx1"/>
                </a:solidFill>
                <a:latin typeface="Times New Roman" panose="02020603050405020304" pitchFamily="18" charset="0"/>
                <a:cs typeface="Times New Roman" panose="02020603050405020304" pitchFamily="18" charset="0"/>
              </a:rPr>
              <a:t>2. </a:t>
            </a:r>
            <a:r>
              <a:rPr lang="bg-BG" sz="2200" b="1" dirty="0">
                <a:solidFill>
                  <a:schemeClr val="tx1"/>
                </a:solidFill>
                <a:latin typeface="Times New Roman" panose="02020603050405020304" pitchFamily="18" charset="0"/>
                <a:cs typeface="Times New Roman" panose="02020603050405020304" pitchFamily="18" charset="0"/>
              </a:rPr>
              <a:t>Учебни дейности</a:t>
            </a:r>
            <a:r>
              <a:rPr lang="bg-BG" sz="2200" dirty="0">
                <a:solidFill>
                  <a:schemeClr val="tx1"/>
                </a:solidFill>
                <a:latin typeface="Times New Roman" panose="02020603050405020304" pitchFamily="18" charset="0"/>
                <a:cs typeface="Times New Roman" panose="02020603050405020304" pitchFamily="18" charset="0"/>
              </a:rPr>
              <a:t>: как това (научаването) да се случи ефективно по време на учебния час чрез проектираните учебни дейности (т.е. те трябва да с подходящи спрямо целите).</a:t>
            </a:r>
            <a:br>
              <a:rPr lang="bg-BG" sz="2200" dirty="0">
                <a:solidFill>
                  <a:schemeClr val="tx1"/>
                </a:solidFill>
                <a:latin typeface="Times New Roman" panose="02020603050405020304" pitchFamily="18" charset="0"/>
                <a:cs typeface="Times New Roman" panose="02020603050405020304" pitchFamily="18" charset="0"/>
              </a:rPr>
            </a:br>
            <a:r>
              <a:rPr lang="bg-BG" sz="2200" dirty="0">
                <a:solidFill>
                  <a:schemeClr val="tx1"/>
                </a:solidFill>
                <a:latin typeface="Times New Roman" panose="02020603050405020304" pitchFamily="18" charset="0"/>
                <a:cs typeface="Times New Roman" panose="02020603050405020304" pitchFamily="18" charset="0"/>
              </a:rPr>
              <a:t>3. </a:t>
            </a:r>
            <a:r>
              <a:rPr lang="bg-BG" sz="2200" b="1" dirty="0">
                <a:solidFill>
                  <a:schemeClr val="tx1"/>
                </a:solidFill>
                <a:latin typeface="Times New Roman" panose="02020603050405020304" pitchFamily="18" charset="0"/>
                <a:cs typeface="Times New Roman" panose="02020603050405020304" pitchFamily="18" charset="0"/>
              </a:rPr>
              <a:t>Оценяване за проверка на разбирането на учениците</a:t>
            </a:r>
            <a:r>
              <a:rPr lang="bg-BG" sz="2200" dirty="0">
                <a:solidFill>
                  <a:schemeClr val="tx1"/>
                </a:solidFill>
                <a:latin typeface="Times New Roman" panose="02020603050405020304" pitchFamily="18" charset="0"/>
                <a:cs typeface="Times New Roman" panose="02020603050405020304" pitchFamily="18" charset="0"/>
              </a:rPr>
              <a:t>: какви стратегии да ползва/ разработи за получаване на обратна връзка за обучението на учениците.</a:t>
            </a:r>
            <a:br>
              <a:rPr lang="bg-BG" sz="2200" dirty="0">
                <a:solidFill>
                  <a:schemeClr val="tx1"/>
                </a:solidFill>
                <a:latin typeface="Times New Roman" panose="02020603050405020304" pitchFamily="18" charset="0"/>
                <a:cs typeface="Times New Roman" panose="02020603050405020304" pitchFamily="18" charset="0"/>
              </a:rPr>
            </a:br>
            <a:r>
              <a:rPr lang="bg-BG" sz="2200" b="1" dirty="0">
                <a:solidFill>
                  <a:schemeClr val="tx1"/>
                </a:solidFill>
                <a:latin typeface="Times New Roman" panose="02020603050405020304" pitchFamily="18" charset="0"/>
                <a:cs typeface="Times New Roman" panose="02020603050405020304" pitchFamily="18" charset="0"/>
              </a:rPr>
              <a:t>Продуктивният урок:</a:t>
            </a:r>
            <a:br>
              <a:rPr lang="bg-BG" sz="2200" dirty="0">
                <a:solidFill>
                  <a:schemeClr val="tx1"/>
                </a:solidFill>
                <a:latin typeface="Times New Roman" panose="02020603050405020304" pitchFamily="18" charset="0"/>
                <a:cs typeface="Times New Roman" panose="02020603050405020304" pitchFamily="18" charset="0"/>
              </a:rPr>
            </a:br>
            <a:r>
              <a:rPr lang="bg-BG" sz="2200" b="1" dirty="0">
                <a:solidFill>
                  <a:schemeClr val="tx1"/>
                </a:solidFill>
                <a:latin typeface="Times New Roman" panose="02020603050405020304" pitchFamily="18" charset="0"/>
                <a:cs typeface="Times New Roman" panose="02020603050405020304" pitchFamily="18" charset="0"/>
              </a:rPr>
              <a:t>- не е този, в който всичко върви точно, както е планирано;</a:t>
            </a:r>
            <a:br>
              <a:rPr lang="bg-BG" sz="2200" dirty="0">
                <a:latin typeface="Times New Roman" panose="02020603050405020304" pitchFamily="18" charset="0"/>
                <a:cs typeface="Times New Roman" panose="02020603050405020304" pitchFamily="18" charset="0"/>
              </a:rPr>
            </a:br>
            <a:r>
              <a:rPr lang="bg-BG" sz="2200" b="1" dirty="0">
                <a:solidFill>
                  <a:schemeClr val="tx1"/>
                </a:solidFill>
                <a:latin typeface="Times New Roman" panose="02020603050405020304" pitchFamily="18" charset="0"/>
                <a:cs typeface="Times New Roman" panose="02020603050405020304" pitchFamily="18" charset="0"/>
              </a:rPr>
              <a:t>- е този, в който и учениците, и учителят се учат един от друг. </a:t>
            </a:r>
            <a:br>
              <a:rPr lang="bg-BG" sz="2000" b="1" dirty="0"/>
            </a:br>
            <a:br>
              <a:rPr lang="bg-BG" sz="2000" b="1" dirty="0"/>
            </a:br>
            <a:br>
              <a:rPr lang="bg-BG" sz="2000" b="1" dirty="0"/>
            </a:br>
            <a:br>
              <a:rPr lang="bg-BG" sz="2000" b="1" dirty="0"/>
            </a:br>
            <a:br>
              <a:rPr lang="bg-BG" sz="2000" b="1" dirty="0"/>
            </a:br>
            <a:br>
              <a:rPr lang="bg-BG" sz="2000" b="1" dirty="0"/>
            </a:br>
            <a:br>
              <a:rPr lang="bg-BG" sz="2000" dirty="0"/>
            </a:br>
            <a:br>
              <a:rPr lang="bg-BG" sz="2400" dirty="0">
                <a:solidFill>
                  <a:schemeClr val="tx1"/>
                </a:solidFill>
                <a:latin typeface="Times New Roman" panose="02020603050405020304" pitchFamily="18" charset="0"/>
                <a:cs typeface="Times New Roman" panose="02020603050405020304" pitchFamily="18" charset="0"/>
              </a:rPr>
            </a:br>
            <a:br>
              <a:rPr lang="bg-BG" sz="2400" dirty="0"/>
            </a:br>
            <a:endParaRPr lang="bg-BG" altLang="bg-BG" sz="2400" dirty="0">
              <a:solidFill>
                <a:srgbClr val="00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A49DFD55-3C28-40EF-9E31-A92D2E4017FF}" type="slidenum">
              <a:rPr lang="en-US" smtClean="0"/>
              <a:pPr/>
              <a:t>4</a:t>
            </a:fld>
            <a:endParaRPr lang="en-US" dirty="0"/>
          </a:p>
        </p:txBody>
      </p:sp>
      <p:sp>
        <p:nvSpPr>
          <p:cNvPr id="5" name="Title 1">
            <a:extLst>
              <a:ext uri="{FF2B5EF4-FFF2-40B4-BE49-F238E27FC236}">
                <a16:creationId xmlns:a16="http://schemas.microsoft.com/office/drawing/2014/main" id="{CFE75451-6A4B-484B-9ED1-353CCE25B0F4}"/>
              </a:ext>
            </a:extLst>
          </p:cNvPr>
          <p:cNvSpPr txBox="1">
            <a:spLocks/>
          </p:cNvSpPr>
          <p:nvPr/>
        </p:nvSpPr>
        <p:spPr>
          <a:xfrm>
            <a:off x="2016553" y="542938"/>
            <a:ext cx="7331633" cy="6099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200000"/>
              </a:lnSpc>
              <a:spcBef>
                <a:spcPts val="600"/>
              </a:spcBef>
              <a:buClr>
                <a:srgbClr val="0F6FC6"/>
              </a:buClr>
            </a:pPr>
            <a:r>
              <a:rPr lang="bg-BG" altLang="bg-BG" sz="2000" b="1" dirty="0">
                <a:solidFill>
                  <a:srgbClr val="000000"/>
                </a:solidFill>
                <a:latin typeface="Times New Roman" panose="02020603050405020304" pitchFamily="18" charset="0"/>
                <a:cs typeface="Times New Roman" panose="02020603050405020304" pitchFamily="18" charset="0"/>
              </a:rPr>
              <a:t>УРОЧНО ПЛАНИРАНЕ</a:t>
            </a:r>
            <a:endParaRPr lang="bg-BG" altLang="bg-BG"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94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70774" y="1589103"/>
            <a:ext cx="10479223" cy="5078027"/>
          </a:xfrm>
        </p:spPr>
        <p:txBody>
          <a:bodyPr>
            <a:normAutofit/>
          </a:bodyPr>
          <a:lstStyle/>
          <a:p>
            <a:pPr>
              <a:lnSpc>
                <a:spcPct val="150000"/>
              </a:lnSpc>
            </a:pPr>
            <a:br>
              <a:rPr lang="bg-BG" sz="2200" dirty="0">
                <a:solidFill>
                  <a:schemeClr val="tx1"/>
                </a:solidFill>
                <a:latin typeface="Times New Roman" panose="02020603050405020304" pitchFamily="18" charset="0"/>
                <a:cs typeface="Times New Roman" panose="02020603050405020304" pitchFamily="18" charset="0"/>
              </a:rPr>
            </a:br>
            <a:br>
              <a:rPr lang="bg-BG" sz="2000" b="1" dirty="0"/>
            </a:br>
            <a:br>
              <a:rPr lang="bg-BG" sz="2000" b="1" dirty="0"/>
            </a:br>
            <a:br>
              <a:rPr lang="bg-BG" sz="2000" b="1" dirty="0"/>
            </a:br>
            <a:br>
              <a:rPr lang="bg-BG" sz="2000" b="1" dirty="0"/>
            </a:br>
            <a:br>
              <a:rPr lang="bg-BG" sz="2000" b="1" dirty="0"/>
            </a:br>
            <a:br>
              <a:rPr lang="bg-BG" sz="2000" dirty="0"/>
            </a:br>
            <a:br>
              <a:rPr lang="bg-BG" sz="2400" dirty="0">
                <a:solidFill>
                  <a:schemeClr val="tx1"/>
                </a:solidFill>
                <a:latin typeface="Times New Roman" panose="02020603050405020304" pitchFamily="18" charset="0"/>
                <a:cs typeface="Times New Roman" panose="02020603050405020304" pitchFamily="18" charset="0"/>
              </a:rPr>
            </a:br>
            <a:br>
              <a:rPr lang="bg-BG" sz="2400" dirty="0"/>
            </a:br>
            <a:endParaRPr lang="bg-BG" altLang="bg-BG" sz="2400" dirty="0">
              <a:solidFill>
                <a:srgbClr val="00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A49DFD55-3C28-40EF-9E31-A92D2E4017FF}" type="slidenum">
              <a:rPr lang="en-US" smtClean="0"/>
              <a:pPr/>
              <a:t>5</a:t>
            </a:fld>
            <a:endParaRPr lang="en-US" dirty="0"/>
          </a:p>
        </p:txBody>
      </p:sp>
      <p:sp>
        <p:nvSpPr>
          <p:cNvPr id="5" name="Title 1">
            <a:extLst>
              <a:ext uri="{FF2B5EF4-FFF2-40B4-BE49-F238E27FC236}">
                <a16:creationId xmlns:a16="http://schemas.microsoft.com/office/drawing/2014/main" id="{CFE75451-6A4B-484B-9ED1-353CCE25B0F4}"/>
              </a:ext>
            </a:extLst>
          </p:cNvPr>
          <p:cNvSpPr txBox="1">
            <a:spLocks/>
          </p:cNvSpPr>
          <p:nvPr/>
        </p:nvSpPr>
        <p:spPr>
          <a:xfrm>
            <a:off x="2149718" y="526374"/>
            <a:ext cx="7331633" cy="10627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bg-BG" sz="2400" b="1" u="sng" dirty="0">
                <a:solidFill>
                  <a:schemeClr val="accent1"/>
                </a:solidFill>
                <a:latin typeface="Times New Roman" panose="02020603050405020304" pitchFamily="18" charset="0"/>
                <a:cs typeface="Times New Roman" panose="02020603050405020304" pitchFamily="18" charset="0"/>
              </a:rPr>
              <a:t>ПРЕДИ ЧАСА: СТЪПКИ ЗА ИЗГОТВЯНЕ НА ПЛАН НА УРОКА</a:t>
            </a:r>
            <a:endParaRPr lang="bg-BG" sz="2400" b="1" dirty="0">
              <a:solidFill>
                <a:schemeClr val="accent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912214" y="2484452"/>
            <a:ext cx="9154248" cy="2264338"/>
          </a:xfrm>
          <a:prstGeom prst="rect">
            <a:avLst/>
          </a:prstGeom>
        </p:spPr>
        <p:txBody>
          <a:bodyPr wrap="square">
            <a:spAutoFit/>
          </a:bodyPr>
          <a:lstStyle/>
          <a:p>
            <a:pPr algn="just">
              <a:lnSpc>
                <a:spcPct val="106000"/>
              </a:lnSpc>
              <a:spcAft>
                <a:spcPts val="800"/>
              </a:spcAft>
            </a:pPr>
            <a:r>
              <a:rPr lang="bg-BG" b="1" dirty="0">
                <a:latin typeface="Times New Roman" panose="02020603050405020304" pitchFamily="18" charset="0"/>
                <a:ea typeface="Calibri" panose="020F0502020204030204" pitchFamily="34" charset="0"/>
                <a:cs typeface="Times New Roman" panose="02020603050405020304" pitchFamily="18" charset="0"/>
              </a:rPr>
              <a:t>Определете учебните цели – ясно и конкретно:</a:t>
            </a:r>
            <a:endParaRPr lang="bg-BG"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bg-BG" dirty="0">
                <a:latin typeface="Times New Roman" panose="02020603050405020304" pitchFamily="18" charset="0"/>
                <a:ea typeface="Calibri" panose="020F0502020204030204" pitchFamily="34" charset="0"/>
                <a:cs typeface="Times New Roman" panose="02020603050405020304" pitchFamily="18" charset="0"/>
              </a:rPr>
              <a:t>Преди да планирате урока си, първо трябва да определите учебните цели за </a:t>
            </a:r>
            <a:r>
              <a:rPr lang="bg-BG" dirty="0" err="1">
                <a:latin typeface="Times New Roman" panose="02020603050405020304" pitchFamily="18" charset="0"/>
                <a:ea typeface="Calibri" panose="020F0502020204030204" pitchFamily="34" charset="0"/>
                <a:cs typeface="Times New Roman" panose="02020603050405020304" pitchFamily="18" charset="0"/>
              </a:rPr>
              <a:t>урочната</a:t>
            </a:r>
            <a:r>
              <a:rPr lang="bg-BG" dirty="0">
                <a:latin typeface="Times New Roman" panose="02020603050405020304" pitchFamily="18" charset="0"/>
                <a:ea typeface="Calibri" panose="020F0502020204030204" pitchFamily="34" charset="0"/>
                <a:cs typeface="Times New Roman" panose="02020603050405020304" pitchFamily="18" charset="0"/>
              </a:rPr>
              <a:t> единица. </a:t>
            </a:r>
            <a:endParaRPr lang="bg-BG"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bg-BG" dirty="0">
                <a:latin typeface="Times New Roman" panose="02020603050405020304" pitchFamily="18" charset="0"/>
                <a:ea typeface="Calibri" panose="020F0502020204030204" pitchFamily="34" charset="0"/>
                <a:cs typeface="Times New Roman" panose="02020603050405020304" pitchFamily="18" charset="0"/>
              </a:rPr>
              <a:t>Учебните цели трябва:</a:t>
            </a:r>
            <a:endParaRPr lang="bg-BG"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bg-BG" dirty="0">
                <a:latin typeface="Times New Roman" panose="02020603050405020304" pitchFamily="18" charset="0"/>
                <a:ea typeface="Calibri" panose="020F0502020204030204" pitchFamily="34" charset="0"/>
                <a:cs typeface="Times New Roman" panose="02020603050405020304" pitchFamily="18" charset="0"/>
              </a:rPr>
              <a:t>- да са формулирани и представени на език, лесно разбираем за учениците;</a:t>
            </a:r>
            <a:endParaRPr lang="bg-BG"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bg-BG" dirty="0">
                <a:latin typeface="Times New Roman" panose="02020603050405020304" pitchFamily="18" charset="0"/>
                <a:ea typeface="Calibri" panose="020F0502020204030204" pitchFamily="34" charset="0"/>
                <a:cs typeface="Times New Roman" panose="02020603050405020304" pitchFamily="18" charset="0"/>
              </a:rPr>
              <a:t>- да са тясно и ясно свързани с резултатите от обучението по учебната програма.</a:t>
            </a:r>
            <a:endParaRPr lang="bg-BG"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5980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49DFD55-3C28-40EF-9E31-A92D2E4017FF}" type="slidenum">
              <a:rPr lang="en-US" smtClean="0"/>
              <a:t>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08275361"/>
              </p:ext>
            </p:extLst>
          </p:nvPr>
        </p:nvGraphicFramePr>
        <p:xfrm>
          <a:off x="1311579" y="1034226"/>
          <a:ext cx="10693488" cy="5353623"/>
        </p:xfrm>
        <a:graphic>
          <a:graphicData uri="http://schemas.openxmlformats.org/drawingml/2006/table">
            <a:tbl>
              <a:tblPr firstRow="1" bandRow="1">
                <a:tableStyleId>{21E4AEA4-8DFA-4A89-87EB-49C32662AFE0}</a:tableStyleId>
              </a:tblPr>
              <a:tblGrid>
                <a:gridCol w="5022719">
                  <a:extLst>
                    <a:ext uri="{9D8B030D-6E8A-4147-A177-3AD203B41FA5}">
                      <a16:colId xmlns:a16="http://schemas.microsoft.com/office/drawing/2014/main" val="20000"/>
                    </a:ext>
                  </a:extLst>
                </a:gridCol>
                <a:gridCol w="5670769">
                  <a:extLst>
                    <a:ext uri="{9D8B030D-6E8A-4147-A177-3AD203B41FA5}">
                      <a16:colId xmlns:a16="http://schemas.microsoft.com/office/drawing/2014/main" val="20001"/>
                    </a:ext>
                  </a:extLst>
                </a:gridCol>
              </a:tblGrid>
              <a:tr h="5190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1600" dirty="0">
                          <a:solidFill>
                            <a:schemeClr val="accent1"/>
                          </a:solidFill>
                          <a:effectLst/>
                          <a:latin typeface="Times New Roman" panose="02020603050405020304" pitchFamily="18" charset="0"/>
                          <a:cs typeface="Times New Roman" panose="02020603050405020304" pitchFamily="18" charset="0"/>
                        </a:rPr>
                        <a:t>Характеристика на ясните учебни цели:</a:t>
                      </a:r>
                      <a:endParaRPr lang="bg-BG" sz="16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bg-BG" sz="1600" dirty="0">
                        <a:ln>
                          <a:solidFill>
                            <a:schemeClr val="bg2">
                              <a:lumMod val="90000"/>
                            </a:schemeClr>
                          </a:solidFill>
                        </a:ln>
                        <a:solidFill>
                          <a:schemeClr val="accent1"/>
                        </a:solidFill>
                        <a:latin typeface="Times New Roman" panose="02020603050405020304" pitchFamily="18" charset="0"/>
                        <a:cs typeface="Times New Roman" panose="02020603050405020304" pitchFamily="18" charset="0"/>
                      </a:endParaRPr>
                    </a:p>
                  </a:txBody>
                  <a:tcPr/>
                </a:tc>
                <a:tc>
                  <a:txBody>
                    <a:bodyPr/>
                    <a:lstStyle/>
                    <a:p>
                      <a:r>
                        <a:rPr lang="bg-BG" sz="1600" dirty="0">
                          <a:solidFill>
                            <a:schemeClr val="accent1"/>
                          </a:solidFill>
                          <a:effectLst/>
                          <a:latin typeface="Times New Roman" panose="02020603050405020304" pitchFamily="18" charset="0"/>
                          <a:cs typeface="Times New Roman" panose="02020603050405020304" pitchFamily="18" charset="0"/>
                        </a:rPr>
                        <a:t>Описание</a:t>
                      </a:r>
                      <a:endParaRPr lang="bg-BG" sz="1600" dirty="0">
                        <a:ln>
                          <a:solidFill>
                            <a:schemeClr val="bg2">
                              <a:lumMod val="90000"/>
                            </a:schemeClr>
                          </a:solidFill>
                        </a:ln>
                        <a:solidFill>
                          <a:schemeClr val="accent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7848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1600" dirty="0">
                          <a:effectLst/>
                          <a:latin typeface="Times New Roman" panose="02020603050405020304" pitchFamily="18" charset="0"/>
                          <a:cs typeface="Times New Roman" panose="02020603050405020304" pitchFamily="18" charset="0"/>
                        </a:rPr>
                        <a:t>Планирани въз основа на ясно формулирани, конкретни задачи за часа</a:t>
                      </a:r>
                      <a:endParaRPr lang="bg-BG" sz="1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bg-BG" sz="1600" dirty="0">
                        <a:solidFill>
                          <a:schemeClr val="accent1"/>
                        </a:solidFill>
                        <a:latin typeface="Times New Roman" panose="02020603050405020304" pitchFamily="18" charset="0"/>
                        <a:cs typeface="Times New Roman" panose="02020603050405020304" pitchFamily="18" charset="0"/>
                      </a:endParaRPr>
                    </a:p>
                  </a:txBody>
                  <a:tcPr/>
                </a:tc>
                <a:tc>
                  <a:txBody>
                    <a:bodyPr/>
                    <a:lstStyle/>
                    <a:p>
                      <a:pPr marL="342900" lvl="0" indent="-342900" algn="just">
                        <a:lnSpc>
                          <a:spcPct val="106000"/>
                        </a:lnSpc>
                        <a:spcAft>
                          <a:spcPts val="0"/>
                        </a:spcAft>
                        <a:buFont typeface="Oswald"/>
                        <a:buChar char="-"/>
                      </a:pPr>
                      <a:r>
                        <a:rPr lang="bg-BG" sz="1600" dirty="0">
                          <a:effectLst/>
                          <a:latin typeface="Times New Roman" panose="02020603050405020304" pitchFamily="18" charset="0"/>
                          <a:cs typeface="Times New Roman" panose="02020603050405020304" pitchFamily="18" charset="0"/>
                        </a:rPr>
                        <a:t>не използвайте разговорен език и/или сложен речник;</a:t>
                      </a:r>
                    </a:p>
                    <a:p>
                      <a:pPr marL="342900" lvl="0" indent="-342900" algn="just">
                        <a:lnSpc>
                          <a:spcPct val="106000"/>
                        </a:lnSpc>
                        <a:spcAft>
                          <a:spcPts val="0"/>
                        </a:spcAft>
                        <a:buFont typeface="Oswald"/>
                        <a:buChar char="-"/>
                      </a:pPr>
                      <a:r>
                        <a:rPr lang="bg-BG" sz="1600" dirty="0">
                          <a:effectLst/>
                          <a:latin typeface="Times New Roman" panose="02020603050405020304" pitchFamily="18" charset="0"/>
                          <a:cs typeface="Times New Roman" panose="02020603050405020304" pitchFamily="18" charset="0"/>
                        </a:rPr>
                        <a:t>описвайте конкретни и постижими</a:t>
                      </a:r>
                      <a:r>
                        <a:rPr lang="bg-BG" sz="1600" baseline="0" dirty="0">
                          <a:effectLst/>
                          <a:latin typeface="Times New Roman" panose="02020603050405020304" pitchFamily="18" charset="0"/>
                          <a:cs typeface="Times New Roman" panose="02020603050405020304" pitchFamily="18" charset="0"/>
                        </a:rPr>
                        <a:t> </a:t>
                      </a:r>
                      <a:r>
                        <a:rPr lang="bg-BG" sz="1600" dirty="0">
                          <a:effectLst/>
                          <a:latin typeface="Times New Roman" panose="02020603050405020304" pitchFamily="18" charset="0"/>
                          <a:cs typeface="Times New Roman" panose="02020603050405020304" pitchFamily="18" charset="0"/>
                        </a:rPr>
                        <a:t>задачи</a:t>
                      </a:r>
                      <a:endParaRPr lang="bg-BG"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7375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1600" dirty="0">
                          <a:effectLst/>
                          <a:latin typeface="Times New Roman" panose="02020603050405020304" pitchFamily="18" charset="0"/>
                          <a:cs typeface="Times New Roman" panose="02020603050405020304" pitchFamily="18" charset="0"/>
                        </a:rPr>
                        <a:t>Да е определена минимум 1 основна (значима) цел за часа</a:t>
                      </a:r>
                      <a:endParaRPr lang="bg-BG" sz="1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bg-BG" sz="1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1600" dirty="0">
                          <a:effectLst/>
                          <a:latin typeface="Times New Roman" panose="02020603050405020304" pitchFamily="18" charset="0"/>
                          <a:cs typeface="Times New Roman" panose="02020603050405020304" pitchFamily="18" charset="0"/>
                        </a:rPr>
                        <a:t>- опишете основното, което ученикът трябва да постигне за часа (раздела)</a:t>
                      </a:r>
                      <a:endParaRPr lang="bg-BG"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bg-BG"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5451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1600" dirty="0">
                          <a:effectLst/>
                          <a:latin typeface="Times New Roman" panose="02020603050405020304" pitchFamily="18" charset="0"/>
                          <a:cs typeface="Times New Roman" panose="02020603050405020304" pitchFamily="18" charset="0"/>
                        </a:rPr>
                        <a:t>Целите за часа да са постижими </a:t>
                      </a:r>
                      <a:endParaRPr lang="bg-BG" sz="1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bg-BG" sz="1600" dirty="0">
                        <a:latin typeface="Times New Roman" panose="02020603050405020304" pitchFamily="18" charset="0"/>
                        <a:cs typeface="Times New Roman" panose="02020603050405020304" pitchFamily="18" charset="0"/>
                      </a:endParaRPr>
                    </a:p>
                  </a:txBody>
                  <a:tcPr/>
                </a:tc>
                <a:tc>
                  <a:txBody>
                    <a:bodyPr/>
                    <a:lstStyle/>
                    <a:p>
                      <a:pPr marL="342900" lvl="0" indent="-342900" algn="just">
                        <a:lnSpc>
                          <a:spcPct val="106000"/>
                        </a:lnSpc>
                        <a:spcAft>
                          <a:spcPts val="0"/>
                        </a:spcAft>
                        <a:buFont typeface="Oswald"/>
                        <a:buChar char="-"/>
                      </a:pPr>
                      <a:r>
                        <a:rPr lang="bg-BG" sz="1600" dirty="0">
                          <a:effectLst/>
                          <a:latin typeface="Times New Roman" panose="02020603050405020304" pitchFamily="18" charset="0"/>
                          <a:cs typeface="Times New Roman" panose="02020603050405020304" pitchFamily="18" charset="0"/>
                        </a:rPr>
                        <a:t>могат да бъдат постигнати в рамките на учебния час;</a:t>
                      </a:r>
                    </a:p>
                    <a:p>
                      <a:pPr marL="342900" lvl="0" indent="-342900" algn="just">
                        <a:lnSpc>
                          <a:spcPct val="106000"/>
                        </a:lnSpc>
                        <a:spcAft>
                          <a:spcPts val="0"/>
                        </a:spcAft>
                        <a:buFont typeface="Oswald"/>
                        <a:buChar char="-"/>
                      </a:pPr>
                      <a:r>
                        <a:rPr lang="bg-BG" sz="1600" dirty="0">
                          <a:effectLst/>
                          <a:latin typeface="Times New Roman" panose="02020603050405020304" pitchFamily="18" charset="0"/>
                          <a:cs typeface="Times New Roman" panose="02020603050405020304" pitchFamily="18" charset="0"/>
                        </a:rPr>
                        <a:t>налични са достатъчен брой задачи за часа.</a:t>
                      </a:r>
                      <a:endParaRPr lang="bg-BG"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13193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1600" dirty="0">
                          <a:effectLst/>
                          <a:latin typeface="Times New Roman" panose="02020603050405020304" pitchFamily="18" charset="0"/>
                          <a:cs typeface="Times New Roman" panose="02020603050405020304" pitchFamily="18" charset="0"/>
                        </a:rPr>
                        <a:t>Целите за часа да са доказуеми и измерими</a:t>
                      </a:r>
                      <a:endParaRPr lang="bg-BG" sz="1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bg-BG" sz="1600" dirty="0">
                        <a:latin typeface="Times New Roman" panose="02020603050405020304" pitchFamily="18" charset="0"/>
                        <a:cs typeface="Times New Roman" panose="02020603050405020304" pitchFamily="18" charset="0"/>
                      </a:endParaRPr>
                    </a:p>
                  </a:txBody>
                  <a:tcPr/>
                </a:tc>
                <a:tc>
                  <a:txBody>
                    <a:bodyPr/>
                    <a:lstStyle/>
                    <a:p>
                      <a:pPr marL="342900" lvl="0" indent="-342900" algn="just">
                        <a:lnSpc>
                          <a:spcPct val="106000"/>
                        </a:lnSpc>
                        <a:spcAft>
                          <a:spcPts val="0"/>
                        </a:spcAft>
                        <a:buFont typeface="Oswald"/>
                        <a:buChar char="-"/>
                      </a:pPr>
                      <a:r>
                        <a:rPr lang="bg-BG" sz="1600" dirty="0">
                          <a:effectLst/>
                          <a:latin typeface="Times New Roman" panose="02020603050405020304" pitchFamily="18" charset="0"/>
                          <a:cs typeface="Times New Roman" panose="02020603050405020304" pitchFamily="18" charset="0"/>
                        </a:rPr>
                        <a:t>да могат да бъдат демонстрирани по надежден начин;</a:t>
                      </a:r>
                    </a:p>
                    <a:p>
                      <a:pPr marL="342900" lvl="0" indent="-342900" algn="just">
                        <a:lnSpc>
                          <a:spcPct val="106000"/>
                        </a:lnSpc>
                        <a:spcAft>
                          <a:spcPts val="0"/>
                        </a:spcAft>
                        <a:buFont typeface="Oswald"/>
                        <a:buChar char="-"/>
                      </a:pPr>
                      <a:r>
                        <a:rPr lang="bg-BG" sz="1600" dirty="0">
                          <a:effectLst/>
                          <a:latin typeface="Times New Roman" panose="02020603050405020304" pitchFamily="18" charset="0"/>
                          <a:cs typeface="Times New Roman" panose="02020603050405020304" pitchFamily="18" charset="0"/>
                        </a:rPr>
                        <a:t>да подлежат на оценка;</a:t>
                      </a:r>
                    </a:p>
                    <a:p>
                      <a:pPr marL="342900" lvl="0" indent="-342900" algn="just">
                        <a:lnSpc>
                          <a:spcPct val="106000"/>
                        </a:lnSpc>
                        <a:spcAft>
                          <a:spcPts val="0"/>
                        </a:spcAft>
                        <a:buFont typeface="Oswald"/>
                        <a:buChar char="-"/>
                      </a:pPr>
                      <a:r>
                        <a:rPr lang="bg-BG" sz="1600" dirty="0">
                          <a:effectLst/>
                          <a:latin typeface="Times New Roman" panose="02020603050405020304" pitchFamily="18" charset="0"/>
                          <a:cs typeface="Times New Roman" panose="02020603050405020304" pitchFamily="18" charset="0"/>
                        </a:rPr>
                        <a:t>да позволяват да се наблюдават постиженията и качеството на постиженията на учениците по време на часа.</a:t>
                      </a:r>
                      <a:endParaRPr lang="bg-BG"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3440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1600" dirty="0" err="1">
                          <a:effectLst/>
                          <a:latin typeface="Times New Roman" panose="02020603050405020304" pitchFamily="18" charset="0"/>
                          <a:cs typeface="Times New Roman" panose="02020603050405020304" pitchFamily="18" charset="0"/>
                        </a:rPr>
                        <a:t>Относими</a:t>
                      </a:r>
                      <a:r>
                        <a:rPr lang="bg-BG" sz="1600" dirty="0">
                          <a:effectLst/>
                          <a:latin typeface="Times New Roman" panose="02020603050405020304" pitchFamily="18" charset="0"/>
                          <a:cs typeface="Times New Roman" panose="02020603050405020304" pitchFamily="18" charset="0"/>
                        </a:rPr>
                        <a:t> към всички ученици</a:t>
                      </a:r>
                      <a:endParaRPr lang="bg-BG" sz="1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bg-BG" sz="1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1600" dirty="0">
                          <a:effectLst/>
                          <a:latin typeface="Times New Roman" panose="02020603050405020304" pitchFamily="18" charset="0"/>
                          <a:cs typeface="Times New Roman" panose="02020603050405020304" pitchFamily="18" charset="0"/>
                        </a:rPr>
                        <a:t> - в дейностите могат да се включат всички ученици, от талантливите до ученици със СОП</a:t>
                      </a:r>
                      <a:endParaRPr lang="bg-BG"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545192">
                <a:tc>
                  <a:txBody>
                    <a:bodyPr/>
                    <a:lstStyle/>
                    <a:p>
                      <a:pPr algn="just">
                        <a:lnSpc>
                          <a:spcPct val="106000"/>
                        </a:lnSpc>
                        <a:spcAft>
                          <a:spcPts val="0"/>
                        </a:spcAft>
                      </a:pPr>
                      <a:r>
                        <a:rPr lang="bg-BG" sz="1600" dirty="0">
                          <a:effectLst/>
                          <a:latin typeface="Times New Roman" panose="02020603050405020304" pitchFamily="18" charset="0"/>
                          <a:cs typeface="Times New Roman" panose="02020603050405020304" pitchFamily="18" charset="0"/>
                        </a:rPr>
                        <a:t>Да са свързани с целите и очакваните резултати на учебната програма за съответния клас (ниво по ОЕЕР)</a:t>
                      </a:r>
                      <a:endParaRPr lang="bg-B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1600" dirty="0">
                          <a:effectLst/>
                          <a:latin typeface="Times New Roman" panose="02020603050405020304" pitchFamily="18" charset="0"/>
                          <a:cs typeface="Times New Roman" panose="02020603050405020304" pitchFamily="18" charset="0"/>
                        </a:rPr>
                        <a:t>- мислете и планирайте въз основа на по-широките цели за постигане: учебна програма, ДОС</a:t>
                      </a:r>
                      <a:endParaRPr lang="bg-BG"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1669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7"/>
          <p:cNvSpPr txBox="1">
            <a:spLocks noGrp="1"/>
          </p:cNvSpPr>
          <p:nvPr>
            <p:ph type="title"/>
          </p:nvPr>
        </p:nvSpPr>
        <p:spPr>
          <a:xfrm>
            <a:off x="937260" y="856175"/>
            <a:ext cx="8949690" cy="566700"/>
          </a:xfrm>
          <a:prstGeom prst="rect">
            <a:avLst/>
          </a:prstGeom>
          <a:noFill/>
          <a:ln>
            <a:noFill/>
          </a:ln>
        </p:spPr>
        <p:txBody>
          <a:bodyPr spcFirstLastPara="1" vert="horz" wrap="square" lIns="91425" tIns="45700" rIns="91425" bIns="45700" rtlCol="0" anchor="b" anchorCtr="0">
            <a:noAutofit/>
          </a:bodyPr>
          <a:lstStyle/>
          <a:p>
            <a:pPr algn="ctr"/>
            <a:r>
              <a:rPr lang="bg-BG" sz="2800" b="1" dirty="0">
                <a:solidFill>
                  <a:schemeClr val="tx1"/>
                </a:solidFill>
                <a:latin typeface="Times New Roman" panose="02020603050405020304" pitchFamily="18" charset="0"/>
                <a:cs typeface="Times New Roman" panose="02020603050405020304" pitchFamily="18" charset="0"/>
              </a:rPr>
              <a:t>К</a:t>
            </a:r>
            <a:r>
              <a:rPr lang="en-US" sz="2800" b="1" dirty="0" err="1">
                <a:solidFill>
                  <a:schemeClr val="tx1"/>
                </a:solidFill>
                <a:latin typeface="Times New Roman" panose="02020603050405020304" pitchFamily="18" charset="0"/>
                <a:cs typeface="Times New Roman" panose="02020603050405020304" pitchFamily="18" charset="0"/>
              </a:rPr>
              <a:t>акво</a:t>
            </a:r>
            <a:r>
              <a:rPr lang="en-US" sz="2800" b="1" dirty="0">
                <a:solidFill>
                  <a:schemeClr val="tx1"/>
                </a:solidFill>
                <a:latin typeface="Times New Roman" panose="02020603050405020304" pitchFamily="18" charset="0"/>
                <a:cs typeface="Times New Roman" panose="02020603050405020304" pitchFamily="18" charset="0"/>
              </a:rPr>
              <a:t> е </a:t>
            </a:r>
            <a:r>
              <a:rPr lang="en-US" sz="2800" b="1" dirty="0" err="1">
                <a:solidFill>
                  <a:schemeClr val="tx1"/>
                </a:solidFill>
                <a:latin typeface="Times New Roman" panose="02020603050405020304" pitchFamily="18" charset="0"/>
                <a:cs typeface="Times New Roman" panose="02020603050405020304" pitchFamily="18" charset="0"/>
              </a:rPr>
              <a:t>позитивна</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Култура</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на</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учене</a:t>
            </a:r>
            <a:r>
              <a:rPr lang="bg-BG" sz="2800" b="1" dirty="0">
                <a:solidFill>
                  <a:schemeClr val="tx1"/>
                </a:solidFill>
                <a:latin typeface="Times New Roman" panose="02020603050405020304" pitchFamily="18" charset="0"/>
                <a:cs typeface="Times New Roman" panose="02020603050405020304" pitchFamily="18" charset="0"/>
              </a:rPr>
              <a:t>?</a:t>
            </a:r>
            <a:r>
              <a:rPr lang="en-US" sz="2800" b="1" dirty="0">
                <a:solidFill>
                  <a:schemeClr val="tx1"/>
                </a:solidFill>
                <a:latin typeface="Times New Roman" panose="02020603050405020304" pitchFamily="18" charset="0"/>
                <a:cs typeface="Times New Roman" panose="02020603050405020304" pitchFamily="18" charset="0"/>
              </a:rPr>
              <a:t> </a:t>
            </a:r>
            <a:endParaRPr sz="2800" b="1" dirty="0">
              <a:solidFill>
                <a:schemeClr val="tx1"/>
              </a:solidFill>
              <a:latin typeface="Times New Roman" panose="02020603050405020304" pitchFamily="18" charset="0"/>
              <a:cs typeface="Times New Roman" panose="02020603050405020304" pitchFamily="18" charset="0"/>
            </a:endParaRPr>
          </a:p>
        </p:txBody>
      </p:sp>
      <p:sp>
        <p:nvSpPr>
          <p:cNvPr id="113" name="Google Shape;113;p7"/>
          <p:cNvSpPr txBox="1">
            <a:spLocks noGrp="1"/>
          </p:cNvSpPr>
          <p:nvPr>
            <p:ph type="body" idx="1"/>
          </p:nvPr>
        </p:nvSpPr>
        <p:spPr>
          <a:xfrm>
            <a:off x="937261" y="1644350"/>
            <a:ext cx="4674870" cy="4333540"/>
          </a:xfrm>
          <a:prstGeom prst="rect">
            <a:avLst/>
          </a:prstGeom>
          <a:noFill/>
          <a:ln>
            <a:noFill/>
          </a:ln>
        </p:spPr>
        <p:txBody>
          <a:bodyPr spcFirstLastPara="1" vert="horz" wrap="square" lIns="91425" tIns="45700" rIns="91425" bIns="45700" rtlCol="0" anchor="t" anchorCtr="0">
            <a:noAutofit/>
          </a:bodyPr>
          <a:lstStyle/>
          <a:p>
            <a:pPr marL="285750" indent="-285750">
              <a:spcBef>
                <a:spcPts val="0"/>
              </a:spcBef>
              <a:buFont typeface="Wingdings" panose="05000000000000000000" pitchFamily="2" charset="2"/>
              <a:buChar char="§"/>
            </a:pPr>
            <a:r>
              <a:rPr lang="en-US" sz="2000" b="1" dirty="0">
                <a:solidFill>
                  <a:schemeClr val="tx1"/>
                </a:solidFill>
                <a:latin typeface="Times New Roman" panose="02020603050405020304" pitchFamily="18" charset="0"/>
                <a:cs typeface="Times New Roman" panose="02020603050405020304" pitchFamily="18" charset="0"/>
              </a:rPr>
              <a:t>К</a:t>
            </a:r>
            <a:r>
              <a:rPr lang="bg-BG" sz="2000" b="1" dirty="0">
                <a:solidFill>
                  <a:schemeClr val="tx1"/>
                </a:solidFill>
                <a:latin typeface="Times New Roman" panose="02020603050405020304" pitchFamily="18" charset="0"/>
                <a:cs typeface="Times New Roman" panose="02020603050405020304" pitchFamily="18" charset="0"/>
              </a:rPr>
              <a:t>ултура на учене е </a:t>
            </a:r>
            <a:r>
              <a:rPr lang="en-US" sz="2000" b="1" dirty="0">
                <a:solidFill>
                  <a:schemeClr val="tx1"/>
                </a:solidFill>
                <a:latin typeface="Times New Roman" panose="02020603050405020304" pitchFamily="18" charset="0"/>
                <a:cs typeface="Times New Roman" panose="02020603050405020304" pitchFamily="18" charset="0"/>
              </a:rPr>
              <a:t>≠</a:t>
            </a:r>
            <a:r>
              <a:rPr lang="bg-BG" sz="2000" b="1" dirty="0">
                <a:solidFill>
                  <a:schemeClr val="tx1"/>
                </a:solidFill>
                <a:latin typeface="Times New Roman" panose="02020603050405020304" pitchFamily="18" charset="0"/>
                <a:cs typeface="Times New Roman" panose="02020603050405020304" pitchFamily="18" charset="0"/>
              </a:rPr>
              <a:t> от дисциплина</a:t>
            </a:r>
          </a:p>
          <a:p>
            <a:pPr marL="0" indent="0">
              <a:spcBef>
                <a:spcPts val="0"/>
              </a:spcBef>
            </a:pPr>
            <a:endParaRPr sz="2000" b="1" dirty="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AutoNum type="arabicPeriod"/>
            </a:pPr>
            <a:r>
              <a:rPr lang="bg-BG" sz="2000" dirty="0">
                <a:solidFill>
                  <a:schemeClr val="tx1"/>
                </a:solidFill>
                <a:latin typeface="Times New Roman" panose="02020603050405020304" pitchFamily="18" charset="0"/>
                <a:cs typeface="Times New Roman" panose="02020603050405020304" pitchFamily="18" charset="0"/>
              </a:rPr>
              <a:t>В началото на работа с даден клас заедно си създаваме правила и последствия;</a:t>
            </a:r>
          </a:p>
          <a:p>
            <a:pPr marL="342900" indent="-342900">
              <a:spcBef>
                <a:spcPts val="0"/>
              </a:spcBef>
              <a:buAutoNum type="arabicPeriod"/>
            </a:pPr>
            <a:r>
              <a:rPr lang="bg-BG" sz="2000" dirty="0">
                <a:solidFill>
                  <a:schemeClr val="tx1"/>
                </a:solidFill>
                <a:latin typeface="Times New Roman" panose="02020603050405020304" pitchFamily="18" charset="0"/>
                <a:cs typeface="Times New Roman" panose="02020603050405020304" pitchFamily="18" charset="0"/>
              </a:rPr>
              <a:t>В хода на всеки час следим за тяхното спазване;</a:t>
            </a:r>
          </a:p>
          <a:p>
            <a:pPr marL="342900" indent="-342900">
              <a:spcBef>
                <a:spcPts val="0"/>
              </a:spcBef>
              <a:buAutoNum type="arabicPeriod"/>
            </a:pPr>
            <a:r>
              <a:rPr lang="bg-BG" sz="2000" dirty="0">
                <a:solidFill>
                  <a:schemeClr val="tx1"/>
                </a:solidFill>
                <a:latin typeface="Times New Roman" panose="02020603050405020304" pitchFamily="18" charset="0"/>
                <a:cs typeface="Times New Roman" panose="02020603050405020304" pitchFamily="18" charset="0"/>
              </a:rPr>
              <a:t>Създаване на позитивна и уютна среда за учене в класната стая (онагледяване, постери, дидактически материали, технически средства)</a:t>
            </a:r>
          </a:p>
          <a:p>
            <a:pPr marL="0" indent="0">
              <a:spcBef>
                <a:spcPts val="0"/>
              </a:spcBef>
            </a:pPr>
            <a:endParaRPr lang="bg-BG" sz="1800" dirty="0"/>
          </a:p>
          <a:p>
            <a:pPr marL="342900" indent="-342900">
              <a:spcBef>
                <a:spcPts val="0"/>
              </a:spcBef>
              <a:buAutoNum type="arabicPeriod"/>
            </a:pPr>
            <a:endParaRPr sz="1800" dirty="0"/>
          </a:p>
        </p:txBody>
      </p:sp>
      <p:pic>
        <p:nvPicPr>
          <p:cNvPr id="114" name="Google Shape;114;p7"/>
          <p:cNvPicPr preferRelativeResize="0"/>
          <p:nvPr/>
        </p:nvPicPr>
        <p:blipFill rotWithShape="1">
          <a:blip r:embed="rId3">
            <a:alphaModFix/>
          </a:blip>
          <a:srcRect/>
          <a:stretch/>
        </p:blipFill>
        <p:spPr>
          <a:xfrm>
            <a:off x="6096000" y="2053650"/>
            <a:ext cx="4401900" cy="3201376"/>
          </a:xfrm>
          <a:prstGeom prst="rect">
            <a:avLst/>
          </a:prstGeom>
          <a:noFill/>
          <a:ln>
            <a:noFill/>
          </a:ln>
        </p:spPr>
      </p:pic>
    </p:spTree>
    <p:extLst>
      <p:ext uri="{BB962C8B-B14F-4D97-AF65-F5344CB8AC3E}">
        <p14:creationId xmlns:p14="http://schemas.microsoft.com/office/powerpoint/2010/main" val="2562321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285751"/>
            <a:ext cx="9307830" cy="480060"/>
          </a:xfrm>
        </p:spPr>
        <p:txBody>
          <a:bodyPr>
            <a:normAutofit/>
          </a:bodyPr>
          <a:lstStyle/>
          <a:p>
            <a:pPr algn="ctr">
              <a:defRPr/>
            </a:pPr>
            <a:r>
              <a:rPr lang="bg-BG" sz="2000" b="1" dirty="0">
                <a:solidFill>
                  <a:schemeClr val="tx1"/>
                </a:solidFill>
                <a:latin typeface="Times New Roman" panose="02020603050405020304" pitchFamily="18" charset="0"/>
                <a:cs typeface="Times New Roman" panose="02020603050405020304" pitchFamily="18" charset="0"/>
              </a:rPr>
              <a:t>КОМПЕТЕНТНОСТНИЯТ ПОДХОД В ОБУЧЕНИЕТО</a:t>
            </a:r>
            <a:endParaRPr lang="bg-BG" sz="2000"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p:cNvSpPr txBox="1">
            <a:spLocks noGrp="1"/>
          </p:cNvSpPr>
          <p:nvPr>
            <p:ph idx="1"/>
          </p:nvPr>
        </p:nvSpPr>
        <p:spPr>
          <a:xfrm>
            <a:off x="251460" y="1125539"/>
            <a:ext cx="11094202" cy="5421997"/>
          </a:xfrm>
        </p:spPr>
        <p:txBody>
          <a:bodyPr wrap="square" rtlCol="0">
            <a:spAutoFit/>
          </a:bodyPr>
          <a:lstStyle/>
          <a:p>
            <a:pPr marL="342900" lvl="1" indent="0">
              <a:lnSpc>
                <a:spcPct val="150000"/>
              </a:lnSpc>
              <a:buNone/>
              <a:defRPr/>
            </a:pPr>
            <a:r>
              <a:rPr lang="ru-RU" dirty="0">
                <a:solidFill>
                  <a:schemeClr val="tx1"/>
                </a:solidFill>
                <a:latin typeface="Times New Roman" panose="02020603050405020304" pitchFamily="18" charset="0"/>
                <a:cs typeface="Times New Roman" panose="02020603050405020304" pitchFamily="18" charset="0"/>
              </a:rPr>
              <a:t>След 2000 година в образователната практика на редица държави започва да се говори за компетентностно ориентирано образование, като образователните реформи и смяната на образователната парадигма на индустриалното общество все повече се свързават с компентентносния подход.</a:t>
            </a:r>
          </a:p>
          <a:p>
            <a:pPr marL="342900" lvl="1" indent="0">
              <a:lnSpc>
                <a:spcPct val="150000"/>
              </a:lnSpc>
              <a:buNone/>
              <a:defRPr/>
            </a:pPr>
            <a:r>
              <a:rPr lang="ru-RU" dirty="0">
                <a:solidFill>
                  <a:schemeClr val="tx1"/>
                </a:solidFill>
                <a:latin typeface="Times New Roman" panose="02020603050405020304" pitchFamily="18" charset="0"/>
                <a:cs typeface="Times New Roman" panose="02020603050405020304" pitchFamily="18" charset="0"/>
              </a:rPr>
              <a:t>Днес от учителя най-малко се очаква да бъде източник на информация, а много повече да провокира интереса към учене, да свърже различни знания във всеки един час, да направи обучението по-практически ориентирано. </a:t>
            </a:r>
          </a:p>
          <a:p>
            <a:pPr marL="342900" lvl="1" indent="0">
              <a:lnSpc>
                <a:spcPct val="150000"/>
              </a:lnSpc>
              <a:buNone/>
              <a:defRPr/>
            </a:pPr>
            <a:r>
              <a:rPr lang="ru-RU" dirty="0">
                <a:solidFill>
                  <a:schemeClr val="tx1"/>
                </a:solidFill>
                <a:latin typeface="Times New Roman" panose="02020603050405020304" pitchFamily="18" charset="0"/>
                <a:cs typeface="Times New Roman" panose="02020603050405020304" pitchFamily="18" charset="0"/>
              </a:rPr>
              <a:t>Смяната на фокуса  в обучението от преподаване на знания към овладяване на ключови компетентности и развиттието на способности да се решават проблеми извежда на преден план основните характеристики на компетентностния подход:</a:t>
            </a:r>
          </a:p>
          <a:p>
            <a:pPr marL="628650" lvl="1">
              <a:lnSpc>
                <a:spcPct val="150000"/>
              </a:lnSpc>
              <a:buFont typeface="Arial" panose="020B0604020202020204" pitchFamily="34" charset="0"/>
              <a:buChar char="•"/>
              <a:defRPr/>
            </a:pPr>
            <a:r>
              <a:rPr lang="ru-RU" b="1" dirty="0">
                <a:solidFill>
                  <a:schemeClr val="tx1"/>
                </a:solidFill>
                <a:latin typeface="Times New Roman" panose="02020603050405020304" pitchFamily="18" charset="0"/>
                <a:cs typeface="Times New Roman" panose="02020603050405020304" pitchFamily="18" charset="0"/>
              </a:rPr>
              <a:t>интегрирано междупредметно взаимодействие;</a:t>
            </a:r>
          </a:p>
          <a:p>
            <a:pPr marL="628650" lvl="1">
              <a:lnSpc>
                <a:spcPct val="150000"/>
              </a:lnSpc>
              <a:buFont typeface="Arial" panose="020B0604020202020204" pitchFamily="34" charset="0"/>
              <a:buChar char="•"/>
              <a:defRPr/>
            </a:pPr>
            <a:r>
              <a:rPr lang="ru-RU" b="1" dirty="0">
                <a:solidFill>
                  <a:schemeClr val="tx1"/>
                </a:solidFill>
                <a:latin typeface="Times New Roman" panose="02020603050405020304" pitchFamily="18" charset="0"/>
                <a:cs typeface="Times New Roman" panose="02020603050405020304" pitchFamily="18" charset="0"/>
              </a:rPr>
              <a:t>практическа насоченост на обучението;</a:t>
            </a:r>
          </a:p>
          <a:p>
            <a:pPr marL="628650" lvl="1">
              <a:lnSpc>
                <a:spcPct val="150000"/>
              </a:lnSpc>
              <a:buFont typeface="Arial" panose="020B0604020202020204" pitchFamily="34" charset="0"/>
              <a:buChar char="•"/>
              <a:defRPr/>
            </a:pPr>
            <a:r>
              <a:rPr lang="ru-RU" b="1" dirty="0">
                <a:solidFill>
                  <a:schemeClr val="tx1"/>
                </a:solidFill>
                <a:latin typeface="Times New Roman" panose="02020603050405020304" pitchFamily="18" charset="0"/>
                <a:cs typeface="Times New Roman" panose="02020603050405020304" pitchFamily="18" charset="0"/>
              </a:rPr>
              <a:t>ориентация към резултати;</a:t>
            </a:r>
          </a:p>
          <a:p>
            <a:pPr marL="628650" lvl="1">
              <a:lnSpc>
                <a:spcPct val="150000"/>
              </a:lnSpc>
              <a:buFont typeface="Arial" panose="020B0604020202020204" pitchFamily="34" charset="0"/>
              <a:buChar char="•"/>
              <a:defRPr/>
            </a:pPr>
            <a:r>
              <a:rPr lang="ru-RU" b="1" dirty="0">
                <a:solidFill>
                  <a:schemeClr val="tx1"/>
                </a:solidFill>
                <a:latin typeface="Times New Roman" panose="02020603050405020304" pitchFamily="18" charset="0"/>
                <a:cs typeface="Times New Roman" panose="02020603050405020304" pitchFamily="18" charset="0"/>
              </a:rPr>
              <a:t>прилагане на иновативни подходи и практики в процеса на преподаване и учене.</a:t>
            </a:r>
          </a:p>
          <a:p>
            <a:pPr marL="628650" lvl="1">
              <a:lnSpc>
                <a:spcPct val="150000"/>
              </a:lnSpc>
              <a:buFont typeface="Arial" panose="020B0604020202020204" pitchFamily="34" charset="0"/>
              <a:buChar char="•"/>
              <a:defRPr/>
            </a:pP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658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761" y="676368"/>
            <a:ext cx="9307830" cy="480060"/>
          </a:xfrm>
        </p:spPr>
        <p:txBody>
          <a:bodyPr>
            <a:normAutofit/>
          </a:bodyPr>
          <a:lstStyle/>
          <a:p>
            <a:pPr algn="ctr">
              <a:defRPr/>
            </a:pPr>
            <a:r>
              <a:rPr lang="bg-BG" sz="2000" b="1" dirty="0">
                <a:solidFill>
                  <a:schemeClr val="tx1"/>
                </a:solidFill>
                <a:latin typeface="Times New Roman" panose="02020603050405020304" pitchFamily="18" charset="0"/>
                <a:cs typeface="Times New Roman" panose="02020603050405020304" pitchFamily="18" charset="0"/>
              </a:rPr>
              <a:t>КОМПЕТЕНТНОСТНИЯТ ПОДХОД В ОБУЧЕНИЕТО</a:t>
            </a:r>
            <a:endParaRPr lang="bg-BG" sz="2000"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p:cNvSpPr txBox="1">
            <a:spLocks noGrp="1"/>
          </p:cNvSpPr>
          <p:nvPr>
            <p:ph idx="1"/>
          </p:nvPr>
        </p:nvSpPr>
        <p:spPr>
          <a:xfrm>
            <a:off x="446769" y="1906774"/>
            <a:ext cx="11094202" cy="3929281"/>
          </a:xfrm>
        </p:spPr>
        <p:txBody>
          <a:bodyPr wrap="square" rtlCol="0">
            <a:spAutoFit/>
          </a:bodyPr>
          <a:lstStyle/>
          <a:p>
            <a:pPr marL="628650" lvl="1">
              <a:lnSpc>
                <a:spcPct val="150000"/>
              </a:lnSpc>
              <a:buFont typeface="Arial" panose="020B0604020202020204" pitchFamily="34" charset="0"/>
              <a:buChar char="•"/>
              <a:defRPr/>
            </a:pPr>
            <a:r>
              <a:rPr lang="ru-RU" dirty="0">
                <a:solidFill>
                  <a:schemeClr val="tx1"/>
                </a:solidFill>
                <a:latin typeface="Times New Roman" panose="02020603050405020304" pitchFamily="18" charset="0"/>
                <a:cs typeface="Times New Roman" panose="02020603050405020304" pitchFamily="18" charset="0"/>
              </a:rPr>
              <a:t>Компетентностният подход дава предимство на творческия урок, който предлага разнообразни и продуктивни дейности при ефективно управление на времето и подходящи образователни ресурси.</a:t>
            </a:r>
          </a:p>
          <a:p>
            <a:pPr marL="628650" lvl="1">
              <a:lnSpc>
                <a:spcPct val="150000"/>
              </a:lnSpc>
              <a:buFont typeface="Arial" panose="020B0604020202020204" pitchFamily="34" charset="0"/>
              <a:buChar char="•"/>
              <a:defRPr/>
            </a:pPr>
            <a:r>
              <a:rPr lang="ru-RU" dirty="0">
                <a:solidFill>
                  <a:schemeClr val="tx1"/>
                </a:solidFill>
                <a:latin typeface="Times New Roman" panose="02020603050405020304" pitchFamily="18" charset="0"/>
                <a:cs typeface="Times New Roman" panose="02020603050405020304" pitchFamily="18" charset="0"/>
              </a:rPr>
              <a:t>Най-голямото предизивкателство пред съвременния учител е да е вдъхновява учениците си да осъзнаят смисъла от придобиването на умения.</a:t>
            </a:r>
          </a:p>
          <a:p>
            <a:pPr marL="628650" lvl="1">
              <a:lnSpc>
                <a:spcPct val="150000"/>
              </a:lnSpc>
              <a:buFont typeface="Arial" panose="020B0604020202020204" pitchFamily="34" charset="0"/>
              <a:buChar char="•"/>
              <a:defRPr/>
            </a:pPr>
            <a:r>
              <a:rPr lang="ru-RU" dirty="0">
                <a:solidFill>
                  <a:schemeClr val="tx1"/>
                </a:solidFill>
                <a:latin typeface="Times New Roman" panose="02020603050405020304" pitchFamily="18" charset="0"/>
                <a:cs typeface="Times New Roman" panose="02020603050405020304" pitchFamily="18" charset="0"/>
              </a:rPr>
              <a:t>Целенасочената работа за формиране на определена компетентност е необходимо условия за постигане на останалите ключови компетентности, а интегритетът на учебното съдържание извежда на преден план екипната работа на учителите. </a:t>
            </a:r>
          </a:p>
          <a:p>
            <a:pPr marL="628650" lvl="1">
              <a:lnSpc>
                <a:spcPct val="150000"/>
              </a:lnSpc>
              <a:buFont typeface="Arial" panose="020B0604020202020204" pitchFamily="34" charset="0"/>
              <a:buChar char="•"/>
              <a:defRPr/>
            </a:pPr>
            <a:endParaRPr lang="ru-RU" dirty="0">
              <a:solidFill>
                <a:schemeClr val="tx1"/>
              </a:solidFill>
              <a:latin typeface="Times New Roman" panose="02020603050405020304" pitchFamily="18" charset="0"/>
              <a:cs typeface="Times New Roman" panose="02020603050405020304" pitchFamily="18" charset="0"/>
            </a:endParaRPr>
          </a:p>
          <a:p>
            <a:pPr marL="628650" lvl="1">
              <a:lnSpc>
                <a:spcPct val="150000"/>
              </a:lnSpc>
              <a:buFont typeface="Arial" panose="020B0604020202020204" pitchFamily="34" charset="0"/>
              <a:buChar char="•"/>
              <a:defRPr/>
            </a:pP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29475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C43685-694E-4579-B109-3C418D49DA65}">
  <ds:schemaRefs>
    <ds:schemaRef ds:uri="http://schemas.microsoft.com/office/2006/documentManagement/types"/>
    <ds:schemaRef ds:uri="230e9df3-be65-4c73-a93b-d1236ebd677e"/>
    <ds:schemaRef ds:uri="http://purl.org/dc/elements/1.1/"/>
    <ds:schemaRef ds:uri="http://schemas.microsoft.com/office/infopath/2007/PartnerControls"/>
    <ds:schemaRef ds:uri="http://schemas.openxmlformats.org/package/2006/metadata/core-properties"/>
    <ds:schemaRef ds:uri="16c05727-aa75-4e4a-9b5f-8a80a1165891"/>
    <ds:schemaRef ds:uri="http://schemas.microsoft.com/office/2006/metadata/properties"/>
    <ds:schemaRef ds:uri="http://schemas.microsoft.com/sharepoint/v3"/>
    <ds:schemaRef ds:uri="71af3243-3dd4-4a8d-8c0d-dd76da1f02a5"/>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3.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Wisp</Template>
  <TotalTime>3212</TotalTime>
  <Words>5065</Words>
  <Application>Microsoft Office PowerPoint</Application>
  <PresentationFormat>Widescreen</PresentationFormat>
  <Paragraphs>308</Paragraphs>
  <Slides>36</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36</vt:i4>
      </vt:variant>
    </vt:vector>
  </HeadingPairs>
  <TitlesOfParts>
    <vt:vector size="50" baseType="lpstr">
      <vt:lpstr>Arial</vt:lpstr>
      <vt:lpstr>Calibri</vt:lpstr>
      <vt:lpstr>Calibri Light</vt:lpstr>
      <vt:lpstr>Century Gothic</vt:lpstr>
      <vt:lpstr>Gilam</vt:lpstr>
      <vt:lpstr>Helen Bg Cond</vt:lpstr>
      <vt:lpstr>Libre Franklin</vt:lpstr>
      <vt:lpstr>Oswald</vt:lpstr>
      <vt:lpstr>Times New Roman</vt:lpstr>
      <vt:lpstr>Times#20New#20Roman</vt:lpstr>
      <vt:lpstr>Verdana</vt:lpstr>
      <vt:lpstr>Wingdings</vt:lpstr>
      <vt:lpstr>Wingdings 3</vt:lpstr>
      <vt:lpstr>Wisp</vt:lpstr>
      <vt:lpstr>РАБОТНА СРЕЩА С НОВОНАЗНАЧЕНИ УЧИТЕЛИ И УЧИТЕЛИ С ДО 3 ГОДИНИ СТАЖ  ПО БЪЛГАРСКИ ЕЗИК И ЛИТЕРАТУРА  ОТ ОБЛАСТ БУРГАС</vt:lpstr>
      <vt:lpstr>ОСНОВНИ АКЦЕНТИ</vt:lpstr>
      <vt:lpstr>Наличието на внимателно съставен план на урока позволява учителят:    - да влезе в класната стая с повече увереност;    - да увеличи максимално предаването на учебното съдържание като смислено учебно изживяване и за учениците. Планът на урока е основен инструмент на учителя. Той е общ план на учебните цели, учебни дейности и средства за постигането им.  </vt:lpstr>
      <vt:lpstr> Успешният план на урока интегрира три ключови компонента: 1. Цели на обучението: какво трябва да научат учениците. 2. Учебни дейности: как това (научаването) да се случи ефективно по време на учебния час чрез проектираните учебни дейности (т.е. те трябва да с подходящи спрямо целите). 3. Оценяване за проверка на разбирането на учениците: какви стратегии да ползва/ разработи за получаване на обратна връзка за обучението на учениците. Продуктивният урок: - не е този, в който всичко върви точно, както е планирано; - е този, в който и учениците, и учителят се учат един от друг.          </vt:lpstr>
      <vt:lpstr>         </vt:lpstr>
      <vt:lpstr>PowerPoint Presentation</vt:lpstr>
      <vt:lpstr>Какво е позитивна Култура на учене? </vt:lpstr>
      <vt:lpstr>КОМПЕТЕНТНОСТНИЯТ ПОДХОД В ОБУЧЕНИЕТО</vt:lpstr>
      <vt:lpstr>КОМПЕТЕНТНОСТНИЯТ ПОДХОД В ОБУЧЕНИЕТО</vt:lpstr>
      <vt:lpstr>ЗА КОМПЕТЕНТНОСТИТЕ</vt:lpstr>
      <vt:lpstr>За компетентностния подход</vt:lpstr>
      <vt:lpstr>За прехода от знания към умения</vt:lpstr>
      <vt:lpstr>В помощ на учителя по БЕЛ</vt:lpstr>
      <vt:lpstr>Формиращо оценяване</vt:lpstr>
      <vt:lpstr>Основни принципи, определящи съдържателното функциониране на формиращото оценяване  </vt:lpstr>
      <vt:lpstr>Формиращо оценяване</vt:lpstr>
      <vt:lpstr>Формиращо оценяване</vt:lpstr>
      <vt:lpstr>УЧЕБНИ ПРОГРАМИ ПО БЕЛ</vt:lpstr>
      <vt:lpstr>УЧЕБНИ ПРОГРАМИ ПО БЕЛ – СТРУКТУРА</vt:lpstr>
      <vt:lpstr>Нормативна уредба Наредба № 6 от 11.08.2016 г. за усвояването на българския книжовен език</vt:lpstr>
      <vt:lpstr>Нормативна уредба Наредба № 6 от 11.08.2016 г. за усвояването на българския книжовен език</vt:lpstr>
      <vt:lpstr>Нормативна уредба Наредба № 6 от 11.08.2016 г. за усвояването на българския книжовен език</vt:lpstr>
      <vt:lpstr>Нормативна уредба Наредба № 6 от 11.08.2016 г. за усвояването на българския книжовен език</vt:lpstr>
      <vt:lpstr>Нормативна уредба Наредба за приобщаващото образование</vt:lpstr>
      <vt:lpstr>Нормативна уредба Наредба за приобщаващото образование</vt:lpstr>
      <vt:lpstr>PowerPoint Presentation</vt:lpstr>
      <vt:lpstr>НОРМАТИВНАТА УРЕДБА</vt:lpstr>
      <vt:lpstr>НОРМАТИВНАТА УРЕДБА</vt:lpstr>
      <vt:lpstr>НОРМАТИВНАТА УРЕДБА</vt:lpstr>
      <vt:lpstr>НОРМАТИВНАТА УРЕДБА</vt:lpstr>
      <vt:lpstr>НОРМАТИВНАТА УРЕДБА</vt:lpstr>
      <vt:lpstr>НОРМАТИВНАТА УРЕДБА</vt:lpstr>
      <vt:lpstr>PowerPoint Presentation</vt:lpstr>
      <vt:lpstr>ИЗПИТИ В ПРОЦЕСА НА УЧИЛИЩНОТО ОБУЧЕНИЕ – ПРОДЪЛЖИТЕЛНОСТ  </vt:lpstr>
      <vt:lpstr>ВЪПРОСИ?</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Desislava  Marinova</dc:creator>
  <cp:lastModifiedBy>Слава   Гиздова-Петкова (РУО-Бургас)</cp:lastModifiedBy>
  <cp:revision>295</cp:revision>
  <dcterms:created xsi:type="dcterms:W3CDTF">2022-08-18T18:33:02Z</dcterms:created>
  <dcterms:modified xsi:type="dcterms:W3CDTF">2023-11-09T10:48:43Z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