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89">
  <p:sldMasterIdLst>
    <p:sldMasterId id="2147483648" r:id="rId1"/>
  </p:sldMasterIdLst>
  <p:notesMasterIdLst>
    <p:notesMasterId r:id="rId32"/>
  </p:notesMasterIdLst>
  <p:sldIdLst>
    <p:sldId id="256" r:id="rId2"/>
    <p:sldId id="343" r:id="rId3"/>
    <p:sldId id="328" r:id="rId4"/>
    <p:sldId id="329" r:id="rId5"/>
    <p:sldId id="339" r:id="rId6"/>
    <p:sldId id="336" r:id="rId7"/>
    <p:sldId id="337" r:id="rId8"/>
    <p:sldId id="338" r:id="rId9"/>
    <p:sldId id="352" r:id="rId10"/>
    <p:sldId id="294" r:id="rId11"/>
    <p:sldId id="296" r:id="rId12"/>
    <p:sldId id="286" r:id="rId13"/>
    <p:sldId id="321" r:id="rId14"/>
    <p:sldId id="287" r:id="rId15"/>
    <p:sldId id="347" r:id="rId16"/>
    <p:sldId id="324" r:id="rId17"/>
    <p:sldId id="344" r:id="rId18"/>
    <p:sldId id="325" r:id="rId19"/>
    <p:sldId id="345" r:id="rId20"/>
    <p:sldId id="340" r:id="rId21"/>
    <p:sldId id="341" r:id="rId22"/>
    <p:sldId id="346" r:id="rId23"/>
    <p:sldId id="326" r:id="rId24"/>
    <p:sldId id="342" r:id="rId25"/>
    <p:sldId id="351" r:id="rId26"/>
    <p:sldId id="327" r:id="rId27"/>
    <p:sldId id="350" r:id="rId28"/>
    <p:sldId id="348" r:id="rId29"/>
    <p:sldId id="349" r:id="rId30"/>
    <p:sldId id="32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7233" autoAdjust="0"/>
    <p:restoredTop sz="86357" autoAdjust="0"/>
  </p:normalViewPr>
  <p:slideViewPr>
    <p:cSldViewPr>
      <p:cViewPr varScale="1">
        <p:scale>
          <a:sx n="111" d="100"/>
          <a:sy n="111" d="100"/>
        </p:scale>
        <p:origin x="12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332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5FAB26-A5A9-48BA-9A22-E24866FF451F}" type="datetimeFigureOut">
              <a:rPr lang="en-GB" smtClean="0"/>
              <a:pPr/>
              <a:t>15/02/2024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E2E304-BE40-4B8B-A079-422FAFBEC5F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AE2E304-BE40-4B8B-A079-422FAFBEC5FF}"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E2E304-BE40-4B8B-A079-422FAFBEC5FF}" type="slidenum">
              <a:rPr lang="en-GB" smtClean="0"/>
              <a:pPr/>
              <a:t>25</a:t>
            </a:fld>
            <a:endParaRPr lang="en-GB"/>
          </a:p>
        </p:txBody>
      </p:sp>
    </p:spTree>
    <p:extLst>
      <p:ext uri="{BB962C8B-B14F-4D97-AF65-F5344CB8AC3E}">
        <p14:creationId xmlns:p14="http://schemas.microsoft.com/office/powerpoint/2010/main" val="3347121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E2E304-BE40-4B8B-A079-422FAFBEC5FF}" type="slidenum">
              <a:rPr lang="en-GB" smtClean="0"/>
              <a:pPr/>
              <a:t>26</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E2E304-BE40-4B8B-A079-422FAFBEC5FF}" type="slidenum">
              <a:rPr lang="en-GB" smtClean="0"/>
              <a:pPr/>
              <a:t>27</a:t>
            </a:fld>
            <a:endParaRPr lang="en-GB"/>
          </a:p>
        </p:txBody>
      </p:sp>
    </p:spTree>
    <p:extLst>
      <p:ext uri="{BB962C8B-B14F-4D97-AF65-F5344CB8AC3E}">
        <p14:creationId xmlns:p14="http://schemas.microsoft.com/office/powerpoint/2010/main" val="3072928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E2E304-BE40-4B8B-A079-422FAFBEC5FF}" type="slidenum">
              <a:rPr lang="en-GB" smtClean="0"/>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E2E304-BE40-4B8B-A079-422FAFBEC5FF}" type="slidenum">
              <a:rPr lang="en-GB" smtClean="0"/>
              <a:pPr/>
              <a:t>9</a:t>
            </a:fld>
            <a:endParaRPr lang="en-GB"/>
          </a:p>
        </p:txBody>
      </p:sp>
    </p:spTree>
    <p:extLst>
      <p:ext uri="{BB962C8B-B14F-4D97-AF65-F5344CB8AC3E}">
        <p14:creationId xmlns:p14="http://schemas.microsoft.com/office/powerpoint/2010/main" val="1907547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E2E304-BE40-4B8B-A079-422FAFBEC5FF}" type="slidenum">
              <a:rPr lang="en-GB" smtClean="0"/>
              <a:pPr/>
              <a:t>10</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E2E304-BE40-4B8B-A079-422FAFBEC5FF}" type="slidenum">
              <a:rPr lang="en-GB" smtClean="0"/>
              <a:pPr/>
              <a:t>11</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E2E304-BE40-4B8B-A079-422FAFBEC5FF}" type="slidenum">
              <a:rPr lang="en-GB" smtClean="0"/>
              <a:pPr/>
              <a:t>14</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E2E304-BE40-4B8B-A079-422FAFBEC5FF}" type="slidenum">
              <a:rPr lang="en-GB" smtClean="0"/>
              <a:pPr/>
              <a:t>16</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E2E304-BE40-4B8B-A079-422FAFBEC5FF}" type="slidenum">
              <a:rPr lang="en-GB" smtClean="0"/>
              <a:pPr/>
              <a:t>18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E2E304-BE40-4B8B-A079-422FAFBEC5FF}" type="slidenum">
              <a:rPr lang="en-GB" smtClean="0"/>
              <a:pPr/>
              <a:t>23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US"/>
              <a:t>20 December 2023</a:t>
            </a:r>
            <a:endParaRPr lang="en-GB" dirty="0"/>
          </a:p>
        </p:txBody>
      </p:sp>
      <p:sp>
        <p:nvSpPr>
          <p:cNvPr id="5" name="Footer Placeholder 4"/>
          <p:cNvSpPr>
            <a:spLocks noGrp="1"/>
          </p:cNvSpPr>
          <p:nvPr>
            <p:ph type="ftr" sz="quarter" idx="11"/>
          </p:nvPr>
        </p:nvSpPr>
        <p:spPr/>
        <p:txBody>
          <a:bodyPr/>
          <a:lstStyle/>
          <a:p>
            <a:r>
              <a:rPr lang="en-GB"/>
              <a:t>IndexExploit (C) IndexBase 2016 to 2023</a:t>
            </a:r>
            <a:endParaRPr lang="en-GB" dirty="0"/>
          </a:p>
        </p:txBody>
      </p:sp>
      <p:sp>
        <p:nvSpPr>
          <p:cNvPr id="6" name="Slide Number Placeholder 5"/>
          <p:cNvSpPr>
            <a:spLocks noGrp="1"/>
          </p:cNvSpPr>
          <p:nvPr>
            <p:ph type="sldNum" sz="quarter" idx="12"/>
          </p:nvPr>
        </p:nvSpPr>
        <p:spPr/>
        <p:txBody>
          <a:bodyPr/>
          <a:lstStyle/>
          <a:p>
            <a:fld id="{6139B546-EE2A-4E28-8722-29EA3256290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r>
              <a:rPr lang="en-US"/>
              <a:t>20 December 2023</a:t>
            </a:r>
            <a:endParaRPr lang="en-GB" dirty="0"/>
          </a:p>
        </p:txBody>
      </p:sp>
      <p:sp>
        <p:nvSpPr>
          <p:cNvPr id="5" name="Footer Placeholder 4"/>
          <p:cNvSpPr>
            <a:spLocks noGrp="1"/>
          </p:cNvSpPr>
          <p:nvPr>
            <p:ph type="ftr" sz="quarter" idx="11"/>
          </p:nvPr>
        </p:nvSpPr>
        <p:spPr/>
        <p:txBody>
          <a:bodyPr/>
          <a:lstStyle/>
          <a:p>
            <a:r>
              <a:rPr lang="en-GB"/>
              <a:t>IndexExploit (C) IndexBase 2016 to 2023</a:t>
            </a:r>
            <a:endParaRPr lang="en-GB" dirty="0"/>
          </a:p>
        </p:txBody>
      </p:sp>
      <p:sp>
        <p:nvSpPr>
          <p:cNvPr id="6" name="Slide Number Placeholder 5"/>
          <p:cNvSpPr>
            <a:spLocks noGrp="1"/>
          </p:cNvSpPr>
          <p:nvPr>
            <p:ph type="sldNum" sz="quarter" idx="12"/>
          </p:nvPr>
        </p:nvSpPr>
        <p:spPr/>
        <p:txBody>
          <a:bodyPr/>
          <a:lstStyle/>
          <a:p>
            <a:fld id="{6139B546-EE2A-4E28-8722-29EA3256290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r>
              <a:rPr lang="en-US"/>
              <a:t>20 December 2023</a:t>
            </a:r>
            <a:endParaRPr lang="en-GB" dirty="0"/>
          </a:p>
        </p:txBody>
      </p:sp>
      <p:sp>
        <p:nvSpPr>
          <p:cNvPr id="5" name="Footer Placeholder 4"/>
          <p:cNvSpPr>
            <a:spLocks noGrp="1"/>
          </p:cNvSpPr>
          <p:nvPr>
            <p:ph type="ftr" sz="quarter" idx="11"/>
          </p:nvPr>
        </p:nvSpPr>
        <p:spPr/>
        <p:txBody>
          <a:bodyPr/>
          <a:lstStyle/>
          <a:p>
            <a:r>
              <a:rPr lang="en-GB"/>
              <a:t>IndexExploit (C) IndexBase 2016 to 2023</a:t>
            </a:r>
            <a:endParaRPr lang="en-GB" dirty="0"/>
          </a:p>
        </p:txBody>
      </p:sp>
      <p:sp>
        <p:nvSpPr>
          <p:cNvPr id="6" name="Slide Number Placeholder 5"/>
          <p:cNvSpPr>
            <a:spLocks noGrp="1"/>
          </p:cNvSpPr>
          <p:nvPr>
            <p:ph type="sldNum" sz="quarter" idx="12"/>
          </p:nvPr>
        </p:nvSpPr>
        <p:spPr/>
        <p:txBody>
          <a:bodyPr/>
          <a:lstStyle/>
          <a:p>
            <a:fld id="{6139B546-EE2A-4E28-8722-29EA3256290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r>
              <a:rPr lang="en-US"/>
              <a:t>20 December 2023</a:t>
            </a:r>
            <a:endParaRPr lang="en-GB" dirty="0"/>
          </a:p>
        </p:txBody>
      </p:sp>
      <p:sp>
        <p:nvSpPr>
          <p:cNvPr id="5" name="Footer Placeholder 4"/>
          <p:cNvSpPr>
            <a:spLocks noGrp="1"/>
          </p:cNvSpPr>
          <p:nvPr>
            <p:ph type="ftr" sz="quarter" idx="11"/>
          </p:nvPr>
        </p:nvSpPr>
        <p:spPr/>
        <p:txBody>
          <a:bodyPr/>
          <a:lstStyle/>
          <a:p>
            <a:r>
              <a:rPr lang="en-GB"/>
              <a:t>IndexExploit (C) IndexBase 2016 to 2023</a:t>
            </a:r>
            <a:endParaRPr lang="en-GB" dirty="0"/>
          </a:p>
        </p:txBody>
      </p:sp>
      <p:sp>
        <p:nvSpPr>
          <p:cNvPr id="6" name="Slide Number Placeholder 5"/>
          <p:cNvSpPr>
            <a:spLocks noGrp="1"/>
          </p:cNvSpPr>
          <p:nvPr>
            <p:ph type="sldNum" sz="quarter" idx="12"/>
          </p:nvPr>
        </p:nvSpPr>
        <p:spPr/>
        <p:txBody>
          <a:bodyPr/>
          <a:lstStyle/>
          <a:p>
            <a:fld id="{6139B546-EE2A-4E28-8722-29EA3256290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2400" cy="1362075"/>
          </a:xfrm>
        </p:spPr>
        <p:txBody>
          <a:bodyPr anchor="t">
            <a:normAutofit/>
          </a:bodyPr>
          <a:lstStyle>
            <a:lvl1pPr algn="l">
              <a:defRPr sz="24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40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r>
              <a:rPr lang="en-US"/>
              <a:t>20 December 2023</a:t>
            </a:r>
            <a:endParaRPr lang="en-GB" dirty="0"/>
          </a:p>
        </p:txBody>
      </p:sp>
      <p:sp>
        <p:nvSpPr>
          <p:cNvPr id="5" name="Footer Placeholder 4"/>
          <p:cNvSpPr>
            <a:spLocks noGrp="1"/>
          </p:cNvSpPr>
          <p:nvPr>
            <p:ph type="ftr" sz="quarter" idx="11"/>
          </p:nvPr>
        </p:nvSpPr>
        <p:spPr/>
        <p:txBody>
          <a:bodyPr/>
          <a:lstStyle/>
          <a:p>
            <a:r>
              <a:rPr lang="en-GB"/>
              <a:t>IndexExploit (C) IndexBase 2016 to 2023</a:t>
            </a:r>
            <a:endParaRPr lang="en-GB" dirty="0"/>
          </a:p>
        </p:txBody>
      </p:sp>
      <p:sp>
        <p:nvSpPr>
          <p:cNvPr id="6" name="Slide Number Placeholder 5"/>
          <p:cNvSpPr>
            <a:spLocks noGrp="1"/>
          </p:cNvSpPr>
          <p:nvPr>
            <p:ph type="sldNum" sz="quarter" idx="12"/>
          </p:nvPr>
        </p:nvSpPr>
        <p:spPr/>
        <p:txBody>
          <a:bodyPr/>
          <a:lstStyle/>
          <a:p>
            <a:fld id="{6139B546-EE2A-4E28-8722-29EA3256290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r>
              <a:rPr lang="en-US"/>
              <a:t>20 December 2023</a:t>
            </a:r>
            <a:endParaRPr lang="en-GB" dirty="0"/>
          </a:p>
        </p:txBody>
      </p:sp>
      <p:sp>
        <p:nvSpPr>
          <p:cNvPr id="6" name="Footer Placeholder 5"/>
          <p:cNvSpPr>
            <a:spLocks noGrp="1"/>
          </p:cNvSpPr>
          <p:nvPr>
            <p:ph type="ftr" sz="quarter" idx="11"/>
          </p:nvPr>
        </p:nvSpPr>
        <p:spPr/>
        <p:txBody>
          <a:bodyPr/>
          <a:lstStyle/>
          <a:p>
            <a:r>
              <a:rPr lang="en-GB"/>
              <a:t>IndexExploit (C) IndexBase 2016 to 2023</a:t>
            </a:r>
            <a:endParaRPr lang="en-GB" dirty="0"/>
          </a:p>
        </p:txBody>
      </p:sp>
      <p:sp>
        <p:nvSpPr>
          <p:cNvPr id="7" name="Slide Number Placeholder 6"/>
          <p:cNvSpPr>
            <a:spLocks noGrp="1"/>
          </p:cNvSpPr>
          <p:nvPr>
            <p:ph type="sldNum" sz="quarter" idx="12"/>
          </p:nvPr>
        </p:nvSpPr>
        <p:spPr/>
        <p:txBody>
          <a:bodyPr/>
          <a:lstStyle/>
          <a:p>
            <a:fld id="{6139B546-EE2A-4E28-8722-29EA3256290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r>
              <a:rPr lang="en-US"/>
              <a:t>20 December 2023</a:t>
            </a:r>
            <a:endParaRPr lang="en-GB" dirty="0"/>
          </a:p>
        </p:txBody>
      </p:sp>
      <p:sp>
        <p:nvSpPr>
          <p:cNvPr id="8" name="Footer Placeholder 7"/>
          <p:cNvSpPr>
            <a:spLocks noGrp="1"/>
          </p:cNvSpPr>
          <p:nvPr>
            <p:ph type="ftr" sz="quarter" idx="11"/>
          </p:nvPr>
        </p:nvSpPr>
        <p:spPr/>
        <p:txBody>
          <a:bodyPr/>
          <a:lstStyle/>
          <a:p>
            <a:r>
              <a:rPr lang="en-GB"/>
              <a:t>IndexExploit (C) IndexBase 2016 to 2023</a:t>
            </a:r>
            <a:endParaRPr lang="en-GB" dirty="0"/>
          </a:p>
        </p:txBody>
      </p:sp>
      <p:sp>
        <p:nvSpPr>
          <p:cNvPr id="9" name="Slide Number Placeholder 8"/>
          <p:cNvSpPr>
            <a:spLocks noGrp="1"/>
          </p:cNvSpPr>
          <p:nvPr>
            <p:ph type="sldNum" sz="quarter" idx="12"/>
          </p:nvPr>
        </p:nvSpPr>
        <p:spPr/>
        <p:txBody>
          <a:bodyPr/>
          <a:lstStyle/>
          <a:p>
            <a:fld id="{6139B546-EE2A-4E28-8722-29EA3256290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lvl1pPr>
              <a:defRPr sz="2400"/>
            </a:lvl1pPr>
          </a:lstStyle>
          <a:p>
            <a:r>
              <a:rPr lang="en-US" dirty="0"/>
              <a:t>Click to edit Master title style</a:t>
            </a:r>
            <a:endParaRPr lang="en-GB" dirty="0"/>
          </a:p>
        </p:txBody>
      </p:sp>
      <p:sp>
        <p:nvSpPr>
          <p:cNvPr id="6" name="Date Placeholder 5"/>
          <p:cNvSpPr>
            <a:spLocks noGrp="1"/>
          </p:cNvSpPr>
          <p:nvPr>
            <p:ph type="dt" sz="half" idx="10"/>
          </p:nvPr>
        </p:nvSpPr>
        <p:spPr/>
        <p:txBody>
          <a:bodyPr/>
          <a:lstStyle/>
          <a:p>
            <a:r>
              <a:rPr lang="en-US"/>
              <a:t>20 December 2023</a:t>
            </a:r>
            <a:endParaRPr lang="en-GB" dirty="0"/>
          </a:p>
        </p:txBody>
      </p:sp>
      <p:sp>
        <p:nvSpPr>
          <p:cNvPr id="7" name="Slide Number Placeholder 6"/>
          <p:cNvSpPr>
            <a:spLocks noGrp="1"/>
          </p:cNvSpPr>
          <p:nvPr>
            <p:ph type="sldNum" sz="quarter" idx="11"/>
          </p:nvPr>
        </p:nvSpPr>
        <p:spPr/>
        <p:txBody>
          <a:bodyPr/>
          <a:lstStyle/>
          <a:p>
            <a:fld id="{6139B546-EE2A-4E28-8722-29EA32562902}" type="slidenum">
              <a:rPr lang="en-GB" smtClean="0"/>
              <a:pPr/>
              <a:t>‹#›</a:t>
            </a:fld>
            <a:endParaRPr lang="en-GB" dirty="0"/>
          </a:p>
        </p:txBody>
      </p:sp>
      <p:sp>
        <p:nvSpPr>
          <p:cNvPr id="8" name="Footer Placeholder 7"/>
          <p:cNvSpPr>
            <a:spLocks noGrp="1"/>
          </p:cNvSpPr>
          <p:nvPr>
            <p:ph type="ftr" sz="quarter" idx="12"/>
          </p:nvPr>
        </p:nvSpPr>
        <p:spPr/>
        <p:txBody>
          <a:bodyPr/>
          <a:lstStyle/>
          <a:p>
            <a:r>
              <a:rPr lang="en-GB"/>
              <a:t>IndexExploit (C) IndexBase 2016 to 2023</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20 December 2023</a:t>
            </a:r>
            <a:endParaRPr lang="en-GB" dirty="0"/>
          </a:p>
        </p:txBody>
      </p:sp>
      <p:sp>
        <p:nvSpPr>
          <p:cNvPr id="3" name="Footer Placeholder 2"/>
          <p:cNvSpPr>
            <a:spLocks noGrp="1"/>
          </p:cNvSpPr>
          <p:nvPr>
            <p:ph type="ftr" sz="quarter" idx="11"/>
          </p:nvPr>
        </p:nvSpPr>
        <p:spPr/>
        <p:txBody>
          <a:bodyPr/>
          <a:lstStyle/>
          <a:p>
            <a:r>
              <a:rPr lang="en-GB"/>
              <a:t>IndexExploit (C) IndexBase 2016 to 2023</a:t>
            </a:r>
            <a:endParaRPr lang="en-GB" dirty="0"/>
          </a:p>
        </p:txBody>
      </p:sp>
      <p:sp>
        <p:nvSpPr>
          <p:cNvPr id="4" name="Slide Number Placeholder 3"/>
          <p:cNvSpPr>
            <a:spLocks noGrp="1"/>
          </p:cNvSpPr>
          <p:nvPr>
            <p:ph type="sldNum" sz="quarter" idx="12"/>
          </p:nvPr>
        </p:nvSpPr>
        <p:spPr/>
        <p:txBody>
          <a:bodyPr/>
          <a:lstStyle/>
          <a:p>
            <a:fld id="{6139B546-EE2A-4E28-8722-29EA3256290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20 December 2023</a:t>
            </a:r>
            <a:endParaRPr lang="en-GB" dirty="0"/>
          </a:p>
        </p:txBody>
      </p:sp>
      <p:sp>
        <p:nvSpPr>
          <p:cNvPr id="6" name="Footer Placeholder 5"/>
          <p:cNvSpPr>
            <a:spLocks noGrp="1"/>
          </p:cNvSpPr>
          <p:nvPr>
            <p:ph type="ftr" sz="quarter" idx="11"/>
          </p:nvPr>
        </p:nvSpPr>
        <p:spPr/>
        <p:txBody>
          <a:bodyPr/>
          <a:lstStyle/>
          <a:p>
            <a:r>
              <a:rPr lang="en-GB"/>
              <a:t>IndexExploit (C) IndexBase 2016 to 2023</a:t>
            </a:r>
            <a:endParaRPr lang="en-GB" dirty="0"/>
          </a:p>
        </p:txBody>
      </p:sp>
      <p:sp>
        <p:nvSpPr>
          <p:cNvPr id="7" name="Slide Number Placeholder 6"/>
          <p:cNvSpPr>
            <a:spLocks noGrp="1"/>
          </p:cNvSpPr>
          <p:nvPr>
            <p:ph type="sldNum" sz="quarter" idx="12"/>
          </p:nvPr>
        </p:nvSpPr>
        <p:spPr/>
        <p:txBody>
          <a:bodyPr/>
          <a:lstStyle/>
          <a:p>
            <a:fld id="{6139B546-EE2A-4E28-8722-29EA3256290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20 December 2023</a:t>
            </a:r>
            <a:endParaRPr lang="en-GB" dirty="0"/>
          </a:p>
        </p:txBody>
      </p:sp>
      <p:sp>
        <p:nvSpPr>
          <p:cNvPr id="6" name="Footer Placeholder 5"/>
          <p:cNvSpPr>
            <a:spLocks noGrp="1"/>
          </p:cNvSpPr>
          <p:nvPr>
            <p:ph type="ftr" sz="quarter" idx="11"/>
          </p:nvPr>
        </p:nvSpPr>
        <p:spPr/>
        <p:txBody>
          <a:bodyPr/>
          <a:lstStyle/>
          <a:p>
            <a:r>
              <a:rPr lang="en-GB"/>
              <a:t>IndexExploit (C) IndexBase 2016 to 2023</a:t>
            </a:r>
            <a:endParaRPr lang="en-GB" dirty="0"/>
          </a:p>
        </p:txBody>
      </p:sp>
      <p:sp>
        <p:nvSpPr>
          <p:cNvPr id="7" name="Slide Number Placeholder 6"/>
          <p:cNvSpPr>
            <a:spLocks noGrp="1"/>
          </p:cNvSpPr>
          <p:nvPr>
            <p:ph type="sldNum" sz="quarter" idx="12"/>
          </p:nvPr>
        </p:nvSpPr>
        <p:spPr/>
        <p:txBody>
          <a:bodyPr/>
          <a:lstStyle/>
          <a:p>
            <a:fld id="{6139B546-EE2A-4E28-8722-29EA3256290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 December 2023</a:t>
            </a: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IndexExploit (C) IndexBase 2016 to 2023</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9B546-EE2A-4E28-8722-29EA3256290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arry.campbell@indexbase.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indexbase.co.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85800"/>
            <a:ext cx="7772400" cy="1470025"/>
          </a:xfrm>
        </p:spPr>
        <p:txBody>
          <a:bodyPr>
            <a:normAutofit/>
          </a:bodyPr>
          <a:lstStyle/>
          <a:p>
            <a:r>
              <a:rPr lang="en-GB" dirty="0"/>
              <a:t>Word Embedded Indexing and Linking with </a:t>
            </a:r>
            <a:r>
              <a:rPr lang="en-GB" dirty="0" err="1"/>
              <a:t>IndexExploit</a:t>
            </a:r>
            <a:endParaRPr lang="en-GB" dirty="0"/>
          </a:p>
        </p:txBody>
      </p:sp>
      <p:sp>
        <p:nvSpPr>
          <p:cNvPr id="3" name="Subtitle 2"/>
          <p:cNvSpPr>
            <a:spLocks noGrp="1"/>
          </p:cNvSpPr>
          <p:nvPr>
            <p:ph type="subTitle" idx="1"/>
          </p:nvPr>
        </p:nvSpPr>
        <p:spPr/>
        <p:txBody>
          <a:bodyPr>
            <a:normAutofit fontScale="85000" lnSpcReduction="20000"/>
          </a:bodyPr>
          <a:lstStyle/>
          <a:p>
            <a:r>
              <a:rPr lang="en-GB" dirty="0"/>
              <a:t>Word and </a:t>
            </a:r>
            <a:r>
              <a:rPr lang="en-GB" dirty="0" err="1"/>
              <a:t>IndexExploit</a:t>
            </a:r>
            <a:endParaRPr lang="en-GB" dirty="0"/>
          </a:p>
          <a:p>
            <a:r>
              <a:rPr lang="en-GB" dirty="0"/>
              <a:t>Barry Campbell</a:t>
            </a:r>
          </a:p>
          <a:p>
            <a:r>
              <a:rPr lang="en-GB" dirty="0">
                <a:hlinkClick r:id="rId3"/>
              </a:rPr>
              <a:t>barry.campbell@indexbase.co.uk</a:t>
            </a:r>
            <a:endParaRPr lang="en-GB" dirty="0"/>
          </a:p>
          <a:p>
            <a:r>
              <a:rPr lang="en-GB" dirty="0">
                <a:hlinkClick r:id="rId4"/>
              </a:rPr>
              <a:t>http://www.indexbase.co.uk</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IndexExploit</a:t>
            </a:r>
            <a:r>
              <a:rPr lang="en-GB" dirty="0"/>
              <a:t> Main Menu</a:t>
            </a:r>
          </a:p>
        </p:txBody>
      </p:sp>
      <p:sp>
        <p:nvSpPr>
          <p:cNvPr id="3" name="TextBox 2"/>
          <p:cNvSpPr txBox="1"/>
          <p:nvPr/>
        </p:nvSpPr>
        <p:spPr>
          <a:xfrm>
            <a:off x="2286000" y="914400"/>
            <a:ext cx="6324600" cy="5324535"/>
          </a:xfrm>
          <a:prstGeom prst="rect">
            <a:avLst/>
          </a:prstGeom>
          <a:noFill/>
        </p:spPr>
        <p:txBody>
          <a:bodyPr wrap="square" rtlCol="0">
            <a:spAutoFit/>
          </a:bodyPr>
          <a:lstStyle/>
          <a:p>
            <a:r>
              <a:rPr lang="en-GB" sz="2000" dirty="0" err="1"/>
              <a:t>IndexExploit</a:t>
            </a:r>
            <a:r>
              <a:rPr lang="en-GB" sz="2000" dirty="0"/>
              <a:t> is a Word add-in to enhance the existing Word indexing  capabilities. </a:t>
            </a:r>
          </a:p>
          <a:p>
            <a:endParaRPr lang="en-GB" sz="2000" dirty="0"/>
          </a:p>
          <a:p>
            <a:r>
              <a:rPr lang="en-GB" sz="2000" dirty="0"/>
              <a:t>Click on </a:t>
            </a:r>
            <a:r>
              <a:rPr lang="en-GB" sz="2000" b="1" dirty="0"/>
              <a:t>Version</a:t>
            </a:r>
            <a:r>
              <a:rPr lang="en-GB" sz="2000" dirty="0"/>
              <a:t> to check for updates.</a:t>
            </a:r>
          </a:p>
          <a:p>
            <a:r>
              <a:rPr lang="en-GB" sz="2000" dirty="0"/>
              <a:t>Click on </a:t>
            </a:r>
            <a:r>
              <a:rPr lang="en-GB" sz="2000" b="1" dirty="0"/>
              <a:t>Word embedded </a:t>
            </a:r>
            <a:r>
              <a:rPr lang="en-GB" sz="2000" dirty="0"/>
              <a:t>to show/hide XE fields</a:t>
            </a:r>
          </a:p>
          <a:p>
            <a:r>
              <a:rPr lang="en-GB" sz="2000" dirty="0"/>
              <a:t>Select </a:t>
            </a:r>
            <a:r>
              <a:rPr lang="en-GB" sz="2000" b="1" dirty="0"/>
              <a:t>Configuration</a:t>
            </a:r>
            <a:r>
              <a:rPr lang="en-GB" sz="2000" dirty="0"/>
              <a:t> to install your user licence and select Word embedded</a:t>
            </a:r>
          </a:p>
          <a:p>
            <a:r>
              <a:rPr lang="en-GB" sz="2000" b="1" dirty="0"/>
              <a:t>Options</a:t>
            </a:r>
            <a:r>
              <a:rPr lang="en-GB" sz="2000" dirty="0"/>
              <a:t> controls </a:t>
            </a:r>
            <a:r>
              <a:rPr lang="en-GB" sz="2000" dirty="0" err="1"/>
              <a:t>IndexExploit</a:t>
            </a:r>
            <a:r>
              <a:rPr lang="en-GB" sz="2000" dirty="0"/>
              <a:t> behaviour. </a:t>
            </a:r>
          </a:p>
          <a:p>
            <a:r>
              <a:rPr lang="en-GB" sz="2000" b="1" dirty="0"/>
              <a:t>Mark Entry </a:t>
            </a:r>
            <a:r>
              <a:rPr lang="en-GB" sz="2000" dirty="0"/>
              <a:t>combines bookmarking and Mark entry</a:t>
            </a:r>
          </a:p>
          <a:p>
            <a:r>
              <a:rPr lang="en-GB" sz="2000" b="1" dirty="0"/>
              <a:t>AutoMark File </a:t>
            </a:r>
            <a:r>
              <a:rPr lang="en-GB" sz="2000" dirty="0"/>
              <a:t>updates an </a:t>
            </a:r>
            <a:r>
              <a:rPr lang="en-GB" sz="2000" dirty="0" err="1"/>
              <a:t>Automark</a:t>
            </a:r>
            <a:r>
              <a:rPr lang="en-GB" sz="2000" dirty="0"/>
              <a:t> file from highlighted text</a:t>
            </a:r>
          </a:p>
          <a:p>
            <a:r>
              <a:rPr lang="en-GB" sz="2000" b="1" dirty="0"/>
              <a:t>Index</a:t>
            </a:r>
            <a:r>
              <a:rPr lang="en-GB" sz="2000" dirty="0"/>
              <a:t> creates an index picklist and updates and goes to the Word index.</a:t>
            </a:r>
          </a:p>
          <a:p>
            <a:r>
              <a:rPr lang="en-GB" sz="2000" b="1" dirty="0"/>
              <a:t>Adjust</a:t>
            </a:r>
            <a:r>
              <a:rPr lang="en-GB" sz="2000" dirty="0"/>
              <a:t> alters the embedded index entries, including re-sort</a:t>
            </a:r>
          </a:p>
          <a:p>
            <a:r>
              <a:rPr lang="en-GB" sz="2000" b="1" dirty="0"/>
              <a:t>Export</a:t>
            </a:r>
            <a:r>
              <a:rPr lang="en-GB" sz="2000" dirty="0"/>
              <a:t> exports index content according to the Options selected</a:t>
            </a:r>
          </a:p>
          <a:p>
            <a:r>
              <a:rPr lang="en-GB" sz="2000" b="1" dirty="0"/>
              <a:t>Exit </a:t>
            </a:r>
            <a:r>
              <a:rPr lang="en-GB" sz="2000" dirty="0"/>
              <a:t>halts </a:t>
            </a:r>
            <a:r>
              <a:rPr lang="en-GB" sz="2000" dirty="0" err="1"/>
              <a:t>IndexExploit</a:t>
            </a:r>
            <a:endParaRPr lang="en-GB" sz="2000" dirty="0"/>
          </a:p>
        </p:txBody>
      </p:sp>
      <p:sp>
        <p:nvSpPr>
          <p:cNvPr id="5" name="Date Placeholder 4"/>
          <p:cNvSpPr>
            <a:spLocks noGrp="1"/>
          </p:cNvSpPr>
          <p:nvPr>
            <p:ph type="dt" sz="half" idx="10"/>
          </p:nvPr>
        </p:nvSpPr>
        <p:spPr>
          <a:xfrm>
            <a:off x="457200" y="6356350"/>
            <a:ext cx="2133600" cy="365125"/>
          </a:xfrm>
        </p:spPr>
        <p:txBody>
          <a:bodyPr/>
          <a:lstStyle/>
          <a:p>
            <a:r>
              <a:rPr lang="en-US"/>
              <a:t>20 December 2023</a:t>
            </a:r>
            <a:endParaRPr lang="en-GB"/>
          </a:p>
        </p:txBody>
      </p:sp>
      <p:sp>
        <p:nvSpPr>
          <p:cNvPr id="6" name="Slide Number Placeholder 5"/>
          <p:cNvSpPr>
            <a:spLocks noGrp="1"/>
          </p:cNvSpPr>
          <p:nvPr>
            <p:ph type="sldNum" sz="quarter" idx="11"/>
          </p:nvPr>
        </p:nvSpPr>
        <p:spPr>
          <a:xfrm>
            <a:off x="6553200" y="6356350"/>
            <a:ext cx="2133600" cy="365125"/>
          </a:xfrm>
        </p:spPr>
        <p:txBody>
          <a:bodyPr/>
          <a:lstStyle/>
          <a:p>
            <a:fld id="{6139B546-EE2A-4E28-8722-29EA32562902}" type="slidenum">
              <a:rPr lang="en-GB" smtClean="0"/>
              <a:pPr/>
              <a:t>10</a:t>
            </a:fld>
            <a:endParaRPr lang="en-GB"/>
          </a:p>
        </p:txBody>
      </p:sp>
      <p:sp>
        <p:nvSpPr>
          <p:cNvPr id="7" name="Footer Placeholder 6"/>
          <p:cNvSpPr>
            <a:spLocks noGrp="1"/>
          </p:cNvSpPr>
          <p:nvPr>
            <p:ph type="ftr" sz="quarter" idx="12"/>
          </p:nvPr>
        </p:nvSpPr>
        <p:spPr>
          <a:xfrm>
            <a:off x="3124200" y="6356350"/>
            <a:ext cx="2895600" cy="365125"/>
          </a:xfrm>
        </p:spPr>
        <p:txBody>
          <a:bodyPr/>
          <a:lstStyle/>
          <a:p>
            <a:r>
              <a:rPr lang="en-GB"/>
              <a:t>IndexExploit (C) IndexBase 2016 to 2023</a:t>
            </a:r>
          </a:p>
        </p:txBody>
      </p:sp>
      <p:pic>
        <p:nvPicPr>
          <p:cNvPr id="8" name="Picture 7">
            <a:extLst>
              <a:ext uri="{FF2B5EF4-FFF2-40B4-BE49-F238E27FC236}">
                <a16:creationId xmlns:a16="http://schemas.microsoft.com/office/drawing/2014/main" id="{C7155039-4039-2901-D0E1-9BD909B2DF9E}"/>
              </a:ext>
            </a:extLst>
          </p:cNvPr>
          <p:cNvPicPr>
            <a:picLocks noChangeAspect="1"/>
          </p:cNvPicPr>
          <p:nvPr/>
        </p:nvPicPr>
        <p:blipFill>
          <a:blip r:embed="rId3"/>
          <a:stretch>
            <a:fillRect/>
          </a:stretch>
        </p:blipFill>
        <p:spPr>
          <a:xfrm>
            <a:off x="533400" y="1066800"/>
            <a:ext cx="1524000" cy="512928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Configuration</a:t>
            </a:r>
          </a:p>
        </p:txBody>
      </p:sp>
      <p:pic>
        <p:nvPicPr>
          <p:cNvPr id="1027" name="Picture 3"/>
          <p:cNvPicPr>
            <a:picLocks noChangeAspect="1" noChangeArrowheads="1"/>
          </p:cNvPicPr>
          <p:nvPr/>
        </p:nvPicPr>
        <p:blipFill>
          <a:blip r:embed="rId3" cstate="print"/>
          <a:srcRect/>
          <a:stretch>
            <a:fillRect/>
          </a:stretch>
        </p:blipFill>
        <p:spPr bwMode="auto">
          <a:xfrm>
            <a:off x="1447800" y="2209800"/>
            <a:ext cx="6010275" cy="3400425"/>
          </a:xfrm>
          <a:prstGeom prst="rect">
            <a:avLst/>
          </a:prstGeom>
          <a:noFill/>
          <a:ln w="9525">
            <a:noFill/>
            <a:miter lim="800000"/>
            <a:headEnd/>
            <a:tailEnd/>
          </a:ln>
        </p:spPr>
      </p:pic>
      <p:sp>
        <p:nvSpPr>
          <p:cNvPr id="6" name="TextBox 5"/>
          <p:cNvSpPr txBox="1"/>
          <p:nvPr/>
        </p:nvSpPr>
        <p:spPr>
          <a:xfrm>
            <a:off x="609600" y="1066800"/>
            <a:ext cx="6934200" cy="369332"/>
          </a:xfrm>
          <a:prstGeom prst="rect">
            <a:avLst/>
          </a:prstGeom>
          <a:noFill/>
        </p:spPr>
        <p:txBody>
          <a:bodyPr wrap="square" rtlCol="0">
            <a:spAutoFit/>
          </a:bodyPr>
          <a:lstStyle/>
          <a:p>
            <a:r>
              <a:rPr lang="en-GB" dirty="0"/>
              <a:t>If you have been given a new licence then load it using Configuration.</a:t>
            </a:r>
          </a:p>
        </p:txBody>
      </p:sp>
      <p:sp>
        <p:nvSpPr>
          <p:cNvPr id="7" name="Date Placeholder 6"/>
          <p:cNvSpPr>
            <a:spLocks noGrp="1"/>
          </p:cNvSpPr>
          <p:nvPr>
            <p:ph type="dt" sz="half" idx="10"/>
          </p:nvPr>
        </p:nvSpPr>
        <p:spPr>
          <a:xfrm>
            <a:off x="457200" y="6356350"/>
            <a:ext cx="2133600" cy="365125"/>
          </a:xfrm>
        </p:spPr>
        <p:txBody>
          <a:bodyPr/>
          <a:lstStyle/>
          <a:p>
            <a:r>
              <a:rPr lang="en-US"/>
              <a:t>20 December 2023</a:t>
            </a:r>
            <a:endParaRPr lang="en-GB"/>
          </a:p>
        </p:txBody>
      </p:sp>
      <p:sp>
        <p:nvSpPr>
          <p:cNvPr id="8" name="Slide Number Placeholder 7"/>
          <p:cNvSpPr>
            <a:spLocks noGrp="1"/>
          </p:cNvSpPr>
          <p:nvPr>
            <p:ph type="sldNum" sz="quarter" idx="11"/>
          </p:nvPr>
        </p:nvSpPr>
        <p:spPr>
          <a:xfrm>
            <a:off x="6553200" y="6356350"/>
            <a:ext cx="2133600" cy="365125"/>
          </a:xfrm>
        </p:spPr>
        <p:txBody>
          <a:bodyPr/>
          <a:lstStyle/>
          <a:p>
            <a:fld id="{6139B546-EE2A-4E28-8722-29EA32562902}" type="slidenum">
              <a:rPr lang="en-GB" smtClean="0"/>
              <a:pPr/>
              <a:t>11</a:t>
            </a:fld>
            <a:endParaRPr lang="en-GB"/>
          </a:p>
        </p:txBody>
      </p:sp>
      <p:sp>
        <p:nvSpPr>
          <p:cNvPr id="9" name="Footer Placeholder 8"/>
          <p:cNvSpPr>
            <a:spLocks noGrp="1"/>
          </p:cNvSpPr>
          <p:nvPr>
            <p:ph type="ftr" sz="quarter" idx="12"/>
          </p:nvPr>
        </p:nvSpPr>
        <p:spPr>
          <a:xfrm>
            <a:off x="3124200" y="6356350"/>
            <a:ext cx="2895600" cy="365125"/>
          </a:xfrm>
        </p:spPr>
        <p:txBody>
          <a:bodyPr/>
          <a:lstStyle/>
          <a:p>
            <a:r>
              <a:rPr lang="en-GB"/>
              <a:t>IndexExploit (C) IndexBase 2016 to 2023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 Entry</a:t>
            </a:r>
          </a:p>
        </p:txBody>
      </p:sp>
      <p:sp>
        <p:nvSpPr>
          <p:cNvPr id="3" name="Date Placeholder 2"/>
          <p:cNvSpPr>
            <a:spLocks noGrp="1"/>
          </p:cNvSpPr>
          <p:nvPr>
            <p:ph type="dt" sz="half" idx="10"/>
          </p:nvPr>
        </p:nvSpPr>
        <p:spPr>
          <a:xfrm>
            <a:off x="457200" y="6356350"/>
            <a:ext cx="2133600" cy="365125"/>
          </a:xfrm>
        </p:spPr>
        <p:txBody>
          <a:bodyPr/>
          <a:lstStyle/>
          <a:p>
            <a:r>
              <a:rPr lang="en-US"/>
              <a:t>20 December 2023</a:t>
            </a:r>
            <a:endParaRPr lang="en-GB"/>
          </a:p>
        </p:txBody>
      </p:sp>
      <p:sp>
        <p:nvSpPr>
          <p:cNvPr id="4" name="Footer Placeholder 3"/>
          <p:cNvSpPr>
            <a:spLocks noGrp="1"/>
          </p:cNvSpPr>
          <p:nvPr>
            <p:ph type="ftr" sz="quarter" idx="12"/>
          </p:nvPr>
        </p:nvSpPr>
        <p:spPr>
          <a:xfrm>
            <a:off x="3124200" y="6356350"/>
            <a:ext cx="2895600" cy="365125"/>
          </a:xfrm>
        </p:spPr>
        <p:txBody>
          <a:bodyPr/>
          <a:lstStyle/>
          <a:p>
            <a:r>
              <a:rPr lang="en-GB"/>
              <a:t>IndexExploit (C) IndexBase 2016 to 2023</a:t>
            </a:r>
            <a:endParaRPr lang="en-GB" dirty="0"/>
          </a:p>
        </p:txBody>
      </p:sp>
      <p:sp>
        <p:nvSpPr>
          <p:cNvPr id="5" name="Slide Number Placeholder 4"/>
          <p:cNvSpPr>
            <a:spLocks noGrp="1"/>
          </p:cNvSpPr>
          <p:nvPr>
            <p:ph type="sldNum" sz="quarter" idx="11"/>
          </p:nvPr>
        </p:nvSpPr>
        <p:spPr>
          <a:xfrm>
            <a:off x="6553200" y="6356350"/>
            <a:ext cx="2133600" cy="365125"/>
          </a:xfrm>
        </p:spPr>
        <p:txBody>
          <a:bodyPr/>
          <a:lstStyle/>
          <a:p>
            <a:fld id="{6139B546-EE2A-4E28-8722-29EA32562902}" type="slidenum">
              <a:rPr lang="en-GB" smtClean="0"/>
              <a:pPr/>
              <a:t>12</a:t>
            </a:fld>
            <a:endParaRPr lang="en-GB"/>
          </a:p>
        </p:txBody>
      </p:sp>
      <p:sp>
        <p:nvSpPr>
          <p:cNvPr id="6" name="TextBox 5"/>
          <p:cNvSpPr txBox="1"/>
          <p:nvPr/>
        </p:nvSpPr>
        <p:spPr>
          <a:xfrm>
            <a:off x="4343400" y="1066800"/>
            <a:ext cx="4572000" cy="5909310"/>
          </a:xfrm>
          <a:prstGeom prst="rect">
            <a:avLst/>
          </a:prstGeom>
          <a:noFill/>
        </p:spPr>
        <p:txBody>
          <a:bodyPr wrap="square" rtlCol="0">
            <a:spAutoFit/>
          </a:bodyPr>
          <a:lstStyle/>
          <a:p>
            <a:r>
              <a:rPr lang="en-GB" dirty="0"/>
              <a:t>Mark entry and bookmarking integrated into a single form.</a:t>
            </a:r>
          </a:p>
          <a:p>
            <a:r>
              <a:rPr lang="en-GB" dirty="0"/>
              <a:t>Four entry levels</a:t>
            </a:r>
          </a:p>
          <a:p>
            <a:r>
              <a:rPr lang="en-GB" b="1" dirty="0"/>
              <a:t>Read, Invert,</a:t>
            </a:r>
            <a:r>
              <a:rPr lang="en-GB" dirty="0"/>
              <a:t> </a:t>
            </a:r>
            <a:r>
              <a:rPr lang="en-GB" b="1" dirty="0"/>
              <a:t>Restore</a:t>
            </a:r>
            <a:r>
              <a:rPr lang="en-GB" dirty="0"/>
              <a:t> entries reduces typing</a:t>
            </a:r>
          </a:p>
          <a:p>
            <a:r>
              <a:rPr lang="en-GB" dirty="0"/>
              <a:t>Optional autocomplete</a:t>
            </a:r>
          </a:p>
          <a:p>
            <a:r>
              <a:rPr lang="en-GB" b="1" dirty="0"/>
              <a:t>Delete</a:t>
            </a:r>
            <a:r>
              <a:rPr lang="en-GB" dirty="0"/>
              <a:t> in form senses location</a:t>
            </a:r>
          </a:p>
          <a:p>
            <a:r>
              <a:rPr lang="en-GB" b="1" dirty="0"/>
              <a:t>;Sort uses stop word file</a:t>
            </a:r>
          </a:p>
          <a:p>
            <a:r>
              <a:rPr lang="en-GB" dirty="0"/>
              <a:t>, </a:t>
            </a:r>
            <a:r>
              <a:rPr lang="en-GB" b="1" dirty="0"/>
              <a:t>Swap</a:t>
            </a:r>
          </a:p>
          <a:p>
            <a:r>
              <a:rPr lang="en-GB" dirty="0"/>
              <a:t>Find entry in </a:t>
            </a:r>
            <a:r>
              <a:rPr lang="en-GB" b="1" dirty="0"/>
              <a:t>Word index</a:t>
            </a:r>
          </a:p>
          <a:p>
            <a:r>
              <a:rPr lang="en-GB" b="1" dirty="0"/>
              <a:t>Find XE</a:t>
            </a:r>
            <a:r>
              <a:rPr lang="en-GB" dirty="0"/>
              <a:t> field</a:t>
            </a:r>
          </a:p>
          <a:p>
            <a:r>
              <a:rPr lang="en-GB" b="1" dirty="0"/>
              <a:t>Show/Hide XEs</a:t>
            </a:r>
          </a:p>
          <a:p>
            <a:r>
              <a:rPr lang="en-GB" b="1" dirty="0"/>
              <a:t>Find</a:t>
            </a:r>
            <a:r>
              <a:rPr lang="en-GB" dirty="0"/>
              <a:t> text in document and index entries with </a:t>
            </a:r>
            <a:r>
              <a:rPr lang="en-GB" b="1" dirty="0"/>
              <a:t>Case</a:t>
            </a:r>
            <a:r>
              <a:rPr lang="en-GB" dirty="0"/>
              <a:t>, </a:t>
            </a:r>
            <a:r>
              <a:rPr lang="en-GB" b="1" dirty="0"/>
              <a:t>Whole words</a:t>
            </a:r>
            <a:r>
              <a:rPr lang="en-GB" dirty="0"/>
              <a:t>, </a:t>
            </a:r>
            <a:r>
              <a:rPr lang="en-GB" b="1" dirty="0"/>
              <a:t>Wildcard</a:t>
            </a:r>
          </a:p>
          <a:p>
            <a:r>
              <a:rPr lang="en-GB" dirty="0"/>
              <a:t>Entry and bookmark selection </a:t>
            </a:r>
            <a:r>
              <a:rPr lang="en-GB" b="1" dirty="0"/>
              <a:t>+A</a:t>
            </a:r>
            <a:r>
              <a:rPr lang="en-GB" dirty="0"/>
              <a:t>, </a:t>
            </a:r>
            <a:r>
              <a:rPr lang="en-GB" b="1" dirty="0"/>
              <a:t>+B</a:t>
            </a:r>
            <a:r>
              <a:rPr lang="en-GB" dirty="0"/>
              <a:t>, </a:t>
            </a:r>
            <a:r>
              <a:rPr lang="en-GB" b="1" dirty="0"/>
              <a:t>A</a:t>
            </a:r>
            <a:r>
              <a:rPr lang="en-GB" dirty="0"/>
              <a:t>, </a:t>
            </a:r>
            <a:r>
              <a:rPr lang="en-GB" b="1" dirty="0"/>
              <a:t>B</a:t>
            </a:r>
            <a:r>
              <a:rPr lang="en-GB" dirty="0"/>
              <a:t>, </a:t>
            </a:r>
            <a:r>
              <a:rPr lang="en-GB" b="1" dirty="0"/>
              <a:t>Select A to B</a:t>
            </a:r>
          </a:p>
          <a:p>
            <a:r>
              <a:rPr lang="en-GB" dirty="0"/>
              <a:t>Bookmark management </a:t>
            </a:r>
            <a:r>
              <a:rPr lang="en-GB" b="1" dirty="0"/>
              <a:t>+A</a:t>
            </a:r>
            <a:r>
              <a:rPr lang="en-GB" dirty="0"/>
              <a:t>, </a:t>
            </a:r>
            <a:r>
              <a:rPr lang="en-GB" b="1" dirty="0"/>
              <a:t>+B</a:t>
            </a:r>
            <a:r>
              <a:rPr lang="en-GB" dirty="0"/>
              <a:t>, </a:t>
            </a:r>
            <a:r>
              <a:rPr lang="en-GB" b="1" dirty="0"/>
              <a:t>A</a:t>
            </a:r>
            <a:r>
              <a:rPr lang="en-GB" dirty="0"/>
              <a:t>, </a:t>
            </a:r>
            <a:r>
              <a:rPr lang="en-GB" b="1" dirty="0"/>
              <a:t>B</a:t>
            </a:r>
            <a:r>
              <a:rPr lang="en-GB" dirty="0"/>
              <a:t>, </a:t>
            </a:r>
            <a:r>
              <a:rPr lang="en-GB" b="1" dirty="0"/>
              <a:t>Select A to B</a:t>
            </a:r>
            <a:r>
              <a:rPr lang="en-GB" dirty="0"/>
              <a:t>, </a:t>
            </a:r>
            <a:r>
              <a:rPr lang="en-GB" b="1" dirty="0"/>
              <a:t>Add BM</a:t>
            </a:r>
            <a:r>
              <a:rPr lang="en-GB" dirty="0"/>
              <a:t>, </a:t>
            </a:r>
            <a:r>
              <a:rPr lang="en-GB" b="1" dirty="0" err="1"/>
              <a:t>Rerange</a:t>
            </a:r>
            <a:r>
              <a:rPr lang="en-GB" b="1" dirty="0"/>
              <a:t> BM, Read BMs, Delete BM, </a:t>
            </a:r>
            <a:r>
              <a:rPr lang="en-GB" dirty="0"/>
              <a:t>Unique </a:t>
            </a:r>
            <a:r>
              <a:rPr lang="en-GB" dirty="0" err="1"/>
              <a:t>boolmark</a:t>
            </a:r>
            <a:r>
              <a:rPr lang="en-GB" dirty="0"/>
              <a:t> naming</a:t>
            </a:r>
          </a:p>
          <a:p>
            <a:endParaRPr lang="en-GB" dirty="0"/>
          </a:p>
          <a:p>
            <a:endParaRPr lang="en-GB" dirty="0"/>
          </a:p>
          <a:p>
            <a:endParaRPr lang="en-GB" dirty="0"/>
          </a:p>
        </p:txBody>
      </p:sp>
      <p:pic>
        <p:nvPicPr>
          <p:cNvPr id="10" name="Picture 9">
            <a:extLst>
              <a:ext uri="{FF2B5EF4-FFF2-40B4-BE49-F238E27FC236}">
                <a16:creationId xmlns:a16="http://schemas.microsoft.com/office/drawing/2014/main" id="{89C0B189-327C-8B62-BA29-ADB1E3299357}"/>
              </a:ext>
            </a:extLst>
          </p:cNvPr>
          <p:cNvPicPr>
            <a:picLocks noChangeAspect="1"/>
          </p:cNvPicPr>
          <p:nvPr/>
        </p:nvPicPr>
        <p:blipFill>
          <a:blip r:embed="rId2"/>
          <a:stretch>
            <a:fillRect/>
          </a:stretch>
        </p:blipFill>
        <p:spPr>
          <a:xfrm>
            <a:off x="457200" y="838200"/>
            <a:ext cx="3381911" cy="546308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Index</a:t>
            </a:r>
          </a:p>
        </p:txBody>
      </p:sp>
      <p:sp>
        <p:nvSpPr>
          <p:cNvPr id="3" name="Date Placeholder 2"/>
          <p:cNvSpPr>
            <a:spLocks noGrp="1"/>
          </p:cNvSpPr>
          <p:nvPr>
            <p:ph type="dt" sz="half" idx="10"/>
          </p:nvPr>
        </p:nvSpPr>
        <p:spPr>
          <a:xfrm>
            <a:off x="457200" y="6356350"/>
            <a:ext cx="2133600" cy="365125"/>
          </a:xfrm>
        </p:spPr>
        <p:txBody>
          <a:bodyPr/>
          <a:lstStyle/>
          <a:p>
            <a:r>
              <a:rPr lang="en-US"/>
              <a:t>20 December 2023</a:t>
            </a:r>
            <a:endParaRPr lang="en-GB"/>
          </a:p>
        </p:txBody>
      </p:sp>
      <p:sp>
        <p:nvSpPr>
          <p:cNvPr id="4" name="Footer Placeholder 3"/>
          <p:cNvSpPr>
            <a:spLocks noGrp="1"/>
          </p:cNvSpPr>
          <p:nvPr>
            <p:ph type="ftr" sz="quarter" idx="12"/>
          </p:nvPr>
        </p:nvSpPr>
        <p:spPr>
          <a:xfrm>
            <a:off x="3124200" y="6356350"/>
            <a:ext cx="2895600" cy="365125"/>
          </a:xfrm>
        </p:spPr>
        <p:txBody>
          <a:bodyPr/>
          <a:lstStyle/>
          <a:p>
            <a:r>
              <a:rPr lang="en-GB"/>
              <a:t>IndexExploit (C) IndexBase 2016 to 2023</a:t>
            </a:r>
          </a:p>
        </p:txBody>
      </p:sp>
      <p:sp>
        <p:nvSpPr>
          <p:cNvPr id="5" name="Slide Number Placeholder 4"/>
          <p:cNvSpPr>
            <a:spLocks noGrp="1"/>
          </p:cNvSpPr>
          <p:nvPr>
            <p:ph type="sldNum" sz="quarter" idx="11"/>
          </p:nvPr>
        </p:nvSpPr>
        <p:spPr>
          <a:xfrm>
            <a:off x="6553200" y="6324600"/>
            <a:ext cx="2133600" cy="365125"/>
          </a:xfrm>
        </p:spPr>
        <p:txBody>
          <a:bodyPr/>
          <a:lstStyle/>
          <a:p>
            <a:fld id="{6139B546-EE2A-4E28-8722-29EA32562902}" type="slidenum">
              <a:rPr lang="en-GB" smtClean="0"/>
              <a:pPr/>
              <a:t>13</a:t>
            </a:fld>
            <a:endParaRPr lang="en-GB"/>
          </a:p>
        </p:txBody>
      </p:sp>
      <p:sp>
        <p:nvSpPr>
          <p:cNvPr id="7" name="TextBox 6"/>
          <p:cNvSpPr txBox="1"/>
          <p:nvPr/>
        </p:nvSpPr>
        <p:spPr>
          <a:xfrm>
            <a:off x="4343400" y="990600"/>
            <a:ext cx="3810000" cy="5909310"/>
          </a:xfrm>
          <a:prstGeom prst="rect">
            <a:avLst/>
          </a:prstGeom>
          <a:noFill/>
        </p:spPr>
        <p:txBody>
          <a:bodyPr wrap="square" rtlCol="0">
            <a:spAutoFit/>
          </a:bodyPr>
          <a:lstStyle/>
          <a:p>
            <a:r>
              <a:rPr lang="en-GB" dirty="0"/>
              <a:t>Up to seven heading levels (six subheadings are supported).</a:t>
            </a:r>
          </a:p>
          <a:p>
            <a:r>
              <a:rPr lang="en-GB" dirty="0"/>
              <a:t>Note are lab labels by default are f (footnotes) , e (endnotes), t (tables), x (text boxes). Entries with bookmarked ranges are </a:t>
            </a:r>
            <a:r>
              <a:rPr lang="en-GB" dirty="0" err="1"/>
              <a:t>labeled</a:t>
            </a:r>
            <a:r>
              <a:rPr lang="en-GB" dirty="0"/>
              <a:t> *.</a:t>
            </a:r>
          </a:p>
          <a:p>
            <a:r>
              <a:rPr lang="en-GB" dirty="0"/>
              <a:t>When Option&gt;Picklist&gt;Allow RE-BM is selected:</a:t>
            </a:r>
          </a:p>
          <a:p>
            <a:r>
              <a:rPr lang="en-GB" b="1" dirty="0"/>
              <a:t>+A, +B </a:t>
            </a:r>
            <a:r>
              <a:rPr lang="en-GB" dirty="0"/>
              <a:t>inserts bookmark </a:t>
            </a:r>
            <a:r>
              <a:rPr lang="en-GB" dirty="0" err="1"/>
              <a:t>ixeA</a:t>
            </a:r>
            <a:r>
              <a:rPr lang="en-GB" dirty="0"/>
              <a:t>, </a:t>
            </a:r>
            <a:r>
              <a:rPr lang="en-GB" dirty="0" err="1"/>
              <a:t>ixeB</a:t>
            </a:r>
            <a:endParaRPr lang="en-GB" dirty="0"/>
          </a:p>
          <a:p>
            <a:r>
              <a:rPr lang="en-GB" b="1" dirty="0"/>
              <a:t>A, B</a:t>
            </a:r>
            <a:r>
              <a:rPr lang="en-GB" dirty="0"/>
              <a:t> goes to </a:t>
            </a:r>
            <a:r>
              <a:rPr lang="en-GB" dirty="0" err="1"/>
              <a:t>ixeA</a:t>
            </a:r>
            <a:r>
              <a:rPr lang="en-GB" dirty="0"/>
              <a:t>, </a:t>
            </a:r>
            <a:r>
              <a:rPr lang="en-GB" dirty="0" err="1"/>
              <a:t>ixeB</a:t>
            </a:r>
            <a:r>
              <a:rPr lang="en-GB" dirty="0"/>
              <a:t> (Use to mark place in Word index)</a:t>
            </a:r>
          </a:p>
          <a:p>
            <a:r>
              <a:rPr lang="en-GB" b="1" dirty="0"/>
              <a:t>Select A to B </a:t>
            </a:r>
            <a:r>
              <a:rPr lang="en-GB" dirty="0"/>
              <a:t>selects range A to B</a:t>
            </a:r>
          </a:p>
          <a:p>
            <a:r>
              <a:rPr lang="en-GB" b="1" dirty="0"/>
              <a:t>Re-BM</a:t>
            </a:r>
            <a:r>
              <a:rPr lang="en-GB" dirty="0"/>
              <a:t> adjusts range of referenced bookmark in XE field</a:t>
            </a:r>
          </a:p>
          <a:p>
            <a:r>
              <a:rPr lang="en-GB" b="1" dirty="0"/>
              <a:t>Refresh</a:t>
            </a:r>
            <a:r>
              <a:rPr lang="en-GB" dirty="0"/>
              <a:t> refreshes picklist</a:t>
            </a:r>
          </a:p>
          <a:p>
            <a:r>
              <a:rPr lang="en-GB" b="1" dirty="0"/>
              <a:t>Word Index </a:t>
            </a:r>
            <a:r>
              <a:rPr lang="en-GB" dirty="0"/>
              <a:t>goes to Word index and allows return to the initial location.</a:t>
            </a:r>
          </a:p>
          <a:p>
            <a:r>
              <a:rPr lang="en-GB" b="1" dirty="0"/>
              <a:t>Goto XE</a:t>
            </a:r>
            <a:r>
              <a:rPr lang="en-GB" dirty="0"/>
              <a:t> goes to XE field. </a:t>
            </a:r>
          </a:p>
          <a:p>
            <a:endParaRPr lang="en-GB" dirty="0"/>
          </a:p>
          <a:p>
            <a:endParaRPr lang="en-GB" dirty="0"/>
          </a:p>
          <a:p>
            <a:endParaRPr lang="en-GB" dirty="0"/>
          </a:p>
        </p:txBody>
      </p:sp>
      <p:pic>
        <p:nvPicPr>
          <p:cNvPr id="2051" name="Picture 3"/>
          <p:cNvPicPr>
            <a:picLocks noChangeAspect="1" noChangeArrowheads="1"/>
          </p:cNvPicPr>
          <p:nvPr/>
        </p:nvPicPr>
        <p:blipFill>
          <a:blip r:embed="rId2" cstate="print"/>
          <a:srcRect/>
          <a:stretch>
            <a:fillRect/>
          </a:stretch>
        </p:blipFill>
        <p:spPr bwMode="auto">
          <a:xfrm>
            <a:off x="152400" y="705481"/>
            <a:ext cx="4114800" cy="5695319"/>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always available + Bookmark options</a:t>
            </a:r>
          </a:p>
        </p:txBody>
      </p:sp>
      <p:sp>
        <p:nvSpPr>
          <p:cNvPr id="3" name="Date Placeholder 2"/>
          <p:cNvSpPr>
            <a:spLocks noGrp="1"/>
          </p:cNvSpPr>
          <p:nvPr>
            <p:ph type="dt" sz="half" idx="10"/>
          </p:nvPr>
        </p:nvSpPr>
        <p:spPr>
          <a:xfrm>
            <a:off x="457200" y="6356350"/>
            <a:ext cx="2133600" cy="365125"/>
          </a:xfrm>
        </p:spPr>
        <p:txBody>
          <a:bodyPr/>
          <a:lstStyle/>
          <a:p>
            <a:r>
              <a:rPr lang="en-US"/>
              <a:t>20 December 2023</a:t>
            </a:r>
            <a:endParaRPr lang="en-GB"/>
          </a:p>
        </p:txBody>
      </p:sp>
      <p:sp>
        <p:nvSpPr>
          <p:cNvPr id="4" name="Footer Placeholder 3"/>
          <p:cNvSpPr>
            <a:spLocks noGrp="1"/>
          </p:cNvSpPr>
          <p:nvPr>
            <p:ph type="ftr" sz="quarter" idx="12"/>
          </p:nvPr>
        </p:nvSpPr>
        <p:spPr>
          <a:xfrm>
            <a:off x="3124200" y="6356350"/>
            <a:ext cx="2895600" cy="365125"/>
          </a:xfrm>
        </p:spPr>
        <p:txBody>
          <a:bodyPr/>
          <a:lstStyle/>
          <a:p>
            <a:r>
              <a:rPr lang="en-GB" dirty="0" err="1"/>
              <a:t>IndexExploit</a:t>
            </a:r>
            <a:r>
              <a:rPr lang="en-GB" dirty="0"/>
              <a:t> (C) </a:t>
            </a:r>
            <a:r>
              <a:rPr lang="en-GB" dirty="0" err="1"/>
              <a:t>IndexBase</a:t>
            </a:r>
            <a:r>
              <a:rPr lang="en-GB" dirty="0"/>
              <a:t> 2016 to 2023</a:t>
            </a:r>
          </a:p>
        </p:txBody>
      </p:sp>
      <p:sp>
        <p:nvSpPr>
          <p:cNvPr id="5" name="Slide Number Placeholder 4"/>
          <p:cNvSpPr>
            <a:spLocks noGrp="1"/>
          </p:cNvSpPr>
          <p:nvPr>
            <p:ph type="sldNum" sz="quarter" idx="11"/>
          </p:nvPr>
        </p:nvSpPr>
        <p:spPr>
          <a:xfrm>
            <a:off x="6553200" y="6356350"/>
            <a:ext cx="2133600" cy="365125"/>
          </a:xfrm>
        </p:spPr>
        <p:txBody>
          <a:bodyPr/>
          <a:lstStyle/>
          <a:p>
            <a:fld id="{6139B546-EE2A-4E28-8722-29EA32562902}" type="slidenum">
              <a:rPr lang="en-GB" smtClean="0"/>
              <a:pPr/>
              <a:t>14</a:t>
            </a:fld>
            <a:endParaRPr lang="en-GB"/>
          </a:p>
        </p:txBody>
      </p:sp>
      <p:sp>
        <p:nvSpPr>
          <p:cNvPr id="7" name="TextBox 6"/>
          <p:cNvSpPr txBox="1"/>
          <p:nvPr/>
        </p:nvSpPr>
        <p:spPr>
          <a:xfrm>
            <a:off x="4495800" y="914400"/>
            <a:ext cx="4114800" cy="4524315"/>
          </a:xfrm>
          <a:prstGeom prst="rect">
            <a:avLst/>
          </a:prstGeom>
          <a:noFill/>
        </p:spPr>
        <p:txBody>
          <a:bodyPr wrap="square" rtlCol="0">
            <a:spAutoFit/>
          </a:bodyPr>
          <a:lstStyle/>
          <a:p>
            <a:r>
              <a:rPr lang="en-GB" dirty="0"/>
              <a:t> </a:t>
            </a:r>
            <a:r>
              <a:rPr lang="en-GB" b="1" dirty="0"/>
              <a:t>Show Embedded Entries </a:t>
            </a:r>
            <a:r>
              <a:rPr lang="en-GB" dirty="0"/>
              <a:t>When checked, bookmark range symbols and embedded index XE fields are visible. </a:t>
            </a:r>
          </a:p>
          <a:p>
            <a:r>
              <a:rPr lang="en-GB" b="1" dirty="0"/>
              <a:t>Highlight selection </a:t>
            </a:r>
            <a:r>
              <a:rPr lang="en-GB" dirty="0"/>
              <a:t>causes the selected XE field to be highlighted. Selected bookmarked ranges if present will be highlighted. </a:t>
            </a:r>
          </a:p>
          <a:p>
            <a:r>
              <a:rPr lang="en-GB" b="1" dirty="0"/>
              <a:t>Form added width pts</a:t>
            </a:r>
            <a:r>
              <a:rPr lang="en-GB" dirty="0"/>
              <a:t> widens the Mark Entry and Index form by the number of points entered.</a:t>
            </a:r>
          </a:p>
          <a:p>
            <a:r>
              <a:rPr lang="en-GB" b="1" dirty="0"/>
              <a:t>Remove all Highlighting</a:t>
            </a:r>
            <a:r>
              <a:rPr lang="en-GB" dirty="0"/>
              <a:t>. If  too much highlighting is present, it can all be removed by selecting Remove all highlighting</a:t>
            </a:r>
            <a:r>
              <a:rPr lang="en-GB" b="1" dirty="0"/>
              <a:t>.</a:t>
            </a:r>
            <a:endParaRPr lang="en-GB" dirty="0"/>
          </a:p>
          <a:p>
            <a:pPr>
              <a:buFont typeface="Arial" pitchFamily="34" charset="0"/>
              <a:buChar char="•"/>
            </a:pPr>
            <a:endParaRPr lang="en-GB" dirty="0"/>
          </a:p>
          <a:p>
            <a:pPr>
              <a:buFont typeface="Arial" pitchFamily="34" charset="0"/>
              <a:buChar char="•"/>
            </a:pPr>
            <a:endParaRPr lang="en-GB" dirty="0"/>
          </a:p>
        </p:txBody>
      </p:sp>
      <p:pic>
        <p:nvPicPr>
          <p:cNvPr id="9" name="Picture 8"/>
          <p:cNvPicPr/>
          <p:nvPr/>
        </p:nvPicPr>
        <p:blipFill>
          <a:blip r:embed="rId3" cstate="print"/>
          <a:srcRect/>
          <a:stretch>
            <a:fillRect/>
          </a:stretch>
        </p:blipFill>
        <p:spPr bwMode="auto">
          <a:xfrm>
            <a:off x="228600" y="762000"/>
            <a:ext cx="4114800" cy="5638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Bookmark</a:t>
            </a:r>
          </a:p>
        </p:txBody>
      </p:sp>
      <p:sp>
        <p:nvSpPr>
          <p:cNvPr id="3" name="Date Placeholder 2"/>
          <p:cNvSpPr>
            <a:spLocks noGrp="1"/>
          </p:cNvSpPr>
          <p:nvPr>
            <p:ph type="dt" sz="half" idx="10"/>
          </p:nvPr>
        </p:nvSpPr>
        <p:spPr/>
        <p:txBody>
          <a:bodyPr/>
          <a:lstStyle/>
          <a:p>
            <a:r>
              <a:rPr lang="en-US"/>
              <a:t>20 December 2023</a:t>
            </a:r>
            <a:endParaRPr lang="en-GB" dirty="0"/>
          </a:p>
        </p:txBody>
      </p:sp>
      <p:sp>
        <p:nvSpPr>
          <p:cNvPr id="4" name="Slide Number Placeholder 3"/>
          <p:cNvSpPr>
            <a:spLocks noGrp="1"/>
          </p:cNvSpPr>
          <p:nvPr>
            <p:ph type="sldNum" sz="quarter" idx="11"/>
          </p:nvPr>
        </p:nvSpPr>
        <p:spPr/>
        <p:txBody>
          <a:bodyPr/>
          <a:lstStyle/>
          <a:p>
            <a:fld id="{6139B546-EE2A-4E28-8722-29EA32562902}" type="slidenum">
              <a:rPr lang="en-GB" smtClean="0"/>
              <a:pPr/>
              <a:t>15</a:t>
            </a:fld>
            <a:endParaRPr lang="en-GB" dirty="0"/>
          </a:p>
        </p:txBody>
      </p:sp>
      <p:sp>
        <p:nvSpPr>
          <p:cNvPr id="5" name="Footer Placeholder 4"/>
          <p:cNvSpPr>
            <a:spLocks noGrp="1"/>
          </p:cNvSpPr>
          <p:nvPr>
            <p:ph type="ftr" sz="quarter" idx="12"/>
          </p:nvPr>
        </p:nvSpPr>
        <p:spPr/>
        <p:txBody>
          <a:bodyPr/>
          <a:lstStyle/>
          <a:p>
            <a:r>
              <a:rPr lang="en-GB"/>
              <a:t>IndexExploit (C) IndexBase 2016 to 2023</a:t>
            </a:r>
            <a:endParaRPr lang="en-GB" dirty="0"/>
          </a:p>
        </p:txBody>
      </p:sp>
      <p:pic>
        <p:nvPicPr>
          <p:cNvPr id="6" name="Picture 5"/>
          <p:cNvPicPr/>
          <p:nvPr/>
        </p:nvPicPr>
        <p:blipFill>
          <a:blip r:embed="rId2" cstate="print"/>
          <a:srcRect/>
          <a:stretch>
            <a:fillRect/>
          </a:stretch>
        </p:blipFill>
        <p:spPr bwMode="auto">
          <a:xfrm>
            <a:off x="2362200" y="838200"/>
            <a:ext cx="3962400" cy="5486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Bookmark</a:t>
            </a:r>
          </a:p>
        </p:txBody>
      </p:sp>
      <p:sp>
        <p:nvSpPr>
          <p:cNvPr id="3" name="Date Placeholder 2"/>
          <p:cNvSpPr>
            <a:spLocks noGrp="1"/>
          </p:cNvSpPr>
          <p:nvPr>
            <p:ph type="dt" sz="half" idx="10"/>
          </p:nvPr>
        </p:nvSpPr>
        <p:spPr>
          <a:xfrm>
            <a:off x="457200" y="6356350"/>
            <a:ext cx="2133600" cy="365125"/>
          </a:xfrm>
        </p:spPr>
        <p:txBody>
          <a:bodyPr/>
          <a:lstStyle/>
          <a:p>
            <a:r>
              <a:rPr lang="en-US"/>
              <a:t>20 December 2023</a:t>
            </a:r>
            <a:endParaRPr lang="en-GB"/>
          </a:p>
        </p:txBody>
      </p:sp>
      <p:sp>
        <p:nvSpPr>
          <p:cNvPr id="4" name="Footer Placeholder 3"/>
          <p:cNvSpPr>
            <a:spLocks noGrp="1"/>
          </p:cNvSpPr>
          <p:nvPr>
            <p:ph type="ftr" sz="quarter" idx="12"/>
          </p:nvPr>
        </p:nvSpPr>
        <p:spPr>
          <a:xfrm>
            <a:off x="3124200" y="6356350"/>
            <a:ext cx="2895600" cy="365125"/>
          </a:xfrm>
        </p:spPr>
        <p:txBody>
          <a:bodyPr/>
          <a:lstStyle/>
          <a:p>
            <a:r>
              <a:rPr lang="en-GB"/>
              <a:t>IndexExploit (C) IndexBase 2016 to 2023</a:t>
            </a:r>
          </a:p>
        </p:txBody>
      </p:sp>
      <p:sp>
        <p:nvSpPr>
          <p:cNvPr id="5" name="Slide Number Placeholder 4"/>
          <p:cNvSpPr>
            <a:spLocks noGrp="1"/>
          </p:cNvSpPr>
          <p:nvPr>
            <p:ph type="sldNum" sz="quarter" idx="11"/>
          </p:nvPr>
        </p:nvSpPr>
        <p:spPr>
          <a:xfrm>
            <a:off x="6553200" y="6356350"/>
            <a:ext cx="2133600" cy="365125"/>
          </a:xfrm>
        </p:spPr>
        <p:txBody>
          <a:bodyPr/>
          <a:lstStyle/>
          <a:p>
            <a:fld id="{6139B546-EE2A-4E28-8722-29EA32562902}" type="slidenum">
              <a:rPr lang="en-GB" smtClean="0"/>
              <a:pPr/>
              <a:t>16</a:t>
            </a:fld>
            <a:endParaRPr lang="en-GB"/>
          </a:p>
        </p:txBody>
      </p:sp>
      <p:sp>
        <p:nvSpPr>
          <p:cNvPr id="7" name="TextBox 6"/>
          <p:cNvSpPr txBox="1"/>
          <p:nvPr/>
        </p:nvSpPr>
        <p:spPr>
          <a:xfrm>
            <a:off x="533400" y="914400"/>
            <a:ext cx="7924800" cy="5078313"/>
          </a:xfrm>
          <a:prstGeom prst="rect">
            <a:avLst/>
          </a:prstGeom>
          <a:noFill/>
        </p:spPr>
        <p:txBody>
          <a:bodyPr wrap="square" rtlCol="0">
            <a:spAutoFit/>
          </a:bodyPr>
          <a:lstStyle/>
          <a:p>
            <a:r>
              <a:rPr lang="en-GB" b="1" dirty="0"/>
              <a:t>Bookmark prefix is </a:t>
            </a:r>
            <a:r>
              <a:rPr lang="en-GB" dirty="0"/>
              <a:t>prepended to</a:t>
            </a:r>
            <a:r>
              <a:rPr lang="en-GB" b="1" dirty="0"/>
              <a:t> </a:t>
            </a:r>
            <a:r>
              <a:rPr lang="en-GB" dirty="0"/>
              <a:t>bookmarks created by </a:t>
            </a:r>
            <a:r>
              <a:rPr lang="en-GB" dirty="0" err="1"/>
              <a:t>IndexExploit</a:t>
            </a:r>
            <a:r>
              <a:rPr lang="en-GB" dirty="0"/>
              <a:t>. </a:t>
            </a:r>
          </a:p>
          <a:p>
            <a:r>
              <a:rPr lang="en-GB" b="1" dirty="0"/>
              <a:t>Min bookmark range</a:t>
            </a:r>
            <a:r>
              <a:rPr lang="en-GB" dirty="0"/>
              <a:t> is the minimum number of characters that can be selected as the referenced range in an XE field. </a:t>
            </a:r>
          </a:p>
          <a:p>
            <a:r>
              <a:rPr lang="en-GB" b="1" dirty="0"/>
              <a:t>Max length of bookmark name </a:t>
            </a:r>
            <a:r>
              <a:rPr lang="en-GB" dirty="0"/>
              <a:t>is</a:t>
            </a:r>
            <a:r>
              <a:rPr lang="en-GB" b="1" dirty="0"/>
              <a:t> t</a:t>
            </a:r>
            <a:r>
              <a:rPr lang="en-GB" dirty="0"/>
              <a:t>he maximum number of characters that will be used when a bookmark name is created automatically. </a:t>
            </a:r>
          </a:p>
          <a:p>
            <a:r>
              <a:rPr lang="en-GB" b="1" dirty="0"/>
              <a:t>Show all bookmarks</a:t>
            </a:r>
            <a:r>
              <a:rPr lang="en-GB" dirty="0"/>
              <a:t> - The bookmarks list shows bookmarks prefixed with  Bookmark prefix. By default only un-indexed bookmarks are shown. Selecting this option shows all bookmarks </a:t>
            </a:r>
          </a:p>
          <a:p>
            <a:r>
              <a:rPr lang="en-GB" b="1" dirty="0"/>
              <a:t> Dbl-</a:t>
            </a:r>
            <a:r>
              <a:rPr lang="en-GB" b="1" dirty="0" err="1"/>
              <a:t>clk</a:t>
            </a:r>
            <a:r>
              <a:rPr lang="en-GB" b="1" dirty="0"/>
              <a:t> creates BM from selection - </a:t>
            </a:r>
            <a:r>
              <a:rPr lang="en-GB" dirty="0"/>
              <a:t>When the Bookmark text box is double clicked in the Mark Entry form, the selected text in the Word document is used to create a bookmark name.</a:t>
            </a:r>
          </a:p>
          <a:p>
            <a:r>
              <a:rPr lang="en-GB" b="1" dirty="0"/>
              <a:t>Goto end of range after BM creation</a:t>
            </a:r>
            <a:r>
              <a:rPr lang="en-GB" dirty="0"/>
              <a:t> defines where the cursor is located after inserting a bookmark. The default is the beginning of the range. </a:t>
            </a:r>
          </a:p>
          <a:p>
            <a:r>
              <a:rPr lang="en-GB" b="1" dirty="0"/>
              <a:t>Create bookmark name from entry </a:t>
            </a:r>
            <a:r>
              <a:rPr lang="en-GB" dirty="0"/>
              <a:t>causes a bookmark name to be generated from the lowest level heading. </a:t>
            </a:r>
          </a:p>
          <a:p>
            <a:r>
              <a:rPr lang="en-GB" b="1" dirty="0"/>
              <a:t>Allow bookmarks in text boxes, footnotes, endnotes </a:t>
            </a:r>
            <a:r>
              <a:rPr lang="en-GB" dirty="0"/>
              <a:t>allows bookmarks in text boxes, footnotes and endnotes respectively.  Also used by </a:t>
            </a:r>
            <a:r>
              <a:rPr lang="en-GB" b="1" dirty="0"/>
              <a:t>Adjust</a:t>
            </a:r>
            <a:r>
              <a:rPr lang="en-GB" dirty="0"/>
              <a:t>.</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Entry</a:t>
            </a:r>
          </a:p>
        </p:txBody>
      </p:sp>
      <p:sp>
        <p:nvSpPr>
          <p:cNvPr id="3" name="Date Placeholder 2"/>
          <p:cNvSpPr>
            <a:spLocks noGrp="1"/>
          </p:cNvSpPr>
          <p:nvPr>
            <p:ph type="dt" sz="half" idx="10"/>
          </p:nvPr>
        </p:nvSpPr>
        <p:spPr/>
        <p:txBody>
          <a:bodyPr/>
          <a:lstStyle/>
          <a:p>
            <a:r>
              <a:rPr lang="en-US"/>
              <a:t>20 December 2023</a:t>
            </a:r>
            <a:endParaRPr lang="en-GB" dirty="0"/>
          </a:p>
        </p:txBody>
      </p:sp>
      <p:sp>
        <p:nvSpPr>
          <p:cNvPr id="4" name="Slide Number Placeholder 3"/>
          <p:cNvSpPr>
            <a:spLocks noGrp="1"/>
          </p:cNvSpPr>
          <p:nvPr>
            <p:ph type="sldNum" sz="quarter" idx="11"/>
          </p:nvPr>
        </p:nvSpPr>
        <p:spPr/>
        <p:txBody>
          <a:bodyPr/>
          <a:lstStyle/>
          <a:p>
            <a:fld id="{6139B546-EE2A-4E28-8722-29EA32562902}" type="slidenum">
              <a:rPr lang="en-GB" smtClean="0"/>
              <a:pPr/>
              <a:t>17</a:t>
            </a:fld>
            <a:endParaRPr lang="en-GB" dirty="0"/>
          </a:p>
        </p:txBody>
      </p:sp>
      <p:sp>
        <p:nvSpPr>
          <p:cNvPr id="5" name="Footer Placeholder 4"/>
          <p:cNvSpPr>
            <a:spLocks noGrp="1"/>
          </p:cNvSpPr>
          <p:nvPr>
            <p:ph type="ftr" sz="quarter" idx="12"/>
          </p:nvPr>
        </p:nvSpPr>
        <p:spPr/>
        <p:txBody>
          <a:bodyPr/>
          <a:lstStyle/>
          <a:p>
            <a:r>
              <a:rPr lang="en-GB"/>
              <a:t>IndexExploit (C) IndexBase 2016 to 2023</a:t>
            </a:r>
            <a:endParaRPr lang="en-GB" dirty="0"/>
          </a:p>
        </p:txBody>
      </p:sp>
      <p:pic>
        <p:nvPicPr>
          <p:cNvPr id="7" name="Picture 6">
            <a:extLst>
              <a:ext uri="{FF2B5EF4-FFF2-40B4-BE49-F238E27FC236}">
                <a16:creationId xmlns:a16="http://schemas.microsoft.com/office/drawing/2014/main" id="{6F9DEB60-834F-FF4D-184B-135F0CD6D187}"/>
              </a:ext>
            </a:extLst>
          </p:cNvPr>
          <p:cNvPicPr>
            <a:picLocks noChangeAspect="1"/>
          </p:cNvPicPr>
          <p:nvPr/>
        </p:nvPicPr>
        <p:blipFill>
          <a:blip r:embed="rId2"/>
          <a:stretch>
            <a:fillRect/>
          </a:stretch>
        </p:blipFill>
        <p:spPr>
          <a:xfrm>
            <a:off x="2590801" y="875581"/>
            <a:ext cx="3962400" cy="5529451"/>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Entry</a:t>
            </a:r>
          </a:p>
        </p:txBody>
      </p:sp>
      <p:sp>
        <p:nvSpPr>
          <p:cNvPr id="3" name="Date Placeholder 2"/>
          <p:cNvSpPr>
            <a:spLocks noGrp="1"/>
          </p:cNvSpPr>
          <p:nvPr>
            <p:ph type="dt" sz="half" idx="10"/>
          </p:nvPr>
        </p:nvSpPr>
        <p:spPr>
          <a:xfrm>
            <a:off x="457200" y="6356350"/>
            <a:ext cx="2133600" cy="365125"/>
          </a:xfrm>
        </p:spPr>
        <p:txBody>
          <a:bodyPr/>
          <a:lstStyle/>
          <a:p>
            <a:r>
              <a:rPr lang="en-US"/>
              <a:t>20 December 2023</a:t>
            </a:r>
            <a:endParaRPr lang="en-GB"/>
          </a:p>
        </p:txBody>
      </p:sp>
      <p:sp>
        <p:nvSpPr>
          <p:cNvPr id="4" name="Footer Placeholder 3"/>
          <p:cNvSpPr>
            <a:spLocks noGrp="1"/>
          </p:cNvSpPr>
          <p:nvPr>
            <p:ph type="ftr" sz="quarter" idx="12"/>
          </p:nvPr>
        </p:nvSpPr>
        <p:spPr>
          <a:xfrm>
            <a:off x="3124200" y="6356350"/>
            <a:ext cx="2895600" cy="365125"/>
          </a:xfrm>
        </p:spPr>
        <p:txBody>
          <a:bodyPr/>
          <a:lstStyle/>
          <a:p>
            <a:r>
              <a:rPr lang="en-GB"/>
              <a:t>IndexExploit (C) IndexBase 2016 to 2023</a:t>
            </a:r>
          </a:p>
        </p:txBody>
      </p:sp>
      <p:sp>
        <p:nvSpPr>
          <p:cNvPr id="5" name="Slide Number Placeholder 4"/>
          <p:cNvSpPr>
            <a:spLocks noGrp="1"/>
          </p:cNvSpPr>
          <p:nvPr>
            <p:ph type="sldNum" sz="quarter" idx="11"/>
          </p:nvPr>
        </p:nvSpPr>
        <p:spPr>
          <a:xfrm>
            <a:off x="6553200" y="6356350"/>
            <a:ext cx="2133600" cy="365125"/>
          </a:xfrm>
        </p:spPr>
        <p:txBody>
          <a:bodyPr/>
          <a:lstStyle/>
          <a:p>
            <a:fld id="{6139B546-EE2A-4E28-8722-29EA32562902}" type="slidenum">
              <a:rPr lang="en-GB" smtClean="0"/>
              <a:pPr/>
              <a:t>18</a:t>
            </a:fld>
            <a:endParaRPr lang="en-GB"/>
          </a:p>
        </p:txBody>
      </p:sp>
      <p:sp>
        <p:nvSpPr>
          <p:cNvPr id="7" name="TextBox 6"/>
          <p:cNvSpPr txBox="1"/>
          <p:nvPr/>
        </p:nvSpPr>
        <p:spPr>
          <a:xfrm>
            <a:off x="533400" y="1066800"/>
            <a:ext cx="8077200" cy="5355312"/>
          </a:xfrm>
          <a:prstGeom prst="rect">
            <a:avLst/>
          </a:prstGeom>
          <a:noFill/>
        </p:spPr>
        <p:txBody>
          <a:bodyPr wrap="square" rtlCol="0">
            <a:spAutoFit/>
          </a:bodyPr>
          <a:lstStyle/>
          <a:p>
            <a:r>
              <a:rPr lang="en-GB" dirty="0"/>
              <a:t>When </a:t>
            </a:r>
            <a:r>
              <a:rPr lang="en-GB" b="1" dirty="0"/>
              <a:t>Dbl-</a:t>
            </a:r>
            <a:r>
              <a:rPr lang="en-GB" b="1" dirty="0" err="1"/>
              <a:t>clck</a:t>
            </a:r>
            <a:r>
              <a:rPr lang="en-GB" b="1" dirty="0"/>
              <a:t> creates heading from selection</a:t>
            </a:r>
            <a:r>
              <a:rPr lang="en-GB" dirty="0"/>
              <a:t> is selected, double clicking in Main entry or a subentry transfers selected text to the selected text box</a:t>
            </a:r>
            <a:r>
              <a:rPr lang="en-GB" b="1" dirty="0"/>
              <a:t>. Read </a:t>
            </a:r>
            <a:r>
              <a:rPr lang="en-GB" dirty="0"/>
              <a:t>performs the same transfer and is the recommended method.</a:t>
            </a:r>
          </a:p>
          <a:p>
            <a:r>
              <a:rPr lang="en-GB" b="1" dirty="0"/>
              <a:t>Max heading length on dbl-</a:t>
            </a:r>
            <a:r>
              <a:rPr lang="en-GB" b="1" dirty="0" err="1"/>
              <a:t>clk</a:t>
            </a:r>
            <a:r>
              <a:rPr lang="en-GB" b="1" dirty="0"/>
              <a:t> </a:t>
            </a:r>
            <a:r>
              <a:rPr lang="en-GB" dirty="0"/>
              <a:t>defines the maximum number of characters that will be transferred when</a:t>
            </a:r>
            <a:r>
              <a:rPr lang="en-GB" b="1" dirty="0"/>
              <a:t> </a:t>
            </a:r>
            <a:r>
              <a:rPr lang="en-GB" dirty="0"/>
              <a:t>text selected in the Word document is transferred </a:t>
            </a:r>
          </a:p>
          <a:p>
            <a:r>
              <a:rPr lang="en-GB" b="1" dirty="0"/>
              <a:t>Allow multiple types ( \f ) </a:t>
            </a:r>
            <a:r>
              <a:rPr lang="en-GB" dirty="0"/>
              <a:t>opens the </a:t>
            </a:r>
            <a:r>
              <a:rPr lang="en-GB" b="1" dirty="0"/>
              <a:t>Type</a:t>
            </a:r>
            <a:r>
              <a:rPr lang="en-GB" dirty="0"/>
              <a:t> field in front of the Main heading. A letter entered here will be added to the entry as a type flag. Use this when multiple indexes are to be generated. </a:t>
            </a:r>
          </a:p>
          <a:p>
            <a:r>
              <a:rPr lang="en-GB" b="1" dirty="0" err="1"/>
              <a:t>Autocreate</a:t>
            </a:r>
            <a:r>
              <a:rPr lang="en-GB" b="1" dirty="0"/>
              <a:t> headings from bookmarks. </a:t>
            </a:r>
            <a:r>
              <a:rPr lang="en-GB" dirty="0"/>
              <a:t> If structured bookmarks are used, (</a:t>
            </a:r>
            <a:r>
              <a:rPr lang="en-GB" dirty="0" err="1"/>
              <a:t>heading_subheading_subsub</a:t>
            </a:r>
            <a:r>
              <a:rPr lang="en-GB" dirty="0"/>
              <a:t>) entries are offered automatically by the Mark Entry form. </a:t>
            </a:r>
          </a:p>
          <a:p>
            <a:r>
              <a:rPr lang="en-GB" b="1" dirty="0"/>
              <a:t>Label notes / table entry as Bold/Italic</a:t>
            </a:r>
            <a:r>
              <a:rPr lang="en-GB" dirty="0"/>
              <a:t> when checked causes </a:t>
            </a:r>
            <a:r>
              <a:rPr lang="en-GB" dirty="0" err="1"/>
              <a:t>IndexExploit</a:t>
            </a:r>
            <a:r>
              <a:rPr lang="en-GB" dirty="0"/>
              <a:t> to recognise when an entry is in a table entry, footnote, or endnote and automatically includes a \b or \i or both) in the embedded entry to cause the page number to appear as bold /italic text. </a:t>
            </a:r>
          </a:p>
          <a:p>
            <a:r>
              <a:rPr lang="en-GB" b="1" dirty="0"/>
              <a:t>Mark entry form zoom % </a:t>
            </a:r>
            <a:r>
              <a:rPr lang="en-GB" dirty="0"/>
              <a:t>scales the form to suit the screen</a:t>
            </a:r>
          </a:p>
          <a:p>
            <a:r>
              <a:rPr lang="en-GB" b="1" dirty="0"/>
              <a:t>Autocomplete from stored entries </a:t>
            </a:r>
            <a:r>
              <a:rPr lang="en-GB" dirty="0"/>
              <a:t>uses entries from the last Index selection and later entries. Remembers case of entries.</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Index</a:t>
            </a:r>
          </a:p>
        </p:txBody>
      </p:sp>
      <p:sp>
        <p:nvSpPr>
          <p:cNvPr id="3" name="Date Placeholder 2"/>
          <p:cNvSpPr>
            <a:spLocks noGrp="1"/>
          </p:cNvSpPr>
          <p:nvPr>
            <p:ph type="dt" sz="half" idx="10"/>
          </p:nvPr>
        </p:nvSpPr>
        <p:spPr/>
        <p:txBody>
          <a:bodyPr/>
          <a:lstStyle/>
          <a:p>
            <a:r>
              <a:rPr lang="en-US"/>
              <a:t>20 December 2023</a:t>
            </a:r>
            <a:endParaRPr lang="en-GB" dirty="0"/>
          </a:p>
        </p:txBody>
      </p:sp>
      <p:sp>
        <p:nvSpPr>
          <p:cNvPr id="4" name="Slide Number Placeholder 3"/>
          <p:cNvSpPr>
            <a:spLocks noGrp="1"/>
          </p:cNvSpPr>
          <p:nvPr>
            <p:ph type="sldNum" sz="quarter" idx="11"/>
          </p:nvPr>
        </p:nvSpPr>
        <p:spPr/>
        <p:txBody>
          <a:bodyPr/>
          <a:lstStyle/>
          <a:p>
            <a:fld id="{6139B546-EE2A-4E28-8722-29EA32562902}" type="slidenum">
              <a:rPr lang="en-GB" smtClean="0"/>
              <a:pPr/>
              <a:t>19</a:t>
            </a:fld>
            <a:endParaRPr lang="en-GB" dirty="0"/>
          </a:p>
        </p:txBody>
      </p:sp>
      <p:sp>
        <p:nvSpPr>
          <p:cNvPr id="5" name="Footer Placeholder 4"/>
          <p:cNvSpPr>
            <a:spLocks noGrp="1"/>
          </p:cNvSpPr>
          <p:nvPr>
            <p:ph type="ftr" sz="quarter" idx="12"/>
          </p:nvPr>
        </p:nvSpPr>
        <p:spPr/>
        <p:txBody>
          <a:bodyPr/>
          <a:lstStyle/>
          <a:p>
            <a:r>
              <a:rPr lang="en-GB"/>
              <a:t>IndexExploit (C) IndexBase 2016 to 2023</a:t>
            </a:r>
            <a:endParaRPr lang="en-GB" dirty="0"/>
          </a:p>
        </p:txBody>
      </p:sp>
      <p:pic>
        <p:nvPicPr>
          <p:cNvPr id="7" name="Picture 6">
            <a:extLst>
              <a:ext uri="{FF2B5EF4-FFF2-40B4-BE49-F238E27FC236}">
                <a16:creationId xmlns:a16="http://schemas.microsoft.com/office/drawing/2014/main" id="{E95968C7-4B99-DC01-EEEA-4E2A06150238}"/>
              </a:ext>
            </a:extLst>
          </p:cNvPr>
          <p:cNvPicPr>
            <a:picLocks noChangeAspect="1"/>
          </p:cNvPicPr>
          <p:nvPr/>
        </p:nvPicPr>
        <p:blipFill>
          <a:blip r:embed="rId2"/>
          <a:stretch>
            <a:fillRect/>
          </a:stretch>
        </p:blipFill>
        <p:spPr>
          <a:xfrm>
            <a:off x="2362200" y="777875"/>
            <a:ext cx="4038600" cy="561629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Word Embedded Index Entries</a:t>
            </a:r>
          </a:p>
        </p:txBody>
      </p:sp>
      <p:sp>
        <p:nvSpPr>
          <p:cNvPr id="3" name="Date Placeholder 2"/>
          <p:cNvSpPr>
            <a:spLocks noGrp="1"/>
          </p:cNvSpPr>
          <p:nvPr>
            <p:ph type="dt" sz="half" idx="10"/>
          </p:nvPr>
        </p:nvSpPr>
        <p:spPr/>
        <p:txBody>
          <a:bodyPr/>
          <a:lstStyle/>
          <a:p>
            <a:r>
              <a:rPr lang="en-US"/>
              <a:t>20 December 2023</a:t>
            </a:r>
            <a:endParaRPr lang="en-GB" dirty="0"/>
          </a:p>
        </p:txBody>
      </p:sp>
      <p:sp>
        <p:nvSpPr>
          <p:cNvPr id="4" name="Slide Number Placeholder 3"/>
          <p:cNvSpPr>
            <a:spLocks noGrp="1"/>
          </p:cNvSpPr>
          <p:nvPr>
            <p:ph type="sldNum" sz="quarter" idx="11"/>
          </p:nvPr>
        </p:nvSpPr>
        <p:spPr/>
        <p:txBody>
          <a:bodyPr/>
          <a:lstStyle/>
          <a:p>
            <a:fld id="{6139B546-EE2A-4E28-8722-29EA32562902}" type="slidenum">
              <a:rPr lang="en-GB" smtClean="0"/>
              <a:pPr/>
              <a:t>2</a:t>
            </a:fld>
            <a:endParaRPr lang="en-GB" dirty="0"/>
          </a:p>
        </p:txBody>
      </p:sp>
      <p:sp>
        <p:nvSpPr>
          <p:cNvPr id="5" name="Footer Placeholder 4"/>
          <p:cNvSpPr>
            <a:spLocks noGrp="1"/>
          </p:cNvSpPr>
          <p:nvPr>
            <p:ph type="ftr" sz="quarter" idx="12"/>
          </p:nvPr>
        </p:nvSpPr>
        <p:spPr/>
        <p:txBody>
          <a:bodyPr/>
          <a:lstStyle/>
          <a:p>
            <a:r>
              <a:rPr lang="en-GB"/>
              <a:t>IndexExploit (C) IndexBase 2016 to 2023</a:t>
            </a:r>
            <a:endParaRPr lang="en-GB" dirty="0"/>
          </a:p>
        </p:txBody>
      </p:sp>
      <p:sp>
        <p:nvSpPr>
          <p:cNvPr id="6" name="Rectangle 5"/>
          <p:cNvSpPr/>
          <p:nvPr/>
        </p:nvSpPr>
        <p:spPr>
          <a:xfrm>
            <a:off x="685800" y="1295400"/>
            <a:ext cx="7467600" cy="4247317"/>
          </a:xfrm>
          <a:prstGeom prst="rect">
            <a:avLst/>
          </a:prstGeom>
        </p:spPr>
        <p:txBody>
          <a:bodyPr wrap="square">
            <a:spAutoFit/>
          </a:bodyPr>
          <a:lstStyle/>
          <a:p>
            <a:r>
              <a:rPr lang="en-GB" b="1" dirty="0"/>
              <a:t>Insertion point entries</a:t>
            </a:r>
          </a:p>
          <a:p>
            <a:r>
              <a:rPr lang="en-GB" dirty="0"/>
              <a:t>{ XE “citizens’ rights“ }	Simple insertion point entry</a:t>
            </a:r>
          </a:p>
          <a:p>
            <a:r>
              <a:rPr lang="en-GB" dirty="0"/>
              <a:t>{ XE “citizens’ rights“  \</a:t>
            </a:r>
            <a:r>
              <a:rPr lang="en-GB" dirty="0" err="1"/>
              <a:t>i</a:t>
            </a:r>
            <a:r>
              <a:rPr lang="en-GB" dirty="0"/>
              <a:t>  }	Italic locator</a:t>
            </a:r>
          </a:p>
          <a:p>
            <a:r>
              <a:rPr lang="en-GB" dirty="0"/>
              <a:t>{ XE “citizens’ rights“  \b  }	Bold locator</a:t>
            </a:r>
          </a:p>
          <a:p>
            <a:r>
              <a:rPr lang="en-GB" dirty="0"/>
              <a:t>{ XE “citizens’ rights“  \b \</a:t>
            </a:r>
            <a:r>
              <a:rPr lang="en-GB" dirty="0" err="1"/>
              <a:t>i</a:t>
            </a:r>
            <a:r>
              <a:rPr lang="en-GB" dirty="0"/>
              <a:t>  }</a:t>
            </a:r>
          </a:p>
          <a:p>
            <a:r>
              <a:rPr lang="en-GB" b="1" dirty="0"/>
              <a:t>Range entries</a:t>
            </a:r>
          </a:p>
          <a:p>
            <a:r>
              <a:rPr lang="en-GB" dirty="0"/>
              <a:t>{ XE “citizens’ rights" \r "</a:t>
            </a:r>
            <a:r>
              <a:rPr lang="en-GB" dirty="0" err="1"/>
              <a:t>idxCitizensRights</a:t>
            </a:r>
            <a:r>
              <a:rPr lang="en-GB" dirty="0"/>
              <a:t>" }	Range entry</a:t>
            </a:r>
          </a:p>
          <a:p>
            <a:r>
              <a:rPr lang="en-GB" dirty="0"/>
              <a:t>{ XE “citizens’ rights" \r "</a:t>
            </a:r>
            <a:r>
              <a:rPr lang="en-GB" dirty="0" err="1"/>
              <a:t>idxCitizensRights</a:t>
            </a:r>
            <a:r>
              <a:rPr lang="en-GB" dirty="0"/>
              <a:t>“ \b \</a:t>
            </a:r>
            <a:r>
              <a:rPr lang="en-GB" dirty="0" err="1"/>
              <a:t>i</a:t>
            </a:r>
            <a:r>
              <a:rPr lang="en-GB" dirty="0"/>
              <a:t> }</a:t>
            </a:r>
          </a:p>
          <a:p>
            <a:r>
              <a:rPr lang="en-GB" b="1" dirty="0"/>
              <a:t>Cross references</a:t>
            </a:r>
          </a:p>
          <a:p>
            <a:r>
              <a:rPr lang="en-GB" dirty="0"/>
              <a:t>{ XE “rights" \t “</a:t>
            </a:r>
            <a:r>
              <a:rPr lang="en-GB" i="1" dirty="0"/>
              <a:t>see</a:t>
            </a:r>
            <a:r>
              <a:rPr lang="en-GB" dirty="0"/>
              <a:t> citizens’ rights" } Page number is suppressed</a:t>
            </a:r>
          </a:p>
          <a:p>
            <a:endParaRPr lang="en-GB" dirty="0"/>
          </a:p>
          <a:p>
            <a:r>
              <a:rPr lang="en-GB" dirty="0"/>
              <a:t>Page numbers in the index are calculated using insertion point location or range start and end page. For range entries the location of the XE field determines where the range appears in the index entry.</a:t>
            </a:r>
          </a:p>
          <a:p>
            <a:r>
              <a:rPr lang="en-GB" dirty="0"/>
              <a:t>Repeated insertion point entries on the same page are suppressed.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Index (1)</a:t>
            </a:r>
          </a:p>
        </p:txBody>
      </p:sp>
      <p:sp>
        <p:nvSpPr>
          <p:cNvPr id="3" name="Date Placeholder 2"/>
          <p:cNvSpPr>
            <a:spLocks noGrp="1"/>
          </p:cNvSpPr>
          <p:nvPr>
            <p:ph type="dt" sz="half" idx="10"/>
          </p:nvPr>
        </p:nvSpPr>
        <p:spPr/>
        <p:txBody>
          <a:bodyPr/>
          <a:lstStyle/>
          <a:p>
            <a:r>
              <a:rPr lang="en-US"/>
              <a:t>20 December 2023</a:t>
            </a:r>
            <a:endParaRPr lang="en-GB" dirty="0"/>
          </a:p>
        </p:txBody>
      </p:sp>
      <p:sp>
        <p:nvSpPr>
          <p:cNvPr id="4" name="Slide Number Placeholder 3"/>
          <p:cNvSpPr>
            <a:spLocks noGrp="1"/>
          </p:cNvSpPr>
          <p:nvPr>
            <p:ph type="sldNum" sz="quarter" idx="11"/>
          </p:nvPr>
        </p:nvSpPr>
        <p:spPr/>
        <p:txBody>
          <a:bodyPr/>
          <a:lstStyle/>
          <a:p>
            <a:fld id="{6139B546-EE2A-4E28-8722-29EA32562902}" type="slidenum">
              <a:rPr lang="en-GB" smtClean="0"/>
              <a:pPr/>
              <a:t>20</a:t>
            </a:fld>
            <a:endParaRPr lang="en-GB" dirty="0"/>
          </a:p>
        </p:txBody>
      </p:sp>
      <p:sp>
        <p:nvSpPr>
          <p:cNvPr id="5" name="Footer Placeholder 4"/>
          <p:cNvSpPr>
            <a:spLocks noGrp="1"/>
          </p:cNvSpPr>
          <p:nvPr>
            <p:ph type="ftr" sz="quarter" idx="12"/>
          </p:nvPr>
        </p:nvSpPr>
        <p:spPr/>
        <p:txBody>
          <a:bodyPr/>
          <a:lstStyle/>
          <a:p>
            <a:r>
              <a:rPr lang="en-GB"/>
              <a:t>IndexExploit (C) IndexBase 2016 to 2023</a:t>
            </a:r>
            <a:endParaRPr lang="en-GB" dirty="0"/>
          </a:p>
        </p:txBody>
      </p:sp>
      <p:sp>
        <p:nvSpPr>
          <p:cNvPr id="6" name="TextBox 5"/>
          <p:cNvSpPr txBox="1"/>
          <p:nvPr/>
        </p:nvSpPr>
        <p:spPr>
          <a:xfrm>
            <a:off x="762000" y="914400"/>
            <a:ext cx="7696200" cy="4801314"/>
          </a:xfrm>
          <a:prstGeom prst="rect">
            <a:avLst/>
          </a:prstGeom>
          <a:noFill/>
        </p:spPr>
        <p:txBody>
          <a:bodyPr wrap="square" rtlCol="0">
            <a:spAutoFit/>
          </a:bodyPr>
          <a:lstStyle/>
          <a:p>
            <a:r>
              <a:rPr lang="en-GB" dirty="0"/>
              <a:t> </a:t>
            </a:r>
            <a:r>
              <a:rPr lang="en-GB" b="1" dirty="0"/>
              <a:t>‘See’ text for checking </a:t>
            </a:r>
            <a:r>
              <a:rPr lang="en-GB" b="1" dirty="0" err="1"/>
              <a:t>xrefs</a:t>
            </a:r>
            <a:r>
              <a:rPr lang="en-GB" b="1" dirty="0"/>
              <a:t>, ‘See also’ for checking </a:t>
            </a:r>
            <a:r>
              <a:rPr lang="en-GB" b="1" dirty="0" err="1"/>
              <a:t>xrefs</a:t>
            </a:r>
            <a:r>
              <a:rPr lang="en-GB" b="1" dirty="0"/>
              <a:t> </a:t>
            </a:r>
            <a:r>
              <a:rPr lang="en-GB" dirty="0"/>
              <a:t>are used when checking matches to a target cross reference. Non-English cross reference terms can be entered supporting the multi-language abilities of Word. Checking occurs when </a:t>
            </a:r>
            <a:r>
              <a:rPr lang="en-GB" b="1" dirty="0"/>
              <a:t>Report all checks</a:t>
            </a:r>
            <a:r>
              <a:rPr lang="en-GB" dirty="0"/>
              <a:t> is selected. Cross references are matched to the heading level only.</a:t>
            </a:r>
          </a:p>
          <a:p>
            <a:r>
              <a:rPr lang="en-GB" b="1" dirty="0"/>
              <a:t>Max entries to include in index </a:t>
            </a:r>
            <a:r>
              <a:rPr lang="en-GB" dirty="0"/>
              <a:t>defines the maximum number of entries used for the Index picklist. If no value or a negative value is set the default value will be applied which is derived from the licence. If 0 is chosen the picklist will contain entries in footnotes, endnotes and tables only.</a:t>
            </a:r>
          </a:p>
          <a:p>
            <a:r>
              <a:rPr lang="en-GB" b="1" dirty="0"/>
              <a:t>Alphabet Range </a:t>
            </a:r>
            <a:r>
              <a:rPr lang="en-GB" dirty="0"/>
              <a:t>causes the index picklist to be created for a selected alphabet range</a:t>
            </a:r>
          </a:p>
          <a:p>
            <a:r>
              <a:rPr lang="en-GB" b="1" dirty="0"/>
              <a:t>Index from selection</a:t>
            </a:r>
            <a:r>
              <a:rPr lang="en-GB" dirty="0"/>
              <a:t> causes the Index picklist to be populated using the selected range.  When </a:t>
            </a:r>
            <a:r>
              <a:rPr lang="en-GB" b="1" dirty="0"/>
              <a:t>Index from selection</a:t>
            </a:r>
            <a:r>
              <a:rPr lang="en-GB" dirty="0"/>
              <a:t> is not selected, </a:t>
            </a:r>
            <a:r>
              <a:rPr lang="en-GB" dirty="0" err="1"/>
              <a:t>IndexExploit</a:t>
            </a:r>
            <a:r>
              <a:rPr lang="en-GB" dirty="0"/>
              <a:t> generates a picklist from the entire document and creates an ixe file that can be loaded when Index is selected during a later session. </a:t>
            </a:r>
          </a:p>
          <a:p>
            <a:r>
              <a:rPr lang="en-GB" b="1" dirty="0"/>
              <a:t>Report all checks </a:t>
            </a:r>
            <a:r>
              <a:rPr lang="en-GB" dirty="0"/>
              <a:t>causes </a:t>
            </a:r>
            <a:r>
              <a:rPr lang="en-GB" dirty="0" err="1"/>
              <a:t>IndexExploit</a:t>
            </a:r>
            <a:r>
              <a:rPr lang="en-GB" dirty="0"/>
              <a:t> to report possible faults when the picklist is created.  An error report is created.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Index (2)</a:t>
            </a:r>
          </a:p>
        </p:txBody>
      </p:sp>
      <p:sp>
        <p:nvSpPr>
          <p:cNvPr id="3" name="Date Placeholder 2"/>
          <p:cNvSpPr>
            <a:spLocks noGrp="1"/>
          </p:cNvSpPr>
          <p:nvPr>
            <p:ph type="dt" sz="half" idx="10"/>
          </p:nvPr>
        </p:nvSpPr>
        <p:spPr/>
        <p:txBody>
          <a:bodyPr/>
          <a:lstStyle/>
          <a:p>
            <a:r>
              <a:rPr lang="en-US"/>
              <a:t>20 December 2023</a:t>
            </a:r>
            <a:endParaRPr lang="en-GB" dirty="0"/>
          </a:p>
        </p:txBody>
      </p:sp>
      <p:sp>
        <p:nvSpPr>
          <p:cNvPr id="4" name="Slide Number Placeholder 3"/>
          <p:cNvSpPr>
            <a:spLocks noGrp="1"/>
          </p:cNvSpPr>
          <p:nvPr>
            <p:ph type="sldNum" sz="quarter" idx="11"/>
          </p:nvPr>
        </p:nvSpPr>
        <p:spPr/>
        <p:txBody>
          <a:bodyPr/>
          <a:lstStyle/>
          <a:p>
            <a:fld id="{6139B546-EE2A-4E28-8722-29EA32562902}" type="slidenum">
              <a:rPr lang="en-GB" smtClean="0"/>
              <a:pPr/>
              <a:t>21</a:t>
            </a:fld>
            <a:endParaRPr lang="en-GB" dirty="0"/>
          </a:p>
        </p:txBody>
      </p:sp>
      <p:sp>
        <p:nvSpPr>
          <p:cNvPr id="5" name="Footer Placeholder 4"/>
          <p:cNvSpPr>
            <a:spLocks noGrp="1"/>
          </p:cNvSpPr>
          <p:nvPr>
            <p:ph type="ftr" sz="quarter" idx="12"/>
          </p:nvPr>
        </p:nvSpPr>
        <p:spPr/>
        <p:txBody>
          <a:bodyPr/>
          <a:lstStyle/>
          <a:p>
            <a:r>
              <a:rPr lang="en-GB"/>
              <a:t>IndexExploit (C) IndexBase 2016 to 2023</a:t>
            </a:r>
            <a:endParaRPr lang="en-GB" dirty="0"/>
          </a:p>
        </p:txBody>
      </p:sp>
      <p:sp>
        <p:nvSpPr>
          <p:cNvPr id="6" name="TextBox 5"/>
          <p:cNvSpPr txBox="1"/>
          <p:nvPr/>
        </p:nvSpPr>
        <p:spPr>
          <a:xfrm>
            <a:off x="762000" y="914400"/>
            <a:ext cx="7696200" cy="5632311"/>
          </a:xfrm>
          <a:prstGeom prst="rect">
            <a:avLst/>
          </a:prstGeom>
          <a:noFill/>
        </p:spPr>
        <p:txBody>
          <a:bodyPr wrap="square" rtlCol="0">
            <a:spAutoFit/>
          </a:bodyPr>
          <a:lstStyle/>
          <a:p>
            <a:r>
              <a:rPr lang="en-GB" b="1" dirty="0"/>
              <a:t>Page Order w</a:t>
            </a:r>
            <a:r>
              <a:rPr lang="en-GB" dirty="0"/>
              <a:t>hen checked causes the Index picklist to appear  in page order. </a:t>
            </a:r>
          </a:p>
          <a:p>
            <a:r>
              <a:rPr lang="en-GB" b="1" dirty="0"/>
              <a:t>Include Page Numbers </a:t>
            </a:r>
            <a:r>
              <a:rPr lang="en-GB" dirty="0"/>
              <a:t>Includes page numbers when the picklist is created. Not normally necessary and slows picklist creation. For a 500 page document with 2000 index entries and 2000 footnotes, </a:t>
            </a:r>
            <a:r>
              <a:rPr lang="en-GB" b="1"/>
              <a:t>Index</a:t>
            </a:r>
            <a:r>
              <a:rPr lang="en-GB"/>
              <a:t> completed </a:t>
            </a:r>
            <a:r>
              <a:rPr lang="en-GB" dirty="0"/>
              <a:t>in about 1 minute without page numbers.  </a:t>
            </a:r>
            <a:r>
              <a:rPr lang="en-GB" u="sng" dirty="0"/>
              <a:t>With page numbers it took 8 hours because Word repaginates at each request for a page number.</a:t>
            </a:r>
            <a:r>
              <a:rPr lang="en-GB" dirty="0"/>
              <a:t> When </a:t>
            </a:r>
            <a:r>
              <a:rPr lang="en-GB" b="1" dirty="0"/>
              <a:t>Index</a:t>
            </a:r>
            <a:r>
              <a:rPr lang="en-GB" dirty="0"/>
              <a:t> is complete, an </a:t>
            </a:r>
            <a:r>
              <a:rPr lang="en-GB" dirty="0" err="1"/>
              <a:t>ixe</a:t>
            </a:r>
            <a:r>
              <a:rPr lang="en-GB" dirty="0"/>
              <a:t> file is saved, which loads in about 1 second when </a:t>
            </a:r>
            <a:r>
              <a:rPr lang="en-GB" b="1" dirty="0"/>
              <a:t>Report all checks</a:t>
            </a:r>
            <a:r>
              <a:rPr lang="en-GB" dirty="0"/>
              <a:t> is not selected.</a:t>
            </a:r>
          </a:p>
          <a:p>
            <a:r>
              <a:rPr lang="en-GB" b="1" dirty="0"/>
              <a:t>Auto Goto </a:t>
            </a:r>
            <a:r>
              <a:rPr lang="en-GB" dirty="0"/>
              <a:t>causes</a:t>
            </a:r>
            <a:r>
              <a:rPr lang="en-GB" b="1" dirty="0"/>
              <a:t> </a:t>
            </a:r>
            <a:r>
              <a:rPr lang="en-GB" dirty="0" err="1"/>
              <a:t>IndexExploit</a:t>
            </a:r>
            <a:r>
              <a:rPr lang="en-GB" dirty="0"/>
              <a:t> to find the indexed content immediately an entry is selected. Double clicking the entry is normally required. </a:t>
            </a:r>
          </a:p>
          <a:p>
            <a:r>
              <a:rPr lang="en-GB" b="1" dirty="0"/>
              <a:t>Allow range change </a:t>
            </a:r>
            <a:r>
              <a:rPr lang="en-GB" dirty="0"/>
              <a:t>allows bookmarks to be re-ranged from the Picklist.</a:t>
            </a:r>
          </a:p>
          <a:p>
            <a:r>
              <a:rPr lang="en-GB" b="1" dirty="0"/>
              <a:t>Show coverage</a:t>
            </a:r>
            <a:r>
              <a:rPr lang="en-GB" dirty="0"/>
              <a:t> , when selected uses highlighting to show index coverage.  </a:t>
            </a:r>
          </a:p>
          <a:p>
            <a:r>
              <a:rPr lang="en-GB" b="1" dirty="0"/>
              <a:t>Footnote label is </a:t>
            </a:r>
            <a:r>
              <a:rPr lang="en-GB" dirty="0"/>
              <a:t>added to a picklist entry for a footnote. Default is f</a:t>
            </a:r>
          </a:p>
          <a:p>
            <a:r>
              <a:rPr lang="en-GB" b="1" dirty="0"/>
              <a:t>Endnote label is </a:t>
            </a:r>
            <a:r>
              <a:rPr lang="en-GB" dirty="0"/>
              <a:t>added to the picklist entry for an endnote. Default is e</a:t>
            </a:r>
          </a:p>
          <a:p>
            <a:r>
              <a:rPr lang="en-GB" b="1" dirty="0"/>
              <a:t>Textbox label is </a:t>
            </a:r>
            <a:r>
              <a:rPr lang="en-GB" dirty="0"/>
              <a:t>added to the picklist entry for an endnote. Default is x</a:t>
            </a:r>
          </a:p>
          <a:p>
            <a:r>
              <a:rPr lang="en-GB" b="1" dirty="0"/>
              <a:t>Table label is </a:t>
            </a:r>
            <a:r>
              <a:rPr lang="en-GB" dirty="0"/>
              <a:t>added to the picklist entry for a table cell. Default is t</a:t>
            </a:r>
          </a:p>
          <a:p>
            <a:r>
              <a:rPr lang="en-GB" b="1" dirty="0"/>
              <a:t>Sequence for locator prefix </a:t>
            </a:r>
            <a:r>
              <a:rPr lang="en-GB" dirty="0"/>
              <a:t>defines the heading level used to define chapters. Heading 1 is recommended.</a:t>
            </a:r>
          </a:p>
          <a:p>
            <a:r>
              <a:rPr lang="en-GB" b="1" dirty="0"/>
              <a:t>Picklist zoom % </a:t>
            </a:r>
            <a:r>
              <a:rPr lang="en-GB" dirty="0"/>
              <a:t>adjusts the picklist size for your display.</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Adjust</a:t>
            </a:r>
          </a:p>
        </p:txBody>
      </p:sp>
      <p:sp>
        <p:nvSpPr>
          <p:cNvPr id="3" name="Date Placeholder 2"/>
          <p:cNvSpPr>
            <a:spLocks noGrp="1"/>
          </p:cNvSpPr>
          <p:nvPr>
            <p:ph type="dt" sz="half" idx="10"/>
          </p:nvPr>
        </p:nvSpPr>
        <p:spPr/>
        <p:txBody>
          <a:bodyPr/>
          <a:lstStyle/>
          <a:p>
            <a:r>
              <a:rPr lang="en-US"/>
              <a:t>20 December 2023</a:t>
            </a:r>
            <a:endParaRPr lang="en-GB" dirty="0"/>
          </a:p>
        </p:txBody>
      </p:sp>
      <p:sp>
        <p:nvSpPr>
          <p:cNvPr id="4" name="Slide Number Placeholder 3"/>
          <p:cNvSpPr>
            <a:spLocks noGrp="1"/>
          </p:cNvSpPr>
          <p:nvPr>
            <p:ph type="sldNum" sz="quarter" idx="11"/>
          </p:nvPr>
        </p:nvSpPr>
        <p:spPr/>
        <p:txBody>
          <a:bodyPr/>
          <a:lstStyle/>
          <a:p>
            <a:fld id="{6139B546-EE2A-4E28-8722-29EA32562902}" type="slidenum">
              <a:rPr lang="en-GB" smtClean="0"/>
              <a:pPr/>
              <a:t>22</a:t>
            </a:fld>
            <a:endParaRPr lang="en-GB" dirty="0"/>
          </a:p>
        </p:txBody>
      </p:sp>
      <p:sp>
        <p:nvSpPr>
          <p:cNvPr id="5" name="Footer Placeholder 4"/>
          <p:cNvSpPr>
            <a:spLocks noGrp="1"/>
          </p:cNvSpPr>
          <p:nvPr>
            <p:ph type="ftr" sz="quarter" idx="12"/>
          </p:nvPr>
        </p:nvSpPr>
        <p:spPr/>
        <p:txBody>
          <a:bodyPr/>
          <a:lstStyle/>
          <a:p>
            <a:r>
              <a:rPr lang="en-GB"/>
              <a:t>IndexExploit (C) IndexBase 2016 to 2023</a:t>
            </a:r>
            <a:endParaRPr lang="en-GB" dirty="0"/>
          </a:p>
        </p:txBody>
      </p:sp>
      <p:pic>
        <p:nvPicPr>
          <p:cNvPr id="4098" name="Picture 2"/>
          <p:cNvPicPr>
            <a:picLocks noChangeAspect="1" noChangeArrowheads="1"/>
          </p:cNvPicPr>
          <p:nvPr/>
        </p:nvPicPr>
        <p:blipFill>
          <a:blip r:embed="rId2" cstate="print"/>
          <a:srcRect/>
          <a:stretch>
            <a:fillRect/>
          </a:stretch>
        </p:blipFill>
        <p:spPr bwMode="auto">
          <a:xfrm>
            <a:off x="2667000" y="810248"/>
            <a:ext cx="3810000" cy="5447052"/>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Adjust (1)</a:t>
            </a:r>
          </a:p>
        </p:txBody>
      </p:sp>
      <p:sp>
        <p:nvSpPr>
          <p:cNvPr id="3" name="Date Placeholder 2"/>
          <p:cNvSpPr>
            <a:spLocks noGrp="1"/>
          </p:cNvSpPr>
          <p:nvPr>
            <p:ph type="dt" sz="half" idx="10"/>
          </p:nvPr>
        </p:nvSpPr>
        <p:spPr>
          <a:xfrm>
            <a:off x="457200" y="6356350"/>
            <a:ext cx="2133600" cy="365125"/>
          </a:xfrm>
        </p:spPr>
        <p:txBody>
          <a:bodyPr/>
          <a:lstStyle/>
          <a:p>
            <a:r>
              <a:rPr lang="en-US"/>
              <a:t>20 December 2023</a:t>
            </a:r>
            <a:endParaRPr lang="en-GB"/>
          </a:p>
        </p:txBody>
      </p:sp>
      <p:sp>
        <p:nvSpPr>
          <p:cNvPr id="4" name="Footer Placeholder 3"/>
          <p:cNvSpPr>
            <a:spLocks noGrp="1"/>
          </p:cNvSpPr>
          <p:nvPr>
            <p:ph type="ftr" sz="quarter" idx="12"/>
          </p:nvPr>
        </p:nvSpPr>
        <p:spPr>
          <a:xfrm>
            <a:off x="3124200" y="6356350"/>
            <a:ext cx="2895600" cy="365125"/>
          </a:xfrm>
        </p:spPr>
        <p:txBody>
          <a:bodyPr/>
          <a:lstStyle/>
          <a:p>
            <a:r>
              <a:rPr lang="en-GB"/>
              <a:t>IndexExploit (C) IndexBase 2016 to 2023</a:t>
            </a:r>
          </a:p>
        </p:txBody>
      </p:sp>
      <p:sp>
        <p:nvSpPr>
          <p:cNvPr id="5" name="Slide Number Placeholder 4"/>
          <p:cNvSpPr>
            <a:spLocks noGrp="1"/>
          </p:cNvSpPr>
          <p:nvPr>
            <p:ph type="sldNum" sz="quarter" idx="11"/>
          </p:nvPr>
        </p:nvSpPr>
        <p:spPr>
          <a:xfrm>
            <a:off x="6553200" y="6356350"/>
            <a:ext cx="2133600" cy="365125"/>
          </a:xfrm>
        </p:spPr>
        <p:txBody>
          <a:bodyPr/>
          <a:lstStyle/>
          <a:p>
            <a:fld id="{6139B546-EE2A-4E28-8722-29EA32562902}" type="slidenum">
              <a:rPr lang="en-GB" smtClean="0"/>
              <a:pPr/>
              <a:t>23</a:t>
            </a:fld>
            <a:endParaRPr lang="en-GB"/>
          </a:p>
        </p:txBody>
      </p:sp>
      <p:sp>
        <p:nvSpPr>
          <p:cNvPr id="7" name="TextBox 6"/>
          <p:cNvSpPr txBox="1"/>
          <p:nvPr/>
        </p:nvSpPr>
        <p:spPr>
          <a:xfrm>
            <a:off x="457200" y="990600"/>
            <a:ext cx="8229600" cy="4801314"/>
          </a:xfrm>
          <a:prstGeom prst="rect">
            <a:avLst/>
          </a:prstGeom>
          <a:noFill/>
        </p:spPr>
        <p:txBody>
          <a:bodyPr wrap="square" rtlCol="0">
            <a:spAutoFit/>
          </a:bodyPr>
          <a:lstStyle/>
          <a:p>
            <a:r>
              <a:rPr lang="en-GB" b="1" dirty="0"/>
              <a:t>Allow bookmarks in text boxes, Allow bookmarks in footnotes, Allow bookmarks in endnotes </a:t>
            </a:r>
            <a:r>
              <a:rPr lang="en-GB" dirty="0"/>
              <a:t>in Bookmark options allows bookmarks to be added as  referenced ranges to insertion point XE fields in text boxes, footnotes and endnotes.</a:t>
            </a:r>
          </a:p>
          <a:p>
            <a:r>
              <a:rPr lang="en-GB" b="1" dirty="0"/>
              <a:t>Browse for Stop Word File </a:t>
            </a:r>
            <a:r>
              <a:rPr lang="en-GB" dirty="0"/>
              <a:t>selects</a:t>
            </a:r>
            <a:r>
              <a:rPr lang="en-GB" b="1" dirty="0"/>
              <a:t> </a:t>
            </a:r>
            <a:r>
              <a:rPr lang="en-GB" dirty="0"/>
              <a:t>a stop word file. </a:t>
            </a:r>
          </a:p>
          <a:p>
            <a:r>
              <a:rPr lang="en-GB" b="1" dirty="0"/>
              <a:t>Report adjustments </a:t>
            </a:r>
            <a:r>
              <a:rPr lang="en-GB" dirty="0"/>
              <a:t>shows adjustments as they occur</a:t>
            </a:r>
            <a:r>
              <a:rPr lang="en-GB" b="1" dirty="0"/>
              <a:t>. </a:t>
            </a:r>
            <a:endParaRPr lang="en-GB" dirty="0"/>
          </a:p>
          <a:p>
            <a:r>
              <a:rPr lang="en-GB" b="1" dirty="0"/>
              <a:t>Re-sort headings using stop word file </a:t>
            </a:r>
            <a:r>
              <a:rPr lang="en-GB" dirty="0"/>
              <a:t>causes heading forced sorts in XE fields to be adjusted by reference to the selected stop word file which is read when Adjust is selected. </a:t>
            </a:r>
          </a:p>
          <a:p>
            <a:r>
              <a:rPr lang="en-GB" b="1" dirty="0"/>
              <a:t>Re-sort subheadings using stop word file</a:t>
            </a:r>
            <a:endParaRPr lang="en-GB" dirty="0"/>
          </a:p>
          <a:p>
            <a:r>
              <a:rPr lang="en-GB" b="1" dirty="0"/>
              <a:t>Re-sort sub-sub headings and lower level headings </a:t>
            </a:r>
            <a:r>
              <a:rPr lang="en-GB" dirty="0"/>
              <a:t>causes Level 3 to Level 7 heading forced sorts to be adjusted</a:t>
            </a:r>
          </a:p>
          <a:p>
            <a:r>
              <a:rPr lang="en-GB" b="1" dirty="0"/>
              <a:t>Fix Sort Override </a:t>
            </a:r>
            <a:r>
              <a:rPr lang="en-GB" dirty="0"/>
              <a:t>A user may wish to prevent a forced sort being altered during Adjust processing. Any character in Fix sort override present in an existing forced sort will prevent any alteration. # is a good initial choice</a:t>
            </a:r>
          </a:p>
          <a:p>
            <a:endParaRPr lang="en-GB" dirty="0"/>
          </a:p>
          <a:p>
            <a:endParaRPr lang="en-GB" dirty="0"/>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Adjust (2)</a:t>
            </a:r>
          </a:p>
        </p:txBody>
      </p:sp>
      <p:sp>
        <p:nvSpPr>
          <p:cNvPr id="3" name="Date Placeholder 2"/>
          <p:cNvSpPr>
            <a:spLocks noGrp="1"/>
          </p:cNvSpPr>
          <p:nvPr>
            <p:ph type="dt" sz="half" idx="10"/>
          </p:nvPr>
        </p:nvSpPr>
        <p:spPr/>
        <p:txBody>
          <a:bodyPr/>
          <a:lstStyle/>
          <a:p>
            <a:r>
              <a:rPr lang="en-US"/>
              <a:t>20 December 2023</a:t>
            </a:r>
            <a:endParaRPr lang="en-GB" dirty="0"/>
          </a:p>
        </p:txBody>
      </p:sp>
      <p:sp>
        <p:nvSpPr>
          <p:cNvPr id="4" name="Slide Number Placeholder 3"/>
          <p:cNvSpPr>
            <a:spLocks noGrp="1"/>
          </p:cNvSpPr>
          <p:nvPr>
            <p:ph type="sldNum" sz="quarter" idx="11"/>
          </p:nvPr>
        </p:nvSpPr>
        <p:spPr/>
        <p:txBody>
          <a:bodyPr/>
          <a:lstStyle/>
          <a:p>
            <a:fld id="{6139B546-EE2A-4E28-8722-29EA32562902}" type="slidenum">
              <a:rPr lang="en-GB" smtClean="0"/>
              <a:pPr/>
              <a:t>24</a:t>
            </a:fld>
            <a:endParaRPr lang="en-GB" dirty="0"/>
          </a:p>
        </p:txBody>
      </p:sp>
      <p:sp>
        <p:nvSpPr>
          <p:cNvPr id="5" name="Footer Placeholder 4"/>
          <p:cNvSpPr>
            <a:spLocks noGrp="1"/>
          </p:cNvSpPr>
          <p:nvPr>
            <p:ph type="ftr" sz="quarter" idx="12"/>
          </p:nvPr>
        </p:nvSpPr>
        <p:spPr/>
        <p:txBody>
          <a:bodyPr/>
          <a:lstStyle/>
          <a:p>
            <a:r>
              <a:rPr lang="en-GB"/>
              <a:t>IndexExploit (C) IndexBase 2016 to 2023</a:t>
            </a:r>
            <a:endParaRPr lang="en-GB" dirty="0"/>
          </a:p>
        </p:txBody>
      </p:sp>
      <p:sp>
        <p:nvSpPr>
          <p:cNvPr id="6" name="TextBox 5"/>
          <p:cNvSpPr txBox="1"/>
          <p:nvPr/>
        </p:nvSpPr>
        <p:spPr>
          <a:xfrm>
            <a:off x="381000" y="838200"/>
            <a:ext cx="8382000" cy="5632311"/>
          </a:xfrm>
          <a:prstGeom prst="rect">
            <a:avLst/>
          </a:prstGeom>
          <a:noFill/>
        </p:spPr>
        <p:txBody>
          <a:bodyPr wrap="square" rtlCol="0">
            <a:spAutoFit/>
          </a:bodyPr>
          <a:lstStyle/>
          <a:p>
            <a:r>
              <a:rPr lang="en-GB" b="1" dirty="0"/>
              <a:t>Add range to insertion point entries </a:t>
            </a:r>
            <a:r>
              <a:rPr lang="en-GB" dirty="0"/>
              <a:t>Entry point embedded entries are modified to include a range. The range name includes the </a:t>
            </a:r>
            <a:r>
              <a:rPr lang="en-GB" b="1" dirty="0"/>
              <a:t>Bookmark prefix</a:t>
            </a:r>
            <a:r>
              <a:rPr lang="en-GB" dirty="0"/>
              <a:t>, a name based on the lowest level subheading in the embedded entry and optionally a number chosen to make the bookmark unique. </a:t>
            </a:r>
          </a:p>
          <a:p>
            <a:r>
              <a:rPr lang="en-GB" b="1" dirty="0"/>
              <a:t>Move XE fields close to referenced ranges </a:t>
            </a:r>
            <a:r>
              <a:rPr lang="en-GB" dirty="0"/>
              <a:t>Word allows XE fields containing referenced bookmarks to be located anywhere in the document. This can present problems when a text is to be modified and re-indexed. Moving XE fields close to their referenced ranges may remove  maintainability problems. </a:t>
            </a:r>
          </a:p>
          <a:p>
            <a:r>
              <a:rPr lang="en-GB" b="1" dirty="0"/>
              <a:t>Change BM Prefix </a:t>
            </a:r>
            <a:r>
              <a:rPr lang="en-GB" dirty="0"/>
              <a:t>Any bookmarks already with prefix </a:t>
            </a:r>
            <a:r>
              <a:rPr lang="en-GB" b="1" dirty="0"/>
              <a:t>Change BM Prefix</a:t>
            </a:r>
            <a:r>
              <a:rPr lang="en-GB" dirty="0"/>
              <a:t> will be unchanged. Any prefixed by </a:t>
            </a:r>
            <a:r>
              <a:rPr lang="en-GB" b="1" dirty="0"/>
              <a:t>Bookmark prefix</a:t>
            </a:r>
            <a:r>
              <a:rPr lang="en-GB" dirty="0"/>
              <a:t> will have the bookmark prefix changed . Other bookmark names will be prepended with </a:t>
            </a:r>
            <a:r>
              <a:rPr lang="en-GB" b="1" dirty="0"/>
              <a:t>Change BM Prefix.  </a:t>
            </a:r>
            <a:r>
              <a:rPr lang="en-GB" dirty="0"/>
              <a:t>XE fields referencing the bookmark are updated.</a:t>
            </a:r>
          </a:p>
          <a:p>
            <a:r>
              <a:rPr lang="en-GB" b="1" dirty="0"/>
              <a:t>Insert compatibility information</a:t>
            </a:r>
            <a:r>
              <a:rPr lang="en-GB" dirty="0"/>
              <a:t> causes compatibility information to be written to XE fields. </a:t>
            </a:r>
          </a:p>
          <a:p>
            <a:r>
              <a:rPr lang="en-GB" b="1" dirty="0"/>
              <a:t>Delete Insertion Point XE Fields </a:t>
            </a:r>
            <a:r>
              <a:rPr lang="en-GB" dirty="0"/>
              <a:t>causes all insertion point XE fields to be deleted. </a:t>
            </a:r>
          </a:p>
          <a:p>
            <a:r>
              <a:rPr lang="en-GB" b="1" dirty="0"/>
              <a:t>Delete all XE fields and bookmarks </a:t>
            </a:r>
            <a:r>
              <a:rPr lang="en-GB" dirty="0"/>
              <a:t>causes all XE fields and their associated bookmarks to be permanently removed. </a:t>
            </a:r>
          </a:p>
          <a:p>
            <a:r>
              <a:rPr lang="en-GB" b="1" dirty="0"/>
              <a:t>Delete XE fields bigger than this</a:t>
            </a:r>
            <a:r>
              <a:rPr lang="en-GB" dirty="0"/>
              <a:t> is used in conjunction with </a:t>
            </a:r>
            <a:r>
              <a:rPr lang="en-GB" b="1" dirty="0"/>
              <a:t>Delete Insertion Point XE Fields </a:t>
            </a:r>
            <a:r>
              <a:rPr lang="en-GB" dirty="0"/>
              <a:t>and</a:t>
            </a:r>
            <a:r>
              <a:rPr lang="en-GB" b="1" dirty="0"/>
              <a:t> Delete all XE fields and bookmarks. </a:t>
            </a:r>
            <a:r>
              <a:rPr lang="en-GB" dirty="0"/>
              <a:t>It causes XE fields larger than this value to be deleted.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Export</a:t>
            </a:r>
          </a:p>
        </p:txBody>
      </p:sp>
      <p:sp>
        <p:nvSpPr>
          <p:cNvPr id="3" name="Date Placeholder 2"/>
          <p:cNvSpPr>
            <a:spLocks noGrp="1"/>
          </p:cNvSpPr>
          <p:nvPr>
            <p:ph type="dt" sz="half" idx="10"/>
          </p:nvPr>
        </p:nvSpPr>
        <p:spPr>
          <a:xfrm>
            <a:off x="457200" y="6356350"/>
            <a:ext cx="2133600" cy="365125"/>
          </a:xfrm>
        </p:spPr>
        <p:txBody>
          <a:bodyPr/>
          <a:lstStyle/>
          <a:p>
            <a:r>
              <a:rPr lang="en-US"/>
              <a:t>20 December 2023</a:t>
            </a:r>
            <a:endParaRPr lang="en-GB"/>
          </a:p>
        </p:txBody>
      </p:sp>
      <p:sp>
        <p:nvSpPr>
          <p:cNvPr id="4" name="Footer Placeholder 3"/>
          <p:cNvSpPr>
            <a:spLocks noGrp="1"/>
          </p:cNvSpPr>
          <p:nvPr>
            <p:ph type="ftr" sz="quarter" idx="12"/>
          </p:nvPr>
        </p:nvSpPr>
        <p:spPr>
          <a:xfrm>
            <a:off x="3124200" y="6356350"/>
            <a:ext cx="2895600" cy="365125"/>
          </a:xfrm>
        </p:spPr>
        <p:txBody>
          <a:bodyPr/>
          <a:lstStyle/>
          <a:p>
            <a:r>
              <a:rPr lang="en-GB"/>
              <a:t>IndexExploit (C) IndexBase 2016 to 2023</a:t>
            </a:r>
          </a:p>
        </p:txBody>
      </p:sp>
      <p:sp>
        <p:nvSpPr>
          <p:cNvPr id="5" name="Slide Number Placeholder 4"/>
          <p:cNvSpPr>
            <a:spLocks noGrp="1"/>
          </p:cNvSpPr>
          <p:nvPr>
            <p:ph type="sldNum" sz="quarter" idx="11"/>
          </p:nvPr>
        </p:nvSpPr>
        <p:spPr>
          <a:xfrm>
            <a:off x="6553200" y="6356350"/>
            <a:ext cx="2133600" cy="365125"/>
          </a:xfrm>
        </p:spPr>
        <p:txBody>
          <a:bodyPr/>
          <a:lstStyle/>
          <a:p>
            <a:fld id="{6139B546-EE2A-4E28-8722-29EA32562902}" type="slidenum">
              <a:rPr lang="en-GB" smtClean="0"/>
              <a:pPr/>
              <a:t>25</a:t>
            </a:fld>
            <a:endParaRPr lang="en-GB"/>
          </a:p>
        </p:txBody>
      </p:sp>
      <p:sp>
        <p:nvSpPr>
          <p:cNvPr id="7" name="TextBox 6"/>
          <p:cNvSpPr txBox="1"/>
          <p:nvPr/>
        </p:nvSpPr>
        <p:spPr>
          <a:xfrm>
            <a:off x="533400" y="863600"/>
            <a:ext cx="8153400" cy="5355312"/>
          </a:xfrm>
          <a:prstGeom prst="rect">
            <a:avLst/>
          </a:prstGeom>
          <a:noFill/>
        </p:spPr>
        <p:txBody>
          <a:bodyPr wrap="square" rtlCol="0">
            <a:spAutoFit/>
          </a:bodyPr>
          <a:lstStyle/>
          <a:p>
            <a:r>
              <a:rPr lang="en-GB" dirty="0"/>
              <a:t>If you know you are going to link the index, then the following options are recommended</a:t>
            </a:r>
          </a:p>
          <a:p>
            <a:r>
              <a:rPr lang="en-GB" b="1" dirty="0"/>
              <a:t>Bookmark</a:t>
            </a:r>
            <a:r>
              <a:rPr lang="en-GB" dirty="0"/>
              <a:t> Options</a:t>
            </a:r>
          </a:p>
          <a:p>
            <a:pPr marL="742950" lvl="1" indent="-285750">
              <a:buFont typeface="Arial" panose="020B0604020202020204" pitchFamily="34" charset="0"/>
              <a:buChar char="•"/>
            </a:pPr>
            <a:r>
              <a:rPr lang="en-GB" dirty="0"/>
              <a:t>Allow bookmarks in text boxes</a:t>
            </a:r>
          </a:p>
          <a:p>
            <a:pPr marL="742950" lvl="1" indent="-285750">
              <a:buFont typeface="Arial" panose="020B0604020202020204" pitchFamily="34" charset="0"/>
              <a:buChar char="•"/>
            </a:pPr>
            <a:r>
              <a:rPr lang="en-GB" dirty="0"/>
              <a:t>Allow bookmarks in footnotes</a:t>
            </a:r>
          </a:p>
          <a:p>
            <a:pPr marL="742950" lvl="1" indent="-285750">
              <a:buFont typeface="Arial" panose="020B0604020202020204" pitchFamily="34" charset="0"/>
              <a:buChar char="•"/>
            </a:pPr>
            <a:r>
              <a:rPr lang="en-GB" dirty="0"/>
              <a:t>Allow bookmarks in endnotes</a:t>
            </a:r>
          </a:p>
          <a:p>
            <a:r>
              <a:rPr lang="en-GB" b="1" dirty="0"/>
              <a:t>Index</a:t>
            </a:r>
            <a:r>
              <a:rPr lang="en-GB" dirty="0"/>
              <a:t> Options</a:t>
            </a:r>
          </a:p>
          <a:p>
            <a:pPr marL="742950" lvl="1" indent="-285750">
              <a:buFont typeface="Arial" panose="020B0604020202020204" pitchFamily="34" charset="0"/>
              <a:buChar char="•"/>
            </a:pPr>
            <a:r>
              <a:rPr lang="en-GB" dirty="0"/>
              <a:t>Include page will include page numbers in the export</a:t>
            </a:r>
          </a:p>
          <a:p>
            <a:r>
              <a:rPr lang="en-GB" b="1" dirty="0"/>
              <a:t>Compatibility</a:t>
            </a:r>
            <a:r>
              <a:rPr lang="en-GB" dirty="0"/>
              <a:t> Options</a:t>
            </a:r>
          </a:p>
          <a:p>
            <a:pPr marL="742950" lvl="1" indent="-285750">
              <a:buFont typeface="Arial" panose="020B0604020202020204" pitchFamily="34" charset="0"/>
              <a:buChar char="•"/>
            </a:pPr>
            <a:r>
              <a:rPr lang="en-GB" dirty="0"/>
              <a:t>Enforce compatibility. This forces XE fields to the start of selected ranges and improves linked index performance</a:t>
            </a:r>
          </a:p>
          <a:p>
            <a:r>
              <a:rPr lang="en-GB" dirty="0"/>
              <a:t>Run </a:t>
            </a:r>
            <a:r>
              <a:rPr lang="en-GB" b="1" dirty="0"/>
              <a:t>Adjust</a:t>
            </a:r>
            <a:r>
              <a:rPr lang="en-GB" dirty="0"/>
              <a:t> using the two options below on a copy of the file as significant changes may be made and you may want to keep your original as the working master. Run the processes separately for each option.</a:t>
            </a:r>
          </a:p>
          <a:p>
            <a:pPr marL="742950" lvl="1" indent="-285750">
              <a:buFont typeface="Arial" panose="020B0604020202020204" pitchFamily="34" charset="0"/>
              <a:buChar char="•"/>
            </a:pPr>
            <a:r>
              <a:rPr lang="en-GB" dirty="0"/>
              <a:t>Move XE fields close to referenced ranges</a:t>
            </a:r>
          </a:p>
          <a:p>
            <a:pPr marL="742950" lvl="1" indent="-285750">
              <a:buFont typeface="Arial" panose="020B0604020202020204" pitchFamily="34" charset="0"/>
              <a:buChar char="•"/>
            </a:pPr>
            <a:r>
              <a:rPr lang="en-GB" dirty="0"/>
              <a:t>Add ranges to insertion point entries</a:t>
            </a:r>
          </a:p>
          <a:p>
            <a:r>
              <a:rPr lang="en-GB" dirty="0"/>
              <a:t>Then Export, with options to suit your requirement. This creates a new file. If you are linking the index, then copy the content of the export file to the working copy, select all and update all fields (F9). The index will link.</a:t>
            </a:r>
          </a:p>
        </p:txBody>
      </p:sp>
    </p:spTree>
    <p:extLst>
      <p:ext uri="{BB962C8B-B14F-4D97-AF65-F5344CB8AC3E}">
        <p14:creationId xmlns:p14="http://schemas.microsoft.com/office/powerpoint/2010/main" val="780410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Export</a:t>
            </a:r>
          </a:p>
        </p:txBody>
      </p:sp>
      <p:sp>
        <p:nvSpPr>
          <p:cNvPr id="3" name="Date Placeholder 2"/>
          <p:cNvSpPr>
            <a:spLocks noGrp="1"/>
          </p:cNvSpPr>
          <p:nvPr>
            <p:ph type="dt" sz="half" idx="10"/>
          </p:nvPr>
        </p:nvSpPr>
        <p:spPr>
          <a:xfrm>
            <a:off x="457200" y="6356350"/>
            <a:ext cx="2133600" cy="365125"/>
          </a:xfrm>
        </p:spPr>
        <p:txBody>
          <a:bodyPr/>
          <a:lstStyle/>
          <a:p>
            <a:r>
              <a:rPr lang="en-US"/>
              <a:t>20 December 2023</a:t>
            </a:r>
            <a:endParaRPr lang="en-GB"/>
          </a:p>
        </p:txBody>
      </p:sp>
      <p:sp>
        <p:nvSpPr>
          <p:cNvPr id="4" name="Footer Placeholder 3"/>
          <p:cNvSpPr>
            <a:spLocks noGrp="1"/>
          </p:cNvSpPr>
          <p:nvPr>
            <p:ph type="ftr" sz="quarter" idx="12"/>
          </p:nvPr>
        </p:nvSpPr>
        <p:spPr>
          <a:xfrm>
            <a:off x="3124200" y="6356350"/>
            <a:ext cx="2895600" cy="365125"/>
          </a:xfrm>
        </p:spPr>
        <p:txBody>
          <a:bodyPr/>
          <a:lstStyle/>
          <a:p>
            <a:r>
              <a:rPr lang="en-GB"/>
              <a:t>IndexExploit (C) IndexBase 2016 to 2023</a:t>
            </a:r>
          </a:p>
        </p:txBody>
      </p:sp>
      <p:sp>
        <p:nvSpPr>
          <p:cNvPr id="5" name="Slide Number Placeholder 4"/>
          <p:cNvSpPr>
            <a:spLocks noGrp="1"/>
          </p:cNvSpPr>
          <p:nvPr>
            <p:ph type="sldNum" sz="quarter" idx="11"/>
          </p:nvPr>
        </p:nvSpPr>
        <p:spPr>
          <a:xfrm>
            <a:off x="6553200" y="6356350"/>
            <a:ext cx="2133600" cy="365125"/>
          </a:xfrm>
        </p:spPr>
        <p:txBody>
          <a:bodyPr/>
          <a:lstStyle/>
          <a:p>
            <a:fld id="{6139B546-EE2A-4E28-8722-29EA32562902}" type="slidenum">
              <a:rPr lang="en-GB" smtClean="0"/>
              <a:pPr/>
              <a:t>26</a:t>
            </a:fld>
            <a:endParaRPr lang="en-GB"/>
          </a:p>
        </p:txBody>
      </p:sp>
      <p:pic>
        <p:nvPicPr>
          <p:cNvPr id="8" name="Picture 7">
            <a:extLst>
              <a:ext uri="{FF2B5EF4-FFF2-40B4-BE49-F238E27FC236}">
                <a16:creationId xmlns:a16="http://schemas.microsoft.com/office/drawing/2014/main" id="{E55629F7-E682-CBD4-C4EF-224D5A5FCB7B}"/>
              </a:ext>
            </a:extLst>
          </p:cNvPr>
          <p:cNvPicPr>
            <a:picLocks noChangeAspect="1"/>
          </p:cNvPicPr>
          <p:nvPr/>
        </p:nvPicPr>
        <p:blipFill>
          <a:blip r:embed="rId3"/>
          <a:stretch>
            <a:fillRect/>
          </a:stretch>
        </p:blipFill>
        <p:spPr>
          <a:xfrm>
            <a:off x="2743200" y="838200"/>
            <a:ext cx="3977512" cy="551815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a:t>
            </a:r>
            <a:r>
              <a:rPr lang="en-GB"/>
              <a:t>Export </a:t>
            </a:r>
            <a:endParaRPr lang="en-GB" dirty="0"/>
          </a:p>
        </p:txBody>
      </p:sp>
      <p:sp>
        <p:nvSpPr>
          <p:cNvPr id="3" name="Date Placeholder 2"/>
          <p:cNvSpPr>
            <a:spLocks noGrp="1"/>
          </p:cNvSpPr>
          <p:nvPr>
            <p:ph type="dt" sz="half" idx="10"/>
          </p:nvPr>
        </p:nvSpPr>
        <p:spPr>
          <a:xfrm>
            <a:off x="457200" y="6356350"/>
            <a:ext cx="2133600" cy="365125"/>
          </a:xfrm>
        </p:spPr>
        <p:txBody>
          <a:bodyPr/>
          <a:lstStyle/>
          <a:p>
            <a:r>
              <a:rPr lang="en-US"/>
              <a:t>20 December 2023</a:t>
            </a:r>
            <a:endParaRPr lang="en-GB"/>
          </a:p>
        </p:txBody>
      </p:sp>
      <p:sp>
        <p:nvSpPr>
          <p:cNvPr id="4" name="Footer Placeholder 3"/>
          <p:cNvSpPr>
            <a:spLocks noGrp="1"/>
          </p:cNvSpPr>
          <p:nvPr>
            <p:ph type="ftr" sz="quarter" idx="12"/>
          </p:nvPr>
        </p:nvSpPr>
        <p:spPr>
          <a:xfrm>
            <a:off x="3124200" y="6356350"/>
            <a:ext cx="2895600" cy="365125"/>
          </a:xfrm>
        </p:spPr>
        <p:txBody>
          <a:bodyPr/>
          <a:lstStyle/>
          <a:p>
            <a:r>
              <a:rPr lang="en-GB"/>
              <a:t>IndexExploit (C) IndexBase 2016 to 2023</a:t>
            </a:r>
          </a:p>
        </p:txBody>
      </p:sp>
      <p:sp>
        <p:nvSpPr>
          <p:cNvPr id="5" name="Slide Number Placeholder 4"/>
          <p:cNvSpPr>
            <a:spLocks noGrp="1"/>
          </p:cNvSpPr>
          <p:nvPr>
            <p:ph type="sldNum" sz="quarter" idx="11"/>
          </p:nvPr>
        </p:nvSpPr>
        <p:spPr>
          <a:xfrm>
            <a:off x="6553200" y="6356350"/>
            <a:ext cx="2133600" cy="365125"/>
          </a:xfrm>
        </p:spPr>
        <p:txBody>
          <a:bodyPr/>
          <a:lstStyle/>
          <a:p>
            <a:fld id="{6139B546-EE2A-4E28-8722-29EA32562902}" type="slidenum">
              <a:rPr lang="en-GB" smtClean="0"/>
              <a:pPr/>
              <a:t>27</a:t>
            </a:fld>
            <a:endParaRPr lang="en-GB"/>
          </a:p>
        </p:txBody>
      </p:sp>
      <p:sp>
        <p:nvSpPr>
          <p:cNvPr id="7" name="TextBox 6"/>
          <p:cNvSpPr txBox="1"/>
          <p:nvPr/>
        </p:nvSpPr>
        <p:spPr>
          <a:xfrm>
            <a:off x="533400" y="1143000"/>
            <a:ext cx="8229600" cy="4247317"/>
          </a:xfrm>
          <a:prstGeom prst="rect">
            <a:avLst/>
          </a:prstGeom>
          <a:noFill/>
        </p:spPr>
        <p:txBody>
          <a:bodyPr wrap="square" rtlCol="0">
            <a:spAutoFit/>
          </a:bodyPr>
          <a:lstStyle/>
          <a:p>
            <a:r>
              <a:rPr lang="en-GB" b="1" dirty="0"/>
              <a:t>Page range separator </a:t>
            </a:r>
            <a:r>
              <a:rPr lang="en-GB" dirty="0"/>
              <a:t>By default this is an </a:t>
            </a:r>
            <a:r>
              <a:rPr lang="en-GB" dirty="0" err="1"/>
              <a:t>en</a:t>
            </a:r>
            <a:r>
              <a:rPr lang="en-GB" dirty="0"/>
              <a:t> dash. Change as required.</a:t>
            </a:r>
          </a:p>
          <a:p>
            <a:r>
              <a:rPr lang="en-GB" b="1" dirty="0"/>
              <a:t>Add </a:t>
            </a:r>
            <a:r>
              <a:rPr lang="en-GB" b="1" dirty="0" err="1"/>
              <a:t>IndexConvert</a:t>
            </a:r>
            <a:r>
              <a:rPr lang="en-GB" b="1" dirty="0"/>
              <a:t> labels</a:t>
            </a:r>
            <a:r>
              <a:rPr lang="en-GB" dirty="0"/>
              <a:t> makes the export compatible with </a:t>
            </a:r>
            <a:r>
              <a:rPr lang="en-GB" dirty="0" err="1"/>
              <a:t>IndexConvert</a:t>
            </a:r>
            <a:r>
              <a:rPr lang="en-GB" dirty="0"/>
              <a:t> by adding $H (heading), $L (locator string) and $F (forced sort) labels. Word embedded indexes can be imported into your indexing software or to a spreadsheet or database.</a:t>
            </a:r>
          </a:p>
          <a:p>
            <a:r>
              <a:rPr lang="en-GB" b="1" dirty="0"/>
              <a:t>Copy fonts and styles </a:t>
            </a:r>
            <a:r>
              <a:rPr lang="en-GB" dirty="0"/>
              <a:t>By default the export is an extract from the database with a single font and style. Copy fonts and styles copies entries from the Word index to ensure the correct fonts and styles are shown. </a:t>
            </a:r>
          </a:p>
          <a:p>
            <a:r>
              <a:rPr lang="en-GB" b="1" dirty="0"/>
              <a:t>Link entries to bookmarks with hyperlinks </a:t>
            </a:r>
            <a:r>
              <a:rPr lang="en-GB" dirty="0"/>
              <a:t>uses hyperlinks the link to bookmarks. The hyperlink display text depends on whether page numbers are included when </a:t>
            </a:r>
            <a:r>
              <a:rPr lang="en-GB" b="1" dirty="0"/>
              <a:t>Index</a:t>
            </a:r>
            <a:r>
              <a:rPr lang="en-GB" dirty="0"/>
              <a:t> is run. Page numbers are static.</a:t>
            </a:r>
          </a:p>
          <a:p>
            <a:r>
              <a:rPr lang="en-GB" b="1" dirty="0"/>
              <a:t>Link entries to bookmarks with references </a:t>
            </a:r>
            <a:r>
              <a:rPr lang="en-GB" dirty="0"/>
              <a:t>uses references to link to bookmarks. Page numbers are dynamic and will update if the document is repaginated.</a:t>
            </a:r>
          </a:p>
          <a:p>
            <a:r>
              <a:rPr lang="en-GB" b="1" dirty="0"/>
              <a:t>Insert labels and note numbers </a:t>
            </a:r>
            <a:r>
              <a:rPr lang="en-GB" dirty="0"/>
              <a:t>includes labels for footnotes, endnotes, text boxes and table cells. Note numbers are shown.</a:t>
            </a:r>
          </a:p>
          <a:p>
            <a:endParaRPr lang="en-GB" dirty="0"/>
          </a:p>
        </p:txBody>
      </p:sp>
    </p:spTree>
    <p:extLst>
      <p:ext uri="{BB962C8B-B14F-4D97-AF65-F5344CB8AC3E}">
        <p14:creationId xmlns:p14="http://schemas.microsoft.com/office/powerpoint/2010/main" val="1454233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Compatibility</a:t>
            </a:r>
          </a:p>
        </p:txBody>
      </p:sp>
      <p:sp>
        <p:nvSpPr>
          <p:cNvPr id="3" name="Date Placeholder 2"/>
          <p:cNvSpPr>
            <a:spLocks noGrp="1"/>
          </p:cNvSpPr>
          <p:nvPr>
            <p:ph type="dt" sz="half" idx="10"/>
          </p:nvPr>
        </p:nvSpPr>
        <p:spPr/>
        <p:txBody>
          <a:bodyPr/>
          <a:lstStyle/>
          <a:p>
            <a:r>
              <a:rPr lang="en-US"/>
              <a:t>20 December 2023</a:t>
            </a:r>
            <a:endParaRPr lang="en-GB" dirty="0"/>
          </a:p>
        </p:txBody>
      </p:sp>
      <p:sp>
        <p:nvSpPr>
          <p:cNvPr id="4" name="Slide Number Placeholder 3"/>
          <p:cNvSpPr>
            <a:spLocks noGrp="1"/>
          </p:cNvSpPr>
          <p:nvPr>
            <p:ph type="sldNum" sz="quarter" idx="11"/>
          </p:nvPr>
        </p:nvSpPr>
        <p:spPr/>
        <p:txBody>
          <a:bodyPr/>
          <a:lstStyle/>
          <a:p>
            <a:fld id="{6139B546-EE2A-4E28-8722-29EA32562902}" type="slidenum">
              <a:rPr lang="en-GB" smtClean="0"/>
              <a:pPr/>
              <a:t>28</a:t>
            </a:fld>
            <a:endParaRPr lang="en-GB" dirty="0"/>
          </a:p>
        </p:txBody>
      </p:sp>
      <p:sp>
        <p:nvSpPr>
          <p:cNvPr id="5" name="Footer Placeholder 4"/>
          <p:cNvSpPr>
            <a:spLocks noGrp="1"/>
          </p:cNvSpPr>
          <p:nvPr>
            <p:ph type="ftr" sz="quarter" idx="12"/>
          </p:nvPr>
        </p:nvSpPr>
        <p:spPr/>
        <p:txBody>
          <a:bodyPr/>
          <a:lstStyle/>
          <a:p>
            <a:r>
              <a:rPr lang="en-GB"/>
              <a:t>IndexExploit (C) IndexBase 2016 to 2023</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533400" y="914400"/>
            <a:ext cx="3784223" cy="5410200"/>
          </a:xfrm>
          <a:prstGeom prst="rect">
            <a:avLst/>
          </a:prstGeom>
          <a:noFill/>
          <a:ln w="9525">
            <a:noFill/>
            <a:miter lim="800000"/>
            <a:headEnd/>
            <a:tailEnd/>
          </a:ln>
        </p:spPr>
      </p:pic>
      <p:sp>
        <p:nvSpPr>
          <p:cNvPr id="7" name="TextBox 6"/>
          <p:cNvSpPr txBox="1"/>
          <p:nvPr/>
        </p:nvSpPr>
        <p:spPr>
          <a:xfrm>
            <a:off x="4572000" y="1143000"/>
            <a:ext cx="3886200" cy="4524315"/>
          </a:xfrm>
          <a:prstGeom prst="rect">
            <a:avLst/>
          </a:prstGeom>
          <a:noFill/>
        </p:spPr>
        <p:txBody>
          <a:bodyPr wrap="square" rtlCol="0">
            <a:spAutoFit/>
          </a:bodyPr>
          <a:lstStyle/>
          <a:p>
            <a:r>
              <a:rPr lang="en-GB" dirty="0"/>
              <a:t>When another application reads a Word file including XE fields there is often insufficient information to support accurate range page numbering and linking. Once discovered, indexers will sometimes avoid using page ranges.</a:t>
            </a:r>
          </a:p>
          <a:p>
            <a:r>
              <a:rPr lang="en-GB" dirty="0" err="1"/>
              <a:t>IndexExploit</a:t>
            </a:r>
            <a:r>
              <a:rPr lang="en-GB" dirty="0"/>
              <a:t> can control where XE fields are placed in relation to indexed content.  It can also move XE fields and add $CA_...........$CZ_ compatibility codes to be read by another application after import.</a:t>
            </a:r>
          </a:p>
          <a:p>
            <a:r>
              <a:rPr lang="en-GB" dirty="0"/>
              <a:t>More information is included in the user guide.</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Options - Compatibility</a:t>
            </a:r>
          </a:p>
        </p:txBody>
      </p:sp>
      <p:sp>
        <p:nvSpPr>
          <p:cNvPr id="3" name="Date Placeholder 2"/>
          <p:cNvSpPr>
            <a:spLocks noGrp="1"/>
          </p:cNvSpPr>
          <p:nvPr>
            <p:ph type="dt" sz="half" idx="10"/>
          </p:nvPr>
        </p:nvSpPr>
        <p:spPr/>
        <p:txBody>
          <a:bodyPr/>
          <a:lstStyle/>
          <a:p>
            <a:r>
              <a:rPr lang="en-US"/>
              <a:t>20 December 2023</a:t>
            </a:r>
            <a:endParaRPr lang="en-GB" dirty="0"/>
          </a:p>
        </p:txBody>
      </p:sp>
      <p:sp>
        <p:nvSpPr>
          <p:cNvPr id="4" name="Slide Number Placeholder 3"/>
          <p:cNvSpPr>
            <a:spLocks noGrp="1"/>
          </p:cNvSpPr>
          <p:nvPr>
            <p:ph type="sldNum" sz="quarter" idx="11"/>
          </p:nvPr>
        </p:nvSpPr>
        <p:spPr/>
        <p:txBody>
          <a:bodyPr/>
          <a:lstStyle/>
          <a:p>
            <a:fld id="{6139B546-EE2A-4E28-8722-29EA32562902}" type="slidenum">
              <a:rPr lang="en-GB" smtClean="0"/>
              <a:pPr/>
              <a:t>29</a:t>
            </a:fld>
            <a:endParaRPr lang="en-GB" dirty="0"/>
          </a:p>
        </p:txBody>
      </p:sp>
      <p:sp>
        <p:nvSpPr>
          <p:cNvPr id="5" name="Footer Placeholder 4"/>
          <p:cNvSpPr>
            <a:spLocks noGrp="1"/>
          </p:cNvSpPr>
          <p:nvPr>
            <p:ph type="ftr" sz="quarter" idx="12"/>
          </p:nvPr>
        </p:nvSpPr>
        <p:spPr/>
        <p:txBody>
          <a:bodyPr/>
          <a:lstStyle/>
          <a:p>
            <a:r>
              <a:rPr lang="en-GB"/>
              <a:t>IndexExploit (C) IndexBase 2016 to 2023</a:t>
            </a:r>
            <a:endParaRPr lang="en-GB" dirty="0"/>
          </a:p>
        </p:txBody>
      </p:sp>
      <p:sp>
        <p:nvSpPr>
          <p:cNvPr id="6" name="Rectangle 5"/>
          <p:cNvSpPr/>
          <p:nvPr/>
        </p:nvSpPr>
        <p:spPr>
          <a:xfrm>
            <a:off x="685800" y="1066800"/>
            <a:ext cx="8001000" cy="4247317"/>
          </a:xfrm>
          <a:prstGeom prst="rect">
            <a:avLst/>
          </a:prstGeom>
        </p:spPr>
        <p:txBody>
          <a:bodyPr wrap="square">
            <a:spAutoFit/>
          </a:bodyPr>
          <a:lstStyle/>
          <a:p>
            <a:r>
              <a:rPr lang="en-GB" b="1" dirty="0"/>
              <a:t>Enforce compatibility </a:t>
            </a:r>
            <a:r>
              <a:rPr lang="en-GB" dirty="0"/>
              <a:t>forces range entries to be close to expected positions when indexing</a:t>
            </a:r>
          </a:p>
          <a:p>
            <a:r>
              <a:rPr lang="en-GB" b="1" dirty="0"/>
              <a:t>XE Fields at end of range  </a:t>
            </a:r>
            <a:r>
              <a:rPr lang="en-GB" dirty="0"/>
              <a:t>- default is beginning of range</a:t>
            </a:r>
          </a:p>
          <a:p>
            <a:r>
              <a:rPr lang="en-GB" b="1" dirty="0"/>
              <a:t>Prevent compatibility codes showing in index </a:t>
            </a:r>
            <a:r>
              <a:rPr lang="en-GB" dirty="0"/>
              <a:t>– codes are placed beyond the entry text in the XE field so they don’t appear in the index</a:t>
            </a:r>
          </a:p>
          <a:p>
            <a:r>
              <a:rPr lang="en-GB" b="1" dirty="0"/>
              <a:t>Include $C code- </a:t>
            </a:r>
            <a:r>
              <a:rPr lang="en-GB" dirty="0"/>
              <a:t>these are codes that can be read by the publishing software</a:t>
            </a:r>
          </a:p>
          <a:p>
            <a:pPr lvl="0"/>
            <a:r>
              <a:rPr lang="en-GB" dirty="0"/>
              <a:t>{ XE “</a:t>
            </a:r>
            <a:r>
              <a:rPr lang="en-GB" dirty="0" err="1"/>
              <a:t>subject:heading$CA</a:t>
            </a:r>
            <a:r>
              <a:rPr lang="en-GB" dirty="0"/>
              <a:t>_ </a:t>
            </a:r>
            <a:r>
              <a:rPr lang="en-GB" dirty="0" err="1"/>
              <a:t>Wrpp</a:t>
            </a:r>
            <a:r>
              <a:rPr lang="en-GB" dirty="0"/>
              <a:t>=10 $CZ_” \b \i } – appears in index</a:t>
            </a:r>
          </a:p>
          <a:p>
            <a:pPr lvl="0"/>
            <a:r>
              <a:rPr lang="en-GB" dirty="0"/>
              <a:t>{ XE “</a:t>
            </a:r>
            <a:r>
              <a:rPr lang="en-GB" dirty="0" err="1"/>
              <a:t>subject:heading</a:t>
            </a:r>
            <a:r>
              <a:rPr lang="en-GB" dirty="0"/>
              <a:t>” \b \i  $CA_ </a:t>
            </a:r>
            <a:r>
              <a:rPr lang="en-GB" dirty="0" err="1"/>
              <a:t>Wrpp</a:t>
            </a:r>
            <a:r>
              <a:rPr lang="en-GB" dirty="0"/>
              <a:t>=10 $CZ_} – doesn’t appear in index</a:t>
            </a:r>
          </a:p>
          <a:p>
            <a:r>
              <a:rPr lang="en-GB" b="1" dirty="0"/>
              <a:t>Include range information </a:t>
            </a:r>
            <a:r>
              <a:rPr lang="en-GB" dirty="0"/>
              <a:t>– includes range information for publishing software</a:t>
            </a:r>
          </a:p>
          <a:p>
            <a:r>
              <a:rPr lang="en-GB" b="1" dirty="0"/>
              <a:t>Add new subheading </a:t>
            </a:r>
            <a:r>
              <a:rPr lang="en-GB" dirty="0"/>
              <a:t>– writes compatibility code in new subheading</a:t>
            </a:r>
          </a:p>
          <a:p>
            <a:r>
              <a:rPr lang="en-GB" b="1" dirty="0"/>
              <a:t>Characters not allowed in headings </a:t>
            </a:r>
            <a:r>
              <a:rPr lang="en-GB" dirty="0"/>
              <a:t>– avoids characters that may cause problems in publishing software</a:t>
            </a:r>
          </a:p>
          <a:p>
            <a:r>
              <a:rPr lang="en-GB" b="1" dirty="0"/>
              <a:t>Characters not allowed in cross references </a:t>
            </a:r>
            <a:r>
              <a:rPr lang="en-GB" dirty="0"/>
              <a:t>avoids characters that may cause problems in publishing software</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Word – Insert Bookmark</a:t>
            </a:r>
          </a:p>
        </p:txBody>
      </p:sp>
      <p:sp>
        <p:nvSpPr>
          <p:cNvPr id="3" name="Date Placeholder 2"/>
          <p:cNvSpPr>
            <a:spLocks noGrp="1"/>
          </p:cNvSpPr>
          <p:nvPr>
            <p:ph type="dt" sz="half" idx="10"/>
          </p:nvPr>
        </p:nvSpPr>
        <p:spPr>
          <a:xfrm>
            <a:off x="457200" y="6356350"/>
            <a:ext cx="2133600" cy="365125"/>
          </a:xfrm>
        </p:spPr>
        <p:txBody>
          <a:bodyPr/>
          <a:lstStyle/>
          <a:p>
            <a:r>
              <a:rPr lang="en-US"/>
              <a:t>20 December 2023</a:t>
            </a:r>
            <a:endParaRPr lang="en-GB" dirty="0"/>
          </a:p>
        </p:txBody>
      </p:sp>
      <p:sp>
        <p:nvSpPr>
          <p:cNvPr id="4" name="Footer Placeholder 3"/>
          <p:cNvSpPr>
            <a:spLocks noGrp="1"/>
          </p:cNvSpPr>
          <p:nvPr>
            <p:ph type="ftr" sz="quarter" idx="12"/>
          </p:nvPr>
        </p:nvSpPr>
        <p:spPr>
          <a:xfrm>
            <a:off x="3124200" y="6356350"/>
            <a:ext cx="2895600" cy="365125"/>
          </a:xfrm>
        </p:spPr>
        <p:txBody>
          <a:bodyPr/>
          <a:lstStyle/>
          <a:p>
            <a:r>
              <a:rPr lang="en-GB"/>
              <a:t>IndexExploit (C) IndexBase 2016 to 2023</a:t>
            </a:r>
            <a:endParaRPr lang="en-GB" dirty="0"/>
          </a:p>
        </p:txBody>
      </p:sp>
      <p:sp>
        <p:nvSpPr>
          <p:cNvPr id="5" name="Slide Number Placeholder 4"/>
          <p:cNvSpPr>
            <a:spLocks noGrp="1"/>
          </p:cNvSpPr>
          <p:nvPr>
            <p:ph type="sldNum" sz="quarter" idx="11"/>
          </p:nvPr>
        </p:nvSpPr>
        <p:spPr>
          <a:xfrm>
            <a:off x="6553200" y="6356350"/>
            <a:ext cx="2133600" cy="365125"/>
          </a:xfrm>
        </p:spPr>
        <p:txBody>
          <a:bodyPr/>
          <a:lstStyle/>
          <a:p>
            <a:fld id="{6139B546-EE2A-4E28-8722-29EA32562902}" type="slidenum">
              <a:rPr lang="en-GB" smtClean="0"/>
              <a:pPr/>
              <a:t>3</a:t>
            </a:fld>
            <a:endParaRPr lang="en-GB"/>
          </a:p>
        </p:txBody>
      </p:sp>
      <p:sp>
        <p:nvSpPr>
          <p:cNvPr id="7" name="TextBox 6"/>
          <p:cNvSpPr txBox="1"/>
          <p:nvPr/>
        </p:nvSpPr>
        <p:spPr>
          <a:xfrm>
            <a:off x="3962400" y="1143000"/>
            <a:ext cx="4495800" cy="4431983"/>
          </a:xfrm>
          <a:prstGeom prst="rect">
            <a:avLst/>
          </a:prstGeom>
          <a:noFill/>
        </p:spPr>
        <p:txBody>
          <a:bodyPr wrap="square" rtlCol="0">
            <a:spAutoFit/>
          </a:bodyPr>
          <a:lstStyle/>
          <a:p>
            <a:r>
              <a:rPr lang="en-GB" sz="2400" dirty="0"/>
              <a:t>Bookmark is used to name ranges.</a:t>
            </a:r>
          </a:p>
          <a:p>
            <a:endParaRPr lang="en-GB" sz="2400" dirty="0"/>
          </a:p>
          <a:p>
            <a:r>
              <a:rPr lang="en-GB" sz="2400" b="1" dirty="0"/>
              <a:t>Benefits</a:t>
            </a:r>
          </a:p>
          <a:p>
            <a:r>
              <a:rPr lang="en-GB" sz="2400" dirty="0"/>
              <a:t>Easy marking of ranges of interest</a:t>
            </a:r>
          </a:p>
          <a:p>
            <a:r>
              <a:rPr lang="en-GB" sz="2400" b="1" dirty="0"/>
              <a:t>Disadvantages when indexing</a:t>
            </a:r>
          </a:p>
          <a:p>
            <a:pPr marL="342900" indent="-342900">
              <a:buFont typeface="Arial" pitchFamily="34" charset="0"/>
              <a:buChar char="•"/>
            </a:pPr>
            <a:r>
              <a:rPr lang="en-GB" sz="2400" dirty="0"/>
              <a:t>Closes when a bookmark is written</a:t>
            </a:r>
          </a:p>
          <a:p>
            <a:pPr marL="342900" indent="-342900">
              <a:buFont typeface="Arial" pitchFamily="34" charset="0"/>
              <a:buChar char="•"/>
            </a:pPr>
            <a:r>
              <a:rPr lang="en-GB" sz="2400" b="1" dirty="0"/>
              <a:t>You</a:t>
            </a:r>
            <a:r>
              <a:rPr lang="en-GB" sz="2400" dirty="0"/>
              <a:t> must ensure bookmark names are unique. Re-using a bookmark name </a:t>
            </a:r>
            <a:r>
              <a:rPr lang="en-GB" sz="2400" b="1" dirty="0"/>
              <a:t>moves</a:t>
            </a:r>
            <a:r>
              <a:rPr lang="en-GB" sz="2400" dirty="0"/>
              <a:t> the range</a:t>
            </a:r>
          </a:p>
          <a:p>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228600" y="1295400"/>
            <a:ext cx="3562350" cy="321945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Word / </a:t>
            </a:r>
            <a:r>
              <a:rPr lang="en-GB" dirty="0" err="1"/>
              <a:t>IndexExploit</a:t>
            </a:r>
            <a:r>
              <a:rPr lang="en-GB" dirty="0"/>
              <a:t> Process</a:t>
            </a:r>
          </a:p>
        </p:txBody>
      </p:sp>
      <p:sp>
        <p:nvSpPr>
          <p:cNvPr id="3" name="Date Placeholder 2"/>
          <p:cNvSpPr>
            <a:spLocks noGrp="1"/>
          </p:cNvSpPr>
          <p:nvPr>
            <p:ph type="dt" sz="half" idx="10"/>
          </p:nvPr>
        </p:nvSpPr>
        <p:spPr/>
        <p:txBody>
          <a:bodyPr/>
          <a:lstStyle/>
          <a:p>
            <a:r>
              <a:rPr lang="en-US"/>
              <a:t>20 December 2023</a:t>
            </a:r>
            <a:endParaRPr lang="en-GB"/>
          </a:p>
        </p:txBody>
      </p:sp>
      <p:sp>
        <p:nvSpPr>
          <p:cNvPr id="4" name="Slide Number Placeholder 3"/>
          <p:cNvSpPr>
            <a:spLocks noGrp="1"/>
          </p:cNvSpPr>
          <p:nvPr>
            <p:ph type="sldNum" sz="quarter" idx="11"/>
          </p:nvPr>
        </p:nvSpPr>
        <p:spPr/>
        <p:txBody>
          <a:bodyPr/>
          <a:lstStyle/>
          <a:p>
            <a:fld id="{6139B546-EE2A-4E28-8722-29EA32562902}" type="slidenum">
              <a:rPr lang="en-GB" smtClean="0"/>
              <a:pPr/>
              <a:t>30</a:t>
            </a:fld>
            <a:endParaRPr lang="en-GB"/>
          </a:p>
        </p:txBody>
      </p:sp>
      <p:sp>
        <p:nvSpPr>
          <p:cNvPr id="5" name="Footer Placeholder 4"/>
          <p:cNvSpPr>
            <a:spLocks noGrp="1"/>
          </p:cNvSpPr>
          <p:nvPr>
            <p:ph type="ftr" sz="quarter" idx="12"/>
          </p:nvPr>
        </p:nvSpPr>
        <p:spPr/>
        <p:txBody>
          <a:bodyPr/>
          <a:lstStyle/>
          <a:p>
            <a:r>
              <a:rPr lang="en-GB"/>
              <a:t>IndexExploit (C) IndexBase 2016 to 2023</a:t>
            </a:r>
          </a:p>
        </p:txBody>
      </p:sp>
      <p:pic>
        <p:nvPicPr>
          <p:cNvPr id="1027" name="Picture 3"/>
          <p:cNvPicPr>
            <a:picLocks noChangeAspect="1" noChangeArrowheads="1"/>
          </p:cNvPicPr>
          <p:nvPr/>
        </p:nvPicPr>
        <p:blipFill>
          <a:blip r:embed="rId2" cstate="print"/>
          <a:srcRect/>
          <a:stretch>
            <a:fillRect/>
          </a:stretch>
        </p:blipFill>
        <p:spPr bwMode="auto">
          <a:xfrm>
            <a:off x="457200" y="914400"/>
            <a:ext cx="8229599" cy="548639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Word - Mark Index Entry</a:t>
            </a:r>
          </a:p>
        </p:txBody>
      </p:sp>
      <p:sp>
        <p:nvSpPr>
          <p:cNvPr id="3" name="Date Placeholder 2"/>
          <p:cNvSpPr>
            <a:spLocks noGrp="1"/>
          </p:cNvSpPr>
          <p:nvPr>
            <p:ph type="dt" sz="half" idx="10"/>
          </p:nvPr>
        </p:nvSpPr>
        <p:spPr>
          <a:xfrm>
            <a:off x="457200" y="6356350"/>
            <a:ext cx="2133600" cy="365125"/>
          </a:xfrm>
        </p:spPr>
        <p:txBody>
          <a:bodyPr/>
          <a:lstStyle/>
          <a:p>
            <a:r>
              <a:rPr lang="en-US"/>
              <a:t>20 December 2023</a:t>
            </a:r>
            <a:endParaRPr lang="en-GB" dirty="0"/>
          </a:p>
        </p:txBody>
      </p:sp>
      <p:sp>
        <p:nvSpPr>
          <p:cNvPr id="4" name="Footer Placeholder 3"/>
          <p:cNvSpPr>
            <a:spLocks noGrp="1"/>
          </p:cNvSpPr>
          <p:nvPr>
            <p:ph type="ftr" sz="quarter" idx="12"/>
          </p:nvPr>
        </p:nvSpPr>
        <p:spPr>
          <a:xfrm>
            <a:off x="3124200" y="6356350"/>
            <a:ext cx="2895600" cy="365125"/>
          </a:xfrm>
        </p:spPr>
        <p:txBody>
          <a:bodyPr/>
          <a:lstStyle/>
          <a:p>
            <a:r>
              <a:rPr lang="en-GB"/>
              <a:t>IndexExploit (C) IndexBase 2016 to 2023</a:t>
            </a:r>
            <a:endParaRPr lang="en-GB" dirty="0"/>
          </a:p>
        </p:txBody>
      </p:sp>
      <p:sp>
        <p:nvSpPr>
          <p:cNvPr id="5" name="Slide Number Placeholder 4"/>
          <p:cNvSpPr>
            <a:spLocks noGrp="1"/>
          </p:cNvSpPr>
          <p:nvPr>
            <p:ph type="sldNum" sz="quarter" idx="11"/>
          </p:nvPr>
        </p:nvSpPr>
        <p:spPr>
          <a:xfrm>
            <a:off x="6553200" y="6356350"/>
            <a:ext cx="2133600" cy="365125"/>
          </a:xfrm>
        </p:spPr>
        <p:txBody>
          <a:bodyPr/>
          <a:lstStyle/>
          <a:p>
            <a:fld id="{6139B546-EE2A-4E28-8722-29EA32562902}" type="slidenum">
              <a:rPr lang="en-GB" smtClean="0"/>
              <a:pPr/>
              <a:t>4</a:t>
            </a:fld>
            <a:endParaRPr lang="en-GB"/>
          </a:p>
        </p:txBody>
      </p:sp>
      <p:sp>
        <p:nvSpPr>
          <p:cNvPr id="7" name="TextBox 6"/>
          <p:cNvSpPr txBox="1"/>
          <p:nvPr/>
        </p:nvSpPr>
        <p:spPr>
          <a:xfrm>
            <a:off x="3962400" y="1143000"/>
            <a:ext cx="4495800" cy="5324535"/>
          </a:xfrm>
          <a:prstGeom prst="rect">
            <a:avLst/>
          </a:prstGeom>
          <a:noFill/>
        </p:spPr>
        <p:txBody>
          <a:bodyPr wrap="square" rtlCol="0">
            <a:spAutoFit/>
          </a:bodyPr>
          <a:lstStyle/>
          <a:p>
            <a:r>
              <a:rPr lang="en-GB" sz="2000" b="1" dirty="0"/>
              <a:t>Advantages</a:t>
            </a:r>
          </a:p>
          <a:p>
            <a:r>
              <a:rPr lang="en-GB" sz="2000" dirty="0"/>
              <a:t>Work </a:t>
            </a:r>
            <a:r>
              <a:rPr lang="en-GB" sz="2000" b="1" dirty="0"/>
              <a:t>in</a:t>
            </a:r>
            <a:r>
              <a:rPr lang="en-GB" sz="2000" dirty="0"/>
              <a:t> the document. Supports complex rich text terms, bookmarked ranges and cross references.</a:t>
            </a:r>
          </a:p>
          <a:p>
            <a:r>
              <a:rPr lang="en-GB" sz="2000" dirty="0"/>
              <a:t>High indexing speeds can be achieved for Main entries.</a:t>
            </a:r>
          </a:p>
          <a:p>
            <a:r>
              <a:rPr lang="en-GB" sz="2000" dirty="0"/>
              <a:t>Copy/paste/edit can speed index entry</a:t>
            </a:r>
          </a:p>
          <a:p>
            <a:r>
              <a:rPr lang="en-GB" sz="2000" dirty="0"/>
              <a:t>Select text in Word document, move cursor to </a:t>
            </a:r>
            <a:r>
              <a:rPr lang="en-GB" sz="2000" b="1" dirty="0"/>
              <a:t>Mark Index Entry </a:t>
            </a:r>
            <a:r>
              <a:rPr lang="en-GB" sz="2000" dirty="0"/>
              <a:t>and the selected text is copied to </a:t>
            </a:r>
            <a:r>
              <a:rPr lang="en-GB" sz="2000" b="1" dirty="0"/>
              <a:t>Main entry</a:t>
            </a:r>
            <a:r>
              <a:rPr lang="en-GB" sz="2000" dirty="0"/>
              <a:t>. </a:t>
            </a:r>
          </a:p>
          <a:p>
            <a:r>
              <a:rPr lang="en-GB" sz="2000" b="1" dirty="0"/>
              <a:t>Disadvantages</a:t>
            </a:r>
          </a:p>
          <a:p>
            <a:r>
              <a:rPr lang="en-GB" sz="2000" dirty="0"/>
              <a:t>Following </a:t>
            </a:r>
            <a:r>
              <a:rPr lang="en-GB" sz="2000" b="1" dirty="0"/>
              <a:t>Mark</a:t>
            </a:r>
            <a:r>
              <a:rPr lang="en-GB" sz="2000" dirty="0"/>
              <a:t>, all XE fields are displayed, pagination and layout is altered.</a:t>
            </a:r>
          </a:p>
          <a:p>
            <a:r>
              <a:rPr lang="en-GB" sz="2000" dirty="0"/>
              <a:t>Copy and paste to Subentry or Cross-reference requires care to prevent the Main entry changing.</a:t>
            </a:r>
          </a:p>
        </p:txBody>
      </p:sp>
      <p:pic>
        <p:nvPicPr>
          <p:cNvPr id="2051" name="Picture 3"/>
          <p:cNvPicPr>
            <a:picLocks noChangeAspect="1" noChangeArrowheads="1"/>
          </p:cNvPicPr>
          <p:nvPr/>
        </p:nvPicPr>
        <p:blipFill>
          <a:blip r:embed="rId2" cstate="print"/>
          <a:srcRect/>
          <a:stretch>
            <a:fillRect/>
          </a:stretch>
        </p:blipFill>
        <p:spPr bwMode="auto">
          <a:xfrm>
            <a:off x="381000" y="1295400"/>
            <a:ext cx="3413919" cy="3505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Know How to Edit Entries</a:t>
            </a:r>
          </a:p>
        </p:txBody>
      </p:sp>
      <p:sp>
        <p:nvSpPr>
          <p:cNvPr id="3" name="Date Placeholder 2"/>
          <p:cNvSpPr>
            <a:spLocks noGrp="1"/>
          </p:cNvSpPr>
          <p:nvPr>
            <p:ph type="dt" sz="half" idx="10"/>
          </p:nvPr>
        </p:nvSpPr>
        <p:spPr/>
        <p:txBody>
          <a:bodyPr/>
          <a:lstStyle/>
          <a:p>
            <a:r>
              <a:rPr lang="en-US"/>
              <a:t>20 December 2023</a:t>
            </a:r>
            <a:endParaRPr lang="en-GB" dirty="0"/>
          </a:p>
        </p:txBody>
      </p:sp>
      <p:sp>
        <p:nvSpPr>
          <p:cNvPr id="4" name="Slide Number Placeholder 3"/>
          <p:cNvSpPr>
            <a:spLocks noGrp="1"/>
          </p:cNvSpPr>
          <p:nvPr>
            <p:ph type="sldNum" sz="quarter" idx="11"/>
          </p:nvPr>
        </p:nvSpPr>
        <p:spPr/>
        <p:txBody>
          <a:bodyPr/>
          <a:lstStyle/>
          <a:p>
            <a:fld id="{6139B546-EE2A-4E28-8722-29EA32562902}" type="slidenum">
              <a:rPr lang="en-GB" smtClean="0"/>
              <a:pPr/>
              <a:t>5</a:t>
            </a:fld>
            <a:endParaRPr lang="en-GB" dirty="0"/>
          </a:p>
        </p:txBody>
      </p:sp>
      <p:sp>
        <p:nvSpPr>
          <p:cNvPr id="5" name="Footer Placeholder 4"/>
          <p:cNvSpPr>
            <a:spLocks noGrp="1"/>
          </p:cNvSpPr>
          <p:nvPr>
            <p:ph type="ftr" sz="quarter" idx="12"/>
          </p:nvPr>
        </p:nvSpPr>
        <p:spPr/>
        <p:txBody>
          <a:bodyPr/>
          <a:lstStyle/>
          <a:p>
            <a:r>
              <a:rPr lang="en-GB"/>
              <a:t>IndexExploit (C) IndexBase 2016 to 2023</a:t>
            </a:r>
            <a:endParaRPr lang="en-GB" dirty="0"/>
          </a:p>
        </p:txBody>
      </p:sp>
      <p:sp>
        <p:nvSpPr>
          <p:cNvPr id="6" name="TextBox 5"/>
          <p:cNvSpPr txBox="1"/>
          <p:nvPr/>
        </p:nvSpPr>
        <p:spPr>
          <a:xfrm>
            <a:off x="914400" y="1143000"/>
            <a:ext cx="7543800" cy="3416320"/>
          </a:xfrm>
          <a:prstGeom prst="rect">
            <a:avLst/>
          </a:prstGeom>
          <a:noFill/>
        </p:spPr>
        <p:txBody>
          <a:bodyPr wrap="square" rtlCol="0">
            <a:spAutoFit/>
          </a:bodyPr>
          <a:lstStyle/>
          <a:p>
            <a:r>
              <a:rPr lang="en-GB" sz="2400" b="1" dirty="0"/>
              <a:t>Editing</a:t>
            </a:r>
            <a:r>
              <a:rPr lang="en-GB" sz="2400" dirty="0"/>
              <a:t> entries in the text is essential when correcting errors, can also be used when adding forced sorts.</a:t>
            </a:r>
          </a:p>
          <a:p>
            <a:endParaRPr lang="en-GB" sz="2400" dirty="0"/>
          </a:p>
          <a:p>
            <a:r>
              <a:rPr lang="en-GB" sz="2400" b="1" dirty="0"/>
              <a:t>Copy/paste/edit </a:t>
            </a:r>
            <a:r>
              <a:rPr lang="en-GB" sz="2400" dirty="0"/>
              <a:t>can be used for indexing and for adding cross references. </a:t>
            </a:r>
          </a:p>
          <a:p>
            <a:endParaRPr lang="en-GB" sz="2400" dirty="0"/>
          </a:p>
          <a:p>
            <a:r>
              <a:rPr lang="en-GB" sz="2400" dirty="0"/>
              <a:t>{ XE “citizens’ rights" \r "</a:t>
            </a:r>
            <a:r>
              <a:rPr lang="en-GB" sz="2400" dirty="0" err="1"/>
              <a:t>idxCitizensRights</a:t>
            </a:r>
            <a:r>
              <a:rPr lang="en-GB" sz="2400" dirty="0"/>
              <a:t>" }</a:t>
            </a:r>
          </a:p>
          <a:p>
            <a:r>
              <a:rPr lang="en-GB" sz="2400" dirty="0"/>
              <a:t>{ XE “rights" \t “</a:t>
            </a:r>
            <a:r>
              <a:rPr lang="en-GB" sz="2400" i="1" dirty="0"/>
              <a:t>see</a:t>
            </a:r>
            <a:r>
              <a:rPr lang="en-GB" sz="2400" dirty="0"/>
              <a:t> citizens’ rights" }</a:t>
            </a:r>
          </a:p>
          <a:p>
            <a:endParaRPr lang="en-GB"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Word - Insert INDEX Form</a:t>
            </a:r>
          </a:p>
        </p:txBody>
      </p:sp>
      <p:sp>
        <p:nvSpPr>
          <p:cNvPr id="3" name="Date Placeholder 2"/>
          <p:cNvSpPr>
            <a:spLocks noGrp="1"/>
          </p:cNvSpPr>
          <p:nvPr>
            <p:ph type="dt" sz="half" idx="10"/>
          </p:nvPr>
        </p:nvSpPr>
        <p:spPr>
          <a:xfrm>
            <a:off x="457200" y="6356350"/>
            <a:ext cx="2133600" cy="365125"/>
          </a:xfrm>
        </p:spPr>
        <p:txBody>
          <a:bodyPr/>
          <a:lstStyle/>
          <a:p>
            <a:r>
              <a:rPr lang="en-US"/>
              <a:t>20 December 2023</a:t>
            </a:r>
            <a:endParaRPr lang="en-GB"/>
          </a:p>
        </p:txBody>
      </p:sp>
      <p:sp>
        <p:nvSpPr>
          <p:cNvPr id="4" name="Footer Placeholder 3"/>
          <p:cNvSpPr>
            <a:spLocks noGrp="1"/>
          </p:cNvSpPr>
          <p:nvPr>
            <p:ph type="ftr" sz="quarter" idx="12"/>
          </p:nvPr>
        </p:nvSpPr>
        <p:spPr>
          <a:xfrm>
            <a:off x="3124200" y="6356350"/>
            <a:ext cx="2895600" cy="365125"/>
          </a:xfrm>
        </p:spPr>
        <p:txBody>
          <a:bodyPr/>
          <a:lstStyle/>
          <a:p>
            <a:r>
              <a:rPr lang="en-GB"/>
              <a:t>IndexExploit (C) IndexBase 2016 to 2023</a:t>
            </a:r>
          </a:p>
        </p:txBody>
      </p:sp>
      <p:sp>
        <p:nvSpPr>
          <p:cNvPr id="5" name="Slide Number Placeholder 4"/>
          <p:cNvSpPr>
            <a:spLocks noGrp="1"/>
          </p:cNvSpPr>
          <p:nvPr>
            <p:ph type="sldNum" sz="quarter" idx="11"/>
          </p:nvPr>
        </p:nvSpPr>
        <p:spPr>
          <a:xfrm>
            <a:off x="6553200" y="6356350"/>
            <a:ext cx="2133600" cy="365125"/>
          </a:xfrm>
        </p:spPr>
        <p:txBody>
          <a:bodyPr/>
          <a:lstStyle/>
          <a:p>
            <a:fld id="{6139B546-EE2A-4E28-8722-29EA32562902}" type="slidenum">
              <a:rPr lang="en-GB" smtClean="0"/>
              <a:pPr/>
              <a:t>6</a:t>
            </a:fld>
            <a:endParaRPr lang="en-GB"/>
          </a:p>
        </p:txBody>
      </p:sp>
      <p:pic>
        <p:nvPicPr>
          <p:cNvPr id="1026" name="Picture 2"/>
          <p:cNvPicPr>
            <a:picLocks noChangeAspect="1" noChangeArrowheads="1"/>
          </p:cNvPicPr>
          <p:nvPr/>
        </p:nvPicPr>
        <p:blipFill>
          <a:blip r:embed="rId3" cstate="print"/>
          <a:srcRect/>
          <a:stretch>
            <a:fillRect/>
          </a:stretch>
        </p:blipFill>
        <p:spPr bwMode="auto">
          <a:xfrm>
            <a:off x="260571" y="990600"/>
            <a:ext cx="4660458" cy="4114800"/>
          </a:xfrm>
          <a:prstGeom prst="rect">
            <a:avLst/>
          </a:prstGeom>
          <a:noFill/>
          <a:ln w="9525">
            <a:noFill/>
            <a:miter lim="800000"/>
            <a:headEnd/>
            <a:tailEnd/>
          </a:ln>
        </p:spPr>
      </p:pic>
      <p:sp>
        <p:nvSpPr>
          <p:cNvPr id="6" name="TextBox 5">
            <a:extLst>
              <a:ext uri="{FF2B5EF4-FFF2-40B4-BE49-F238E27FC236}">
                <a16:creationId xmlns:a16="http://schemas.microsoft.com/office/drawing/2014/main" id="{27C4B8DF-6510-E404-FBB6-1C5B5939EEB3}"/>
              </a:ext>
            </a:extLst>
          </p:cNvPr>
          <p:cNvSpPr txBox="1"/>
          <p:nvPr/>
        </p:nvSpPr>
        <p:spPr>
          <a:xfrm>
            <a:off x="5410200" y="1143000"/>
            <a:ext cx="3047999" cy="4708981"/>
          </a:xfrm>
          <a:prstGeom prst="rect">
            <a:avLst/>
          </a:prstGeom>
          <a:noFill/>
        </p:spPr>
        <p:txBody>
          <a:bodyPr wrap="square" rtlCol="0">
            <a:spAutoFit/>
          </a:bodyPr>
          <a:lstStyle/>
          <a:p>
            <a:r>
              <a:rPr lang="en-GB" sz="2000" dirty="0"/>
              <a:t>Use Modify to format the index.</a:t>
            </a:r>
          </a:p>
          <a:p>
            <a:r>
              <a:rPr lang="en-GB" sz="2000" dirty="0"/>
              <a:t>Switches can be added after the index has been created</a:t>
            </a:r>
          </a:p>
          <a:p>
            <a:r>
              <a:rPr lang="en-GB" sz="2000" dirty="0"/>
              <a:t>\b use named range</a:t>
            </a:r>
          </a:p>
          <a:p>
            <a:r>
              <a:rPr lang="en-GB" sz="2000" dirty="0"/>
              <a:t>\c number of columns</a:t>
            </a:r>
          </a:p>
          <a:p>
            <a:r>
              <a:rPr lang="en-GB" sz="2000" dirty="0"/>
              <a:t>\d, \e, \g, \k, \l separators</a:t>
            </a:r>
          </a:p>
          <a:p>
            <a:r>
              <a:rPr lang="en-GB" sz="2000" dirty="0"/>
              <a:t>\f type (main, names etc.)</a:t>
            </a:r>
          </a:p>
          <a:p>
            <a:r>
              <a:rPr lang="en-GB" sz="2000" dirty="0"/>
              <a:t>\h group headings</a:t>
            </a:r>
          </a:p>
          <a:p>
            <a:r>
              <a:rPr lang="en-GB" sz="2000" dirty="0"/>
              <a:t>\p alphabet range</a:t>
            </a:r>
          </a:p>
          <a:p>
            <a:r>
              <a:rPr lang="en-GB" sz="2000" dirty="0"/>
              <a:t>\r run-on</a:t>
            </a:r>
          </a:p>
          <a:p>
            <a:r>
              <a:rPr lang="en-GB" sz="2000" dirty="0"/>
              <a:t>\s include chapter number</a:t>
            </a:r>
          </a:p>
          <a:p>
            <a:endParaRPr lang="en-GB" sz="2000" dirty="0"/>
          </a:p>
          <a:p>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Hide Embedded Entries</a:t>
            </a:r>
          </a:p>
        </p:txBody>
      </p:sp>
      <p:sp>
        <p:nvSpPr>
          <p:cNvPr id="3" name="Date Placeholder 2"/>
          <p:cNvSpPr>
            <a:spLocks noGrp="1"/>
          </p:cNvSpPr>
          <p:nvPr>
            <p:ph type="dt" sz="half" idx="10"/>
          </p:nvPr>
        </p:nvSpPr>
        <p:spPr/>
        <p:txBody>
          <a:bodyPr/>
          <a:lstStyle/>
          <a:p>
            <a:r>
              <a:rPr lang="en-US"/>
              <a:t>20 December 2023</a:t>
            </a:r>
            <a:endParaRPr lang="en-GB"/>
          </a:p>
        </p:txBody>
      </p:sp>
      <p:sp>
        <p:nvSpPr>
          <p:cNvPr id="4" name="Slide Number Placeholder 3"/>
          <p:cNvSpPr>
            <a:spLocks noGrp="1"/>
          </p:cNvSpPr>
          <p:nvPr>
            <p:ph type="sldNum" sz="quarter" idx="11"/>
          </p:nvPr>
        </p:nvSpPr>
        <p:spPr/>
        <p:txBody>
          <a:bodyPr/>
          <a:lstStyle/>
          <a:p>
            <a:fld id="{6139B546-EE2A-4E28-8722-29EA32562902}" type="slidenum">
              <a:rPr lang="en-GB" smtClean="0"/>
              <a:pPr/>
              <a:t>7</a:t>
            </a:fld>
            <a:endParaRPr lang="en-GB"/>
          </a:p>
        </p:txBody>
      </p:sp>
      <p:sp>
        <p:nvSpPr>
          <p:cNvPr id="5" name="Footer Placeholder 4"/>
          <p:cNvSpPr>
            <a:spLocks noGrp="1"/>
          </p:cNvSpPr>
          <p:nvPr>
            <p:ph type="ftr" sz="quarter" idx="12"/>
          </p:nvPr>
        </p:nvSpPr>
        <p:spPr/>
        <p:txBody>
          <a:bodyPr/>
          <a:lstStyle/>
          <a:p>
            <a:r>
              <a:rPr lang="en-GB"/>
              <a:t>IndexExploit (C) IndexBase 2016 to 2023</a:t>
            </a:r>
          </a:p>
        </p:txBody>
      </p:sp>
      <p:sp>
        <p:nvSpPr>
          <p:cNvPr id="8" name="TextBox 7"/>
          <p:cNvSpPr txBox="1"/>
          <p:nvPr/>
        </p:nvSpPr>
        <p:spPr>
          <a:xfrm>
            <a:off x="4648200" y="1371600"/>
            <a:ext cx="3962400" cy="3231654"/>
          </a:xfrm>
          <a:prstGeom prst="rect">
            <a:avLst/>
          </a:prstGeom>
          <a:noFill/>
        </p:spPr>
        <p:txBody>
          <a:bodyPr wrap="square" rtlCol="0">
            <a:spAutoFit/>
          </a:bodyPr>
          <a:lstStyle/>
          <a:p>
            <a:r>
              <a:rPr lang="en-GB" sz="2400" dirty="0"/>
              <a:t>Use the paragraph symbol to hide hidden text. This hides the embedded XE fields.</a:t>
            </a:r>
          </a:p>
          <a:p>
            <a:r>
              <a:rPr lang="en-GB" sz="2400" dirty="0"/>
              <a:t>If it doesn’t work, use Word Options and deselect Hidden text</a:t>
            </a:r>
          </a:p>
          <a:p>
            <a:r>
              <a:rPr lang="en-GB" sz="2400" dirty="0"/>
              <a:t>Or use </a:t>
            </a:r>
            <a:r>
              <a:rPr lang="en-GB" sz="2400" dirty="0" err="1"/>
              <a:t>IndexExploit</a:t>
            </a:r>
            <a:endParaRPr lang="en-GB" sz="2400" dirty="0"/>
          </a:p>
          <a:p>
            <a:endParaRPr lang="en-GB" dirty="0"/>
          </a:p>
          <a:p>
            <a:endParaRPr lang="en-GB" dirty="0"/>
          </a:p>
        </p:txBody>
      </p:sp>
      <p:pic>
        <p:nvPicPr>
          <p:cNvPr id="1028" name="Picture 4"/>
          <p:cNvPicPr>
            <a:picLocks noChangeAspect="1" noChangeArrowheads="1"/>
          </p:cNvPicPr>
          <p:nvPr/>
        </p:nvPicPr>
        <p:blipFill>
          <a:blip r:embed="rId2" cstate="print"/>
          <a:srcRect/>
          <a:stretch>
            <a:fillRect/>
          </a:stretch>
        </p:blipFill>
        <p:spPr bwMode="auto">
          <a:xfrm>
            <a:off x="-1" y="838200"/>
            <a:ext cx="4404389" cy="4800600"/>
          </a:xfrm>
          <a:prstGeom prst="rect">
            <a:avLst/>
          </a:prstGeom>
          <a:noFill/>
          <a:ln w="9525">
            <a:noFill/>
            <a:miter lim="800000"/>
            <a:headEnd/>
            <a:tailEnd/>
          </a:ln>
        </p:spPr>
      </p:pic>
      <p:pic>
        <p:nvPicPr>
          <p:cNvPr id="9" name="Picture 2"/>
          <p:cNvPicPr>
            <a:picLocks noChangeAspect="1" noChangeArrowheads="1"/>
          </p:cNvPicPr>
          <p:nvPr/>
        </p:nvPicPr>
        <p:blipFill>
          <a:blip r:embed="rId3" cstate="print"/>
          <a:srcRect/>
          <a:stretch>
            <a:fillRect/>
          </a:stretch>
        </p:blipFill>
        <p:spPr bwMode="auto">
          <a:xfrm>
            <a:off x="4191000" y="1524000"/>
            <a:ext cx="266700" cy="2571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Word Index </a:t>
            </a:r>
          </a:p>
        </p:txBody>
      </p:sp>
      <p:sp>
        <p:nvSpPr>
          <p:cNvPr id="3" name="Date Placeholder 2"/>
          <p:cNvSpPr>
            <a:spLocks noGrp="1"/>
          </p:cNvSpPr>
          <p:nvPr>
            <p:ph type="dt" sz="half" idx="10"/>
          </p:nvPr>
        </p:nvSpPr>
        <p:spPr/>
        <p:txBody>
          <a:bodyPr/>
          <a:lstStyle/>
          <a:p>
            <a:r>
              <a:rPr lang="en-US"/>
              <a:t>20 December 2023</a:t>
            </a:r>
            <a:endParaRPr lang="en-GB"/>
          </a:p>
        </p:txBody>
      </p:sp>
      <p:sp>
        <p:nvSpPr>
          <p:cNvPr id="4" name="Slide Number Placeholder 3"/>
          <p:cNvSpPr>
            <a:spLocks noGrp="1"/>
          </p:cNvSpPr>
          <p:nvPr>
            <p:ph type="sldNum" sz="quarter" idx="11"/>
          </p:nvPr>
        </p:nvSpPr>
        <p:spPr/>
        <p:txBody>
          <a:bodyPr/>
          <a:lstStyle/>
          <a:p>
            <a:fld id="{6139B546-EE2A-4E28-8722-29EA32562902}" type="slidenum">
              <a:rPr lang="en-GB" smtClean="0"/>
              <a:pPr/>
              <a:t>8</a:t>
            </a:fld>
            <a:endParaRPr lang="en-GB"/>
          </a:p>
        </p:txBody>
      </p:sp>
      <p:sp>
        <p:nvSpPr>
          <p:cNvPr id="5" name="Footer Placeholder 4"/>
          <p:cNvSpPr>
            <a:spLocks noGrp="1"/>
          </p:cNvSpPr>
          <p:nvPr>
            <p:ph type="ftr" sz="quarter" idx="12"/>
          </p:nvPr>
        </p:nvSpPr>
        <p:spPr/>
        <p:txBody>
          <a:bodyPr/>
          <a:lstStyle/>
          <a:p>
            <a:r>
              <a:rPr lang="en-GB"/>
              <a:t>IndexExploit (C) IndexBase 2016 to 2023</a:t>
            </a:r>
          </a:p>
        </p:txBody>
      </p:sp>
      <p:pic>
        <p:nvPicPr>
          <p:cNvPr id="1027" name="Picture 3"/>
          <p:cNvPicPr>
            <a:picLocks noChangeAspect="1" noChangeArrowheads="1"/>
          </p:cNvPicPr>
          <p:nvPr/>
        </p:nvPicPr>
        <p:blipFill>
          <a:blip r:embed="rId2" cstate="print"/>
          <a:srcRect/>
          <a:stretch>
            <a:fillRect/>
          </a:stretch>
        </p:blipFill>
        <p:spPr bwMode="auto">
          <a:xfrm>
            <a:off x="1905000" y="838200"/>
            <a:ext cx="5371320" cy="544854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IndexExploit</a:t>
            </a:r>
            <a:r>
              <a:rPr lang="en-GB" dirty="0"/>
              <a:t> at a Glance</a:t>
            </a:r>
          </a:p>
        </p:txBody>
      </p:sp>
      <p:sp>
        <p:nvSpPr>
          <p:cNvPr id="3" name="Date Placeholder 2"/>
          <p:cNvSpPr>
            <a:spLocks noGrp="1"/>
          </p:cNvSpPr>
          <p:nvPr>
            <p:ph type="dt" sz="half" idx="10"/>
          </p:nvPr>
        </p:nvSpPr>
        <p:spPr>
          <a:xfrm>
            <a:off x="457200" y="6356350"/>
            <a:ext cx="2133600" cy="365125"/>
          </a:xfrm>
        </p:spPr>
        <p:txBody>
          <a:bodyPr/>
          <a:lstStyle/>
          <a:p>
            <a:r>
              <a:rPr lang="en-US"/>
              <a:t>20 December 2023</a:t>
            </a:r>
            <a:endParaRPr lang="en-GB"/>
          </a:p>
        </p:txBody>
      </p:sp>
      <p:sp>
        <p:nvSpPr>
          <p:cNvPr id="4" name="Footer Placeholder 3"/>
          <p:cNvSpPr>
            <a:spLocks noGrp="1"/>
          </p:cNvSpPr>
          <p:nvPr>
            <p:ph type="ftr" sz="quarter" idx="12"/>
          </p:nvPr>
        </p:nvSpPr>
        <p:spPr>
          <a:xfrm>
            <a:off x="3124200" y="6356350"/>
            <a:ext cx="2895600" cy="365125"/>
          </a:xfrm>
        </p:spPr>
        <p:txBody>
          <a:bodyPr/>
          <a:lstStyle/>
          <a:p>
            <a:r>
              <a:rPr lang="en-GB"/>
              <a:t>IndexExploit (C) IndexBase 2016 to 2023</a:t>
            </a:r>
          </a:p>
        </p:txBody>
      </p:sp>
      <p:sp>
        <p:nvSpPr>
          <p:cNvPr id="5" name="Slide Number Placeholder 4"/>
          <p:cNvSpPr>
            <a:spLocks noGrp="1"/>
          </p:cNvSpPr>
          <p:nvPr>
            <p:ph type="sldNum" sz="quarter" idx="11"/>
          </p:nvPr>
        </p:nvSpPr>
        <p:spPr>
          <a:xfrm>
            <a:off x="6553200" y="6356350"/>
            <a:ext cx="2133600" cy="365125"/>
          </a:xfrm>
        </p:spPr>
        <p:txBody>
          <a:bodyPr/>
          <a:lstStyle/>
          <a:p>
            <a:fld id="{6139B546-EE2A-4E28-8722-29EA32562902}" type="slidenum">
              <a:rPr lang="en-GB" smtClean="0"/>
              <a:pPr/>
              <a:t>9</a:t>
            </a:fld>
            <a:endParaRPr lang="en-GB" dirty="0"/>
          </a:p>
        </p:txBody>
      </p:sp>
      <p:sp>
        <p:nvSpPr>
          <p:cNvPr id="6" name="TextBox 5"/>
          <p:cNvSpPr txBox="1"/>
          <p:nvPr/>
        </p:nvSpPr>
        <p:spPr>
          <a:xfrm>
            <a:off x="609600" y="762000"/>
            <a:ext cx="8229600" cy="4801314"/>
          </a:xfrm>
          <a:prstGeom prst="rect">
            <a:avLst/>
          </a:prstGeom>
          <a:noFill/>
        </p:spPr>
        <p:txBody>
          <a:bodyPr wrap="square" rtlCol="0">
            <a:spAutoFit/>
          </a:bodyPr>
          <a:lstStyle/>
          <a:p>
            <a:pPr marL="342900" indent="-342900">
              <a:buFont typeface="Arial" pitchFamily="34" charset="0"/>
              <a:buChar char="•"/>
            </a:pPr>
            <a:r>
              <a:rPr lang="en-GB" b="1" dirty="0"/>
              <a:t>Mark Entry</a:t>
            </a:r>
          </a:p>
          <a:p>
            <a:pPr marL="800100" lvl="1" indent="-342900">
              <a:buFont typeface="Arial" pitchFamily="34" charset="0"/>
              <a:buChar char="•"/>
            </a:pPr>
            <a:r>
              <a:rPr lang="en-GB" dirty="0"/>
              <a:t>Integrated bookmarking and index entry form</a:t>
            </a:r>
          </a:p>
          <a:p>
            <a:pPr marL="800100" lvl="1" indent="-342900">
              <a:buFont typeface="Arial" pitchFamily="34" charset="0"/>
              <a:buChar char="•"/>
            </a:pPr>
            <a:r>
              <a:rPr lang="en-GB" dirty="0"/>
              <a:t>Integrated search/index feature</a:t>
            </a:r>
          </a:p>
          <a:p>
            <a:pPr marL="800100" lvl="1" indent="-342900">
              <a:buFont typeface="Arial" pitchFamily="34" charset="0"/>
              <a:buChar char="•"/>
            </a:pPr>
            <a:r>
              <a:rPr lang="en-GB" dirty="0"/>
              <a:t>Compatibility with InDesign (Option setting)</a:t>
            </a:r>
          </a:p>
          <a:p>
            <a:pPr marL="342900" indent="-342900">
              <a:buFont typeface="Arial" pitchFamily="34" charset="0"/>
              <a:buChar char="•"/>
            </a:pPr>
            <a:r>
              <a:rPr lang="en-GB" b="1" dirty="0" err="1"/>
              <a:t>Automark</a:t>
            </a:r>
            <a:r>
              <a:rPr lang="en-GB" b="1" dirty="0"/>
              <a:t> File</a:t>
            </a:r>
          </a:p>
          <a:p>
            <a:pPr marL="800100" lvl="1" indent="-342900">
              <a:buFont typeface="Arial" pitchFamily="34" charset="0"/>
              <a:buChar char="•"/>
            </a:pPr>
            <a:r>
              <a:rPr lang="en-GB" dirty="0"/>
              <a:t>Highlighted text is added to an existing </a:t>
            </a:r>
            <a:r>
              <a:rPr lang="en-GB" dirty="0" err="1"/>
              <a:t>Automark</a:t>
            </a:r>
            <a:r>
              <a:rPr lang="en-GB" dirty="0"/>
              <a:t> file </a:t>
            </a:r>
          </a:p>
          <a:p>
            <a:pPr marL="342900" indent="-342900">
              <a:buFont typeface="Arial" pitchFamily="34" charset="0"/>
              <a:buChar char="•"/>
            </a:pPr>
            <a:r>
              <a:rPr lang="en-GB" b="1" dirty="0"/>
              <a:t>Index</a:t>
            </a:r>
          </a:p>
          <a:p>
            <a:pPr marL="800100" lvl="1" indent="-342900">
              <a:buFont typeface="Arial" pitchFamily="34" charset="0"/>
              <a:buChar char="•"/>
            </a:pPr>
            <a:r>
              <a:rPr lang="en-GB" dirty="0"/>
              <a:t>Linked index picklist – </a:t>
            </a:r>
            <a:r>
              <a:rPr lang="en-GB" dirty="0" err="1"/>
              <a:t>goto</a:t>
            </a:r>
            <a:r>
              <a:rPr lang="en-GB" dirty="0"/>
              <a:t> XE field or referenced range</a:t>
            </a:r>
          </a:p>
          <a:p>
            <a:pPr marL="800100" lvl="1" indent="-342900">
              <a:buFont typeface="Arial" pitchFamily="34" charset="0"/>
              <a:buChar char="•"/>
            </a:pPr>
            <a:r>
              <a:rPr lang="en-GB" dirty="0"/>
              <a:t>Check index and report errors</a:t>
            </a:r>
          </a:p>
          <a:p>
            <a:pPr marL="342900" indent="-342900">
              <a:buFont typeface="Arial" pitchFamily="34" charset="0"/>
              <a:buChar char="•"/>
            </a:pPr>
            <a:r>
              <a:rPr lang="en-GB" b="1" dirty="0"/>
              <a:t>Adjust</a:t>
            </a:r>
          </a:p>
          <a:p>
            <a:pPr marL="800100" lvl="1" indent="-342900">
              <a:buFont typeface="Arial" pitchFamily="34" charset="0"/>
              <a:buChar char="•"/>
            </a:pPr>
            <a:r>
              <a:rPr lang="en-GB" dirty="0"/>
              <a:t>Add ranges to insertion point entries (necessary for linking)</a:t>
            </a:r>
          </a:p>
          <a:p>
            <a:pPr marL="800100" lvl="1" indent="-342900">
              <a:buFont typeface="Arial" pitchFamily="34" charset="0"/>
              <a:buChar char="•"/>
            </a:pPr>
            <a:r>
              <a:rPr lang="en-GB" dirty="0"/>
              <a:t>Re-sort by reference to a stop word list (to follow indexing standard practice)</a:t>
            </a:r>
          </a:p>
          <a:p>
            <a:pPr marL="800100" lvl="1" indent="-342900">
              <a:buFont typeface="Arial" pitchFamily="34" charset="0"/>
              <a:buChar char="•"/>
            </a:pPr>
            <a:r>
              <a:rPr lang="en-GB" dirty="0"/>
              <a:t>Move XE fields to referenced bookmarked range (compatibility)</a:t>
            </a:r>
          </a:p>
          <a:p>
            <a:pPr marL="800100" lvl="1" indent="-342900">
              <a:buFont typeface="Arial" pitchFamily="34" charset="0"/>
              <a:buChar char="•"/>
            </a:pPr>
            <a:r>
              <a:rPr lang="en-GB" dirty="0"/>
              <a:t>Add compatibility information (e.g. for </a:t>
            </a:r>
            <a:r>
              <a:rPr lang="en-GB" dirty="0" err="1"/>
              <a:t>InDesign</a:t>
            </a:r>
            <a:r>
              <a:rPr lang="en-GB" dirty="0"/>
              <a:t> and others)</a:t>
            </a:r>
          </a:p>
          <a:p>
            <a:pPr marL="342900" indent="-342900">
              <a:buFont typeface="Arial" pitchFamily="34" charset="0"/>
              <a:buChar char="•"/>
            </a:pPr>
            <a:r>
              <a:rPr lang="en-GB" b="1" dirty="0"/>
              <a:t>Export</a:t>
            </a:r>
          </a:p>
          <a:p>
            <a:pPr marL="800100" lvl="1" indent="-342900">
              <a:buFont typeface="Arial" pitchFamily="34" charset="0"/>
              <a:buChar char="•"/>
            </a:pPr>
            <a:r>
              <a:rPr lang="en-GB" dirty="0"/>
              <a:t>Multiple exports available including linked indexes, </a:t>
            </a:r>
            <a:r>
              <a:rPr lang="en-GB" dirty="0" err="1"/>
              <a:t>IndexConvert</a:t>
            </a:r>
            <a:r>
              <a:rPr lang="en-GB" dirty="0"/>
              <a:t> compatible files for import to indexing software, spreadsheets, databases.</a:t>
            </a:r>
          </a:p>
        </p:txBody>
      </p:sp>
    </p:spTree>
    <p:extLst>
      <p:ext uri="{BB962C8B-B14F-4D97-AF65-F5344CB8AC3E}">
        <p14:creationId xmlns:p14="http://schemas.microsoft.com/office/powerpoint/2010/main" val="3811556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5601</TotalTime>
  <Words>3313</Words>
  <Application>Microsoft Office PowerPoint</Application>
  <PresentationFormat>On-screen Show (4:3)</PresentationFormat>
  <Paragraphs>316</Paragraphs>
  <Slides>30</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Word Embedded Indexing and Linking with IndexExploit</vt:lpstr>
      <vt:lpstr>Word Embedded Index Entries</vt:lpstr>
      <vt:lpstr>Word – Insert Bookmark</vt:lpstr>
      <vt:lpstr>Word - Mark Index Entry</vt:lpstr>
      <vt:lpstr>Know How to Edit Entries</vt:lpstr>
      <vt:lpstr>Word - Insert INDEX Form</vt:lpstr>
      <vt:lpstr>Hide Embedded Entries</vt:lpstr>
      <vt:lpstr>Example Word Index </vt:lpstr>
      <vt:lpstr>IndexExploit at a Glance</vt:lpstr>
      <vt:lpstr>IndexExploit Main Menu</vt:lpstr>
      <vt:lpstr>Configuration</vt:lpstr>
      <vt:lpstr>Mark Entry</vt:lpstr>
      <vt:lpstr>Index</vt:lpstr>
      <vt:lpstr>Options always available + Bookmark options</vt:lpstr>
      <vt:lpstr>Options - Bookmark</vt:lpstr>
      <vt:lpstr>Options – Bookmark</vt:lpstr>
      <vt:lpstr>Options - Entry</vt:lpstr>
      <vt:lpstr>Options – Entry</vt:lpstr>
      <vt:lpstr>Options - Index</vt:lpstr>
      <vt:lpstr>Options – Index (1)</vt:lpstr>
      <vt:lpstr>Options – Index (2)</vt:lpstr>
      <vt:lpstr>Options - Adjust</vt:lpstr>
      <vt:lpstr>Options – Adjust (1)</vt:lpstr>
      <vt:lpstr>Options – Adjust (2)</vt:lpstr>
      <vt:lpstr>Export</vt:lpstr>
      <vt:lpstr>Options – Export</vt:lpstr>
      <vt:lpstr>Options – Export </vt:lpstr>
      <vt:lpstr>Options - Compatibility</vt:lpstr>
      <vt:lpstr>Options - Compatibility</vt:lpstr>
      <vt:lpstr>Word / IndexExploit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IndeXExploit</dc:title>
  <dc:creator>Owner</dc:creator>
  <cp:lastModifiedBy>Barry Campbell</cp:lastModifiedBy>
  <cp:revision>259</cp:revision>
  <dcterms:created xsi:type="dcterms:W3CDTF">2017-02-16T14:14:05Z</dcterms:created>
  <dcterms:modified xsi:type="dcterms:W3CDTF">2024-02-15T07:26:41Z</dcterms:modified>
</cp:coreProperties>
</file>