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</p:sldMasterIdLst>
  <p:sldIdLst>
    <p:sldId id="296" r:id="rId3"/>
    <p:sldId id="449" r:id="rId4"/>
    <p:sldId id="455" r:id="rId5"/>
    <p:sldId id="457" r:id="rId6"/>
    <p:sldId id="456" r:id="rId7"/>
    <p:sldId id="450" r:id="rId8"/>
  </p:sldIdLst>
  <p:sldSz cx="9144000" cy="6858000" type="screen4x3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90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28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84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95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40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3793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99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975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63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692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09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0878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832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17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9143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780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602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272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84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31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79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9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38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75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09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9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2E79B-0B1D-4EE3-A3ED-1D888C6129CC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66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f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7442" y="1010263"/>
            <a:ext cx="66197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INFORME: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DE COORDINACIÓN DE SUPERVISIÓN.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MES: JULIO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AÑO: 2023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01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58290" y="326572"/>
            <a:ext cx="6619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MX" altLang="es-MX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GERENCIA TECNICA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6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3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62F09209-3AAE-02C0-5F66-1AA75FF309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4" y="5184568"/>
            <a:ext cx="2793382" cy="16291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026" y="98610"/>
            <a:ext cx="7704667" cy="4782671"/>
          </a:xfrm>
        </p:spPr>
        <p:txBody>
          <a:bodyPr>
            <a:noAutofit/>
          </a:bodyPr>
          <a:lstStyle/>
          <a:p>
            <a:br>
              <a:rPr lang="es-ES" sz="1600" b="1" dirty="0"/>
            </a:br>
            <a:br>
              <a:rPr lang="es-ES" sz="1600" b="1" dirty="0"/>
            </a:br>
            <a:endParaRPr lang="es-MX" sz="1600" dirty="0"/>
          </a:p>
        </p:txBody>
      </p:sp>
      <p:sp>
        <p:nvSpPr>
          <p:cNvPr id="13" name="Rectángulo 12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02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BC84F8F-F4F4-CC48-4067-F54648DD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7" y="340400"/>
            <a:ext cx="8863543" cy="5663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s-MX" alt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"PERFORACIÓN DE POZO PROFUNDO PARA AGUA POTABLE EN EL RANCHO SANTA MARTHA,</a:t>
            </a:r>
          </a:p>
          <a:p>
            <a:pPr algn="ctr">
              <a:buNone/>
            </a:pPr>
            <a:r>
              <a:rPr lang="es-MX" alt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MUNICIPIO DE CEDRAL, S.L.P.(250.0 METROS DE PROFUNDIDAD)."</a:t>
            </a:r>
            <a:endParaRPr lang="es-MX" altLang="es-MX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0 CuadroTexto">
            <a:extLst>
              <a:ext uri="{FF2B5EF4-FFF2-40B4-BE49-F238E27FC236}">
                <a16:creationId xmlns:a16="http://schemas.microsoft.com/office/drawing/2014/main" id="{7D9A528E-A7A6-A740-D24D-4800F7FDB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27" y="1023694"/>
            <a:ext cx="754702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Empresa </a:t>
            </a:r>
            <a:r>
              <a:rPr lang="pt-BR" altLang="es-MX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Ganadora</a:t>
            </a: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“</a:t>
            </a: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SERVICIOS DE INGENIERIA Y MINERALES NERI, S.A. DE C.V.”</a:t>
            </a:r>
            <a:r>
              <a:rPr lang="sv-SE" sz="1400" b="1" dirty="0">
                <a:solidFill>
                  <a:srgbClr val="002060"/>
                </a:solidFill>
              </a:rPr>
              <a:t> </a:t>
            </a:r>
            <a:endParaRPr lang="pt-BR" altLang="es-MX" sz="1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Contrato: SAPSAM-PRODDER-IO-83-G67-824020999-N-01-2023.</a:t>
            </a:r>
          </a:p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Monto Contratado $ 2´741,553.01 INCLUYE IVA.</a:t>
            </a: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Físico: 90.00 %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Financiero: $ 822,465.90 INCLUYE IVA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= 30.00% (Correspondiente al pago de Anticipo). 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 TRAMITE ESTIMACION </a:t>
            </a:r>
            <a:r>
              <a:rPr lang="es-MX" altLang="es-MX" sz="1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N°</a:t>
            </a: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1_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CONVENIO DE MODIFICACIONES EN TIEMPO.</a:t>
            </a: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1A56AB8-3634-59B0-5BCD-2BC6BFBAAFCE}"/>
              </a:ext>
            </a:extLst>
          </p:cNvPr>
          <p:cNvSpPr/>
          <p:nvPr/>
        </p:nvSpPr>
        <p:spPr>
          <a:xfrm>
            <a:off x="5203065" y="-5791"/>
            <a:ext cx="3940935" cy="386366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100" b="1" dirty="0">
                <a:latin typeface="Century Gothic" panose="020B0502020202020204" pitchFamily="34" charset="0"/>
              </a:rPr>
              <a:t>Obras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83330B-C015-2166-933F-022EC9A2A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613726"/>
            <a:ext cx="4239491" cy="14942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6A7E67-0428-50FC-5572-124E801A1F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7"/>
          <a:stretch/>
        </p:blipFill>
        <p:spPr>
          <a:xfrm>
            <a:off x="129927" y="3327386"/>
            <a:ext cx="2793382" cy="17124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76922B4-E039-F957-1B22-6A30D331DD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4"/>
          <a:stretch/>
        </p:blipFill>
        <p:spPr>
          <a:xfrm>
            <a:off x="3175308" y="3327386"/>
            <a:ext cx="2793382" cy="171241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4A9E24E-08CA-6243-E354-C0971115BF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09" y="5184568"/>
            <a:ext cx="2793381" cy="166124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BDE44A2-CFFE-EE05-8231-FCC46D2346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b="23531"/>
          <a:stretch/>
        </p:blipFill>
        <p:spPr>
          <a:xfrm>
            <a:off x="6220689" y="3327386"/>
            <a:ext cx="2793382" cy="171241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67D88F7-439D-6C39-A609-52AB5DF7DC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7" y="5184568"/>
            <a:ext cx="2814227" cy="16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7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026" y="98610"/>
            <a:ext cx="7704667" cy="4782671"/>
          </a:xfrm>
        </p:spPr>
        <p:txBody>
          <a:bodyPr>
            <a:noAutofit/>
          </a:bodyPr>
          <a:lstStyle/>
          <a:p>
            <a:br>
              <a:rPr lang="es-ES" sz="1600" b="1" dirty="0"/>
            </a:br>
            <a:br>
              <a:rPr lang="es-ES" sz="1600" b="1" dirty="0"/>
            </a:br>
            <a:endParaRPr lang="es-MX" sz="1600" dirty="0"/>
          </a:p>
        </p:txBody>
      </p:sp>
      <p:sp>
        <p:nvSpPr>
          <p:cNvPr id="13" name="Rectángulo 12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03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BC84F8F-F4F4-CC48-4067-F54648DD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32" y="383311"/>
            <a:ext cx="8863543" cy="78175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s-MX" alt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“REHABILITACIÓN DE RED DE ALCANTARILLADO SANITARIO EN COL. AMPLIACIÓN ANTORCHISTA</a:t>
            </a:r>
          </a:p>
          <a:p>
            <a:pPr algn="ctr">
              <a:buNone/>
            </a:pPr>
            <a:r>
              <a:rPr lang="es-MX" alt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1,391.90 METROS CON TUBO DE PVC SANITARIO SERIE 20 DE 250MM DE DIAMETRO, Y CONSTRUCCIÓN DE 28 POZOS DE VISITA”</a:t>
            </a:r>
            <a:endParaRPr lang="es-MX" altLang="es-MX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0 CuadroTexto">
            <a:extLst>
              <a:ext uri="{FF2B5EF4-FFF2-40B4-BE49-F238E27FC236}">
                <a16:creationId xmlns:a16="http://schemas.microsoft.com/office/drawing/2014/main" id="{7D9A528E-A7A6-A740-D24D-4800F7FDB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85" y="1185083"/>
            <a:ext cx="838130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Empresa </a:t>
            </a:r>
            <a:r>
              <a:rPr lang="pt-BR" altLang="es-MX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Ganadora</a:t>
            </a: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“CONSTRUCCIONES Y PROYECTOS MIRANDA DEL POTOSI, S.A. DE C.V.” </a:t>
            </a: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Contrato: SAPSAM-PROSANEAR-IO-83-G67-824020999-N-02-2023.</a:t>
            </a:r>
          </a:p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Monto Contratado $ 2´500,000.00 INCLUYE IVA.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Físico: 85.00 %.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Financiero: $ 750,000.00 INCLUYE IVA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= 30.00% (Correspondiente al pago de Anticipo). 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 TRAMITE ESTIMACION </a:t>
            </a:r>
            <a:r>
              <a:rPr lang="es-MX" altLang="es-MX" sz="1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N°</a:t>
            </a: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1_</a:t>
            </a: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1A56AB8-3634-59B0-5BCD-2BC6BFBAAFCE}"/>
              </a:ext>
            </a:extLst>
          </p:cNvPr>
          <p:cNvSpPr/>
          <p:nvPr/>
        </p:nvSpPr>
        <p:spPr>
          <a:xfrm>
            <a:off x="5203065" y="-5791"/>
            <a:ext cx="3940935" cy="386366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100" b="1" dirty="0">
                <a:latin typeface="Century Gothic" panose="020B0502020202020204" pitchFamily="34" charset="0"/>
              </a:rPr>
              <a:t>Obras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0884D5-B52D-5CA5-1446-328982FF7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039" y="1672631"/>
            <a:ext cx="4486275" cy="14307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64922E-0D1F-F35A-97F0-59FE853970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t="21545" b="23642"/>
          <a:stretch/>
        </p:blipFill>
        <p:spPr>
          <a:xfrm>
            <a:off x="6012873" y="3418581"/>
            <a:ext cx="2944897" cy="25856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4156521-609B-A86C-62E3-2B1B04A2E7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0" r="31414" b="9983"/>
          <a:stretch/>
        </p:blipFill>
        <p:spPr>
          <a:xfrm>
            <a:off x="371619" y="2778435"/>
            <a:ext cx="2156659" cy="391812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50701C-F65C-112C-B7DB-845C419B91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99" y="3429000"/>
            <a:ext cx="2944897" cy="258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9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1FCEA4BE-4FA4-9A57-DFC6-03AD8A4D59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1" t="13361" r="27795"/>
          <a:stretch/>
        </p:blipFill>
        <p:spPr>
          <a:xfrm rot="5400000">
            <a:off x="6287843" y="4188075"/>
            <a:ext cx="1801092" cy="353876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026" y="98610"/>
            <a:ext cx="7704667" cy="4782671"/>
          </a:xfrm>
        </p:spPr>
        <p:txBody>
          <a:bodyPr>
            <a:noAutofit/>
          </a:bodyPr>
          <a:lstStyle/>
          <a:p>
            <a:br>
              <a:rPr lang="es-ES" sz="1600" b="1" dirty="0"/>
            </a:br>
            <a:br>
              <a:rPr lang="es-ES" sz="1600" b="1" dirty="0"/>
            </a:br>
            <a:endParaRPr lang="es-MX" sz="1600" dirty="0"/>
          </a:p>
        </p:txBody>
      </p:sp>
      <p:sp>
        <p:nvSpPr>
          <p:cNvPr id="13" name="Rectángulo 12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03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BC84F8F-F4F4-CC48-4067-F54648DD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7" y="340400"/>
            <a:ext cx="8863543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MX" alt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“INSTALACIÓN DE TOMAS DE AGUA POTABLE E INSTALACIÓN DE DESCARGAS DE AGUA RESIDUAL."</a:t>
            </a:r>
            <a:endParaRPr lang="es-MX" altLang="es-MX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0 CuadroTexto">
            <a:extLst>
              <a:ext uri="{FF2B5EF4-FFF2-40B4-BE49-F238E27FC236}">
                <a16:creationId xmlns:a16="http://schemas.microsoft.com/office/drawing/2014/main" id="{7D9A528E-A7A6-A740-D24D-4800F7FDB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50" y="1024300"/>
            <a:ext cx="838130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Empresa </a:t>
            </a:r>
            <a:r>
              <a:rPr lang="pt-BR" altLang="es-MX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Ganadora</a:t>
            </a: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“ ING. FRANCISCO WENCESLAO CADENA YAÑEZ.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Contrato: SAPSAM-AD-OB-001-2023.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Monto Contratado $ 1’448,083.29 INCLUYE IVA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Físico: 33.00 %. 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Financiero: $ 434,424.99= 30.00%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(Correspondiente al pago de Anticipo)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EN TRAMITE ESTIMACION </a:t>
            </a:r>
            <a:r>
              <a:rPr lang="es-MX" altLang="es-MX" sz="1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N°</a:t>
            </a: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1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1A56AB8-3634-59B0-5BCD-2BC6BFBAAFCE}"/>
              </a:ext>
            </a:extLst>
          </p:cNvPr>
          <p:cNvSpPr/>
          <p:nvPr/>
        </p:nvSpPr>
        <p:spPr>
          <a:xfrm>
            <a:off x="5203065" y="-5791"/>
            <a:ext cx="3940935" cy="386366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100" b="1" dirty="0">
                <a:latin typeface="Century Gothic" panose="020B0502020202020204" pitchFamily="34" charset="0"/>
              </a:rPr>
              <a:t>Obras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08726C-1C6E-B56A-CB11-22C3F65F4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485" y="1391137"/>
            <a:ext cx="3759126" cy="16097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92CF9D1-F4CD-CC2F-006C-1823406D74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87843" y="2224918"/>
            <a:ext cx="1801093" cy="353876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704765B-40EA-4B40-9BAA-A0BA994F43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3" t="32929" r="20550"/>
          <a:stretch/>
        </p:blipFill>
        <p:spPr>
          <a:xfrm>
            <a:off x="267542" y="2770908"/>
            <a:ext cx="2281694" cy="398848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7515760-177E-911C-7F6E-B7744AB349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7" t="12438" b="15034"/>
          <a:stretch/>
        </p:blipFill>
        <p:spPr>
          <a:xfrm rot="16200000">
            <a:off x="2002994" y="3543449"/>
            <a:ext cx="3988482" cy="239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7FCF9B77-B016-0DF0-58B9-97F62C871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87" y="4944057"/>
            <a:ext cx="3479968" cy="18723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026" y="98610"/>
            <a:ext cx="7704667" cy="4782671"/>
          </a:xfrm>
        </p:spPr>
        <p:txBody>
          <a:bodyPr>
            <a:noAutofit/>
          </a:bodyPr>
          <a:lstStyle/>
          <a:p>
            <a:br>
              <a:rPr lang="es-ES" sz="1600" b="1" dirty="0"/>
            </a:br>
            <a:br>
              <a:rPr lang="es-ES" sz="1600" b="1" dirty="0"/>
            </a:br>
            <a:endParaRPr lang="es-MX" sz="1600" dirty="0"/>
          </a:p>
        </p:txBody>
      </p:sp>
      <p:sp>
        <p:nvSpPr>
          <p:cNvPr id="13" name="Rectángulo 12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03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BC84F8F-F4F4-CC48-4067-F54648DD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7" y="340400"/>
            <a:ext cx="8863543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MX" alt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“CONSTRUCCION DE ESPACIO PARA CULTURA DEL AGUA UBICADO EN JUAREZ </a:t>
            </a:r>
            <a:r>
              <a:rPr lang="es-MX" altLang="es-MX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N°</a:t>
            </a:r>
            <a:r>
              <a:rPr lang="es-MX" altLang="es-MX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1200, COL. COLINAS DE LA PAZ."</a:t>
            </a:r>
            <a:endParaRPr lang="es-MX" altLang="es-MX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0 CuadroTexto">
            <a:extLst>
              <a:ext uri="{FF2B5EF4-FFF2-40B4-BE49-F238E27FC236}">
                <a16:creationId xmlns:a16="http://schemas.microsoft.com/office/drawing/2014/main" id="{7D9A528E-A7A6-A740-D24D-4800F7FDB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50" y="1024300"/>
            <a:ext cx="838130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Empresa </a:t>
            </a:r>
            <a:r>
              <a:rPr lang="pt-BR" altLang="es-MX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Ganadora</a:t>
            </a:r>
            <a:r>
              <a:rPr lang="pt-BR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“ GISEGA CONSTRUCCIONES, S.A. DE C.V.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Contrato: SAPSAM-AD-OB-002-2023.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Monto Contratado $ 639,506.25 INCLUYE IVA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Físico: 80.00 %. 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Avance Financiero: 00.00%</a:t>
            </a:r>
          </a:p>
          <a:p>
            <a:pPr>
              <a:spcBef>
                <a:spcPct val="0"/>
              </a:spcBef>
              <a:buNone/>
            </a:pPr>
            <a:endParaRPr lang="es-MX" altLang="es-MX" sz="1400" b="1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1A56AB8-3634-59B0-5BCD-2BC6BFBAAFCE}"/>
              </a:ext>
            </a:extLst>
          </p:cNvPr>
          <p:cNvSpPr/>
          <p:nvPr/>
        </p:nvSpPr>
        <p:spPr>
          <a:xfrm>
            <a:off x="5203065" y="-5791"/>
            <a:ext cx="3940935" cy="386366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100" b="1" dirty="0">
                <a:latin typeface="Century Gothic" panose="020B0502020202020204" pitchFamily="34" charset="0"/>
              </a:rPr>
              <a:t>Obras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F1A47A4-EDD2-071A-8076-D64C6486D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565" y="1457733"/>
            <a:ext cx="4486275" cy="16097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C29ACF1-2706-912B-6363-F04B4928C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87" y="3107257"/>
            <a:ext cx="3479968" cy="175392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95540DC-C89C-4941-F42F-B1A33F117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5" y="2423123"/>
            <a:ext cx="3388313" cy="202558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C244BBD-939A-2354-67E8-C61152141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38" y="4744625"/>
            <a:ext cx="3388313" cy="202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1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10 CuadroTexto"/>
          <p:cNvSpPr txBox="1">
            <a:spLocks noChangeArrowheads="1"/>
          </p:cNvSpPr>
          <p:nvPr/>
        </p:nvSpPr>
        <p:spPr bwMode="auto">
          <a:xfrm>
            <a:off x="905814" y="697230"/>
            <a:ext cx="77616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18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INFORME: 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18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DE COORDINACIÓN DE SUPERVISIÓN.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14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14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20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MES: JULIO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20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AÑO: 2023</a:t>
            </a:r>
            <a:endParaRPr lang="es-MX" altLang="es-MX" sz="18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37176" y="6392952"/>
            <a:ext cx="636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05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s-MX" altLang="es-MX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848100" y="380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3848100" y="837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848100" y="3933400"/>
            <a:ext cx="48193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6" name="CuadroTexto 25"/>
          <p:cNvSpPr txBox="1"/>
          <p:nvPr/>
        </p:nvSpPr>
        <p:spPr>
          <a:xfrm>
            <a:off x="616609" y="2129341"/>
            <a:ext cx="3013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Elaboro.</a:t>
            </a:r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Ing. Joel Blas Muñoz Loredo.</a:t>
            </a:r>
          </a:p>
          <a:p>
            <a:pPr algn="ctr"/>
            <a:r>
              <a:rPr lang="es-MX" sz="1400" dirty="0"/>
              <a:t>Coordinador de Supervisión.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505056" y="4451897"/>
            <a:ext cx="3468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Recibido.</a:t>
            </a:r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Lic. Marcela Magdalena Cervantes Morales</a:t>
            </a:r>
            <a:r>
              <a:rPr lang="es-MX" sz="1400" dirty="0"/>
              <a:t>.</a:t>
            </a:r>
          </a:p>
          <a:p>
            <a:pPr algn="ctr"/>
            <a:r>
              <a:rPr lang="es-MX" sz="1400" dirty="0"/>
              <a:t>Coordinadora de Seguimiento a Planes y Programas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7105" y="6457168"/>
            <a:ext cx="346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Fecha: 07-AGOSTO-2023.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79517" y="4451897"/>
            <a:ext cx="34685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err="1"/>
              <a:t>Vo</a:t>
            </a:r>
            <a:r>
              <a:rPr lang="es-MX" sz="1400" b="1" dirty="0"/>
              <a:t>. Bo.</a:t>
            </a:r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Ing. Mario Antonio Moran Cruz.</a:t>
            </a:r>
          </a:p>
          <a:p>
            <a:pPr algn="ctr"/>
            <a:r>
              <a:rPr lang="es-MX" sz="1400" dirty="0"/>
              <a:t>Gerente Técnico.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302700" y="2117518"/>
            <a:ext cx="3468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Revisión.</a:t>
            </a:r>
          </a:p>
          <a:p>
            <a:pPr algn="ctr"/>
            <a:endParaRPr lang="es-MX" sz="1400" dirty="0"/>
          </a:p>
          <a:p>
            <a:pPr algn="ctr"/>
            <a:endParaRPr lang="es-ES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Ing. Alonso Tobías García.</a:t>
            </a:r>
          </a:p>
          <a:p>
            <a:pPr algn="ctr"/>
            <a:r>
              <a:rPr lang="es-MX" sz="1400" dirty="0"/>
              <a:t>Gerente de Proyectos.</a:t>
            </a:r>
          </a:p>
        </p:txBody>
      </p:sp>
    </p:spTree>
    <p:extLst>
      <p:ext uri="{BB962C8B-B14F-4D97-AF65-F5344CB8AC3E}">
        <p14:creationId xmlns:p14="http://schemas.microsoft.com/office/powerpoint/2010/main" val="421567767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21165</TotalTime>
  <Words>427</Words>
  <Application>Microsoft Office PowerPoint</Application>
  <PresentationFormat>Presentación en pantalla (4:3)</PresentationFormat>
  <Paragraphs>98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Matura MT Script Capitals</vt:lpstr>
      <vt:lpstr>Times New Roman</vt:lpstr>
      <vt:lpstr>Verdana</vt:lpstr>
      <vt:lpstr>Wingdings 2</vt:lpstr>
      <vt:lpstr>Wingdings 3</vt:lpstr>
      <vt:lpstr>HDOfficeLightV0</vt:lpstr>
      <vt:lpstr>Espiral</vt:lpstr>
      <vt:lpstr>Presentación de PowerPoint</vt:lpstr>
      <vt:lpstr>  </vt:lpstr>
      <vt:lpstr>  </vt:lpstr>
      <vt:lpstr>  </vt:lpstr>
      <vt:lpstr>  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Informe de la Dirección General Julio 2015</dc:title>
  <dc:creator>Dirección General</dc:creator>
  <cp:lastModifiedBy>proyectos.sapsam@gmail.com</cp:lastModifiedBy>
  <cp:revision>789</cp:revision>
  <cp:lastPrinted>2021-04-10T18:17:27Z</cp:lastPrinted>
  <dcterms:created xsi:type="dcterms:W3CDTF">2015-09-10T15:29:04Z</dcterms:created>
  <dcterms:modified xsi:type="dcterms:W3CDTF">2023-08-07T17:16:16Z</dcterms:modified>
</cp:coreProperties>
</file>