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5" r:id="rId2"/>
    <p:sldId id="277" r:id="rId3"/>
    <p:sldId id="282" r:id="rId4"/>
    <p:sldId id="280" r:id="rId5"/>
    <p:sldId id="281" r:id="rId6"/>
    <p:sldId id="279" r:id="rId7"/>
    <p:sldId id="256" r:id="rId8"/>
    <p:sldId id="257" r:id="rId9"/>
    <p:sldId id="258" r:id="rId10"/>
    <p:sldId id="259" r:id="rId11"/>
    <p:sldId id="260" r:id="rId12"/>
    <p:sldId id="262" r:id="rId13"/>
    <p:sldId id="275" r:id="rId14"/>
    <p:sldId id="263" r:id="rId15"/>
    <p:sldId id="264" r:id="rId16"/>
    <p:sldId id="265" r:id="rId17"/>
    <p:sldId id="283" r:id="rId18"/>
    <p:sldId id="284" r:id="rId19"/>
    <p:sldId id="278" r:id="rId20"/>
    <p:sldId id="276" r:id="rId21"/>
    <p:sldId id="274" r:id="rId22"/>
    <p:sldId id="267" r:id="rId23"/>
    <p:sldId id="268" r:id="rId24"/>
    <p:sldId id="269" r:id="rId25"/>
    <p:sldId id="270" r:id="rId26"/>
    <p:sldId id="271" r:id="rId27"/>
    <p:sldId id="272" r:id="rId28"/>
    <p:sldId id="273"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7946E-21FC-8C4D-AC50-96D2887330CF}" type="datetimeFigureOut">
              <a:rPr lang="en-US" smtClean="0"/>
              <a:t>10/11/14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1D3A1-7EA0-D347-836D-4F347FF2545E}" type="slidenum">
              <a:rPr lang="en-US" smtClean="0"/>
              <a:t>‹#›</a:t>
            </a:fld>
            <a:endParaRPr lang="en-US"/>
          </a:p>
        </p:txBody>
      </p:sp>
    </p:spTree>
    <p:extLst>
      <p:ext uri="{BB962C8B-B14F-4D97-AF65-F5344CB8AC3E}">
        <p14:creationId xmlns:p14="http://schemas.microsoft.com/office/powerpoint/2010/main" val="122086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Technology is dominated by two types of people:  those who understand what they do not manage and those who manage what they do not understand.</a:t>
            </a:r>
            <a:endParaRPr lang="en-US" dirty="0"/>
          </a:p>
        </p:txBody>
      </p:sp>
      <p:sp>
        <p:nvSpPr>
          <p:cNvPr id="4" name="Slide Number Placeholder 3"/>
          <p:cNvSpPr>
            <a:spLocks noGrp="1"/>
          </p:cNvSpPr>
          <p:nvPr>
            <p:ph type="sldNum" sz="quarter" idx="10"/>
          </p:nvPr>
        </p:nvSpPr>
        <p:spPr/>
        <p:txBody>
          <a:bodyPr/>
          <a:lstStyle/>
          <a:p>
            <a:fld id="{2321D3A1-7EA0-D347-836D-4F347FF2545E}" type="slidenum">
              <a:rPr lang="en-US" smtClean="0"/>
              <a:t>19</a:t>
            </a:fld>
            <a:endParaRPr lang="en-US"/>
          </a:p>
        </p:txBody>
      </p:sp>
    </p:spTree>
    <p:extLst>
      <p:ext uri="{BB962C8B-B14F-4D97-AF65-F5344CB8AC3E}">
        <p14:creationId xmlns:p14="http://schemas.microsoft.com/office/powerpoint/2010/main" val="141165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4DB2B-2BCA-0C45-92F4-CA0C574C81F3}" type="datetimeFigureOut">
              <a:rPr lang="en-US" smtClean="0"/>
              <a:t>10/11/14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8651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4DB2B-2BCA-0C45-92F4-CA0C574C81F3}" type="datetimeFigureOut">
              <a:rPr lang="en-US" smtClean="0"/>
              <a:t>10/11/14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72390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4DB2B-2BCA-0C45-92F4-CA0C574C81F3}" type="datetimeFigureOut">
              <a:rPr lang="en-US" smtClean="0"/>
              <a:t>10/11/14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4503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4DB2B-2BCA-0C45-92F4-CA0C574C81F3}" type="datetimeFigureOut">
              <a:rPr lang="en-US" smtClean="0"/>
              <a:t>10/11/14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546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DB2B-2BCA-0C45-92F4-CA0C574C81F3}" type="datetimeFigureOut">
              <a:rPr lang="en-US" smtClean="0"/>
              <a:t>10/11/14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3256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4DB2B-2BCA-0C45-92F4-CA0C574C81F3}" type="datetimeFigureOut">
              <a:rPr lang="en-US" smtClean="0"/>
              <a:t>10/11/14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28865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4DB2B-2BCA-0C45-92F4-CA0C574C81F3}" type="datetimeFigureOut">
              <a:rPr lang="en-US" smtClean="0"/>
              <a:t>10/11/14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57369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4DB2B-2BCA-0C45-92F4-CA0C574C81F3}" type="datetimeFigureOut">
              <a:rPr lang="en-US" smtClean="0"/>
              <a:t>10/11/14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034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4DB2B-2BCA-0C45-92F4-CA0C574C81F3}" type="datetimeFigureOut">
              <a:rPr lang="en-US" smtClean="0"/>
              <a:t>10/11/14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43536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10/11/14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448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10/11/14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043173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4DB2B-2BCA-0C45-92F4-CA0C574C81F3}" type="datetimeFigureOut">
              <a:rPr lang="en-US" smtClean="0"/>
              <a:t>10/11/14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t>
            </a:r>
            <a:endParaRPr lang="en-US" dirty="0"/>
          </a:p>
        </p:txBody>
      </p:sp>
      <p:grpSp>
        <p:nvGrpSpPr>
          <p:cNvPr id="18" name="Group 17"/>
          <p:cNvGrpSpPr/>
          <p:nvPr/>
        </p:nvGrpSpPr>
        <p:grpSpPr>
          <a:xfrm>
            <a:off x="7488915" y="6217014"/>
            <a:ext cx="1854456" cy="504461"/>
            <a:chOff x="6016330" y="4657719"/>
            <a:chExt cx="1854456" cy="504461"/>
          </a:xfrm>
        </p:grpSpPr>
        <p:grpSp>
          <p:nvGrpSpPr>
            <p:cNvPr id="12" name="Group 11"/>
            <p:cNvGrpSpPr/>
            <p:nvPr userDrawn="1"/>
          </p:nvGrpSpPr>
          <p:grpSpPr>
            <a:xfrm>
              <a:off x="6108926" y="4657719"/>
              <a:ext cx="610342" cy="445112"/>
              <a:chOff x="3613548" y="2871694"/>
              <a:chExt cx="1673066" cy="918369"/>
            </a:xfrm>
          </p:grpSpPr>
          <p:sp>
            <p:nvSpPr>
              <p:cNvPr id="13" name="Rectangle 12"/>
              <p:cNvSpPr/>
              <p:nvPr/>
            </p:nvSpPr>
            <p:spPr>
              <a:xfrm>
                <a:off x="4930651" y="2884581"/>
                <a:ext cx="355963" cy="905482"/>
              </a:xfrm>
              <a:prstGeom prst="rect">
                <a:avLst/>
              </a:prstGeom>
              <a:noFill/>
            </p:spPr>
            <p:txBody>
              <a:bodyPr wrap="none" lIns="91440" tIns="45720" rIns="91440" bIns="45720">
                <a:normAutofit fontScale="25000" lnSpcReduction="20000"/>
              </a:bodyPr>
              <a:lstStyle/>
              <a:p>
                <a:pPr algn="ctr"/>
                <a:r>
                  <a:rPr lang="en-US" sz="9600" b="1" cap="none" spc="0" dirty="0" smtClean="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A</a:t>
                </a:r>
                <a:endPar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endParaRPr>
              </a:p>
            </p:txBody>
          </p:sp>
          <p:sp>
            <p:nvSpPr>
              <p:cNvPr id="14" name="Rectangle 13"/>
              <p:cNvSpPr/>
              <p:nvPr/>
            </p:nvSpPr>
            <p:spPr>
              <a:xfrm>
                <a:off x="4310035" y="2877423"/>
                <a:ext cx="308625" cy="823166"/>
              </a:xfrm>
              <a:prstGeom prst="rect">
                <a:avLst/>
              </a:prstGeom>
              <a:noFill/>
            </p:spPr>
            <p:txBody>
              <a:bodyPr wrap="none" lIns="91440" tIns="45720" rIns="91440" bIns="45720">
                <a:normAutofit fontScale="25000" lnSpcReduction="20000"/>
              </a:bodyPr>
              <a:lstStyle/>
              <a:p>
                <a:pPr algn="ctr"/>
                <a:r>
                  <a:rPr lang="en-US" sz="9600" b="1" cap="none" spc="0" dirty="0" smtClean="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endPar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endParaRPr>
              </a:p>
            </p:txBody>
          </p:sp>
          <p:sp>
            <p:nvSpPr>
              <p:cNvPr id="15" name="Rectangle 14"/>
              <p:cNvSpPr/>
              <p:nvPr/>
            </p:nvSpPr>
            <p:spPr>
              <a:xfrm>
                <a:off x="3613548" y="2871694"/>
                <a:ext cx="412287" cy="905480"/>
              </a:xfrm>
              <a:prstGeom prst="rect">
                <a:avLst/>
              </a:prstGeom>
            </p:spPr>
            <p:txBody>
              <a:bodyPr wrap="none">
                <a:normAutofit fontScale="25000" lnSpcReduction="20000"/>
              </a:bodyPr>
              <a:lstStyle/>
              <a:p>
                <a:pPr lvl="0" algn="ctr"/>
                <a:r>
                  <a:rPr lang="en-US" sz="9600" b="1" dirty="0" smtClean="0">
                    <a:ln w="12700">
                      <a:solidFill>
                        <a:srgbClr val="1F497D">
                          <a:satMod val="155000"/>
                        </a:srgb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endParaRPr lang="en-US" sz="9600" b="1" dirty="0">
                  <a:ln w="12700">
                    <a:solidFill>
                      <a:srgbClr val="1F497D">
                        <a:satMod val="155000"/>
                      </a:srgb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endParaRPr>
              </a:p>
            </p:txBody>
          </p:sp>
        </p:grpSp>
        <p:sp>
          <p:nvSpPr>
            <p:cNvPr id="16" name="TextBox 15"/>
            <p:cNvSpPr txBox="1"/>
            <p:nvPr userDrawn="1"/>
          </p:nvSpPr>
          <p:spPr>
            <a:xfrm>
              <a:off x="6016330" y="4977514"/>
              <a:ext cx="1854456" cy="184666"/>
            </a:xfrm>
            <a:prstGeom prst="rect">
              <a:avLst/>
            </a:prstGeom>
            <a:noFill/>
          </p:spPr>
          <p:txBody>
            <a:bodyPr wrap="square" rtlCol="0">
              <a:spAutoFit/>
            </a:bodyPr>
            <a:lstStyle/>
            <a:p>
              <a:r>
                <a:rPr lang="en-US" sz="600" dirty="0" smtClean="0">
                  <a:latin typeface="Copperplate Gothic Bold"/>
                  <a:cs typeface="Copperplate Gothic Bold"/>
                </a:rPr>
                <a:t>Business Advice with Integrity</a:t>
              </a:r>
              <a:endParaRPr lang="en-US" sz="600" dirty="0">
                <a:latin typeface="Copperplate Gothic Bold"/>
                <a:cs typeface="Copperplate Gothic Bold"/>
              </a:endParaRPr>
            </a:p>
          </p:txBody>
        </p:sp>
      </p:grpSp>
    </p:spTree>
    <p:extLst>
      <p:ext uri="{BB962C8B-B14F-4D97-AF65-F5344CB8AC3E}">
        <p14:creationId xmlns:p14="http://schemas.microsoft.com/office/powerpoint/2010/main" val="342611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png"/><Relationship Id="rId6" Type="http://schemas.openxmlformats.org/officeDocument/2006/relationships/image" Target="../media/image29.jp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tagon-IDATLLCMS-sm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 y="414654"/>
            <a:ext cx="8932800" cy="5701503"/>
          </a:xfrm>
          <a:prstGeom prst="rect">
            <a:avLst/>
          </a:prstGeom>
        </p:spPr>
      </p:pic>
    </p:spTree>
    <p:extLst>
      <p:ext uri="{BB962C8B-B14F-4D97-AF65-F5344CB8AC3E}">
        <p14:creationId xmlns:p14="http://schemas.microsoft.com/office/powerpoint/2010/main" val="233461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933978"/>
            <a:ext cx="4554859" cy="2979424"/>
            <a:chOff x="1371744" y="1455152"/>
            <a:chExt cx="5890595" cy="3484811"/>
          </a:xfrm>
        </p:grpSpPr>
        <p:pic>
          <p:nvPicPr>
            <p:cNvPr id="6" name="Picture 5" descr="hughMcLeodCompanyHierarchy.jpg"/>
            <p:cNvPicPr>
              <a:picLocks noChangeAspect="1"/>
            </p:cNvPicPr>
            <p:nvPr/>
          </p:nvPicPr>
          <p:blipFill rotWithShape="1">
            <a:blip r:embed="rId2">
              <a:extLst>
                <a:ext uri="{28A0092B-C50C-407E-A947-70E740481C1C}">
                  <a14:useLocalDpi xmlns:a14="http://schemas.microsoft.com/office/drawing/2010/main" val="0"/>
                </a:ext>
              </a:extLst>
            </a:blip>
            <a:srcRect t="9481" r="9733"/>
            <a:stretch/>
          </p:blipFill>
          <p:spPr>
            <a:xfrm>
              <a:off x="1612846" y="1741762"/>
              <a:ext cx="5007360" cy="2736659"/>
            </a:xfrm>
            <a:prstGeom prst="rect">
              <a:avLst/>
            </a:prstGeom>
          </p:spPr>
        </p:pic>
        <p:sp>
          <p:nvSpPr>
            <p:cNvPr id="7" name="Rectangle 6"/>
            <p:cNvSpPr/>
            <p:nvPr/>
          </p:nvSpPr>
          <p:spPr>
            <a:xfrm>
              <a:off x="1612845" y="1455152"/>
              <a:ext cx="5649494" cy="95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10632" y="4382835"/>
              <a:ext cx="5649494" cy="95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5400000">
              <a:off x="5428837" y="3086081"/>
              <a:ext cx="3389226" cy="277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183981" y="3106462"/>
              <a:ext cx="3389226" cy="277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456420" y="249195"/>
            <a:ext cx="8250136" cy="4884918"/>
          </a:xfrm>
          <a:prstGeom prst="rect">
            <a:avLst/>
          </a:prstGeom>
          <a:noFill/>
        </p:spPr>
        <p:txBody>
          <a:bodyPr wrap="square" lIns="91440" tIns="45720" rIns="91440" bIns="45720">
            <a:noAutofit/>
          </a:bodyPr>
          <a:lstStyle/>
          <a:p>
            <a:pPr algn="ctr"/>
            <a:r>
              <a:rPr lang="en-US" sz="4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In time, every post tends to be occupied by an employee who is incompetent to carry out its duties. Work is accomplished by those employees who have not yet reached their level of incompetence.</a:t>
            </a:r>
            <a:endParaRPr lang="en-US" sz="40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4139611" y="4908540"/>
            <a:ext cx="5004389" cy="1015663"/>
          </a:xfrm>
          <a:prstGeom prst="rect">
            <a:avLst/>
          </a:prstGeom>
          <a:noFill/>
          <a:ln>
            <a:solidFill>
              <a:schemeClr val="tx1"/>
            </a:solidFill>
          </a:ln>
          <a:effectLst/>
        </p:spPr>
        <p:txBody>
          <a:bodyPr wrap="square" rtlCol="0">
            <a:spAutoFit/>
          </a:bodyPr>
          <a:lstStyle/>
          <a:p>
            <a:r>
              <a:rPr lang="en-US" sz="2000" dirty="0" smtClean="0"/>
              <a:t>Peter Principle, 1969 by Laurence J. Peter in </a:t>
            </a:r>
            <a:r>
              <a:rPr lang="en-US" sz="2000" u="sng" dirty="0" smtClean="0"/>
              <a:t>The Peter Principle: Why Things Always Go Wrong</a:t>
            </a:r>
            <a:endParaRPr lang="en-US" sz="2000" u="sng" dirty="0"/>
          </a:p>
        </p:txBody>
      </p:sp>
    </p:spTree>
    <p:extLst>
      <p:ext uri="{BB962C8B-B14F-4D97-AF65-F5344CB8AC3E}">
        <p14:creationId xmlns:p14="http://schemas.microsoft.com/office/powerpoint/2010/main" val="805246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stockphoto73986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81" y="2736074"/>
            <a:ext cx="6354076" cy="3106263"/>
          </a:xfrm>
          <a:prstGeom prst="rect">
            <a:avLst/>
          </a:prstGeom>
        </p:spPr>
      </p:pic>
      <p:sp>
        <p:nvSpPr>
          <p:cNvPr id="2" name="Rectangle 1"/>
          <p:cNvSpPr/>
          <p:nvPr/>
        </p:nvSpPr>
        <p:spPr>
          <a:xfrm>
            <a:off x="456420" y="249195"/>
            <a:ext cx="8250136"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It always takes longer than you expect, even if you take into account [this law]</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142502" y="5842337"/>
            <a:ext cx="5004389" cy="1015663"/>
          </a:xfrm>
          <a:prstGeom prst="rect">
            <a:avLst/>
          </a:prstGeom>
          <a:noFill/>
          <a:ln>
            <a:solidFill>
              <a:schemeClr val="tx1"/>
            </a:solidFill>
          </a:ln>
          <a:effectLst/>
        </p:spPr>
        <p:txBody>
          <a:bodyPr wrap="square" rtlCol="0">
            <a:spAutoFit/>
          </a:bodyPr>
          <a:lstStyle/>
          <a:p>
            <a:r>
              <a:rPr lang="en-US" sz="2000" dirty="0" smtClean="0"/>
              <a:t>Hofstadter’s Law by Douglas Hofstadter, 1979,  in </a:t>
            </a:r>
            <a:r>
              <a:rPr lang="en-US" sz="2000" u="sng" dirty="0" smtClean="0"/>
              <a:t>Gödel, Escher, Bach: An Eternal Golden Braid</a:t>
            </a:r>
            <a:endParaRPr lang="en-US" sz="2000" u="sng" dirty="0"/>
          </a:p>
        </p:txBody>
      </p:sp>
      <p:sp>
        <p:nvSpPr>
          <p:cNvPr id="5" name="TextBox 4"/>
          <p:cNvSpPr txBox="1"/>
          <p:nvPr/>
        </p:nvSpPr>
        <p:spPr>
          <a:xfrm>
            <a:off x="5591334" y="5842337"/>
            <a:ext cx="1858616" cy="215444"/>
          </a:xfrm>
          <a:prstGeom prst="rect">
            <a:avLst/>
          </a:prstGeom>
          <a:noFill/>
        </p:spPr>
        <p:txBody>
          <a:bodyPr wrap="square" rtlCol="0">
            <a:spAutoFit/>
          </a:bodyPr>
          <a:lstStyle/>
          <a:p>
            <a:r>
              <a:rPr lang="en-US" sz="800" dirty="0">
                <a:solidFill>
                  <a:srgbClr val="558ED5"/>
                </a:solidFill>
              </a:rPr>
              <a:t>© Can Stock Photo Inc. / </a:t>
            </a:r>
            <a:r>
              <a:rPr lang="en-US" sz="800" dirty="0" err="1">
                <a:solidFill>
                  <a:srgbClr val="558ED5"/>
                </a:solidFill>
              </a:rPr>
              <a:t>gemenacom</a:t>
            </a:r>
            <a:endParaRPr lang="en-US" sz="800" dirty="0">
              <a:solidFill>
                <a:srgbClr val="558ED5"/>
              </a:solidFill>
            </a:endParaRPr>
          </a:p>
        </p:txBody>
      </p:sp>
    </p:spTree>
    <p:extLst>
      <p:ext uri="{BB962C8B-B14F-4D97-AF65-F5344CB8AC3E}">
        <p14:creationId xmlns:p14="http://schemas.microsoft.com/office/powerpoint/2010/main" val="984960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8543" y="6028714"/>
            <a:ext cx="2817857" cy="400110"/>
          </a:xfrm>
          <a:prstGeom prst="rect">
            <a:avLst/>
          </a:prstGeom>
          <a:noFill/>
          <a:ln>
            <a:solidFill>
              <a:schemeClr val="tx1"/>
            </a:solidFill>
          </a:ln>
          <a:effectLst/>
        </p:spPr>
        <p:txBody>
          <a:bodyPr wrap="square" rtlCol="0">
            <a:spAutoFit/>
          </a:bodyPr>
          <a:lstStyle/>
          <a:p>
            <a:r>
              <a:rPr lang="en-US" sz="2000" dirty="0" smtClean="0"/>
              <a:t>The </a:t>
            </a:r>
            <a:r>
              <a:rPr lang="en-US" sz="2000" dirty="0" err="1" smtClean="0"/>
              <a:t>SnackWell</a:t>
            </a:r>
            <a:r>
              <a:rPr lang="en-US" sz="2000" dirty="0" smtClean="0"/>
              <a:t> Effect</a:t>
            </a:r>
            <a:endParaRPr lang="en-US" sz="2000" u="sng" dirty="0"/>
          </a:p>
        </p:txBody>
      </p:sp>
      <p:sp>
        <p:nvSpPr>
          <p:cNvPr id="4" name="Rectangle 3"/>
          <p:cNvSpPr/>
          <p:nvPr/>
        </p:nvSpPr>
        <p:spPr>
          <a:xfrm>
            <a:off x="406847" y="278169"/>
            <a:ext cx="8378826" cy="3416320"/>
          </a:xfrm>
          <a:prstGeom prst="rect">
            <a:avLst/>
          </a:prstGeom>
          <a:solidFill>
            <a:schemeClr val="bg1"/>
          </a:solid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Dieters will eat more low-calorie cookies than they otherwise would for normal cookies</a:t>
            </a:r>
            <a:endParaRPr lang="en-US" sz="54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5" name="Picture 4" descr="gro_snackw_nabisco_01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543" y="3909883"/>
            <a:ext cx="2992488" cy="1939756"/>
          </a:xfrm>
          <a:prstGeom prst="rect">
            <a:avLst/>
          </a:prstGeom>
        </p:spPr>
      </p:pic>
    </p:spTree>
    <p:extLst>
      <p:ext uri="{BB962C8B-B14F-4D97-AF65-F5344CB8AC3E}">
        <p14:creationId xmlns:p14="http://schemas.microsoft.com/office/powerpoint/2010/main" val="1069737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6906" y="5446603"/>
            <a:ext cx="2817857" cy="400110"/>
          </a:xfrm>
          <a:prstGeom prst="rect">
            <a:avLst/>
          </a:prstGeom>
          <a:noFill/>
          <a:ln>
            <a:solidFill>
              <a:schemeClr val="tx1"/>
            </a:solidFill>
          </a:ln>
          <a:effectLst/>
        </p:spPr>
        <p:txBody>
          <a:bodyPr wrap="square" rtlCol="0">
            <a:spAutoFit/>
          </a:bodyPr>
          <a:lstStyle/>
          <a:p>
            <a:r>
              <a:rPr lang="en-US" sz="2000" dirty="0" smtClean="0"/>
              <a:t>The </a:t>
            </a:r>
            <a:r>
              <a:rPr lang="en-US" sz="2000" dirty="0" err="1" smtClean="0"/>
              <a:t>SnackWell</a:t>
            </a:r>
            <a:r>
              <a:rPr lang="en-US" sz="2000" dirty="0" smtClean="0"/>
              <a:t> Effect</a:t>
            </a:r>
            <a:endParaRPr lang="en-US" sz="2000" u="sng" dirty="0"/>
          </a:p>
        </p:txBody>
      </p:sp>
      <p:sp>
        <p:nvSpPr>
          <p:cNvPr id="4" name="Rectangle 3"/>
          <p:cNvSpPr/>
          <p:nvPr/>
        </p:nvSpPr>
        <p:spPr>
          <a:xfrm>
            <a:off x="579313" y="188622"/>
            <a:ext cx="8378826" cy="3416320"/>
          </a:xfrm>
          <a:prstGeom prst="rect">
            <a:avLst/>
          </a:prstGeom>
          <a:solidFill>
            <a:schemeClr val="bg1"/>
          </a:solid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People with energy efficient lights leave them on longer and lose 5-12% of the expected energy savings</a:t>
            </a:r>
            <a:endParaRPr lang="en-US" sz="54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6" name="Picture 5"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37" y="3779450"/>
            <a:ext cx="2305940" cy="3078549"/>
          </a:xfrm>
          <a:prstGeom prst="rect">
            <a:avLst/>
          </a:prstGeom>
        </p:spPr>
      </p:pic>
    </p:spTree>
    <p:extLst>
      <p:ext uri="{BB962C8B-B14F-4D97-AF65-F5344CB8AC3E}">
        <p14:creationId xmlns:p14="http://schemas.microsoft.com/office/powerpoint/2010/main" val="2548120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19" y="487795"/>
            <a:ext cx="8250136" cy="4884918"/>
          </a:xfrm>
          <a:prstGeom prst="rect">
            <a:avLst/>
          </a:prstGeom>
          <a:noFill/>
        </p:spPr>
        <p:txBody>
          <a:bodyPr wrap="square" lIns="91440" tIns="45720" rIns="91440" bIns="45720">
            <a:normAutofit fontScale="92500" lnSpcReduction="20000"/>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In the year 2054, the entire defense budget will purchase one tactical aircraft, shared by the Air Force and Navy 3 ½ days per week except leap year, when it will be made available to the Marines</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3081278" y="5341492"/>
            <a:ext cx="5004389" cy="400110"/>
          </a:xfrm>
          <a:prstGeom prst="rect">
            <a:avLst/>
          </a:prstGeom>
          <a:noFill/>
          <a:ln>
            <a:solidFill>
              <a:schemeClr val="tx1"/>
            </a:solidFill>
          </a:ln>
          <a:effectLst/>
        </p:spPr>
        <p:txBody>
          <a:bodyPr wrap="square" rtlCol="0">
            <a:spAutoFit/>
          </a:bodyPr>
          <a:lstStyle/>
          <a:p>
            <a:r>
              <a:rPr lang="en-US" sz="2000" dirty="0" smtClean="0"/>
              <a:t>Augustine’s Law 16, Norm Augustine, 1984</a:t>
            </a:r>
            <a:endParaRPr lang="en-US" sz="2000" u="sng" dirty="0"/>
          </a:p>
        </p:txBody>
      </p:sp>
      <p:pic>
        <p:nvPicPr>
          <p:cNvPr id="4" name="Picture 3" descr="Screen Shot 2014-10-09 at 12.3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0" y="361100"/>
            <a:ext cx="8250136" cy="5750081"/>
          </a:xfrm>
          <a:prstGeom prst="rect">
            <a:avLst/>
          </a:prstGeom>
        </p:spPr>
      </p:pic>
    </p:spTree>
    <p:extLst>
      <p:ext uri="{BB962C8B-B14F-4D97-AF65-F5344CB8AC3E}">
        <p14:creationId xmlns:p14="http://schemas.microsoft.com/office/powerpoint/2010/main" val="101670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8250136"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If anything can go wrong, it will</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2100374" y="6131459"/>
            <a:ext cx="5004389" cy="400110"/>
          </a:xfrm>
          <a:prstGeom prst="rect">
            <a:avLst/>
          </a:prstGeom>
          <a:noFill/>
          <a:ln>
            <a:solidFill>
              <a:schemeClr val="tx1"/>
            </a:solidFill>
          </a:ln>
          <a:effectLst/>
        </p:spPr>
        <p:txBody>
          <a:bodyPr wrap="square" rtlCol="0">
            <a:spAutoFit/>
          </a:bodyPr>
          <a:lstStyle/>
          <a:p>
            <a:r>
              <a:rPr lang="en-US" sz="2000" dirty="0" smtClean="0"/>
              <a:t>Murphy’s Law, CAPT Ed Murphy USAF 1949</a:t>
            </a:r>
            <a:endParaRPr lang="en-US" sz="2000" u="sng" dirty="0"/>
          </a:p>
        </p:txBody>
      </p:sp>
      <p:pic>
        <p:nvPicPr>
          <p:cNvPr id="4" name="Picture 3" descr="murphysla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363" y="1929539"/>
            <a:ext cx="4978400" cy="3937000"/>
          </a:xfrm>
          <a:prstGeom prst="rect">
            <a:avLst/>
          </a:prstGeom>
        </p:spPr>
      </p:pic>
    </p:spTree>
    <p:extLst>
      <p:ext uri="{BB962C8B-B14F-4D97-AF65-F5344CB8AC3E}">
        <p14:creationId xmlns:p14="http://schemas.microsoft.com/office/powerpoint/2010/main" val="3457175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8250136"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There are no rumors in the Pentago</a:t>
            </a: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n; sooner or later everything comes true.</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579083" y="5741602"/>
            <a:ext cx="5004389" cy="400110"/>
          </a:xfrm>
          <a:prstGeom prst="rect">
            <a:avLst/>
          </a:prstGeom>
          <a:noFill/>
          <a:ln>
            <a:solidFill>
              <a:schemeClr val="tx1"/>
            </a:solidFill>
          </a:ln>
          <a:effectLst/>
        </p:spPr>
        <p:txBody>
          <a:bodyPr wrap="square" rtlCol="0">
            <a:spAutoFit/>
          </a:bodyPr>
          <a:lstStyle/>
          <a:p>
            <a:r>
              <a:rPr lang="en-US" sz="2000" dirty="0" smtClean="0"/>
              <a:t>Gen. Colin Powell, 1992</a:t>
            </a:r>
            <a:endParaRPr lang="en-US" sz="2000" u="sng" dirty="0"/>
          </a:p>
        </p:txBody>
      </p:sp>
      <p:pic>
        <p:nvPicPr>
          <p:cNvPr id="4" name="Picture 3" descr="canstockphoto185557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865" y="2993692"/>
            <a:ext cx="3537175" cy="2347800"/>
          </a:xfrm>
          <a:prstGeom prst="rect">
            <a:avLst/>
          </a:prstGeom>
        </p:spPr>
      </p:pic>
      <p:sp>
        <p:nvSpPr>
          <p:cNvPr id="5" name="TextBox 4"/>
          <p:cNvSpPr txBox="1"/>
          <p:nvPr/>
        </p:nvSpPr>
        <p:spPr>
          <a:xfrm>
            <a:off x="5777196" y="5452323"/>
            <a:ext cx="1905081" cy="215444"/>
          </a:xfrm>
          <a:prstGeom prst="rect">
            <a:avLst/>
          </a:prstGeom>
          <a:noFill/>
        </p:spPr>
        <p:txBody>
          <a:bodyPr wrap="square" rtlCol="0">
            <a:spAutoFit/>
          </a:bodyPr>
          <a:lstStyle/>
          <a:p>
            <a:r>
              <a:rPr lang="en-US" sz="800" dirty="0">
                <a:solidFill>
                  <a:srgbClr val="558ED5"/>
                </a:solidFill>
              </a:rPr>
              <a:t>© Can Stock Photo Inc. / </a:t>
            </a:r>
            <a:r>
              <a:rPr lang="en-US" sz="800" dirty="0" err="1">
                <a:solidFill>
                  <a:srgbClr val="558ED5"/>
                </a:solidFill>
              </a:rPr>
              <a:t>iagodina</a:t>
            </a:r>
            <a:endParaRPr lang="en-US" sz="800" dirty="0">
              <a:solidFill>
                <a:srgbClr val="558ED5"/>
              </a:solidFill>
            </a:endParaRPr>
          </a:p>
        </p:txBody>
      </p:sp>
    </p:spTree>
    <p:extLst>
      <p:ext uri="{BB962C8B-B14F-4D97-AF65-F5344CB8AC3E}">
        <p14:creationId xmlns:p14="http://schemas.microsoft.com/office/powerpoint/2010/main" val="303298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stockphoto43567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6" y="2534323"/>
            <a:ext cx="2847959" cy="3797278"/>
          </a:xfrm>
          <a:prstGeom prst="rect">
            <a:avLst/>
          </a:prstGeom>
        </p:spPr>
      </p:pic>
      <p:sp>
        <p:nvSpPr>
          <p:cNvPr id="2" name="Rectangle 1"/>
          <p:cNvSpPr/>
          <p:nvPr/>
        </p:nvSpPr>
        <p:spPr>
          <a:xfrm>
            <a:off x="456420" y="249195"/>
            <a:ext cx="8250136"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The number of transistors in a dense integrated circuit doubles approximately every two years</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579083" y="6141712"/>
            <a:ext cx="5004389" cy="400110"/>
          </a:xfrm>
          <a:prstGeom prst="rect">
            <a:avLst/>
          </a:prstGeom>
          <a:noFill/>
          <a:ln>
            <a:solidFill>
              <a:schemeClr val="tx1"/>
            </a:solidFill>
          </a:ln>
          <a:effectLst/>
        </p:spPr>
        <p:txBody>
          <a:bodyPr wrap="square" rtlCol="0">
            <a:spAutoFit/>
          </a:bodyPr>
          <a:lstStyle/>
          <a:p>
            <a:r>
              <a:rPr lang="en-US" sz="2000" dirty="0" smtClean="0"/>
              <a:t>Moore’s Law, Gordon E. Moore, 1965</a:t>
            </a:r>
            <a:endParaRPr lang="en-US" sz="2000" u="sng" dirty="0"/>
          </a:p>
        </p:txBody>
      </p:sp>
      <p:sp>
        <p:nvSpPr>
          <p:cNvPr id="7" name="TextBox 6"/>
          <p:cNvSpPr txBox="1"/>
          <p:nvPr/>
        </p:nvSpPr>
        <p:spPr>
          <a:xfrm>
            <a:off x="579083" y="5826240"/>
            <a:ext cx="1947868" cy="215444"/>
          </a:xfrm>
          <a:prstGeom prst="rect">
            <a:avLst/>
          </a:prstGeom>
          <a:noFill/>
        </p:spPr>
        <p:txBody>
          <a:bodyPr wrap="square" rtlCol="0">
            <a:spAutoFit/>
          </a:bodyPr>
          <a:lstStyle/>
          <a:p>
            <a:r>
              <a:rPr lang="en-US" sz="800" dirty="0">
                <a:solidFill>
                  <a:schemeClr val="tx2">
                    <a:lumMod val="40000"/>
                    <a:lumOff val="60000"/>
                  </a:schemeClr>
                </a:solidFill>
              </a:rPr>
              <a:t>© Can Stock Photo Inc. / </a:t>
            </a:r>
            <a:r>
              <a:rPr lang="en-US" sz="800" dirty="0" err="1">
                <a:solidFill>
                  <a:schemeClr val="tx2">
                    <a:lumMod val="40000"/>
                    <a:lumOff val="60000"/>
                  </a:schemeClr>
                </a:solidFill>
              </a:rPr>
              <a:t>Vladyslav</a:t>
            </a:r>
            <a:endParaRPr lang="en-US" sz="800" dirty="0">
              <a:solidFill>
                <a:schemeClr val="tx2">
                  <a:lumMod val="40000"/>
                  <a:lumOff val="60000"/>
                </a:schemeClr>
              </a:solidFill>
            </a:endParaRPr>
          </a:p>
        </p:txBody>
      </p:sp>
      <p:pic>
        <p:nvPicPr>
          <p:cNvPr id="8" name="Picture 7" descr="canstockphoto3606403.jpg"/>
          <p:cNvPicPr>
            <a:picLocks noChangeAspect="1"/>
          </p:cNvPicPr>
          <p:nvPr/>
        </p:nvPicPr>
        <p:blipFill rotWithShape="1">
          <a:blip r:embed="rId3">
            <a:extLst>
              <a:ext uri="{28A0092B-C50C-407E-A947-70E740481C1C}">
                <a14:useLocalDpi xmlns:a14="http://schemas.microsoft.com/office/drawing/2010/main" val="0"/>
              </a:ext>
            </a:extLst>
          </a:blip>
          <a:srcRect l="37722" t="24410" r="20699" b="24881"/>
          <a:stretch/>
        </p:blipFill>
        <p:spPr>
          <a:xfrm>
            <a:off x="2526951" y="3541867"/>
            <a:ext cx="1749428" cy="2018886"/>
          </a:xfrm>
          <a:prstGeom prst="rect">
            <a:avLst/>
          </a:prstGeom>
        </p:spPr>
      </p:pic>
      <p:sp>
        <p:nvSpPr>
          <p:cNvPr id="9" name="TextBox 8"/>
          <p:cNvSpPr txBox="1"/>
          <p:nvPr/>
        </p:nvSpPr>
        <p:spPr>
          <a:xfrm>
            <a:off x="2416802" y="5821399"/>
            <a:ext cx="1859577" cy="215444"/>
          </a:xfrm>
          <a:prstGeom prst="rect">
            <a:avLst/>
          </a:prstGeom>
          <a:noFill/>
        </p:spPr>
        <p:txBody>
          <a:bodyPr wrap="square" rtlCol="0">
            <a:spAutoFit/>
          </a:bodyPr>
          <a:lstStyle/>
          <a:p>
            <a:r>
              <a:rPr lang="en-US" sz="800" dirty="0">
                <a:solidFill>
                  <a:srgbClr val="8EB4E3"/>
                </a:solidFill>
              </a:rPr>
              <a:t>© Can Stock Photo Inc. / </a:t>
            </a:r>
            <a:r>
              <a:rPr lang="en-US" sz="800" dirty="0" err="1">
                <a:solidFill>
                  <a:srgbClr val="8EB4E3"/>
                </a:solidFill>
              </a:rPr>
              <a:t>Sergpet</a:t>
            </a:r>
            <a:endParaRPr lang="en-US" sz="800" dirty="0">
              <a:solidFill>
                <a:srgbClr val="8EB4E3"/>
              </a:solidFill>
            </a:endParaRPr>
          </a:p>
        </p:txBody>
      </p:sp>
      <p:sp>
        <p:nvSpPr>
          <p:cNvPr id="10" name="TextBox 9"/>
          <p:cNvSpPr txBox="1"/>
          <p:nvPr/>
        </p:nvSpPr>
        <p:spPr>
          <a:xfrm>
            <a:off x="4792990" y="5560392"/>
            <a:ext cx="2099313" cy="215444"/>
          </a:xfrm>
          <a:prstGeom prst="rect">
            <a:avLst/>
          </a:prstGeom>
          <a:noFill/>
        </p:spPr>
        <p:txBody>
          <a:bodyPr wrap="square" rtlCol="0">
            <a:spAutoFit/>
          </a:bodyPr>
          <a:lstStyle/>
          <a:p>
            <a:r>
              <a:rPr lang="en-US" sz="800" dirty="0">
                <a:solidFill>
                  <a:srgbClr val="8EB4E3"/>
                </a:solidFill>
              </a:rPr>
              <a:t>© Can Stock Photo Inc. / </a:t>
            </a:r>
            <a:r>
              <a:rPr lang="en-US" sz="800" dirty="0" err="1">
                <a:solidFill>
                  <a:srgbClr val="8EB4E3"/>
                </a:solidFill>
              </a:rPr>
              <a:t>BrandonSeidel</a:t>
            </a:r>
            <a:endParaRPr lang="en-US" sz="800" dirty="0">
              <a:solidFill>
                <a:srgbClr val="8EB4E3"/>
              </a:solidFill>
            </a:endParaRPr>
          </a:p>
        </p:txBody>
      </p:sp>
      <p:pic>
        <p:nvPicPr>
          <p:cNvPr id="11" name="Picture 10" descr="canstockphoto054216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650" y="3930334"/>
            <a:ext cx="1995644" cy="1384478"/>
          </a:xfrm>
          <a:prstGeom prst="rect">
            <a:avLst/>
          </a:prstGeom>
        </p:spPr>
      </p:pic>
      <p:pic>
        <p:nvPicPr>
          <p:cNvPr id="12" name="Picture 11" descr="canstockphoto11826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648" y="4317763"/>
            <a:ext cx="816350" cy="816350"/>
          </a:xfrm>
          <a:prstGeom prst="rect">
            <a:avLst/>
          </a:prstGeom>
        </p:spPr>
      </p:pic>
      <p:sp>
        <p:nvSpPr>
          <p:cNvPr id="13" name="TextBox 12"/>
          <p:cNvSpPr txBox="1"/>
          <p:nvPr/>
        </p:nvSpPr>
        <p:spPr>
          <a:xfrm>
            <a:off x="7123853" y="5375726"/>
            <a:ext cx="1906671" cy="184666"/>
          </a:xfrm>
          <a:prstGeom prst="rect">
            <a:avLst/>
          </a:prstGeom>
          <a:noFill/>
        </p:spPr>
        <p:txBody>
          <a:bodyPr wrap="square" rtlCol="0">
            <a:spAutoFit/>
          </a:bodyPr>
          <a:lstStyle/>
          <a:p>
            <a:r>
              <a:rPr lang="en-US" sz="600" dirty="0">
                <a:solidFill>
                  <a:srgbClr val="8EB4E3"/>
                </a:solidFill>
              </a:rPr>
              <a:t>© Can Stock Photo Inc. / </a:t>
            </a:r>
            <a:r>
              <a:rPr lang="en-US" sz="600" dirty="0" err="1">
                <a:solidFill>
                  <a:srgbClr val="8EB4E3"/>
                </a:solidFill>
              </a:rPr>
              <a:t>CanadaFirst</a:t>
            </a:r>
            <a:endParaRPr lang="en-US" sz="600" dirty="0">
              <a:solidFill>
                <a:srgbClr val="8EB4E3"/>
              </a:solidFill>
            </a:endParaRPr>
          </a:p>
        </p:txBody>
      </p:sp>
    </p:spTree>
    <p:extLst>
      <p:ext uri="{BB962C8B-B14F-4D97-AF65-F5344CB8AC3E}">
        <p14:creationId xmlns:p14="http://schemas.microsoft.com/office/powerpoint/2010/main" val="4166989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9"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400" fill="hold"/>
                                        <p:tgtEl>
                                          <p:spTgt spid="3"/>
                                        </p:tgtEl>
                                        <p:attrNameLst>
                                          <p:attrName>ppt_x</p:attrName>
                                        </p:attrNameLst>
                                      </p:cBhvr>
                                      <p:tavLst>
                                        <p:tav tm="0">
                                          <p:val>
                                            <p:strVal val="#ppt_x"/>
                                          </p:val>
                                        </p:tav>
                                        <p:tav tm="100000">
                                          <p:val>
                                            <p:strVal val="#ppt_x"/>
                                          </p:val>
                                        </p:tav>
                                      </p:tavLst>
                                    </p:anim>
                                    <p:anim calcmode="lin" valueType="num">
                                      <p:cBhvr additive="base">
                                        <p:cTn id="33" dur="4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11 at 10.02.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36" y="1"/>
            <a:ext cx="8185055" cy="6845326"/>
          </a:xfrm>
          <a:prstGeom prst="rect">
            <a:avLst/>
          </a:prstGeom>
        </p:spPr>
      </p:pic>
    </p:spTree>
    <p:extLst>
      <p:ext uri="{BB962C8B-B14F-4D97-AF65-F5344CB8AC3E}">
        <p14:creationId xmlns:p14="http://schemas.microsoft.com/office/powerpoint/2010/main" val="6128972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8434362" cy="4884918"/>
          </a:xfrm>
          <a:prstGeom prst="rect">
            <a:avLst/>
          </a:prstGeom>
          <a:noFill/>
        </p:spPr>
        <p:txBody>
          <a:bodyPr wrap="square" lIns="91440" tIns="45720" rIns="91440" bIns="45720">
            <a:normAutofit/>
          </a:bodyPr>
          <a:lstStyle/>
          <a:p>
            <a:pPr algn="ctr"/>
            <a:r>
              <a:rPr lang="en-US" sz="48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Technology is dominated by two types of people: those who understand what they do not manage and those who manage what they do not understand</a:t>
            </a:r>
            <a:endParaRPr lang="en-US" sz="48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321846" y="6110910"/>
            <a:ext cx="5004389" cy="707886"/>
          </a:xfrm>
          <a:prstGeom prst="rect">
            <a:avLst/>
          </a:prstGeom>
          <a:noFill/>
          <a:ln>
            <a:solidFill>
              <a:schemeClr val="tx1"/>
            </a:solidFill>
          </a:ln>
          <a:effectLst/>
        </p:spPr>
        <p:txBody>
          <a:bodyPr wrap="square" rtlCol="0">
            <a:spAutoFit/>
          </a:bodyPr>
          <a:lstStyle/>
          <a:p>
            <a:r>
              <a:rPr lang="en-US" sz="2000" dirty="0" smtClean="0"/>
              <a:t>Putt’s Law, Archibald Putt, 1981, </a:t>
            </a:r>
            <a:r>
              <a:rPr lang="en-US" sz="2000" u="sng" dirty="0" smtClean="0"/>
              <a:t>Putt’s Law and the Successful Technocrat</a:t>
            </a:r>
            <a:endParaRPr lang="en-US" sz="2000" u="sng" dirty="0"/>
          </a:p>
        </p:txBody>
      </p:sp>
      <p:pic>
        <p:nvPicPr>
          <p:cNvPr id="6" name="Picture 5" descr="technocracy-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61" y="3903435"/>
            <a:ext cx="5258868" cy="2207475"/>
          </a:xfrm>
          <a:prstGeom prst="rect">
            <a:avLst/>
          </a:prstGeom>
        </p:spPr>
      </p:pic>
    </p:spTree>
    <p:extLst>
      <p:ext uri="{BB962C8B-B14F-4D97-AF65-F5344CB8AC3E}">
        <p14:creationId xmlns:p14="http://schemas.microsoft.com/office/powerpoint/2010/main" val="2091609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logo-e1399738163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61" y="752945"/>
            <a:ext cx="3080601" cy="1001195"/>
          </a:xfrm>
          <a:prstGeom prst="rect">
            <a:avLst/>
          </a:prstGeom>
        </p:spPr>
      </p:pic>
      <p:pic>
        <p:nvPicPr>
          <p:cNvPr id="5" name="Picture 4" descr="pplogo-e1399738163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325" y="752945"/>
            <a:ext cx="3080601" cy="1001195"/>
          </a:xfrm>
          <a:prstGeom prst="rect">
            <a:avLst/>
          </a:prstGeom>
        </p:spPr>
      </p:pic>
      <p:sp>
        <p:nvSpPr>
          <p:cNvPr id="7" name="Multiply 6"/>
          <p:cNvSpPr/>
          <p:nvPr/>
        </p:nvSpPr>
        <p:spPr>
          <a:xfrm>
            <a:off x="4031399" y="-160750"/>
            <a:ext cx="5112601" cy="2957802"/>
          </a:xfrm>
          <a:prstGeom prst="mathMultiply">
            <a:avLst>
              <a:gd name="adj1" fmla="val 28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2338984"/>
            <a:ext cx="8993075" cy="175432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Miles Law and Other  Eponymous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inutae</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8" descr="canstockphoto83338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608" y="2075543"/>
            <a:ext cx="2680369" cy="3791857"/>
          </a:xfrm>
          <a:prstGeom prst="rect">
            <a:avLst/>
          </a:prstGeom>
        </p:spPr>
      </p:pic>
      <p:sp>
        <p:nvSpPr>
          <p:cNvPr id="10" name="TextBox 9"/>
          <p:cNvSpPr txBox="1"/>
          <p:nvPr/>
        </p:nvSpPr>
        <p:spPr>
          <a:xfrm>
            <a:off x="4184278" y="5867400"/>
            <a:ext cx="2581345" cy="215444"/>
          </a:xfrm>
          <a:prstGeom prst="rect">
            <a:avLst/>
          </a:prstGeom>
          <a:noFill/>
        </p:spPr>
        <p:txBody>
          <a:bodyPr wrap="square" rtlCol="0">
            <a:spAutoFit/>
          </a:bodyPr>
          <a:lstStyle/>
          <a:p>
            <a:r>
              <a:rPr lang="en-US" sz="800" dirty="0">
                <a:solidFill>
                  <a:srgbClr val="558ED5"/>
                </a:solidFill>
              </a:rPr>
              <a:t>© Can Stock Photo Inc. / </a:t>
            </a:r>
            <a:r>
              <a:rPr lang="en-US" sz="800" dirty="0" err="1">
                <a:solidFill>
                  <a:srgbClr val="558ED5"/>
                </a:solidFill>
              </a:rPr>
              <a:t>ajithclicks</a:t>
            </a:r>
            <a:endParaRPr lang="en-US" sz="800" dirty="0">
              <a:solidFill>
                <a:srgbClr val="558ED5"/>
              </a:solidFill>
            </a:endParaRPr>
          </a:p>
        </p:txBody>
      </p:sp>
      <p:sp>
        <p:nvSpPr>
          <p:cNvPr id="11" name="TextBox 10"/>
          <p:cNvSpPr txBox="1"/>
          <p:nvPr/>
        </p:nvSpPr>
        <p:spPr>
          <a:xfrm>
            <a:off x="1375749" y="4818915"/>
            <a:ext cx="5617058" cy="830997"/>
          </a:xfrm>
          <a:prstGeom prst="rect">
            <a:avLst/>
          </a:prstGeom>
          <a:noFill/>
        </p:spPr>
        <p:txBody>
          <a:bodyPr wrap="square" rtlCol="0">
            <a:spAutoFit/>
          </a:bodyPr>
          <a:lstStyle/>
          <a:p>
            <a:pPr algn="ctr"/>
            <a:r>
              <a:rPr lang="en-US" sz="2400" b="1" dirty="0" smtClean="0"/>
              <a:t>ASMC Luncheon 15 October</a:t>
            </a:r>
          </a:p>
          <a:p>
            <a:pPr algn="ctr"/>
            <a:r>
              <a:rPr lang="en-US" sz="2400" b="1" dirty="0" smtClean="0"/>
              <a:t>Lou Crenshaw </a:t>
            </a:r>
            <a:endParaRPr lang="en-US" sz="2400" b="1" dirty="0"/>
          </a:p>
        </p:txBody>
      </p:sp>
    </p:spTree>
    <p:extLst>
      <p:ext uri="{BB962C8B-B14F-4D97-AF65-F5344CB8AC3E}">
        <p14:creationId xmlns:p14="http://schemas.microsoft.com/office/powerpoint/2010/main" val="17381351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8250136"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You can not double revenue by doing twice as much of the same thing</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579083" y="5741602"/>
            <a:ext cx="5004389" cy="707886"/>
          </a:xfrm>
          <a:prstGeom prst="rect">
            <a:avLst/>
          </a:prstGeom>
          <a:noFill/>
          <a:ln>
            <a:solidFill>
              <a:schemeClr val="tx1"/>
            </a:solidFill>
          </a:ln>
          <a:effectLst/>
        </p:spPr>
        <p:txBody>
          <a:bodyPr wrap="square" rtlCol="0">
            <a:spAutoFit/>
          </a:bodyPr>
          <a:lstStyle/>
          <a:p>
            <a:r>
              <a:rPr lang="en-US" sz="2000" dirty="0" smtClean="0"/>
              <a:t>Crenshaw’s Anti-multiplicative Rule, 2014, </a:t>
            </a:r>
            <a:r>
              <a:rPr lang="en-US" sz="2000" i="1" dirty="0" smtClean="0"/>
              <a:t>A Self-Licking Ice Cream Cone</a:t>
            </a:r>
            <a:endParaRPr lang="en-US" sz="2000" i="1" u="sng" dirty="0"/>
          </a:p>
        </p:txBody>
      </p:sp>
      <p:sp>
        <p:nvSpPr>
          <p:cNvPr id="6" name="Rectangle 5"/>
          <p:cNvSpPr/>
          <p:nvPr/>
        </p:nvSpPr>
        <p:spPr>
          <a:xfrm>
            <a:off x="1720561" y="3301448"/>
            <a:ext cx="5744877" cy="1200329"/>
          </a:xfrm>
          <a:prstGeom prst="rect">
            <a:avLst/>
          </a:prstGeom>
          <a:noFill/>
          <a:scene3d>
            <a:camera prst="isometricOffAxis1Right"/>
            <a:lightRig rig="threePt" dir="t"/>
          </a:scene3d>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r>
              <a:rPr lang="en-US" sz="72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=2R</a:t>
            </a:r>
            <a:r>
              <a:rPr lang="en-US" sz="72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a:t>
            </a:r>
            <a:r>
              <a:rPr lang="en-US" sz="72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LP</a:t>
            </a:r>
            <a:endParaRPr lang="en-US" sz="7200" b="1" cap="none" spc="0"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1851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8250136" cy="2149831"/>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Where you stand depends on where you sit</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3081278" y="5341492"/>
            <a:ext cx="5004389" cy="707886"/>
          </a:xfrm>
          <a:prstGeom prst="rect">
            <a:avLst/>
          </a:prstGeom>
          <a:noFill/>
          <a:ln>
            <a:solidFill>
              <a:schemeClr val="tx1"/>
            </a:solidFill>
          </a:ln>
          <a:effectLst/>
        </p:spPr>
        <p:txBody>
          <a:bodyPr wrap="square" rtlCol="0">
            <a:spAutoFit/>
          </a:bodyPr>
          <a:lstStyle/>
          <a:p>
            <a:r>
              <a:rPr lang="en-US" sz="2000" dirty="0" smtClean="0"/>
              <a:t>Miles Law, 1949, Prof. Rufus E. Miles, Princeton</a:t>
            </a:r>
            <a:endParaRPr lang="en-US" sz="2000" u="sng" dirty="0"/>
          </a:p>
        </p:txBody>
      </p:sp>
      <p:pic>
        <p:nvPicPr>
          <p:cNvPr id="5" name="Picture 4"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100" y="2011885"/>
            <a:ext cx="2578100" cy="3162300"/>
          </a:xfrm>
          <a:prstGeom prst="rect">
            <a:avLst/>
          </a:prstGeom>
        </p:spPr>
      </p:pic>
      <p:pic>
        <p:nvPicPr>
          <p:cNvPr id="6" name="Picture 5" descr="canstockphoto130746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97" y="2244228"/>
            <a:ext cx="4876800" cy="2447544"/>
          </a:xfrm>
          <a:prstGeom prst="rect">
            <a:avLst/>
          </a:prstGeom>
        </p:spPr>
      </p:pic>
    </p:spTree>
    <p:extLst>
      <p:ext uri="{BB962C8B-B14F-4D97-AF65-F5344CB8AC3E}">
        <p14:creationId xmlns:p14="http://schemas.microsoft.com/office/powerpoint/2010/main" val="3268603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t>#2.  The responsibility of every manager exceeds his authority, and if he tries to increase his authority to equal his responsibility, he is likely to diminish both.</a:t>
            </a:r>
            <a:endParaRPr lang="en-US" dirty="0"/>
          </a:p>
        </p:txBody>
      </p:sp>
    </p:spTree>
    <p:extLst>
      <p:ext uri="{BB962C8B-B14F-4D97-AF65-F5344CB8AC3E}">
        <p14:creationId xmlns:p14="http://schemas.microsoft.com/office/powerpoint/2010/main" val="2002983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1" nodeType="clickEffect">
                                  <p:stCondLst>
                                    <p:cond delay="0"/>
                                  </p:stCondLst>
                                  <p:iterate type="lt">
                                    <p:tmPct val="10000"/>
                                  </p:iterate>
                                  <p:childTnLst>
                                    <p:animClr clrSpc="rgb" dir="cw">
                                      <p:cBhvr override="childStyle">
                                        <p:cTn id="12" dur="500" fill="hold"/>
                                        <p:tgtEl>
                                          <p:spTgt spid="7"/>
                                        </p:tgtEl>
                                        <p:attrNameLst>
                                          <p:attrName>style.color</p:attrName>
                                        </p:attrNameLst>
                                      </p:cBhvr>
                                      <p:to>
                                        <a:schemeClr val="accent2"/>
                                      </p:to>
                                    </p:animClr>
                                    <p:animClr clrSpc="rgb" dir="cw">
                                      <p:cBhvr>
                                        <p:cTn id="13" dur="500" fill="hold"/>
                                        <p:tgtEl>
                                          <p:spTgt spid="7"/>
                                        </p:tgtEl>
                                        <p:attrNameLst>
                                          <p:attrName>fillcolor</p:attrName>
                                        </p:attrNameLst>
                                      </p:cBhvr>
                                      <p:to>
                                        <a:schemeClr val="accent2"/>
                                      </p:to>
                                    </p:animClr>
                                    <p:set>
                                      <p:cBhvr>
                                        <p:cTn id="14" dur="500" fill="hold"/>
                                        <p:tgtEl>
                                          <p:spTgt spid="7"/>
                                        </p:tgtEl>
                                        <p:attrNameLst>
                                          <p:attrName>fill.type</p:attrName>
                                        </p:attrNameLst>
                                      </p:cBhvr>
                                      <p:to>
                                        <p:strVal val="solid"/>
                                      </p:to>
                                    </p:set>
                                    <p:anim to="1.5" calcmode="lin" valueType="num">
                                      <p:cBhvr override="childStyle">
                                        <p:cTn id="15" dur="5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solidFill>
                  <a:srgbClr val="558ED5"/>
                </a:solidFill>
              </a:rPr>
              <a:t>#2.  The responsibility of every manager exceeds his authority, and if he tries to increase his authority to equal his responsibility, he is likely to diminish both.</a:t>
            </a:r>
            <a:endParaRPr lang="en-US" dirty="0">
              <a:solidFill>
                <a:srgbClr val="558ED5"/>
              </a:solidFill>
            </a:endParaRPr>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t>#3.  Managers at any level tend to think they can make better decisions than either their superiors or subordinates; Most managers seek to maximize delegation from superiors and minimize delegation to subordinates.</a:t>
            </a:r>
            <a:endParaRPr lang="en-US" dirty="0"/>
          </a:p>
        </p:txBody>
      </p:sp>
    </p:spTree>
    <p:extLst>
      <p:ext uri="{BB962C8B-B14F-4D97-AF65-F5344CB8AC3E}">
        <p14:creationId xmlns:p14="http://schemas.microsoft.com/office/powerpoint/2010/main" val="873903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1" nodeType="clickEffect">
                                  <p:stCondLst>
                                    <p:cond delay="0"/>
                                  </p:stCondLst>
                                  <p:iterate type="lt">
                                    <p:tmPct val="10000"/>
                                  </p:iterate>
                                  <p:childTnLst>
                                    <p:animClr clrSpc="rgb" dir="cw">
                                      <p:cBhvr override="childStyle">
                                        <p:cTn id="12" dur="500" fill="hold"/>
                                        <p:tgtEl>
                                          <p:spTgt spid="8"/>
                                        </p:tgtEl>
                                        <p:attrNameLst>
                                          <p:attrName>style.color</p:attrName>
                                        </p:attrNameLst>
                                      </p:cBhvr>
                                      <p:to>
                                        <a:schemeClr val="accent2"/>
                                      </p:to>
                                    </p:animClr>
                                    <p:animClr clrSpc="rgb" dir="cw">
                                      <p:cBhvr>
                                        <p:cTn id="13" dur="500" fill="hold"/>
                                        <p:tgtEl>
                                          <p:spTgt spid="8"/>
                                        </p:tgtEl>
                                        <p:attrNameLst>
                                          <p:attrName>fillcolor</p:attrName>
                                        </p:attrNameLst>
                                      </p:cBhvr>
                                      <p:to>
                                        <a:schemeClr val="accent2"/>
                                      </p:to>
                                    </p:animClr>
                                    <p:set>
                                      <p:cBhvr>
                                        <p:cTn id="14" dur="500" fill="hold"/>
                                        <p:tgtEl>
                                          <p:spTgt spid="8"/>
                                        </p:tgtEl>
                                        <p:attrNameLst>
                                          <p:attrName>fill.type</p:attrName>
                                        </p:attrNameLst>
                                      </p:cBhvr>
                                      <p:to>
                                        <p:strVal val="solid"/>
                                      </p:to>
                                    </p:set>
                                    <p:anim to="1.5" calcmode="lin" valueType="num">
                                      <p:cBhvr override="childStyle">
                                        <p:cTn id="15"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solidFill>
                  <a:srgbClr val="558ED5"/>
                </a:solidFill>
              </a:rPr>
              <a:t>#2.  The responsibility of every manager exceeds his authority, and if he tries to increase his authority to equal his responsibility, he is likely to diminish both.</a:t>
            </a:r>
            <a:endParaRPr lang="en-US" dirty="0">
              <a:solidFill>
                <a:srgbClr val="558ED5"/>
              </a:solidFill>
            </a:endParaRPr>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solidFill>
                  <a:srgbClr val="558ED5"/>
                </a:solidFill>
              </a:rPr>
              <a:t>#3.  Managers at any level tend to think they can make better decisions than either their superiors or subordinates; Most managers seek to maximize delegation from superiors and minimize delegation to subordinates</a:t>
            </a:r>
            <a:r>
              <a:rPr lang="en-US" dirty="0" smtClean="0"/>
              <a:t>.</a:t>
            </a:r>
            <a:endParaRPr lang="en-US" dirty="0"/>
          </a:p>
        </p:txBody>
      </p:sp>
      <p:sp>
        <p:nvSpPr>
          <p:cNvPr id="9" name="TextBox 8"/>
          <p:cNvSpPr txBox="1"/>
          <p:nvPr/>
        </p:nvSpPr>
        <p:spPr>
          <a:xfrm>
            <a:off x="619538" y="3007694"/>
            <a:ext cx="7326042" cy="646331"/>
          </a:xfrm>
          <a:prstGeom prst="rect">
            <a:avLst/>
          </a:prstGeom>
          <a:noFill/>
        </p:spPr>
        <p:txBody>
          <a:bodyPr wrap="square" rtlCol="0">
            <a:spAutoFit/>
          </a:bodyPr>
          <a:lstStyle/>
          <a:p>
            <a:r>
              <a:rPr lang="en-US" dirty="0" smtClean="0"/>
              <a:t>#4.  Serving more than one master is neither improper nor unusually difficult, if the servant can get prompt resolution when masters disagree.</a:t>
            </a:r>
            <a:endParaRPr lang="en-US" dirty="0"/>
          </a:p>
        </p:txBody>
      </p:sp>
    </p:spTree>
    <p:extLst>
      <p:ext uri="{BB962C8B-B14F-4D97-AF65-F5344CB8AC3E}">
        <p14:creationId xmlns:p14="http://schemas.microsoft.com/office/powerpoint/2010/main" val="3671077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1" nodeType="clickEffect">
                                  <p:stCondLst>
                                    <p:cond delay="0"/>
                                  </p:stCondLst>
                                  <p:iterate type="lt">
                                    <p:tmPct val="10000"/>
                                  </p:iterate>
                                  <p:childTnLst>
                                    <p:animClr clrSpc="rgb" dir="cw">
                                      <p:cBhvr override="childStyle">
                                        <p:cTn id="12" dur="500" fill="hold"/>
                                        <p:tgtEl>
                                          <p:spTgt spid="9"/>
                                        </p:tgtEl>
                                        <p:attrNameLst>
                                          <p:attrName>style.color</p:attrName>
                                        </p:attrNameLst>
                                      </p:cBhvr>
                                      <p:to>
                                        <a:schemeClr val="accent2"/>
                                      </p:to>
                                    </p:animClr>
                                    <p:animClr clrSpc="rgb" dir="cw">
                                      <p:cBhvr>
                                        <p:cTn id="13" dur="500" fill="hold"/>
                                        <p:tgtEl>
                                          <p:spTgt spid="9"/>
                                        </p:tgtEl>
                                        <p:attrNameLst>
                                          <p:attrName>fillcolor</p:attrName>
                                        </p:attrNameLst>
                                      </p:cBhvr>
                                      <p:to>
                                        <a:schemeClr val="accent2"/>
                                      </p:to>
                                    </p:animClr>
                                    <p:set>
                                      <p:cBhvr>
                                        <p:cTn id="14" dur="500" fill="hold"/>
                                        <p:tgtEl>
                                          <p:spTgt spid="9"/>
                                        </p:tgtEl>
                                        <p:attrNameLst>
                                          <p:attrName>fill.type</p:attrName>
                                        </p:attrNameLst>
                                      </p:cBhvr>
                                      <p:to>
                                        <p:strVal val="solid"/>
                                      </p:to>
                                    </p:set>
                                    <p:anim to="1.5" calcmode="lin" valueType="num">
                                      <p:cBhvr override="childStyle">
                                        <p:cTn id="15" dur="5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solidFill>
                  <a:srgbClr val="558ED5"/>
                </a:solidFill>
              </a:rPr>
              <a:t>#2.  The responsibility of every manager exceeds his authority, and if he tries to increase his authority to equal his responsibility, he is likely to diminish both.</a:t>
            </a:r>
            <a:endParaRPr lang="en-US" dirty="0">
              <a:solidFill>
                <a:srgbClr val="558ED5"/>
              </a:solidFill>
            </a:endParaRPr>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solidFill>
                  <a:srgbClr val="558ED5"/>
                </a:solidFill>
              </a:rPr>
              <a:t>#3.  Managers at any level tend to think they can make better decisions than either their superiors or subordinates; Most managers seek to maximize delegation from superiors and minimize delegation to subordinates.</a:t>
            </a:r>
            <a:endParaRPr lang="en-US" dirty="0">
              <a:solidFill>
                <a:srgbClr val="558ED5"/>
              </a:solidFill>
            </a:endParaRPr>
          </a:p>
        </p:txBody>
      </p:sp>
      <p:sp>
        <p:nvSpPr>
          <p:cNvPr id="9" name="TextBox 8"/>
          <p:cNvSpPr txBox="1"/>
          <p:nvPr/>
        </p:nvSpPr>
        <p:spPr>
          <a:xfrm>
            <a:off x="619538" y="3133120"/>
            <a:ext cx="7326042" cy="646331"/>
          </a:xfrm>
          <a:prstGeom prst="rect">
            <a:avLst/>
          </a:prstGeom>
          <a:noFill/>
        </p:spPr>
        <p:txBody>
          <a:bodyPr wrap="square" rtlCol="0">
            <a:spAutoFit/>
          </a:bodyPr>
          <a:lstStyle/>
          <a:p>
            <a:r>
              <a:rPr lang="en-US" dirty="0" smtClean="0">
                <a:solidFill>
                  <a:srgbClr val="558ED5"/>
                </a:solidFill>
              </a:rPr>
              <a:t>#4.  Serving more than one master is neither improper nor unusually difficult, if the servant can get prompt resolution when masters disagree.</a:t>
            </a:r>
            <a:endParaRPr lang="en-US" dirty="0">
              <a:solidFill>
                <a:srgbClr val="558ED5"/>
              </a:solidFill>
            </a:endParaRPr>
          </a:p>
        </p:txBody>
      </p:sp>
      <p:sp>
        <p:nvSpPr>
          <p:cNvPr id="10" name="TextBox 9"/>
          <p:cNvSpPr txBox="1"/>
          <p:nvPr/>
        </p:nvSpPr>
        <p:spPr>
          <a:xfrm>
            <a:off x="619538" y="3779451"/>
            <a:ext cx="7326042" cy="923330"/>
          </a:xfrm>
          <a:prstGeom prst="rect">
            <a:avLst/>
          </a:prstGeom>
          <a:noFill/>
        </p:spPr>
        <p:txBody>
          <a:bodyPr wrap="square" rtlCol="0">
            <a:spAutoFit/>
          </a:bodyPr>
          <a:lstStyle/>
          <a:p>
            <a:r>
              <a:rPr lang="en-US" dirty="0" smtClean="0"/>
              <a:t>#5.  Since managers usually make better talkers than listeners, subordinates need courage and tenacity to make their bosses hear what they do not want to hear.</a:t>
            </a:r>
            <a:endParaRPr lang="en-US" dirty="0"/>
          </a:p>
        </p:txBody>
      </p:sp>
    </p:spTree>
    <p:extLst>
      <p:ext uri="{BB962C8B-B14F-4D97-AF65-F5344CB8AC3E}">
        <p14:creationId xmlns:p14="http://schemas.microsoft.com/office/powerpoint/2010/main" val="1555401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1" nodeType="clickEffect">
                                  <p:stCondLst>
                                    <p:cond delay="0"/>
                                  </p:stCondLst>
                                  <p:iterate type="lt">
                                    <p:tmPct val="10000"/>
                                  </p:iterate>
                                  <p:childTnLst>
                                    <p:animClr clrSpc="rgb" dir="cw">
                                      <p:cBhvr override="childStyle">
                                        <p:cTn id="12" dur="500" fill="hold"/>
                                        <p:tgtEl>
                                          <p:spTgt spid="10"/>
                                        </p:tgtEl>
                                        <p:attrNameLst>
                                          <p:attrName>style.color</p:attrName>
                                        </p:attrNameLst>
                                      </p:cBhvr>
                                      <p:to>
                                        <a:schemeClr val="accent2"/>
                                      </p:to>
                                    </p:animClr>
                                    <p:animClr clrSpc="rgb" dir="cw">
                                      <p:cBhvr>
                                        <p:cTn id="13" dur="500" fill="hold"/>
                                        <p:tgtEl>
                                          <p:spTgt spid="10"/>
                                        </p:tgtEl>
                                        <p:attrNameLst>
                                          <p:attrName>fillcolor</p:attrName>
                                        </p:attrNameLst>
                                      </p:cBhvr>
                                      <p:to>
                                        <a:schemeClr val="accent2"/>
                                      </p:to>
                                    </p:animClr>
                                    <p:set>
                                      <p:cBhvr>
                                        <p:cTn id="14" dur="500" fill="hold"/>
                                        <p:tgtEl>
                                          <p:spTgt spid="10"/>
                                        </p:tgtEl>
                                        <p:attrNameLst>
                                          <p:attrName>fill.type</p:attrName>
                                        </p:attrNameLst>
                                      </p:cBhvr>
                                      <p:to>
                                        <p:strVal val="solid"/>
                                      </p:to>
                                    </p:set>
                                    <p:anim to="1.5" calcmode="lin" valueType="num">
                                      <p:cBhvr override="childStyle">
                                        <p:cTn id="15" dur="5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t>#2.  The responsibility of every manager exceeds his authority, and if he tries to increase his authority to equal his responsibility, he is likely to diminish both.</a:t>
            </a:r>
            <a:endParaRPr lang="en-US" dirty="0"/>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t>#3.  Managers at any level tend to think they can make better decisions than either their superiors or subordinates; Most managers seek to maximize delegation from superiors and minimize delegation to subordinates.</a:t>
            </a:r>
            <a:endParaRPr lang="en-US" dirty="0"/>
          </a:p>
        </p:txBody>
      </p:sp>
      <p:sp>
        <p:nvSpPr>
          <p:cNvPr id="9" name="TextBox 8"/>
          <p:cNvSpPr txBox="1"/>
          <p:nvPr/>
        </p:nvSpPr>
        <p:spPr>
          <a:xfrm>
            <a:off x="619538" y="3007694"/>
            <a:ext cx="7326042" cy="646331"/>
          </a:xfrm>
          <a:prstGeom prst="rect">
            <a:avLst/>
          </a:prstGeom>
          <a:noFill/>
        </p:spPr>
        <p:txBody>
          <a:bodyPr wrap="square" rtlCol="0">
            <a:spAutoFit/>
          </a:bodyPr>
          <a:lstStyle/>
          <a:p>
            <a:r>
              <a:rPr lang="en-US" dirty="0" smtClean="0"/>
              <a:t>#4.  Serving more than one master is neither improper nor unusually difficult, if the servant can get prompt resolution when masters disagree.</a:t>
            </a:r>
            <a:endParaRPr lang="en-US" dirty="0"/>
          </a:p>
        </p:txBody>
      </p:sp>
      <p:sp>
        <p:nvSpPr>
          <p:cNvPr id="10" name="TextBox 9"/>
          <p:cNvSpPr txBox="1"/>
          <p:nvPr/>
        </p:nvSpPr>
        <p:spPr>
          <a:xfrm>
            <a:off x="619538" y="3779451"/>
            <a:ext cx="7326042" cy="923330"/>
          </a:xfrm>
          <a:prstGeom prst="rect">
            <a:avLst/>
          </a:prstGeom>
          <a:noFill/>
        </p:spPr>
        <p:txBody>
          <a:bodyPr wrap="square" rtlCol="0">
            <a:spAutoFit/>
          </a:bodyPr>
          <a:lstStyle/>
          <a:p>
            <a:r>
              <a:rPr lang="en-US" dirty="0" smtClean="0"/>
              <a:t>#5.  Since managers usually make better talkers than listeners, subordinates need courage and tenacity to make their bosses hear what they do not want to hear.</a:t>
            </a:r>
            <a:endParaRPr lang="en-US" dirty="0"/>
          </a:p>
        </p:txBody>
      </p:sp>
      <p:sp>
        <p:nvSpPr>
          <p:cNvPr id="11" name="TextBox 10"/>
          <p:cNvSpPr txBox="1"/>
          <p:nvPr/>
        </p:nvSpPr>
        <p:spPr>
          <a:xfrm>
            <a:off x="619538" y="4702781"/>
            <a:ext cx="7326042" cy="646331"/>
          </a:xfrm>
          <a:prstGeom prst="rect">
            <a:avLst/>
          </a:prstGeom>
          <a:noFill/>
        </p:spPr>
        <p:txBody>
          <a:bodyPr wrap="square" rtlCol="0">
            <a:spAutoFit/>
          </a:bodyPr>
          <a:lstStyle/>
          <a:p>
            <a:r>
              <a:rPr lang="en-US" dirty="0" smtClean="0"/>
              <a:t># 6.  Being two-faced in not a vice, but a virtue for a program manager if he presents his two faces openly and candidly.</a:t>
            </a:r>
          </a:p>
        </p:txBody>
      </p:sp>
    </p:spTree>
    <p:extLst>
      <p:ext uri="{BB962C8B-B14F-4D97-AF65-F5344CB8AC3E}">
        <p14:creationId xmlns:p14="http://schemas.microsoft.com/office/powerpoint/2010/main" val="1173016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1" nodeType="clickEffect">
                                  <p:stCondLst>
                                    <p:cond delay="0"/>
                                  </p:stCondLst>
                                  <p:iterate type="lt">
                                    <p:tmPct val="10000"/>
                                  </p:iterate>
                                  <p:childTnLst>
                                    <p:animClr clrSpc="rgb" dir="cw">
                                      <p:cBhvr override="childStyle">
                                        <p:cTn id="12" dur="500" fill="hold"/>
                                        <p:tgtEl>
                                          <p:spTgt spid="11"/>
                                        </p:tgtEl>
                                        <p:attrNameLst>
                                          <p:attrName>style.color</p:attrName>
                                        </p:attrNameLst>
                                      </p:cBhvr>
                                      <p:to>
                                        <a:schemeClr val="accent2"/>
                                      </p:to>
                                    </p:animClr>
                                    <p:animClr clrSpc="rgb" dir="cw">
                                      <p:cBhvr>
                                        <p:cTn id="13" dur="500" fill="hold"/>
                                        <p:tgtEl>
                                          <p:spTgt spid="11"/>
                                        </p:tgtEl>
                                        <p:attrNameLst>
                                          <p:attrName>fillcolor</p:attrName>
                                        </p:attrNameLst>
                                      </p:cBhvr>
                                      <p:to>
                                        <a:schemeClr val="accent2"/>
                                      </p:to>
                                    </p:animClr>
                                    <p:set>
                                      <p:cBhvr>
                                        <p:cTn id="14" dur="500" fill="hold"/>
                                        <p:tgtEl>
                                          <p:spTgt spid="11"/>
                                        </p:tgtEl>
                                        <p:attrNameLst>
                                          <p:attrName>fill.type</p:attrName>
                                        </p:attrNameLst>
                                      </p:cBhvr>
                                      <p:to>
                                        <p:strVal val="solid"/>
                                      </p:to>
                                    </p:set>
                                    <p:anim to="1.5" calcmode="lin" valueType="num">
                                      <p:cBhvr override="childStyle">
                                        <p:cTn id="15" dur="5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solidFill>
                  <a:srgbClr val="558ED5"/>
                </a:solidFill>
              </a:rPr>
              <a:t>#2.  The responsibility of every manager exceeds his authority, and if he tries to increase his authority to equal his responsibility, he is likely to diminish both.</a:t>
            </a:r>
            <a:endParaRPr lang="en-US" dirty="0">
              <a:solidFill>
                <a:srgbClr val="558ED5"/>
              </a:solidFill>
            </a:endParaRPr>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solidFill>
                  <a:srgbClr val="558ED5"/>
                </a:solidFill>
              </a:rPr>
              <a:t>#3.  Managers at any level tend to think they can make better decisions than either their superiors or subordinates; Most managers seek to maximize delegation from superiors and minimize delegation to subordinates.</a:t>
            </a:r>
            <a:endParaRPr lang="en-US" dirty="0">
              <a:solidFill>
                <a:srgbClr val="558ED5"/>
              </a:solidFill>
            </a:endParaRPr>
          </a:p>
        </p:txBody>
      </p:sp>
      <p:sp>
        <p:nvSpPr>
          <p:cNvPr id="9" name="TextBox 8"/>
          <p:cNvSpPr txBox="1"/>
          <p:nvPr/>
        </p:nvSpPr>
        <p:spPr>
          <a:xfrm>
            <a:off x="619538" y="3007694"/>
            <a:ext cx="7326042" cy="646331"/>
          </a:xfrm>
          <a:prstGeom prst="rect">
            <a:avLst/>
          </a:prstGeom>
          <a:noFill/>
        </p:spPr>
        <p:txBody>
          <a:bodyPr wrap="square" rtlCol="0">
            <a:spAutoFit/>
          </a:bodyPr>
          <a:lstStyle/>
          <a:p>
            <a:r>
              <a:rPr lang="en-US" dirty="0" smtClean="0">
                <a:solidFill>
                  <a:srgbClr val="558ED5"/>
                </a:solidFill>
              </a:rPr>
              <a:t>#4.  Serving more than one master is neither improper nor unusually difficult, if the servant can get prompt resolution when masters disagree.</a:t>
            </a:r>
            <a:endParaRPr lang="en-US" dirty="0">
              <a:solidFill>
                <a:srgbClr val="558ED5"/>
              </a:solidFill>
            </a:endParaRPr>
          </a:p>
        </p:txBody>
      </p:sp>
      <p:sp>
        <p:nvSpPr>
          <p:cNvPr id="10" name="TextBox 9"/>
          <p:cNvSpPr txBox="1"/>
          <p:nvPr/>
        </p:nvSpPr>
        <p:spPr>
          <a:xfrm>
            <a:off x="619538" y="3779451"/>
            <a:ext cx="7326042" cy="923330"/>
          </a:xfrm>
          <a:prstGeom prst="rect">
            <a:avLst/>
          </a:prstGeom>
          <a:noFill/>
        </p:spPr>
        <p:txBody>
          <a:bodyPr wrap="square" rtlCol="0">
            <a:spAutoFit/>
          </a:bodyPr>
          <a:lstStyle/>
          <a:p>
            <a:r>
              <a:rPr lang="en-US" dirty="0" smtClean="0">
                <a:solidFill>
                  <a:srgbClr val="558ED5"/>
                </a:solidFill>
              </a:rPr>
              <a:t>#5.  Since managers usually make better talkers than listeners, subordinates need courage and tenacity to make their bosses hear what they do not want to hear.</a:t>
            </a:r>
            <a:endParaRPr lang="en-US" dirty="0">
              <a:solidFill>
                <a:srgbClr val="558ED5"/>
              </a:solidFill>
            </a:endParaRPr>
          </a:p>
        </p:txBody>
      </p:sp>
      <p:sp>
        <p:nvSpPr>
          <p:cNvPr id="11" name="TextBox 10"/>
          <p:cNvSpPr txBox="1"/>
          <p:nvPr/>
        </p:nvSpPr>
        <p:spPr>
          <a:xfrm>
            <a:off x="619538" y="4702781"/>
            <a:ext cx="7326042" cy="646331"/>
          </a:xfrm>
          <a:prstGeom prst="rect">
            <a:avLst/>
          </a:prstGeom>
          <a:noFill/>
        </p:spPr>
        <p:txBody>
          <a:bodyPr wrap="square" rtlCol="0">
            <a:spAutoFit/>
          </a:bodyPr>
          <a:lstStyle/>
          <a:p>
            <a:r>
              <a:rPr lang="en-US" dirty="0" smtClean="0">
                <a:solidFill>
                  <a:srgbClr val="558ED5"/>
                </a:solidFill>
              </a:rPr>
              <a:t># 6.  Being two-faced in not a vice, but a virtue for a program manager if he presents his two faces openly and candidly.</a:t>
            </a:r>
          </a:p>
        </p:txBody>
      </p:sp>
      <p:sp>
        <p:nvSpPr>
          <p:cNvPr id="12" name="TextBox 11"/>
          <p:cNvSpPr txBox="1"/>
          <p:nvPr/>
        </p:nvSpPr>
        <p:spPr>
          <a:xfrm>
            <a:off x="619538" y="5490331"/>
            <a:ext cx="7326042" cy="923330"/>
          </a:xfrm>
          <a:prstGeom prst="rect">
            <a:avLst/>
          </a:prstGeom>
          <a:noFill/>
        </p:spPr>
        <p:txBody>
          <a:bodyPr wrap="square" rtlCol="0">
            <a:spAutoFit/>
          </a:bodyPr>
          <a:lstStyle/>
          <a:p>
            <a:r>
              <a:rPr lang="en-US" dirty="0" smtClean="0"/>
              <a:t>#7.  Dissatisfaction with service tends to rise rapidly when the provider becomes bureaucratically bigger, more remote and less flexible, even if the costs are lower.</a:t>
            </a:r>
            <a:endParaRPr lang="en-US" dirty="0"/>
          </a:p>
        </p:txBody>
      </p:sp>
    </p:spTree>
    <p:extLst>
      <p:ext uri="{BB962C8B-B14F-4D97-AF65-F5344CB8AC3E}">
        <p14:creationId xmlns:p14="http://schemas.microsoft.com/office/powerpoint/2010/main" val="2656906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8704" y="449196"/>
            <a:ext cx="7047250" cy="523220"/>
          </a:xfrm>
          <a:prstGeom prst="rect">
            <a:avLst/>
          </a:prstGeom>
          <a:noFill/>
        </p:spPr>
        <p:txBody>
          <a:bodyPr wrap="square" rtlCol="0">
            <a:spAutoFit/>
          </a:bodyPr>
          <a:lstStyle/>
          <a:p>
            <a:pPr algn="ctr"/>
            <a:r>
              <a:rPr lang="en-US" sz="2800" dirty="0" smtClean="0"/>
              <a:t>Miles Seven Maxims</a:t>
            </a:r>
            <a:endParaRPr lang="en-US" sz="2800" dirty="0"/>
          </a:p>
        </p:txBody>
      </p:sp>
      <p:sp>
        <p:nvSpPr>
          <p:cNvPr id="7" name="TextBox 6"/>
          <p:cNvSpPr txBox="1"/>
          <p:nvPr/>
        </p:nvSpPr>
        <p:spPr>
          <a:xfrm>
            <a:off x="619538" y="1146227"/>
            <a:ext cx="7326042" cy="923330"/>
          </a:xfrm>
          <a:prstGeom prst="rect">
            <a:avLst/>
          </a:prstGeom>
          <a:noFill/>
        </p:spPr>
        <p:txBody>
          <a:bodyPr wrap="square" rtlCol="0">
            <a:spAutoFit/>
          </a:bodyPr>
          <a:lstStyle/>
          <a:p>
            <a:r>
              <a:rPr lang="en-US" dirty="0" smtClean="0"/>
              <a:t>#2.  The responsibility of every manager exceeds his authority, and if he tries to increase his authority to equal his responsibility, he is likely to diminish both.</a:t>
            </a:r>
            <a:endParaRPr lang="en-US" dirty="0"/>
          </a:p>
        </p:txBody>
      </p:sp>
      <p:sp>
        <p:nvSpPr>
          <p:cNvPr id="8" name="TextBox 7"/>
          <p:cNvSpPr txBox="1"/>
          <p:nvPr/>
        </p:nvSpPr>
        <p:spPr>
          <a:xfrm>
            <a:off x="619538" y="2084364"/>
            <a:ext cx="7326042" cy="923330"/>
          </a:xfrm>
          <a:prstGeom prst="rect">
            <a:avLst/>
          </a:prstGeom>
          <a:noFill/>
        </p:spPr>
        <p:txBody>
          <a:bodyPr wrap="square" rtlCol="0">
            <a:spAutoFit/>
          </a:bodyPr>
          <a:lstStyle/>
          <a:p>
            <a:r>
              <a:rPr lang="en-US" dirty="0" smtClean="0"/>
              <a:t>#3.  Managers at any level tend to think they can make better decisions than either their superiors or subordinates; Most managers seek to maximize delegation from superiors and minimize delegation to subordinates.</a:t>
            </a:r>
            <a:endParaRPr lang="en-US" dirty="0"/>
          </a:p>
        </p:txBody>
      </p:sp>
      <p:sp>
        <p:nvSpPr>
          <p:cNvPr id="9" name="TextBox 8"/>
          <p:cNvSpPr txBox="1"/>
          <p:nvPr/>
        </p:nvSpPr>
        <p:spPr>
          <a:xfrm>
            <a:off x="619538" y="3007694"/>
            <a:ext cx="7326042" cy="646331"/>
          </a:xfrm>
          <a:prstGeom prst="rect">
            <a:avLst/>
          </a:prstGeom>
          <a:noFill/>
        </p:spPr>
        <p:txBody>
          <a:bodyPr wrap="square" rtlCol="0">
            <a:spAutoFit/>
          </a:bodyPr>
          <a:lstStyle/>
          <a:p>
            <a:r>
              <a:rPr lang="en-US" dirty="0" smtClean="0"/>
              <a:t>#4.  Serving more than one master is neither improper nor unusually difficult, if the servant can get prompt resolution when masters disagree.</a:t>
            </a:r>
            <a:endParaRPr lang="en-US" dirty="0"/>
          </a:p>
        </p:txBody>
      </p:sp>
      <p:sp>
        <p:nvSpPr>
          <p:cNvPr id="10" name="TextBox 9"/>
          <p:cNvSpPr txBox="1"/>
          <p:nvPr/>
        </p:nvSpPr>
        <p:spPr>
          <a:xfrm>
            <a:off x="619538" y="3654025"/>
            <a:ext cx="7326042" cy="923330"/>
          </a:xfrm>
          <a:prstGeom prst="rect">
            <a:avLst/>
          </a:prstGeom>
          <a:noFill/>
        </p:spPr>
        <p:txBody>
          <a:bodyPr wrap="square" rtlCol="0">
            <a:spAutoFit/>
          </a:bodyPr>
          <a:lstStyle/>
          <a:p>
            <a:r>
              <a:rPr lang="en-US" dirty="0" smtClean="0"/>
              <a:t>#5.  Since managers usually make better talkers than listeners, subordinates need courage and tenacity to make their bosses hear what they do not want to hear.</a:t>
            </a:r>
            <a:endParaRPr lang="en-US" dirty="0"/>
          </a:p>
        </p:txBody>
      </p:sp>
      <p:sp>
        <p:nvSpPr>
          <p:cNvPr id="11" name="TextBox 10"/>
          <p:cNvSpPr txBox="1"/>
          <p:nvPr/>
        </p:nvSpPr>
        <p:spPr>
          <a:xfrm>
            <a:off x="619538" y="4577355"/>
            <a:ext cx="7326042" cy="646331"/>
          </a:xfrm>
          <a:prstGeom prst="rect">
            <a:avLst/>
          </a:prstGeom>
          <a:noFill/>
        </p:spPr>
        <p:txBody>
          <a:bodyPr wrap="square" rtlCol="0">
            <a:spAutoFit/>
          </a:bodyPr>
          <a:lstStyle/>
          <a:p>
            <a:r>
              <a:rPr lang="en-US" dirty="0" smtClean="0"/>
              <a:t># 6.  Being two-faced in not a vice, but a virtue for a program manager if he presents his two faces openly and candidly.</a:t>
            </a:r>
          </a:p>
        </p:txBody>
      </p:sp>
      <p:sp>
        <p:nvSpPr>
          <p:cNvPr id="12" name="TextBox 11"/>
          <p:cNvSpPr txBox="1"/>
          <p:nvPr/>
        </p:nvSpPr>
        <p:spPr>
          <a:xfrm>
            <a:off x="619538" y="5223686"/>
            <a:ext cx="7326042" cy="923330"/>
          </a:xfrm>
          <a:prstGeom prst="rect">
            <a:avLst/>
          </a:prstGeom>
          <a:noFill/>
        </p:spPr>
        <p:txBody>
          <a:bodyPr wrap="square" rtlCol="0">
            <a:spAutoFit/>
          </a:bodyPr>
          <a:lstStyle/>
          <a:p>
            <a:r>
              <a:rPr lang="en-US" dirty="0" smtClean="0"/>
              <a:t>#7.  Dissatisfaction with service tends to rise rapidly when the provider becomes bureaucratically bigger, more remote and less flexible, even if the costs are lower.</a:t>
            </a:r>
            <a:endParaRPr lang="en-US" dirty="0"/>
          </a:p>
        </p:txBody>
      </p:sp>
    </p:spTree>
    <p:extLst>
      <p:ext uri="{BB962C8B-B14F-4D97-AF65-F5344CB8AC3E}">
        <p14:creationId xmlns:p14="http://schemas.microsoft.com/office/powerpoint/2010/main" val="21099320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 pal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65" y="107373"/>
            <a:ext cx="4316224" cy="6858000"/>
          </a:xfrm>
          <a:prstGeom prst="rect">
            <a:avLst/>
          </a:prstGeom>
        </p:spPr>
      </p:pic>
      <p:pic>
        <p:nvPicPr>
          <p:cNvPr id="5" name="Picture 4" descr="18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65" y="47215"/>
            <a:ext cx="5348527" cy="6858000"/>
          </a:xfrm>
          <a:prstGeom prst="rect">
            <a:avLst/>
          </a:prstGeom>
        </p:spPr>
      </p:pic>
      <p:pic>
        <p:nvPicPr>
          <p:cNvPr id="8" name="Picture 7" descr="091909_rubik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365" y="762000"/>
            <a:ext cx="8128000" cy="6096000"/>
          </a:xfrm>
          <a:prstGeom prst="rect">
            <a:avLst/>
          </a:prstGeom>
        </p:spPr>
      </p:pic>
      <p:pic>
        <p:nvPicPr>
          <p:cNvPr id="9" name="Picture 8" descr="p-is-for-pentagon_worksheet-cursiv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997" y="214320"/>
            <a:ext cx="5136479" cy="6643680"/>
          </a:xfrm>
          <a:prstGeom prst="rect">
            <a:avLst/>
          </a:prstGeom>
        </p:spPr>
      </p:pic>
      <p:pic>
        <p:nvPicPr>
          <p:cNvPr id="10" name="Picture 9" descr="pentagon-labyrinth-804286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680" y="47215"/>
            <a:ext cx="6557114" cy="6229259"/>
          </a:xfrm>
          <a:prstGeom prst="rect">
            <a:avLst/>
          </a:prstGeom>
        </p:spPr>
      </p:pic>
      <p:pic>
        <p:nvPicPr>
          <p:cNvPr id="11" name="Picture 10" descr="pentagon 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0636"/>
            <a:ext cx="9088352" cy="6025091"/>
          </a:xfrm>
          <a:prstGeom prst="rect">
            <a:avLst/>
          </a:prstGeom>
        </p:spPr>
      </p:pic>
    </p:spTree>
    <p:extLst>
      <p:ext uri="{BB962C8B-B14F-4D97-AF65-F5344CB8AC3E}">
        <p14:creationId xmlns:p14="http://schemas.microsoft.com/office/powerpoint/2010/main" val="3142996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10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0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1000"/>
                            </p:stCondLst>
                            <p:childTnLst>
                              <p:par>
                                <p:cTn id="14" presetID="1" presetClass="exit" presetSubtype="0" fill="hold" nodeType="afterEffect">
                                  <p:stCondLst>
                                    <p:cond delay="1000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210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2000"/>
                            </p:stCondLst>
                            <p:childTnLst>
                              <p:par>
                                <p:cTn id="20" presetID="1" presetClass="exit" presetSubtype="0" fill="hold" nodeType="afterEffect">
                                  <p:stCondLst>
                                    <p:cond delay="1000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32000"/>
                            </p:stCondLst>
                            <p:childTnLst>
                              <p:par>
                                <p:cTn id="23" presetID="1" presetClass="entr" presetSubtype="0" fill="hold" nodeType="afterEffect">
                                  <p:stCondLst>
                                    <p:cond delay="10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33000"/>
                            </p:stCondLst>
                            <p:childTnLst>
                              <p:par>
                                <p:cTn id="26" presetID="1" presetClass="exit" presetSubtype="0" fill="hold" nodeType="afterEffect">
                                  <p:stCondLst>
                                    <p:cond delay="1000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p:stCondLst>
                              <p:cond delay="43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44000"/>
                            </p:stCondLst>
                            <p:childTnLst>
                              <p:par>
                                <p:cTn id="32" presetID="1" presetClass="exit" presetSubtype="0" fill="hold" nodeType="afterEffect">
                                  <p:stCondLst>
                                    <p:cond delay="1000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54000"/>
                            </p:stCondLst>
                            <p:childTnLst>
                              <p:par>
                                <p:cTn id="35" presetID="1" presetClass="entr" presetSubtype="0" fill="hold"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38984"/>
            <a:ext cx="8993075" cy="175432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Miles Law and Other  Eponymous Minutiae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1375749" y="4818915"/>
            <a:ext cx="5617058" cy="830997"/>
          </a:xfrm>
          <a:prstGeom prst="rect">
            <a:avLst/>
          </a:prstGeom>
          <a:noFill/>
        </p:spPr>
        <p:txBody>
          <a:bodyPr wrap="square" rtlCol="0">
            <a:spAutoFit/>
          </a:bodyPr>
          <a:lstStyle/>
          <a:p>
            <a:pPr algn="ctr"/>
            <a:r>
              <a:rPr lang="en-US" sz="2400" b="1" dirty="0" smtClean="0"/>
              <a:t>ASMC Luncheon 15 October</a:t>
            </a:r>
          </a:p>
          <a:p>
            <a:pPr algn="ctr"/>
            <a:r>
              <a:rPr lang="en-US" sz="2400" b="1" dirty="0" smtClean="0"/>
              <a:t>Lou Crenshaw </a:t>
            </a:r>
            <a:endParaRPr lang="en-US" sz="2400" b="1" dirty="0"/>
          </a:p>
        </p:txBody>
      </p:sp>
      <p:pic>
        <p:nvPicPr>
          <p:cNvPr id="2" name="Picture 1" descr="logo-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749" y="140451"/>
            <a:ext cx="1782828" cy="1782828"/>
          </a:xfrm>
          <a:prstGeom prst="rect">
            <a:avLst/>
          </a:prstGeom>
        </p:spPr>
      </p:pic>
    </p:spTree>
    <p:extLst>
      <p:ext uri="{BB962C8B-B14F-4D97-AF65-F5344CB8AC3E}">
        <p14:creationId xmlns:p14="http://schemas.microsoft.com/office/powerpoint/2010/main" val="4458942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628" y="880874"/>
            <a:ext cx="7147503" cy="5601533"/>
          </a:xfrm>
          <a:prstGeom prst="rect">
            <a:avLst/>
          </a:prstGeom>
        </p:spPr>
        <p:txBody>
          <a:bodyPr wrap="square">
            <a:spAutoFit/>
          </a:bodyPr>
          <a:lstStyle/>
          <a:p>
            <a:pPr marL="285750" indent="-285750">
              <a:buFont typeface="Arial"/>
              <a:buChar char="•"/>
            </a:pPr>
            <a:r>
              <a:rPr lang="en-US" sz="2000" b="1" dirty="0">
                <a:latin typeface="Comic Sans MS"/>
                <a:cs typeface="Comic Sans MS"/>
              </a:rPr>
              <a:t>Keep them simple</a:t>
            </a:r>
            <a:r>
              <a:rPr lang="en-US" sz="2000" dirty="0">
                <a:latin typeface="Comic Sans MS"/>
                <a:cs typeface="Comic Sans MS"/>
              </a:rPr>
              <a:t>.  Pictures and graphs are best.  Use few words.  Remember people will be reading the slides and not listening to you if there are words on the them</a:t>
            </a:r>
            <a:r>
              <a:rPr lang="en-US" sz="2000" dirty="0" smtClean="0">
                <a:latin typeface="Comic Sans MS"/>
                <a:cs typeface="Comic Sans MS"/>
              </a:rPr>
              <a:t>.</a:t>
            </a:r>
          </a:p>
          <a:p>
            <a:pPr marL="285750" indent="-285750">
              <a:buFont typeface="Arial"/>
              <a:buChar char="•"/>
            </a:pPr>
            <a:endParaRPr lang="en-US" sz="2000" dirty="0">
              <a:latin typeface="Comic Sans MS"/>
              <a:cs typeface="Comic Sans MS"/>
            </a:endParaRPr>
          </a:p>
          <a:p>
            <a:pPr marL="285750" indent="-285750">
              <a:buFont typeface="Arial"/>
              <a:buChar char="•"/>
            </a:pPr>
            <a:r>
              <a:rPr lang="en-US" sz="2000" dirty="0">
                <a:latin typeface="Comic Sans MS"/>
                <a:cs typeface="Comic Sans MS"/>
              </a:rPr>
              <a:t>Make sure the words are </a:t>
            </a:r>
            <a:r>
              <a:rPr lang="en-US" sz="2000" b="1" dirty="0">
                <a:latin typeface="Comic Sans MS"/>
                <a:cs typeface="Comic Sans MS"/>
              </a:rPr>
              <a:t>spelled correctl</a:t>
            </a:r>
            <a:r>
              <a:rPr lang="en-US" sz="2000" dirty="0">
                <a:latin typeface="Comic Sans MS"/>
                <a:cs typeface="Comic Sans MS"/>
              </a:rPr>
              <a:t>y.  Most Admirals and Generals spend more time checking the spelling on slides than either reading what the words say or listening to you. One misspelling and you are labeled an Idiot For Life and all future slides are null and void</a:t>
            </a:r>
            <a:r>
              <a:rPr lang="en-US" sz="2000" dirty="0" smtClean="0">
                <a:latin typeface="Comic Sans MS"/>
                <a:cs typeface="Comic Sans MS"/>
              </a:rPr>
              <a:t>!</a:t>
            </a:r>
          </a:p>
          <a:p>
            <a:pPr marL="285750" indent="-285750">
              <a:buFont typeface="Arial"/>
              <a:buChar char="•"/>
            </a:pPr>
            <a:endParaRPr lang="en-US" sz="2000" b="1" dirty="0">
              <a:latin typeface="Comic Sans MS"/>
              <a:cs typeface="Comic Sans MS"/>
            </a:endParaRPr>
          </a:p>
          <a:p>
            <a:pPr marL="285750" indent="-285750">
              <a:buFont typeface="Arial"/>
              <a:buChar char="•"/>
            </a:pPr>
            <a:r>
              <a:rPr lang="en-US" sz="2000" b="1" dirty="0">
                <a:latin typeface="Comic Sans MS"/>
                <a:cs typeface="Comic Sans MS"/>
              </a:rPr>
              <a:t>Have a time budget</a:t>
            </a:r>
            <a:r>
              <a:rPr lang="en-US" sz="2000" dirty="0">
                <a:latin typeface="Comic Sans MS"/>
                <a:cs typeface="Comic Sans MS"/>
              </a:rPr>
              <a:t> for your slides.  It’s hard to spend less than 5 minutes on a slide.  If you have to spend less that that, then you probably don’t need it</a:t>
            </a:r>
            <a:r>
              <a:rPr lang="en-US" sz="2000" dirty="0" smtClean="0">
                <a:latin typeface="Comic Sans MS"/>
                <a:cs typeface="Comic Sans MS"/>
              </a:rPr>
              <a:t>.</a:t>
            </a:r>
          </a:p>
          <a:p>
            <a:pPr marL="285750" indent="-285750">
              <a:buFont typeface="Arial"/>
              <a:buChar char="•"/>
            </a:pPr>
            <a:endParaRPr lang="en-US" sz="2000" dirty="0">
              <a:latin typeface="Comic Sans MS"/>
              <a:cs typeface="Comic Sans MS"/>
            </a:endParaRPr>
          </a:p>
          <a:p>
            <a:pPr marL="285750" indent="-285750">
              <a:buFont typeface="Arial"/>
              <a:buChar char="•"/>
            </a:pPr>
            <a:r>
              <a:rPr lang="en-US" sz="2000" b="1" dirty="0">
                <a:latin typeface="Comic Sans MS"/>
                <a:cs typeface="Comic Sans MS"/>
              </a:rPr>
              <a:t>DON”T READ THE SLIDES!! </a:t>
            </a:r>
            <a:r>
              <a:rPr lang="en-US" sz="2000" dirty="0">
                <a:latin typeface="Comic Sans MS"/>
                <a:cs typeface="Comic Sans MS"/>
              </a:rPr>
              <a:t>Guess what?  Everyone in the room can read</a:t>
            </a:r>
            <a:r>
              <a:rPr lang="en-US" sz="2000" dirty="0" smtClean="0">
                <a:latin typeface="Comic Sans MS"/>
                <a:cs typeface="Comic Sans MS"/>
              </a:rPr>
              <a:t>.</a:t>
            </a:r>
          </a:p>
          <a:p>
            <a:pPr marL="285750" indent="-285750">
              <a:buFont typeface="Arial"/>
              <a:buChar char="•"/>
            </a:pPr>
            <a:endParaRPr lang="en-US" dirty="0">
              <a:latin typeface="Comic Sans MS"/>
              <a:cs typeface="Comic Sans MS"/>
            </a:endParaRPr>
          </a:p>
        </p:txBody>
      </p:sp>
      <p:sp>
        <p:nvSpPr>
          <p:cNvPr id="5" name="TextBox 4"/>
          <p:cNvSpPr txBox="1"/>
          <p:nvPr/>
        </p:nvSpPr>
        <p:spPr>
          <a:xfrm>
            <a:off x="846628" y="6447164"/>
            <a:ext cx="4916961" cy="276999"/>
          </a:xfrm>
          <a:prstGeom prst="rect">
            <a:avLst/>
          </a:prstGeom>
          <a:noFill/>
        </p:spPr>
        <p:txBody>
          <a:bodyPr wrap="square" rtlCol="0">
            <a:spAutoFit/>
          </a:bodyPr>
          <a:lstStyle/>
          <a:p>
            <a:r>
              <a:rPr lang="en-US" sz="1200" i="1" dirty="0" smtClean="0"/>
              <a:t>From Power Counter-point, CCA Website</a:t>
            </a:r>
            <a:endParaRPr lang="en-US" sz="1200" i="1" dirty="0"/>
          </a:p>
        </p:txBody>
      </p:sp>
      <p:sp>
        <p:nvSpPr>
          <p:cNvPr id="6" name="TextBox 5"/>
          <p:cNvSpPr txBox="1"/>
          <p:nvPr/>
        </p:nvSpPr>
        <p:spPr>
          <a:xfrm>
            <a:off x="1269943" y="227922"/>
            <a:ext cx="6170623" cy="369332"/>
          </a:xfrm>
          <a:prstGeom prst="rect">
            <a:avLst/>
          </a:prstGeom>
          <a:noFill/>
        </p:spPr>
        <p:txBody>
          <a:bodyPr wrap="square" rtlCol="0">
            <a:spAutoFit/>
          </a:bodyPr>
          <a:lstStyle/>
          <a:p>
            <a:pPr algn="ctr"/>
            <a:r>
              <a:rPr lang="en-US" dirty="0" smtClean="0"/>
              <a:t>When it comes to PowerPoint slides:</a:t>
            </a:r>
            <a:endParaRPr lang="en-US" dirty="0"/>
          </a:p>
        </p:txBody>
      </p:sp>
    </p:spTree>
    <p:extLst>
      <p:ext uri="{BB962C8B-B14F-4D97-AF65-F5344CB8AC3E}">
        <p14:creationId xmlns:p14="http://schemas.microsoft.com/office/powerpoint/2010/main" val="2773655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783" y="1134756"/>
            <a:ext cx="8287195" cy="4154983"/>
          </a:xfrm>
          <a:prstGeom prst="rect">
            <a:avLst/>
          </a:prstGeom>
        </p:spPr>
        <p:txBody>
          <a:bodyPr wrap="square">
            <a:spAutoFit/>
          </a:bodyPr>
          <a:lstStyle/>
          <a:p>
            <a:pPr marL="285750" indent="-285750">
              <a:buFont typeface="Arial"/>
              <a:buChar char="•"/>
            </a:pPr>
            <a:r>
              <a:rPr lang="en-US" sz="2400" dirty="0" smtClean="0">
                <a:latin typeface="Comic Sans MS"/>
                <a:cs typeface="Comic Sans MS"/>
              </a:rPr>
              <a:t>Make </a:t>
            </a:r>
            <a:r>
              <a:rPr lang="en-US" sz="2400" dirty="0">
                <a:latin typeface="Comic Sans MS"/>
                <a:cs typeface="Comic Sans MS"/>
              </a:rPr>
              <a:t>sure the material on the </a:t>
            </a:r>
            <a:r>
              <a:rPr lang="en-US" sz="2400" b="1" dirty="0">
                <a:latin typeface="Comic Sans MS"/>
                <a:cs typeface="Comic Sans MS"/>
              </a:rPr>
              <a:t>slide is large </a:t>
            </a:r>
            <a:r>
              <a:rPr lang="en-US" sz="2400" dirty="0">
                <a:latin typeface="Comic Sans MS"/>
                <a:cs typeface="Comic Sans MS"/>
              </a:rPr>
              <a:t>enough </a:t>
            </a:r>
            <a:r>
              <a:rPr lang="en-US" sz="2400" dirty="0" smtClean="0">
                <a:latin typeface="Comic Sans MS"/>
                <a:cs typeface="Comic Sans MS"/>
              </a:rPr>
              <a:t>so that </a:t>
            </a:r>
            <a:r>
              <a:rPr lang="en-US" sz="2400" dirty="0">
                <a:latin typeface="Comic Sans MS"/>
                <a:cs typeface="Comic Sans MS"/>
              </a:rPr>
              <a:t>it can be seen in the back.  I hate it when someone flashes up a slide with a 50 element spreadsheet and says, ” You probably can’t see this, but……..”  Why waste my time with something I can’t see</a:t>
            </a:r>
            <a:r>
              <a:rPr lang="en-US" sz="2400" dirty="0" smtClean="0">
                <a:latin typeface="Comic Sans MS"/>
                <a:cs typeface="Comic Sans MS"/>
              </a:rPr>
              <a:t>?</a:t>
            </a:r>
          </a:p>
          <a:p>
            <a:pPr marL="285750" indent="-285750">
              <a:buFont typeface="Arial"/>
              <a:buChar char="•"/>
            </a:pPr>
            <a:endParaRPr lang="en-US" sz="2400" b="1" dirty="0">
              <a:latin typeface="Comic Sans MS"/>
              <a:cs typeface="Comic Sans MS"/>
            </a:endParaRPr>
          </a:p>
          <a:p>
            <a:pPr marL="285750" indent="-285750">
              <a:buFont typeface="Arial"/>
              <a:buChar char="•"/>
            </a:pPr>
            <a:r>
              <a:rPr lang="en-US" sz="2400" b="1" dirty="0">
                <a:latin typeface="Comic Sans MS"/>
                <a:cs typeface="Comic Sans MS"/>
              </a:rPr>
              <a:t>Don’t read the slides</a:t>
            </a:r>
            <a:r>
              <a:rPr lang="en-US" sz="2400" dirty="0">
                <a:latin typeface="Comic Sans MS"/>
                <a:cs typeface="Comic Sans MS"/>
              </a:rPr>
              <a:t>!! (Did I already say that?  It’s worth repeating</a:t>
            </a:r>
            <a:r>
              <a:rPr lang="en-US" sz="2400" b="1" dirty="0">
                <a:latin typeface="Comic Sans MS"/>
                <a:cs typeface="Comic Sans MS"/>
              </a:rPr>
              <a:t>…..Don’t read the slides</a:t>
            </a:r>
            <a:r>
              <a:rPr lang="en-US" sz="2400" b="1" dirty="0" smtClean="0">
                <a:latin typeface="Comic Sans MS"/>
                <a:cs typeface="Comic Sans MS"/>
              </a:rPr>
              <a:t>)</a:t>
            </a:r>
          </a:p>
          <a:p>
            <a:endParaRPr lang="en-US" sz="2400" b="1" dirty="0">
              <a:latin typeface="Comic Sans MS"/>
              <a:cs typeface="Comic Sans MS"/>
            </a:endParaRPr>
          </a:p>
          <a:p>
            <a:pPr marL="285750" indent="-285750">
              <a:buFont typeface="Arial"/>
              <a:buChar char="•"/>
            </a:pPr>
            <a:r>
              <a:rPr lang="en-US" sz="2400" b="1" dirty="0">
                <a:latin typeface="Comic Sans MS"/>
                <a:cs typeface="Comic Sans MS"/>
              </a:rPr>
              <a:t>Don’t use Power Point</a:t>
            </a:r>
            <a:r>
              <a:rPr lang="en-US" sz="2400" dirty="0">
                <a:latin typeface="Comic Sans MS"/>
                <a:cs typeface="Comic Sans MS"/>
              </a:rPr>
              <a:t>. </a:t>
            </a:r>
          </a:p>
        </p:txBody>
      </p:sp>
      <p:sp>
        <p:nvSpPr>
          <p:cNvPr id="5" name="TextBox 4"/>
          <p:cNvSpPr txBox="1"/>
          <p:nvPr/>
        </p:nvSpPr>
        <p:spPr>
          <a:xfrm>
            <a:off x="846628" y="6447164"/>
            <a:ext cx="4916961" cy="276999"/>
          </a:xfrm>
          <a:prstGeom prst="rect">
            <a:avLst/>
          </a:prstGeom>
          <a:noFill/>
        </p:spPr>
        <p:txBody>
          <a:bodyPr wrap="square" rtlCol="0">
            <a:spAutoFit/>
          </a:bodyPr>
          <a:lstStyle/>
          <a:p>
            <a:r>
              <a:rPr lang="en-US" sz="1200" i="1" dirty="0" smtClean="0"/>
              <a:t>From Power Counter-point, CCA Website</a:t>
            </a:r>
            <a:endParaRPr lang="en-US" sz="1200" i="1" dirty="0"/>
          </a:p>
        </p:txBody>
      </p:sp>
      <p:sp>
        <p:nvSpPr>
          <p:cNvPr id="6" name="TextBox 5"/>
          <p:cNvSpPr txBox="1"/>
          <p:nvPr/>
        </p:nvSpPr>
        <p:spPr>
          <a:xfrm>
            <a:off x="1269943" y="227922"/>
            <a:ext cx="6170623" cy="369332"/>
          </a:xfrm>
          <a:prstGeom prst="rect">
            <a:avLst/>
          </a:prstGeom>
          <a:noFill/>
        </p:spPr>
        <p:txBody>
          <a:bodyPr wrap="square" rtlCol="0">
            <a:spAutoFit/>
          </a:bodyPr>
          <a:lstStyle/>
          <a:p>
            <a:pPr algn="ctr"/>
            <a:r>
              <a:rPr lang="en-US" dirty="0" smtClean="0"/>
              <a:t>When it comes to PowerPoint slides:</a:t>
            </a:r>
            <a:endParaRPr lang="en-US" dirty="0"/>
          </a:p>
        </p:txBody>
      </p:sp>
    </p:spTree>
    <p:extLst>
      <p:ext uri="{BB962C8B-B14F-4D97-AF65-F5344CB8AC3E}">
        <p14:creationId xmlns:p14="http://schemas.microsoft.com/office/powerpoint/2010/main" val="829647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38984"/>
            <a:ext cx="8993075" cy="175432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Miles Law and Other  Eponymous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inutae</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1375749" y="4818915"/>
            <a:ext cx="5617058" cy="830997"/>
          </a:xfrm>
          <a:prstGeom prst="rect">
            <a:avLst/>
          </a:prstGeom>
          <a:noFill/>
        </p:spPr>
        <p:txBody>
          <a:bodyPr wrap="square" rtlCol="0">
            <a:spAutoFit/>
          </a:bodyPr>
          <a:lstStyle/>
          <a:p>
            <a:pPr algn="ctr"/>
            <a:r>
              <a:rPr lang="en-US" sz="2400" b="1" dirty="0" smtClean="0"/>
              <a:t>ASMC Luncheon 15 October</a:t>
            </a:r>
          </a:p>
          <a:p>
            <a:pPr algn="ctr"/>
            <a:r>
              <a:rPr lang="en-US" sz="2400" b="1" dirty="0" smtClean="0"/>
              <a:t>Lou Crenshaw </a:t>
            </a:r>
            <a:endParaRPr lang="en-US" sz="2400" b="1" dirty="0"/>
          </a:p>
        </p:txBody>
      </p:sp>
      <p:pic>
        <p:nvPicPr>
          <p:cNvPr id="2" name="Picture 1" descr="logo-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411" y="423283"/>
            <a:ext cx="1800197" cy="1813916"/>
          </a:xfrm>
          <a:prstGeom prst="rect">
            <a:avLst/>
          </a:prstGeom>
        </p:spPr>
      </p:pic>
    </p:spTree>
    <p:extLst>
      <p:ext uri="{BB962C8B-B14F-4D97-AF65-F5344CB8AC3E}">
        <p14:creationId xmlns:p14="http://schemas.microsoft.com/office/powerpoint/2010/main" val="7267716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7709511"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Work expands so as to fill the time available for completion</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3835682" y="4664729"/>
            <a:ext cx="5004389" cy="707886"/>
          </a:xfrm>
          <a:prstGeom prst="rect">
            <a:avLst/>
          </a:prstGeom>
          <a:noFill/>
          <a:ln>
            <a:solidFill>
              <a:schemeClr val="tx1"/>
            </a:solidFill>
          </a:ln>
          <a:effectLst/>
        </p:spPr>
        <p:txBody>
          <a:bodyPr wrap="square" rtlCol="0">
            <a:spAutoFit/>
          </a:bodyPr>
          <a:lstStyle/>
          <a:p>
            <a:r>
              <a:rPr lang="en-US" sz="2000" dirty="0" smtClean="0"/>
              <a:t>Parkinson’s Law first published in 1955 in </a:t>
            </a:r>
            <a:r>
              <a:rPr lang="en-US" sz="2000" u="sng" dirty="0" smtClean="0"/>
              <a:t>The Economist</a:t>
            </a:r>
            <a:endParaRPr lang="en-US" sz="2000" u="sng" dirty="0"/>
          </a:p>
        </p:txBody>
      </p:sp>
      <p:pic>
        <p:nvPicPr>
          <p:cNvPr id="4" name="Picture 3" descr="canstockphoto139381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1" y="3015399"/>
            <a:ext cx="3298660" cy="3298660"/>
          </a:xfrm>
          <a:prstGeom prst="rect">
            <a:avLst/>
          </a:prstGeom>
        </p:spPr>
      </p:pic>
      <p:sp>
        <p:nvSpPr>
          <p:cNvPr id="5" name="TextBox 4"/>
          <p:cNvSpPr txBox="1"/>
          <p:nvPr/>
        </p:nvSpPr>
        <p:spPr>
          <a:xfrm>
            <a:off x="999270" y="6206337"/>
            <a:ext cx="1826479" cy="215444"/>
          </a:xfrm>
          <a:prstGeom prst="rect">
            <a:avLst/>
          </a:prstGeom>
          <a:noFill/>
        </p:spPr>
        <p:txBody>
          <a:bodyPr wrap="square" rtlCol="0">
            <a:spAutoFit/>
          </a:bodyPr>
          <a:lstStyle/>
          <a:p>
            <a:r>
              <a:rPr lang="en-US" sz="800" dirty="0">
                <a:solidFill>
                  <a:schemeClr val="tx2">
                    <a:lumMod val="60000"/>
                    <a:lumOff val="40000"/>
                  </a:schemeClr>
                </a:solidFill>
              </a:rPr>
              <a:t>© Can Stock Photo Inc. / </a:t>
            </a:r>
            <a:r>
              <a:rPr lang="en-US" sz="800" dirty="0" err="1">
                <a:solidFill>
                  <a:schemeClr val="tx2">
                    <a:lumMod val="60000"/>
                    <a:lumOff val="40000"/>
                  </a:schemeClr>
                </a:solidFill>
              </a:rPr>
              <a:t>iqoncept</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151894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0" y="249195"/>
            <a:ext cx="7709511" cy="488491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If you wait until the last minute, it only takes a minute to do.</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3807125" y="4468693"/>
            <a:ext cx="5004389" cy="400110"/>
          </a:xfrm>
          <a:prstGeom prst="rect">
            <a:avLst/>
          </a:prstGeom>
          <a:noFill/>
          <a:ln>
            <a:solidFill>
              <a:schemeClr val="tx1"/>
            </a:solidFill>
          </a:ln>
          <a:effectLst/>
        </p:spPr>
        <p:txBody>
          <a:bodyPr wrap="square" rtlCol="0">
            <a:spAutoFit/>
          </a:bodyPr>
          <a:lstStyle/>
          <a:p>
            <a:r>
              <a:rPr lang="en-US" sz="2000" dirty="0" smtClean="0"/>
              <a:t>Stock-Sanford Corollary to Parkinson’s Law</a:t>
            </a:r>
            <a:endParaRPr lang="en-US" sz="2000" u="sng" dirty="0"/>
          </a:p>
        </p:txBody>
      </p:sp>
      <p:pic>
        <p:nvPicPr>
          <p:cNvPr id="4" name="Picture 3" descr="canstockphoto123873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84" y="2825750"/>
            <a:ext cx="3089561" cy="3708400"/>
          </a:xfrm>
          <a:prstGeom prst="rect">
            <a:avLst/>
          </a:prstGeom>
        </p:spPr>
      </p:pic>
      <p:sp>
        <p:nvSpPr>
          <p:cNvPr id="5" name="TextBox 4"/>
          <p:cNvSpPr txBox="1"/>
          <p:nvPr/>
        </p:nvSpPr>
        <p:spPr>
          <a:xfrm>
            <a:off x="328084" y="6534150"/>
            <a:ext cx="2855463" cy="215444"/>
          </a:xfrm>
          <a:prstGeom prst="rect">
            <a:avLst/>
          </a:prstGeom>
          <a:noFill/>
        </p:spPr>
        <p:txBody>
          <a:bodyPr wrap="square" rtlCol="0">
            <a:spAutoFit/>
          </a:bodyPr>
          <a:lstStyle/>
          <a:p>
            <a:r>
              <a:rPr lang="en-US" sz="800" dirty="0">
                <a:solidFill>
                  <a:srgbClr val="558ED5"/>
                </a:solidFill>
              </a:rPr>
              <a:t>© Can Stock Photo Inc. / </a:t>
            </a:r>
            <a:r>
              <a:rPr lang="en-US" sz="800" dirty="0" err="1">
                <a:solidFill>
                  <a:srgbClr val="558ED5"/>
                </a:solidFill>
              </a:rPr>
              <a:t>kikkerdirk</a:t>
            </a:r>
            <a:endParaRPr lang="en-US" sz="800" dirty="0">
              <a:solidFill>
                <a:srgbClr val="558ED5"/>
              </a:solidFill>
            </a:endParaRPr>
          </a:p>
        </p:txBody>
      </p:sp>
    </p:spTree>
    <p:extLst>
      <p:ext uri="{BB962C8B-B14F-4D97-AF65-F5344CB8AC3E}">
        <p14:creationId xmlns:p14="http://schemas.microsoft.com/office/powerpoint/2010/main" val="269342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658" y="125707"/>
            <a:ext cx="7407422" cy="4819428"/>
          </a:xfrm>
          <a:prstGeom prst="rect">
            <a:avLst/>
          </a:prstGeom>
          <a:noFill/>
        </p:spPr>
        <p:txBody>
          <a:bodyPr wrap="square" lIns="91440" tIns="45720" rIns="91440" bIns="45720">
            <a:norm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The time spent on any item of the agenda </a:t>
            </a:r>
            <a:r>
              <a:rPr lang="en-US" sz="54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will be in inverse proportion to the sum of money involved</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TextBox 2"/>
          <p:cNvSpPr txBox="1"/>
          <p:nvPr/>
        </p:nvSpPr>
        <p:spPr>
          <a:xfrm>
            <a:off x="5014492" y="4850561"/>
            <a:ext cx="3374556" cy="400110"/>
          </a:xfrm>
          <a:prstGeom prst="rect">
            <a:avLst/>
          </a:prstGeom>
          <a:noFill/>
          <a:ln>
            <a:solidFill>
              <a:schemeClr val="tx1"/>
            </a:solidFill>
          </a:ln>
          <a:effectLst/>
        </p:spPr>
        <p:txBody>
          <a:bodyPr wrap="square" rtlCol="0">
            <a:spAutoFit/>
          </a:bodyPr>
          <a:lstStyle/>
          <a:p>
            <a:r>
              <a:rPr lang="en-US" sz="2000" dirty="0" smtClean="0"/>
              <a:t>Parkinson’s Law of Triviality</a:t>
            </a:r>
            <a:endParaRPr lang="en-US" sz="2000" u="sng" dirty="0"/>
          </a:p>
        </p:txBody>
      </p:sp>
      <p:grpSp>
        <p:nvGrpSpPr>
          <p:cNvPr id="12" name="Group 11"/>
          <p:cNvGrpSpPr/>
          <p:nvPr/>
        </p:nvGrpSpPr>
        <p:grpSpPr>
          <a:xfrm>
            <a:off x="179917" y="3491944"/>
            <a:ext cx="3875175" cy="3126897"/>
            <a:chOff x="179917" y="3491944"/>
            <a:chExt cx="3875175" cy="3126897"/>
          </a:xfrm>
        </p:grpSpPr>
        <p:pic>
          <p:nvPicPr>
            <p:cNvPr id="4" name="Picture 3" descr="canstockphoto82456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17" y="3491944"/>
              <a:ext cx="3875175" cy="2906381"/>
            </a:xfrm>
            <a:prstGeom prst="rect">
              <a:avLst/>
            </a:prstGeom>
          </p:spPr>
        </p:pic>
        <p:sp>
          <p:nvSpPr>
            <p:cNvPr id="6" name="TextBox 5"/>
            <p:cNvSpPr txBox="1"/>
            <p:nvPr/>
          </p:nvSpPr>
          <p:spPr>
            <a:xfrm>
              <a:off x="179917" y="5893066"/>
              <a:ext cx="1725084" cy="307777"/>
            </a:xfrm>
            <a:prstGeom prst="rect">
              <a:avLst/>
            </a:prstGeom>
            <a:noFill/>
          </p:spPr>
          <p:txBody>
            <a:bodyPr wrap="square" rtlCol="0">
              <a:spAutoFit/>
            </a:bodyPr>
            <a:lstStyle/>
            <a:p>
              <a:r>
                <a:rPr lang="en-US" sz="1400" dirty="0" smtClean="0"/>
                <a:t>Global Nuclear War</a:t>
              </a:r>
              <a:endParaRPr lang="en-US" sz="1400" dirty="0"/>
            </a:p>
          </p:txBody>
        </p:sp>
        <p:sp>
          <p:nvSpPr>
            <p:cNvPr id="8" name="Rectangle 7"/>
            <p:cNvSpPr/>
            <p:nvPr/>
          </p:nvSpPr>
          <p:spPr>
            <a:xfrm>
              <a:off x="179917" y="6403397"/>
              <a:ext cx="1582484" cy="215444"/>
            </a:xfrm>
            <a:prstGeom prst="rect">
              <a:avLst/>
            </a:prstGeom>
          </p:spPr>
          <p:txBody>
            <a:bodyPr wrap="none">
              <a:spAutoFit/>
            </a:bodyPr>
            <a:lstStyle/>
            <a:p>
              <a:r>
                <a:rPr lang="en-US" sz="800" dirty="0">
                  <a:solidFill>
                    <a:srgbClr val="558ED5"/>
                  </a:solidFill>
                </a:rPr>
                <a:t>© Can Stock Photo Inc. / </a:t>
              </a:r>
              <a:r>
                <a:rPr lang="en-US" sz="800" dirty="0" err="1">
                  <a:solidFill>
                    <a:srgbClr val="558ED5"/>
                  </a:solidFill>
                </a:rPr>
                <a:t>mmaxer</a:t>
              </a:r>
              <a:endParaRPr lang="en-US" sz="800" dirty="0">
                <a:solidFill>
                  <a:srgbClr val="558ED5"/>
                </a:solidFill>
              </a:endParaRPr>
            </a:p>
          </p:txBody>
        </p:sp>
        <p:sp>
          <p:nvSpPr>
            <p:cNvPr id="9" name="TextBox 8"/>
            <p:cNvSpPr txBox="1"/>
            <p:nvPr/>
          </p:nvSpPr>
          <p:spPr>
            <a:xfrm>
              <a:off x="2531092" y="6046954"/>
              <a:ext cx="1524000" cy="307777"/>
            </a:xfrm>
            <a:prstGeom prst="rect">
              <a:avLst/>
            </a:prstGeom>
            <a:noFill/>
          </p:spPr>
          <p:txBody>
            <a:bodyPr wrap="square" rtlCol="0">
              <a:spAutoFit/>
            </a:bodyPr>
            <a:lstStyle/>
            <a:p>
              <a:r>
                <a:rPr lang="en-US" sz="1400" dirty="0" smtClean="0"/>
                <a:t>CFC Campaign</a:t>
              </a:r>
              <a:endParaRPr lang="en-US" sz="1400" dirty="0"/>
            </a:p>
          </p:txBody>
        </p:sp>
        <p:pic>
          <p:nvPicPr>
            <p:cNvPr id="10" name="Picture 9" descr="256px-Trinity_Test_Mushroom_Cloud_10s_2.jpg"/>
            <p:cNvPicPr>
              <a:picLocks noChangeAspect="1"/>
            </p:cNvPicPr>
            <p:nvPr/>
          </p:nvPicPr>
          <p:blipFill rotWithShape="1">
            <a:blip r:embed="rId3">
              <a:extLst>
                <a:ext uri="{28A0092B-C50C-407E-A947-70E740481C1C}">
                  <a14:useLocalDpi xmlns:a14="http://schemas.microsoft.com/office/drawing/2010/main" val="0"/>
                </a:ext>
              </a:extLst>
            </a:blip>
            <a:srcRect l="9749" t="51581" r="13207"/>
            <a:stretch/>
          </p:blipFill>
          <p:spPr>
            <a:xfrm>
              <a:off x="440994" y="4866012"/>
              <a:ext cx="1093664" cy="791811"/>
            </a:xfrm>
            <a:prstGeom prst="rect">
              <a:avLst/>
            </a:prstGeom>
          </p:spPr>
        </p:pic>
        <p:pic>
          <p:nvPicPr>
            <p:cNvPr id="11" name="Picture 10" descr="cfc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924" y="5421554"/>
              <a:ext cx="885202" cy="472537"/>
            </a:xfrm>
            <a:prstGeom prst="rect">
              <a:avLst/>
            </a:prstGeom>
          </p:spPr>
        </p:pic>
      </p:grpSp>
    </p:spTree>
    <p:extLst>
      <p:ext uri="{BB962C8B-B14F-4D97-AF65-F5344CB8AC3E}">
        <p14:creationId xmlns:p14="http://schemas.microsoft.com/office/powerpoint/2010/main" val="355155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CCA_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CCA_PP.potx</Template>
  <TotalTime>1518</TotalTime>
  <Words>1447</Words>
  <Application>Microsoft Macintosh PowerPoint</Application>
  <PresentationFormat>On-screen Show (4:3)</PresentationFormat>
  <Paragraphs>102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CCA_PP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Crenshaw</dc:creator>
  <cp:lastModifiedBy>Lou Crenshaw</cp:lastModifiedBy>
  <cp:revision>44</cp:revision>
  <dcterms:created xsi:type="dcterms:W3CDTF">2013-10-24T16:58:35Z</dcterms:created>
  <dcterms:modified xsi:type="dcterms:W3CDTF">2014-10-11T15:17:06Z</dcterms:modified>
</cp:coreProperties>
</file>