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1135" r:id="rId2"/>
    <p:sldId id="1448" r:id="rId3"/>
    <p:sldId id="1447" r:id="rId4"/>
    <p:sldId id="288" r:id="rId5"/>
    <p:sldId id="297" r:id="rId6"/>
    <p:sldId id="298" r:id="rId7"/>
    <p:sldId id="1396" r:id="rId8"/>
    <p:sldId id="1387" r:id="rId9"/>
    <p:sldId id="1388" r:id="rId10"/>
    <p:sldId id="305" r:id="rId11"/>
    <p:sldId id="1399" r:id="rId12"/>
    <p:sldId id="1397" r:id="rId13"/>
    <p:sldId id="1398" r:id="rId14"/>
    <p:sldId id="1406" r:id="rId15"/>
    <p:sldId id="1389" r:id="rId16"/>
    <p:sldId id="1390" r:id="rId17"/>
    <p:sldId id="1392" r:id="rId18"/>
    <p:sldId id="1393" r:id="rId19"/>
    <p:sldId id="1395" r:id="rId20"/>
    <p:sldId id="775" r:id="rId21"/>
    <p:sldId id="776" r:id="rId22"/>
    <p:sldId id="1400" r:id="rId23"/>
    <p:sldId id="1401" r:id="rId24"/>
    <p:sldId id="1402" r:id="rId25"/>
    <p:sldId id="1408" r:id="rId26"/>
    <p:sldId id="1449" r:id="rId27"/>
    <p:sldId id="1409" r:id="rId28"/>
    <p:sldId id="1410" r:id="rId29"/>
    <p:sldId id="1403" r:id="rId30"/>
    <p:sldId id="1407" r:id="rId31"/>
    <p:sldId id="1411" r:id="rId32"/>
    <p:sldId id="1412" r:id="rId33"/>
    <p:sldId id="1404" r:id="rId34"/>
    <p:sldId id="1413" r:id="rId35"/>
    <p:sldId id="1432" r:id="rId36"/>
    <p:sldId id="1438" r:id="rId37"/>
    <p:sldId id="1433" r:id="rId38"/>
    <p:sldId id="1424" r:id="rId39"/>
    <p:sldId id="1434" r:id="rId40"/>
    <p:sldId id="1439" r:id="rId41"/>
    <p:sldId id="1440" r:id="rId42"/>
    <p:sldId id="1435" r:id="rId43"/>
    <p:sldId id="1431" r:id="rId44"/>
    <p:sldId id="1443" r:id="rId45"/>
    <p:sldId id="1436" r:id="rId46"/>
    <p:sldId id="1445" r:id="rId47"/>
    <p:sldId id="1442" r:id="rId48"/>
    <p:sldId id="1444" r:id="rId49"/>
    <p:sldId id="1446" r:id="rId5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68" autoAdjust="0"/>
    <p:restoredTop sz="94173" autoAdjust="0"/>
  </p:normalViewPr>
  <p:slideViewPr>
    <p:cSldViewPr>
      <p:cViewPr varScale="1">
        <p:scale>
          <a:sx n="93" d="100"/>
          <a:sy n="93" d="100"/>
        </p:scale>
        <p:origin x="216" y="600"/>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776"/>
    </p:cViewPr>
  </p:sorterViewPr>
  <p:notesViewPr>
    <p:cSldViewPr>
      <p:cViewPr varScale="1">
        <p:scale>
          <a:sx n="54" d="100"/>
          <a:sy n="54" d="100"/>
        </p:scale>
        <p:origin x="270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9/12/23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9/12/23</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66150-FA26-45B5-BF0B-186B42A09DC9}" type="slidenum">
              <a:rPr lang="en-US" smtClean="0"/>
              <a:pPr/>
              <a:t>1</a:t>
            </a:fld>
            <a:endParaRPr lang="en-US" dirty="0"/>
          </a:p>
        </p:txBody>
      </p:sp>
    </p:spTree>
    <p:extLst>
      <p:ext uri="{BB962C8B-B14F-4D97-AF65-F5344CB8AC3E}">
        <p14:creationId xmlns:p14="http://schemas.microsoft.com/office/powerpoint/2010/main" val="1660945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9/12/23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9/12/23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Vertical Title 1"/>
          <p:cNvSpPr>
            <a:spLocks noGrp="1"/>
          </p:cNvSpPr>
          <p:nvPr>
            <p:ph type="title" orient="vert"/>
          </p:nvPr>
        </p:nvSpPr>
        <p:spPr>
          <a:xfrm>
            <a:off x="9558667" y="685800"/>
            <a:ext cx="12954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9/12/23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9/12/23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9/12/23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9/12/23</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52466975-C014-42E5-BFA6-B8D5FDD3B81F}" type="datetimeFigureOut">
              <a:rPr lang="en-US"/>
              <a:t>9/12/23</a:t>
            </a:fld>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52466975-C014-42E5-BFA6-B8D5FDD3B81F}" type="datetimeFigureOut">
              <a:rPr lang="en-US"/>
              <a:t>9/12/23</a:t>
            </a:fld>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52466975-C014-42E5-BFA6-B8D5FDD3B81F}" type="datetimeFigureOut">
              <a:rPr lang="en-US"/>
              <a:t>9/12/23</a:t>
            </a:fld>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9/12/23</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9/12/23</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a:t>Click to edit Master title style</a:t>
            </a:r>
            <a:endParaRPr/>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fld id="{52466975-C014-42E5-BFA6-B8D5FDD3B81F}" type="datetimeFigureOut">
              <a:rPr lang="en-US" smtClean="0"/>
              <a:pPr/>
              <a:t>9/12/23</a:t>
            </a:fld>
            <a:endParaRPr lang="en-US"/>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fld id="{693B167E-EA96-4147-81DE-549160052C22}" type="slidenum">
              <a:rPr lang="en-US" smtClean="0"/>
              <a:pPr/>
              <a:t>‹#›</a:t>
            </a:fld>
            <a:endParaRPr lang="en-US"/>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chele@refuge182.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www.refuge182.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biblia.com/bible/esv/Ps.%2055.4%E2%80%935" TargetMode="External"/><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hyperlink" Target="https://biblia.com/bible/esv/Ps%2055.6%E2%80%938"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ptsd.va.gov/professional/assessment/adult-int/caps.asp" TargetMode="External"/><Relationship Id="rId2" Type="http://schemas.openxmlformats.org/officeDocument/2006/relationships/hyperlink" Target="http://traumadissociation.com/pcl5-ptsd"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ted.com/talks/nadine_burke_harris_how_childhood_trauma_affects_health_across_a_lifetime" TargetMode="External"/><Relationship Id="rId2" Type="http://schemas.openxmlformats.org/officeDocument/2006/relationships/hyperlink" Target="http://www.odmhsas.org/picis/TraningInfo/ACE.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une.edu/sites/default/files/Trauma-Symptom-Checklist.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mvphealthcare.com/wp-content/uploads/download-manager-files/Pfizer-Patient_Health_Questionnaire-PHQ9-ZT274388.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traumatest.com/Original-Post-Traumatic-Stress-Index-PTSI-Test-by-Patrick-Carne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novopsych.com.au/assessments/diagnosis/dissociative-experiences-scale-ii-des-i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newharbinger.com/5021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couplestherapynj.com/wp-content/uploads/2019/10/Attachment-EFT-Questions-PDF.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refuge182.com/"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912" y="1447800"/>
            <a:ext cx="9525000" cy="6019800"/>
          </a:xfrm>
        </p:spPr>
        <p:txBody>
          <a:bodyPr>
            <a:normAutofit/>
          </a:bodyPr>
          <a:lstStyle/>
          <a:p>
            <a:pPr algn="ctr"/>
            <a:r>
              <a:rPr lang="en-US" sz="5400" b="1" dirty="0"/>
              <a:t>The Importance of PTSD Assessment following Man-made and Natural Disasters</a:t>
            </a:r>
            <a:br>
              <a:rPr lang="en-US" sz="5400" b="1" dirty="0"/>
            </a:br>
            <a:br>
              <a:rPr lang="en-US" sz="5400" b="1" dirty="0"/>
            </a:br>
            <a:br>
              <a:rPr lang="en-US" sz="5400" dirty="0"/>
            </a:br>
            <a:br>
              <a:rPr lang="en-US" dirty="0"/>
            </a:br>
            <a:br>
              <a:rPr lang="en-US" dirty="0"/>
            </a:br>
            <a:br>
              <a:rPr lang="en-US" dirty="0"/>
            </a:br>
            <a:endParaRPr lang="en-US" sz="2700" dirty="0"/>
          </a:p>
        </p:txBody>
      </p:sp>
      <p:sp>
        <p:nvSpPr>
          <p:cNvPr id="3" name="Subtitle 2"/>
          <p:cNvSpPr>
            <a:spLocks noGrp="1"/>
          </p:cNvSpPr>
          <p:nvPr>
            <p:ph type="subTitle" idx="1"/>
          </p:nvPr>
        </p:nvSpPr>
        <p:spPr>
          <a:xfrm>
            <a:off x="1598611" y="4953000"/>
            <a:ext cx="8229600" cy="1828800"/>
          </a:xfrm>
        </p:spPr>
        <p:txBody>
          <a:bodyPr>
            <a:normAutofit/>
          </a:bodyPr>
          <a:lstStyle/>
          <a:p>
            <a:pPr algn="ctr"/>
            <a:r>
              <a:rPr lang="en-US" sz="2800" b="1" dirty="0"/>
              <a:t>Michele Louviere, LMFT</a:t>
            </a:r>
          </a:p>
          <a:p>
            <a:pPr algn="ctr"/>
            <a:r>
              <a:rPr lang="en-US" sz="2800" b="1" dirty="0"/>
              <a:t>Certified SITT and EFT Therapist and Supervisor</a:t>
            </a:r>
          </a:p>
          <a:p>
            <a:pPr algn="ctr"/>
            <a:r>
              <a:rPr lang="en-US" sz="2800" b="1" dirty="0">
                <a:solidFill>
                  <a:schemeClr val="tx2"/>
                </a:solidFill>
                <a:hlinkClick r:id="rId3">
                  <a:extLst>
                    <a:ext uri="{A12FA001-AC4F-418D-AE19-62706E023703}">
                      <ahyp:hlinkClr xmlns:ahyp="http://schemas.microsoft.com/office/drawing/2018/hyperlinkcolor" val="tx"/>
                    </a:ext>
                  </a:extLst>
                </a:hlinkClick>
              </a:rPr>
              <a:t>Michele@refuge182.com</a:t>
            </a:r>
            <a:endParaRPr lang="en-US" sz="2800" b="1" dirty="0">
              <a:solidFill>
                <a:schemeClr val="tx2"/>
              </a:solidFill>
            </a:endParaRPr>
          </a:p>
          <a:p>
            <a:pPr algn="ctr"/>
            <a:r>
              <a:rPr lang="en-US" sz="2800" b="1" dirty="0">
                <a:hlinkClick r:id="rId4">
                  <a:extLst>
                    <a:ext uri="{A12FA001-AC4F-418D-AE19-62706E023703}">
                      <ahyp:hlinkClr xmlns:ahyp="http://schemas.microsoft.com/office/drawing/2018/hyperlinkcolor" val="tx"/>
                    </a:ext>
                  </a:extLst>
                </a:hlinkClick>
              </a:rPr>
              <a:t>www.refuge182.com</a:t>
            </a:r>
            <a:r>
              <a:rPr lang="en-US" sz="2800" b="1" dirty="0"/>
              <a:t> </a:t>
            </a:r>
          </a:p>
        </p:txBody>
      </p:sp>
      <p:pic>
        <p:nvPicPr>
          <p:cNvPr id="5" name="Picture 4" descr="A qr code on a white background&#10;&#10;Description automatically generated">
            <a:extLst>
              <a:ext uri="{FF2B5EF4-FFF2-40B4-BE49-F238E27FC236}">
                <a16:creationId xmlns:a16="http://schemas.microsoft.com/office/drawing/2014/main" id="{AADFD5FC-D89D-7701-A5B6-7C65E244E996}"/>
              </a:ext>
            </a:extLst>
          </p:cNvPr>
          <p:cNvPicPr>
            <a:picLocks noChangeAspect="1"/>
          </p:cNvPicPr>
          <p:nvPr/>
        </p:nvPicPr>
        <p:blipFill>
          <a:blip r:embed="rId5"/>
          <a:stretch>
            <a:fillRect/>
          </a:stretch>
        </p:blipFill>
        <p:spPr>
          <a:xfrm>
            <a:off x="10772487" y="4984196"/>
            <a:ext cx="1387041" cy="1797604"/>
          </a:xfrm>
          <a:prstGeom prst="rect">
            <a:avLst/>
          </a:prstGeom>
        </p:spPr>
      </p:pic>
    </p:spTree>
    <p:extLst>
      <p:ext uri="{BB962C8B-B14F-4D97-AF65-F5344CB8AC3E}">
        <p14:creationId xmlns:p14="http://schemas.microsoft.com/office/powerpoint/2010/main" val="293403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6186-DCF3-47CD-86E0-1B01C98BDAA0}"/>
              </a:ext>
            </a:extLst>
          </p:cNvPr>
          <p:cNvSpPr>
            <a:spLocks noGrp="1"/>
          </p:cNvSpPr>
          <p:nvPr>
            <p:ph type="title"/>
          </p:nvPr>
        </p:nvSpPr>
        <p:spPr>
          <a:xfrm>
            <a:off x="1522414" y="228600"/>
            <a:ext cx="9601200" cy="1219200"/>
          </a:xfrm>
        </p:spPr>
        <p:txBody>
          <a:bodyPr anchor="b">
            <a:normAutofit fontScale="90000"/>
          </a:bodyPr>
          <a:lstStyle/>
          <a:p>
            <a:pPr algn="ctr"/>
            <a:br>
              <a:rPr lang="en-US" dirty="0"/>
            </a:br>
            <a:r>
              <a:rPr lang="en-US" dirty="0"/>
              <a:t>King David – “Man After God’s Own Heart” and </a:t>
            </a:r>
            <a:br>
              <a:rPr lang="en-US" dirty="0"/>
            </a:br>
            <a:r>
              <a:rPr lang="en-US" dirty="0"/>
              <a:t>                a Man with PTSD? </a:t>
            </a:r>
          </a:p>
        </p:txBody>
      </p:sp>
      <p:pic>
        <p:nvPicPr>
          <p:cNvPr id="24578" name="Picture 2" descr="The Sin of King David — Watchtower ONLINE LIBRARY">
            <a:extLst>
              <a:ext uri="{FF2B5EF4-FFF2-40B4-BE49-F238E27FC236}">
                <a16:creationId xmlns:a16="http://schemas.microsoft.com/office/drawing/2014/main" id="{C7E50E8E-822E-497D-AEF0-A38BF7A75EF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12812" y="2133600"/>
            <a:ext cx="4209709" cy="4191000"/>
          </a:xfrm>
          <a:prstGeom prst="rect">
            <a:avLst/>
          </a:prstGeom>
          <a:solidFill>
            <a:srgbClr val="FFFFFF"/>
          </a:solidFill>
        </p:spPr>
      </p:pic>
      <p:sp>
        <p:nvSpPr>
          <p:cNvPr id="71" name="Content Placeholder 3">
            <a:extLst>
              <a:ext uri="{FF2B5EF4-FFF2-40B4-BE49-F238E27FC236}">
                <a16:creationId xmlns:a16="http://schemas.microsoft.com/office/drawing/2014/main" id="{85B0AB8F-CEB3-451B-AF6B-0AF855AA4992}"/>
              </a:ext>
            </a:extLst>
          </p:cNvPr>
          <p:cNvSpPr>
            <a:spLocks noGrp="1"/>
          </p:cNvSpPr>
          <p:nvPr>
            <p:ph sz="half" idx="2"/>
          </p:nvPr>
        </p:nvSpPr>
        <p:spPr>
          <a:xfrm>
            <a:off x="6475412" y="1828800"/>
            <a:ext cx="4648201" cy="4191000"/>
          </a:xfrm>
        </p:spPr>
        <p:txBody>
          <a:bodyPr>
            <a:normAutofit fontScale="92500" lnSpcReduction="20000"/>
          </a:bodyPr>
          <a:lstStyle/>
          <a:p>
            <a:pPr marL="0" indent="0">
              <a:buNone/>
            </a:pPr>
            <a:r>
              <a:rPr lang="en-US" b="0" dirty="0">
                <a:effectLst/>
              </a:rPr>
              <a:t>“My heart is in anguish within me; the terrors of death have fallen upon me. Fear and trembling come upon me, and horror overwhelms me” (</a:t>
            </a:r>
            <a:r>
              <a:rPr lang="en-US" b="0" dirty="0">
                <a:solidFill>
                  <a:schemeClr val="tx2"/>
                </a:solidFill>
                <a:effectLst/>
                <a:hlinkClick r:id="rId3">
                  <a:extLst>
                    <a:ext uri="{A12FA001-AC4F-418D-AE19-62706E023703}">
                      <ahyp:hlinkClr xmlns:ahyp="http://schemas.microsoft.com/office/drawing/2018/hyperlinkcolor" val="tx"/>
                    </a:ext>
                  </a:extLst>
                </a:hlinkClick>
              </a:rPr>
              <a:t>Ps. 55:4–5</a:t>
            </a:r>
            <a:r>
              <a:rPr lang="en-US" b="0" dirty="0">
                <a:solidFill>
                  <a:schemeClr val="tx2"/>
                </a:solidFill>
                <a:effectLst/>
              </a:rPr>
              <a:t>).</a:t>
            </a:r>
            <a:endParaRPr lang="en-US" i="1" dirty="0">
              <a:solidFill>
                <a:schemeClr val="tx2"/>
              </a:solidFill>
            </a:endParaRPr>
          </a:p>
          <a:p>
            <a:pPr marL="0" indent="0">
              <a:buNone/>
            </a:pPr>
            <a:r>
              <a:rPr lang="en-US" b="0" dirty="0">
                <a:effectLst/>
              </a:rPr>
              <a:t>“And I would say, ‘Oh, that I had wings like a dove! I would fly away and be at rest; yes, I would wander far away; I would lodge in the wilderness; I would hurry to find a shelter from the raging wind and tempest’” (</a:t>
            </a:r>
            <a:r>
              <a:rPr lang="en-US" b="0" dirty="0">
                <a:solidFill>
                  <a:schemeClr val="tx2">
                    <a:lumMod val="95000"/>
                    <a:lumOff val="5000"/>
                  </a:schemeClr>
                </a:solidFill>
                <a:effectLst/>
                <a:hlinkClick r:id="rId4">
                  <a:extLst>
                    <a:ext uri="{A12FA001-AC4F-418D-AE19-62706E023703}">
                      <ahyp:hlinkClr xmlns:ahyp="http://schemas.microsoft.com/office/drawing/2018/hyperlinkcolor" val="tx"/>
                    </a:ext>
                  </a:extLst>
                </a:hlinkClick>
              </a:rPr>
              <a:t>Psalm 55:6–8</a:t>
            </a:r>
            <a:r>
              <a:rPr lang="en-US" b="0" dirty="0">
                <a:effectLst/>
              </a:rPr>
              <a:t>)</a:t>
            </a:r>
            <a:endParaRPr lang="en-US" i="1" dirty="0"/>
          </a:p>
          <a:p>
            <a:pPr marL="0" indent="0">
              <a:buNone/>
            </a:pPr>
            <a:r>
              <a:rPr lang="en-US" i="1" dirty="0"/>
              <a:t>Do not abandon me, Lord. Do not stand at a distance, my God. Come quickly to help me, O Lord my Savior. – Psalm 28:22, 22</a:t>
            </a:r>
          </a:p>
          <a:p>
            <a:pPr marL="0" indent="0">
              <a:buNone/>
            </a:pPr>
            <a:endParaRPr lang="en-US" i="1" dirty="0"/>
          </a:p>
          <a:p>
            <a:pPr marL="0" indent="0">
              <a:buNone/>
            </a:pPr>
            <a:endParaRPr lang="en-US" i="1" dirty="0"/>
          </a:p>
        </p:txBody>
      </p:sp>
    </p:spTree>
    <p:extLst>
      <p:ext uri="{BB962C8B-B14F-4D97-AF65-F5344CB8AC3E}">
        <p14:creationId xmlns:p14="http://schemas.microsoft.com/office/powerpoint/2010/main" val="366590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8F66C-4A1D-2EFB-DE2F-E2D2D24179A0}"/>
              </a:ext>
            </a:extLst>
          </p:cNvPr>
          <p:cNvSpPr>
            <a:spLocks noGrp="1"/>
          </p:cNvSpPr>
          <p:nvPr>
            <p:ph type="title"/>
          </p:nvPr>
        </p:nvSpPr>
        <p:spPr/>
        <p:txBody>
          <a:bodyPr/>
          <a:lstStyle/>
          <a:p>
            <a:endParaRPr lang="en-US"/>
          </a:p>
        </p:txBody>
      </p:sp>
      <p:pic>
        <p:nvPicPr>
          <p:cNvPr id="5" name="Content Placeholder 4" descr="A picture containing logo&#10;&#10;Description automatically generated">
            <a:extLst>
              <a:ext uri="{FF2B5EF4-FFF2-40B4-BE49-F238E27FC236}">
                <a16:creationId xmlns:a16="http://schemas.microsoft.com/office/drawing/2014/main" id="{E1A97753-FBED-2476-C6D2-A5498A0E4598}"/>
              </a:ext>
            </a:extLst>
          </p:cNvPr>
          <p:cNvPicPr>
            <a:picLocks noGrp="1" noChangeAspect="1"/>
          </p:cNvPicPr>
          <p:nvPr>
            <p:ph idx="1"/>
          </p:nvPr>
        </p:nvPicPr>
        <p:blipFill>
          <a:blip r:embed="rId2"/>
          <a:stretch>
            <a:fillRect/>
          </a:stretch>
        </p:blipFill>
        <p:spPr>
          <a:xfrm>
            <a:off x="0" y="0"/>
            <a:ext cx="12342812" cy="6858000"/>
          </a:xfrm>
        </p:spPr>
      </p:pic>
    </p:spTree>
    <p:extLst>
      <p:ext uri="{BB962C8B-B14F-4D97-AF65-F5344CB8AC3E}">
        <p14:creationId xmlns:p14="http://schemas.microsoft.com/office/powerpoint/2010/main" val="211677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4448-63FC-33EC-EE81-3ECEBB45D851}"/>
              </a:ext>
            </a:extLst>
          </p:cNvPr>
          <p:cNvSpPr>
            <a:spLocks noGrp="1"/>
          </p:cNvSpPr>
          <p:nvPr>
            <p:ph type="title"/>
          </p:nvPr>
        </p:nvSpPr>
        <p:spPr/>
        <p:txBody>
          <a:bodyPr>
            <a:normAutofit fontScale="90000"/>
          </a:bodyPr>
          <a:lstStyle/>
          <a:p>
            <a:pPr algn="ctr"/>
            <a:r>
              <a:rPr lang="en-US" sz="4800" b="1" dirty="0"/>
              <a:t>Needing a New Diagnosis – </a:t>
            </a:r>
            <a:br>
              <a:rPr lang="en-US" sz="4800" b="1" dirty="0"/>
            </a:br>
            <a:r>
              <a:rPr lang="en-US" sz="4800" b="1" dirty="0"/>
              <a:t>Complex PTSD</a:t>
            </a:r>
          </a:p>
        </p:txBody>
      </p:sp>
      <p:sp>
        <p:nvSpPr>
          <p:cNvPr id="3" name="Content Placeholder 2">
            <a:extLst>
              <a:ext uri="{FF2B5EF4-FFF2-40B4-BE49-F238E27FC236}">
                <a16:creationId xmlns:a16="http://schemas.microsoft.com/office/drawing/2014/main" id="{C24D5ADB-EB14-63FB-3329-B6AD279D2B56}"/>
              </a:ext>
            </a:extLst>
          </p:cNvPr>
          <p:cNvSpPr>
            <a:spLocks noGrp="1"/>
          </p:cNvSpPr>
          <p:nvPr>
            <p:ph idx="1"/>
          </p:nvPr>
        </p:nvSpPr>
        <p:spPr>
          <a:xfrm>
            <a:off x="379412" y="1600200"/>
            <a:ext cx="11201400" cy="4953000"/>
          </a:xfrm>
        </p:spPr>
        <p:txBody>
          <a:bodyPr>
            <a:noAutofit/>
          </a:bodyPr>
          <a:lstStyle/>
          <a:p>
            <a:pPr marL="0" indent="0">
              <a:buNone/>
            </a:pPr>
            <a:r>
              <a:rPr lang="en-US" altLang="en-US" sz="2000" dirty="0">
                <a:latin typeface="Arial" pitchFamily="34" charset="0"/>
                <a:cs typeface="Arial" pitchFamily="34" charset="0"/>
              </a:rPr>
              <a:t>People who have gone through a long-standing, extremely traumatic situation may exhibit both physical and emotional symptoms related to their ordeal that aren’t reflected in the narrower definition of PTSD.</a:t>
            </a:r>
          </a:p>
          <a:p>
            <a:pPr marL="0" indent="0">
              <a:buNone/>
            </a:pPr>
            <a:r>
              <a:rPr lang="en-US" altLang="en-US" sz="2000" b="1" u="sng" dirty="0">
                <a:latin typeface="Arial" pitchFamily="34" charset="0"/>
                <a:cs typeface="Arial" pitchFamily="34" charset="0"/>
              </a:rPr>
              <a:t>Emotional symptoms may include</a:t>
            </a:r>
            <a:r>
              <a:rPr lang="en-US" altLang="en-US" sz="2000" dirty="0">
                <a:latin typeface="Arial" pitchFamily="34" charset="0"/>
                <a:cs typeface="Arial" pitchFamily="34" charset="0"/>
              </a:rPr>
              <a:t>:</a:t>
            </a:r>
          </a:p>
          <a:p>
            <a:pPr>
              <a:buFontTx/>
              <a:buChar char="•"/>
            </a:pPr>
            <a:r>
              <a:rPr lang="en-US" altLang="en-US" sz="2000" dirty="0">
                <a:latin typeface="Arial" pitchFamily="34" charset="0"/>
                <a:cs typeface="Arial" pitchFamily="34" charset="0"/>
              </a:rPr>
              <a:t>Rage displayed through violence, destruction of property, or theft</a:t>
            </a:r>
          </a:p>
          <a:p>
            <a:pPr>
              <a:buFontTx/>
              <a:buChar char="•"/>
            </a:pPr>
            <a:r>
              <a:rPr lang="en-US" altLang="en-US" sz="2000" dirty="0">
                <a:latin typeface="Arial" pitchFamily="34" charset="0"/>
                <a:cs typeface="Arial" pitchFamily="34" charset="0"/>
              </a:rPr>
              <a:t>Depression, denial, fear of abandonment, thoughts of suicide, and anger issues</a:t>
            </a:r>
          </a:p>
          <a:p>
            <a:pPr>
              <a:buFontTx/>
              <a:buChar char="•"/>
            </a:pPr>
            <a:r>
              <a:rPr lang="en-US" altLang="en-US" sz="2000" dirty="0">
                <a:latin typeface="Arial" pitchFamily="34" charset="0"/>
                <a:cs typeface="Arial" pitchFamily="34" charset="0"/>
              </a:rPr>
              <a:t>Low self-esteem, panic attacks, and self-loathing</a:t>
            </a:r>
          </a:p>
          <a:p>
            <a:pPr>
              <a:buFontTx/>
              <a:buChar char="•"/>
            </a:pPr>
            <a:r>
              <a:rPr lang="en-US" altLang="en-US" sz="2000" dirty="0">
                <a:latin typeface="Arial" pitchFamily="34" charset="0"/>
                <a:cs typeface="Arial" pitchFamily="34" charset="0"/>
              </a:rPr>
              <a:t>Perfectionism, blaming others instead of dealing with a situation, and selective memory</a:t>
            </a:r>
          </a:p>
          <a:p>
            <a:pPr>
              <a:buFontTx/>
              <a:buChar char="•"/>
            </a:pPr>
            <a:r>
              <a:rPr lang="en-US" altLang="en-US" sz="2000" dirty="0">
                <a:latin typeface="Arial" pitchFamily="34" charset="0"/>
                <a:cs typeface="Arial" pitchFamily="34" charset="0"/>
              </a:rPr>
              <a:t>Loss of faith in humanity, distrust, isolation, and inability to form close personal relationships</a:t>
            </a:r>
          </a:p>
          <a:p>
            <a:pPr>
              <a:buFontTx/>
              <a:buChar char="•"/>
            </a:pPr>
            <a:r>
              <a:rPr lang="en-US" altLang="en-US" sz="2000" dirty="0">
                <a:latin typeface="Arial" pitchFamily="34" charset="0"/>
                <a:cs typeface="Arial" pitchFamily="34" charset="0"/>
              </a:rPr>
              <a:t>Shame, guilt, and focusing on wanting revenge</a:t>
            </a:r>
          </a:p>
          <a:p>
            <a:pPr>
              <a:buFontTx/>
              <a:buChar char="•"/>
            </a:pPr>
            <a:r>
              <a:rPr lang="en-US" altLang="en-US" sz="2000" dirty="0">
                <a:latin typeface="Arial" pitchFamily="34" charset="0"/>
                <a:cs typeface="Arial" pitchFamily="34" charset="0"/>
              </a:rPr>
              <a:t>Flashbacks, memory repression, and dissociation</a:t>
            </a:r>
            <a:endParaRPr lang="en-US" sz="2000" dirty="0"/>
          </a:p>
        </p:txBody>
      </p:sp>
    </p:spTree>
    <p:extLst>
      <p:ext uri="{BB962C8B-B14F-4D97-AF65-F5344CB8AC3E}">
        <p14:creationId xmlns:p14="http://schemas.microsoft.com/office/powerpoint/2010/main" val="294201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4448-63FC-33EC-EE81-3ECEBB45D851}"/>
              </a:ext>
            </a:extLst>
          </p:cNvPr>
          <p:cNvSpPr>
            <a:spLocks noGrp="1"/>
          </p:cNvSpPr>
          <p:nvPr>
            <p:ph type="title"/>
          </p:nvPr>
        </p:nvSpPr>
        <p:spPr/>
        <p:txBody>
          <a:bodyPr>
            <a:normAutofit fontScale="90000"/>
          </a:bodyPr>
          <a:lstStyle/>
          <a:p>
            <a:pPr algn="ctr"/>
            <a:r>
              <a:rPr lang="en-US" sz="4800" b="1" dirty="0"/>
              <a:t>Needing a New Diagnosis – </a:t>
            </a:r>
            <a:br>
              <a:rPr lang="en-US" sz="4800" b="1" dirty="0"/>
            </a:br>
            <a:r>
              <a:rPr lang="en-US" sz="4800" b="1" dirty="0"/>
              <a:t>Complex PTSD</a:t>
            </a:r>
          </a:p>
        </p:txBody>
      </p:sp>
      <p:sp>
        <p:nvSpPr>
          <p:cNvPr id="3" name="Content Placeholder 2">
            <a:extLst>
              <a:ext uri="{FF2B5EF4-FFF2-40B4-BE49-F238E27FC236}">
                <a16:creationId xmlns:a16="http://schemas.microsoft.com/office/drawing/2014/main" id="{C24D5ADB-EB14-63FB-3329-B6AD279D2B56}"/>
              </a:ext>
            </a:extLst>
          </p:cNvPr>
          <p:cNvSpPr>
            <a:spLocks noGrp="1"/>
          </p:cNvSpPr>
          <p:nvPr>
            <p:ph idx="1"/>
          </p:nvPr>
        </p:nvSpPr>
        <p:spPr>
          <a:xfrm>
            <a:off x="379412" y="1600200"/>
            <a:ext cx="11201400" cy="4572000"/>
          </a:xfrm>
        </p:spPr>
        <p:txBody>
          <a:bodyPr>
            <a:noAutofit/>
          </a:bodyPr>
          <a:lstStyle/>
          <a:p>
            <a:pPr marL="0" indent="0">
              <a:buNone/>
            </a:pPr>
            <a:r>
              <a:rPr lang="en-US" altLang="en-US" b="1" u="sng" dirty="0">
                <a:latin typeface="Arial" pitchFamily="34" charset="0"/>
                <a:cs typeface="Arial" pitchFamily="34" charset="0"/>
              </a:rPr>
              <a:t>Physical symptoms may include:</a:t>
            </a:r>
            <a:endParaRPr lang="en-US" altLang="en-US" dirty="0">
              <a:latin typeface="Arial" pitchFamily="34" charset="0"/>
              <a:cs typeface="Arial" pitchFamily="34" charset="0"/>
            </a:endParaRPr>
          </a:p>
          <a:p>
            <a:pPr>
              <a:buFontTx/>
              <a:buChar char="•"/>
            </a:pPr>
            <a:r>
              <a:rPr lang="en-US" altLang="en-US" dirty="0">
                <a:latin typeface="Arial" pitchFamily="34" charset="0"/>
                <a:cs typeface="Arial" pitchFamily="34" charset="0"/>
              </a:rPr>
              <a:t>Eating disorders, substance abuse, alcoholism, and promiscuity</a:t>
            </a:r>
          </a:p>
          <a:p>
            <a:pPr>
              <a:buFontTx/>
              <a:buChar char="•"/>
            </a:pPr>
            <a:r>
              <a:rPr lang="en-US" altLang="en-US" dirty="0">
                <a:latin typeface="Arial" pitchFamily="34" charset="0"/>
                <a:cs typeface="Arial" pitchFamily="34" charset="0"/>
              </a:rPr>
              <a:t>Chronic pain</a:t>
            </a:r>
          </a:p>
          <a:p>
            <a:pPr>
              <a:buFontTx/>
              <a:buChar char="•"/>
            </a:pPr>
            <a:r>
              <a:rPr lang="en-US" altLang="en-US" dirty="0">
                <a:latin typeface="Arial" pitchFamily="34" charset="0"/>
                <a:cs typeface="Arial" pitchFamily="34" charset="0"/>
              </a:rPr>
              <a:t>Cardiovascular problems</a:t>
            </a:r>
          </a:p>
          <a:p>
            <a:pPr>
              <a:buFontTx/>
              <a:buChar char="•"/>
            </a:pPr>
            <a:r>
              <a:rPr lang="en-US" altLang="en-US" dirty="0">
                <a:latin typeface="Arial" pitchFamily="34" charset="0"/>
                <a:cs typeface="Arial" pitchFamily="34" charset="0"/>
              </a:rPr>
              <a:t>Gastrointestinal problems</a:t>
            </a:r>
          </a:p>
          <a:p>
            <a:pPr>
              <a:buFontTx/>
              <a:buChar char="•"/>
            </a:pPr>
            <a:r>
              <a:rPr lang="en-US" altLang="en-US" dirty="0">
                <a:latin typeface="Arial" pitchFamily="34" charset="0"/>
                <a:cs typeface="Arial" pitchFamily="34" charset="0"/>
              </a:rPr>
              <a:t>Migraines</a:t>
            </a:r>
          </a:p>
          <a:p>
            <a:pPr marL="0" indent="0">
              <a:buNone/>
            </a:pPr>
            <a:r>
              <a:rPr lang="en-US" altLang="en-US" dirty="0">
                <a:latin typeface="Arial" pitchFamily="34" charset="0"/>
                <a:cs typeface="Arial" pitchFamily="34" charset="0"/>
              </a:rPr>
              <a:t>The characteristics of complex PTSD are far more common than the literature would suggest. These characteristics are typical aftereffects of the childhood trauma experience.</a:t>
            </a:r>
          </a:p>
          <a:p>
            <a:pPr marL="0" indent="0">
              <a:buNone/>
            </a:pPr>
            <a:endParaRPr lang="en-US" sz="2000" dirty="0"/>
          </a:p>
        </p:txBody>
      </p:sp>
    </p:spTree>
    <p:extLst>
      <p:ext uri="{BB962C8B-B14F-4D97-AF65-F5344CB8AC3E}">
        <p14:creationId xmlns:p14="http://schemas.microsoft.com/office/powerpoint/2010/main" val="42025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AC00-82F4-EAA2-6091-92ED81F66E05}"/>
              </a:ext>
            </a:extLst>
          </p:cNvPr>
          <p:cNvSpPr>
            <a:spLocks noGrp="1"/>
          </p:cNvSpPr>
          <p:nvPr>
            <p:ph type="title"/>
          </p:nvPr>
        </p:nvSpPr>
        <p:spPr/>
        <p:txBody>
          <a:bodyPr>
            <a:normAutofit/>
          </a:bodyPr>
          <a:lstStyle/>
          <a:p>
            <a:pPr algn="ctr"/>
            <a:r>
              <a:rPr lang="en-US" sz="5400" b="1" dirty="0"/>
              <a:t>PTSD Co-Morbidity</a:t>
            </a:r>
          </a:p>
        </p:txBody>
      </p:sp>
      <p:sp>
        <p:nvSpPr>
          <p:cNvPr id="3" name="Content Placeholder 2">
            <a:extLst>
              <a:ext uri="{FF2B5EF4-FFF2-40B4-BE49-F238E27FC236}">
                <a16:creationId xmlns:a16="http://schemas.microsoft.com/office/drawing/2014/main" id="{D71795E5-042B-7205-2138-D7CBBD3761F8}"/>
              </a:ext>
            </a:extLst>
          </p:cNvPr>
          <p:cNvSpPr>
            <a:spLocks noGrp="1"/>
          </p:cNvSpPr>
          <p:nvPr>
            <p:ph idx="1"/>
          </p:nvPr>
        </p:nvSpPr>
        <p:spPr>
          <a:xfrm>
            <a:off x="303212" y="1752599"/>
            <a:ext cx="11734800" cy="4915677"/>
          </a:xfrm>
        </p:spPr>
        <p:txBody>
          <a:bodyPr>
            <a:normAutofit lnSpcReduction="10000"/>
          </a:bodyPr>
          <a:lstStyle/>
          <a:p>
            <a:pPr marL="0" indent="0">
              <a:buNone/>
            </a:pPr>
            <a:r>
              <a:rPr lang="en-US" sz="2800" u="sng" dirty="0"/>
              <a:t>80% of People with PTSD meet criteria for another psychiatric disorder</a:t>
            </a:r>
          </a:p>
          <a:p>
            <a:r>
              <a:rPr lang="en-US" sz="2800" dirty="0"/>
              <a:t>3 to 5 times more likely to have depressive disorder</a:t>
            </a:r>
          </a:p>
          <a:p>
            <a:r>
              <a:rPr lang="en-US" sz="2800" dirty="0"/>
              <a:t>46% meet criteria for substance-use disorder</a:t>
            </a:r>
          </a:p>
          <a:p>
            <a:r>
              <a:rPr lang="en-US" sz="2800" dirty="0"/>
              <a:t>“large percentage” meets criteria for anxiety disorder (generalized, social, OCD, </a:t>
            </a:r>
            <a:r>
              <a:rPr lang="en-US" sz="2800" dirty="0" err="1"/>
              <a:t>etc</a:t>
            </a:r>
            <a:r>
              <a:rPr lang="en-US" sz="2800" dirty="0"/>
              <a:t>…)</a:t>
            </a:r>
          </a:p>
          <a:p>
            <a:r>
              <a:rPr lang="en-US" sz="2800" dirty="0"/>
              <a:t>Neurocognitive Disorders and Traumatic Brain Injuries</a:t>
            </a:r>
          </a:p>
          <a:p>
            <a:r>
              <a:rPr lang="en-US" sz="2800" dirty="0"/>
              <a:t>Borderline Personality Disorder</a:t>
            </a:r>
          </a:p>
          <a:p>
            <a:r>
              <a:rPr lang="en-US" sz="2800" dirty="0"/>
              <a:t>Physical Health Issues (Obesity, Diabetes, Heart Failure, Autoimmune Disorders)</a:t>
            </a:r>
          </a:p>
          <a:p>
            <a:endParaRPr lang="en-US" dirty="0"/>
          </a:p>
        </p:txBody>
      </p:sp>
    </p:spTree>
    <p:extLst>
      <p:ext uri="{BB962C8B-B14F-4D97-AF65-F5344CB8AC3E}">
        <p14:creationId xmlns:p14="http://schemas.microsoft.com/office/powerpoint/2010/main" val="150925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6D69-E319-9AC6-8DA8-D9342696C992}"/>
              </a:ext>
            </a:extLst>
          </p:cNvPr>
          <p:cNvSpPr>
            <a:spLocks noGrp="1"/>
          </p:cNvSpPr>
          <p:nvPr>
            <p:ph type="title"/>
          </p:nvPr>
        </p:nvSpPr>
        <p:spPr>
          <a:xfrm>
            <a:off x="1217612" y="113522"/>
            <a:ext cx="9144000" cy="1144556"/>
          </a:xfrm>
        </p:spPr>
        <p:txBody>
          <a:bodyPr>
            <a:normAutofit/>
          </a:bodyPr>
          <a:lstStyle/>
          <a:p>
            <a:pPr algn="ctr"/>
            <a:r>
              <a:rPr lang="en-US" sz="4800" b="1" dirty="0"/>
              <a:t>PTSD Prevalence </a:t>
            </a:r>
            <a:br>
              <a:rPr lang="en-US" sz="4800" b="1" dirty="0"/>
            </a:br>
            <a:r>
              <a:rPr lang="en-US" sz="2000" b="1" dirty="0"/>
              <a:t>(Center for Disease Control and Prevention) </a:t>
            </a:r>
            <a:endParaRPr lang="en-US" sz="4800" b="1" dirty="0"/>
          </a:p>
        </p:txBody>
      </p:sp>
      <p:sp>
        <p:nvSpPr>
          <p:cNvPr id="5" name="Content Placeholder 4">
            <a:extLst>
              <a:ext uri="{FF2B5EF4-FFF2-40B4-BE49-F238E27FC236}">
                <a16:creationId xmlns:a16="http://schemas.microsoft.com/office/drawing/2014/main" id="{3BDD79F7-849E-FB9D-5735-CA4876B9BBD8}"/>
              </a:ext>
            </a:extLst>
          </p:cNvPr>
          <p:cNvSpPr>
            <a:spLocks noGrp="1"/>
          </p:cNvSpPr>
          <p:nvPr>
            <p:ph idx="1"/>
          </p:nvPr>
        </p:nvSpPr>
        <p:spPr>
          <a:xfrm>
            <a:off x="760412" y="1905000"/>
            <a:ext cx="10668000" cy="4267200"/>
          </a:xfrm>
        </p:spPr>
        <p:txBody>
          <a:bodyPr>
            <a:noAutofit/>
          </a:bodyPr>
          <a:lstStyle/>
          <a:p>
            <a:r>
              <a:rPr lang="en-US" sz="2800" b="1" dirty="0"/>
              <a:t>6% or 3 in every 50 American adults</a:t>
            </a:r>
            <a:r>
              <a:rPr lang="en-US" sz="2800" dirty="0"/>
              <a:t> will have gone through PTSD or post-traumatic stress disorder at some point in their lives </a:t>
            </a:r>
          </a:p>
          <a:p>
            <a:r>
              <a:rPr lang="en-US" sz="2800" dirty="0"/>
              <a:t>The </a:t>
            </a:r>
            <a:r>
              <a:rPr lang="en-US" sz="2800" b="1" dirty="0"/>
              <a:t>leading cause of PTSD is sexual violence at 33%</a:t>
            </a:r>
            <a:r>
              <a:rPr lang="en-US" sz="2800" dirty="0"/>
              <a:t>, with </a:t>
            </a:r>
            <a:r>
              <a:rPr lang="en-US" sz="2800" b="1" dirty="0"/>
              <a:t>94% of rape victims developing symptoms </a:t>
            </a:r>
            <a:r>
              <a:rPr lang="en-US" sz="2800" dirty="0"/>
              <a:t>of PTS during the first two weeks after their traumatic experience</a:t>
            </a:r>
          </a:p>
          <a:p>
            <a:r>
              <a:rPr lang="en-US" sz="2800" dirty="0"/>
              <a:t>PTSD is most prevalent among American adults between the </a:t>
            </a:r>
            <a:r>
              <a:rPr lang="en-US" sz="2800" b="1" dirty="0"/>
              <a:t>ages of 45 and 49 years old at 9.2%</a:t>
            </a:r>
          </a:p>
          <a:p>
            <a:r>
              <a:rPr lang="en-US" sz="2800" b="1" dirty="0"/>
              <a:t>11% to 23% of veterans have experienced PTSD</a:t>
            </a:r>
            <a:r>
              <a:rPr lang="en-US" sz="2800" dirty="0"/>
              <a:t> within a given year</a:t>
            </a:r>
          </a:p>
        </p:txBody>
      </p:sp>
    </p:spTree>
    <p:extLst>
      <p:ext uri="{BB962C8B-B14F-4D97-AF65-F5344CB8AC3E}">
        <p14:creationId xmlns:p14="http://schemas.microsoft.com/office/powerpoint/2010/main" val="331259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6D69-E319-9AC6-8DA8-D9342696C992}"/>
              </a:ext>
            </a:extLst>
          </p:cNvPr>
          <p:cNvSpPr>
            <a:spLocks noGrp="1"/>
          </p:cNvSpPr>
          <p:nvPr>
            <p:ph type="title"/>
          </p:nvPr>
        </p:nvSpPr>
        <p:spPr>
          <a:xfrm>
            <a:off x="1217612" y="113522"/>
            <a:ext cx="9144000" cy="1144556"/>
          </a:xfrm>
        </p:spPr>
        <p:txBody>
          <a:bodyPr>
            <a:normAutofit/>
          </a:bodyPr>
          <a:lstStyle/>
          <a:p>
            <a:pPr algn="ctr"/>
            <a:r>
              <a:rPr lang="en-US" sz="4800" b="1" dirty="0"/>
              <a:t>PTSD Prevalence </a:t>
            </a:r>
            <a:br>
              <a:rPr lang="en-US" sz="4800" b="1" dirty="0"/>
            </a:br>
            <a:r>
              <a:rPr lang="en-US" sz="2000" b="1" dirty="0"/>
              <a:t>(</a:t>
            </a:r>
            <a:r>
              <a:rPr lang="en-US" sz="2000" b="1" dirty="0" err="1"/>
              <a:t>Sidrian</a:t>
            </a:r>
            <a:r>
              <a:rPr lang="en-US" sz="2000" b="1" dirty="0"/>
              <a:t> Institute ) </a:t>
            </a:r>
            <a:endParaRPr lang="en-US" sz="4800" b="1" dirty="0"/>
          </a:p>
        </p:txBody>
      </p:sp>
      <p:sp>
        <p:nvSpPr>
          <p:cNvPr id="5" name="Content Placeholder 4">
            <a:extLst>
              <a:ext uri="{FF2B5EF4-FFF2-40B4-BE49-F238E27FC236}">
                <a16:creationId xmlns:a16="http://schemas.microsoft.com/office/drawing/2014/main" id="{3BDD79F7-849E-FB9D-5735-CA4876B9BBD8}"/>
              </a:ext>
            </a:extLst>
          </p:cNvPr>
          <p:cNvSpPr>
            <a:spLocks noGrp="1"/>
          </p:cNvSpPr>
          <p:nvPr>
            <p:ph idx="1"/>
          </p:nvPr>
        </p:nvSpPr>
        <p:spPr>
          <a:xfrm>
            <a:off x="760412" y="1905000"/>
            <a:ext cx="10668000" cy="4267200"/>
          </a:xfrm>
        </p:spPr>
        <p:txBody>
          <a:bodyPr>
            <a:noAutofit/>
          </a:bodyPr>
          <a:lstStyle/>
          <a:p>
            <a:pPr marL="0" indent="0">
              <a:buNone/>
            </a:pPr>
            <a:r>
              <a:rPr lang="en-US" sz="3200" dirty="0"/>
              <a:t>Estimated risk for developing PTSD for those who have experienced the following traumatic events: </a:t>
            </a:r>
          </a:p>
          <a:p>
            <a:r>
              <a:rPr lang="en-US" sz="3200" dirty="0"/>
              <a:t>Rape (49%)</a:t>
            </a:r>
          </a:p>
          <a:p>
            <a:r>
              <a:rPr lang="en-US" sz="3200" dirty="0"/>
              <a:t>Severe beating of physical assault (31.9%)</a:t>
            </a:r>
          </a:p>
          <a:p>
            <a:r>
              <a:rPr lang="en-US" sz="3200" dirty="0"/>
              <a:t>Other sexual assault (23.7%)</a:t>
            </a:r>
          </a:p>
          <a:p>
            <a:r>
              <a:rPr lang="en-US" sz="3200" dirty="0"/>
              <a:t>Serious accident or injury (16.8%)</a:t>
            </a:r>
          </a:p>
          <a:p>
            <a:pPr marL="0" indent="0">
              <a:buNone/>
            </a:pPr>
            <a:endParaRPr lang="en-US" sz="2800" dirty="0"/>
          </a:p>
        </p:txBody>
      </p:sp>
    </p:spTree>
    <p:extLst>
      <p:ext uri="{BB962C8B-B14F-4D97-AF65-F5344CB8AC3E}">
        <p14:creationId xmlns:p14="http://schemas.microsoft.com/office/powerpoint/2010/main" val="305819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6D69-E319-9AC6-8DA8-D9342696C992}"/>
              </a:ext>
            </a:extLst>
          </p:cNvPr>
          <p:cNvSpPr>
            <a:spLocks noGrp="1"/>
          </p:cNvSpPr>
          <p:nvPr>
            <p:ph type="title"/>
          </p:nvPr>
        </p:nvSpPr>
        <p:spPr>
          <a:xfrm>
            <a:off x="1217612" y="113522"/>
            <a:ext cx="9144000" cy="1144556"/>
          </a:xfrm>
        </p:spPr>
        <p:txBody>
          <a:bodyPr>
            <a:normAutofit/>
          </a:bodyPr>
          <a:lstStyle/>
          <a:p>
            <a:pPr algn="ctr"/>
            <a:r>
              <a:rPr lang="en-US" sz="4800" b="1" dirty="0"/>
              <a:t>PTSD Prevalence </a:t>
            </a:r>
            <a:br>
              <a:rPr lang="en-US" sz="4800" b="1" dirty="0"/>
            </a:br>
            <a:r>
              <a:rPr lang="en-US" sz="2000" b="1" dirty="0"/>
              <a:t>(</a:t>
            </a:r>
            <a:r>
              <a:rPr lang="en-US" sz="2000" b="1" dirty="0" err="1"/>
              <a:t>Sidrian</a:t>
            </a:r>
            <a:r>
              <a:rPr lang="en-US" sz="2000" b="1" dirty="0"/>
              <a:t> Institute ) </a:t>
            </a:r>
            <a:endParaRPr lang="en-US" sz="4800" b="1" dirty="0"/>
          </a:p>
        </p:txBody>
      </p:sp>
      <p:sp>
        <p:nvSpPr>
          <p:cNvPr id="5" name="Content Placeholder 4">
            <a:extLst>
              <a:ext uri="{FF2B5EF4-FFF2-40B4-BE49-F238E27FC236}">
                <a16:creationId xmlns:a16="http://schemas.microsoft.com/office/drawing/2014/main" id="{3BDD79F7-849E-FB9D-5735-CA4876B9BBD8}"/>
              </a:ext>
            </a:extLst>
          </p:cNvPr>
          <p:cNvSpPr>
            <a:spLocks noGrp="1"/>
          </p:cNvSpPr>
          <p:nvPr>
            <p:ph idx="1"/>
          </p:nvPr>
        </p:nvSpPr>
        <p:spPr>
          <a:xfrm>
            <a:off x="760412" y="1905000"/>
            <a:ext cx="10668000" cy="4267200"/>
          </a:xfrm>
        </p:spPr>
        <p:txBody>
          <a:bodyPr>
            <a:noAutofit/>
          </a:bodyPr>
          <a:lstStyle/>
          <a:p>
            <a:r>
              <a:rPr lang="en-US" sz="3600" dirty="0"/>
              <a:t>Shooting or stabbing (15.4%</a:t>
            </a:r>
          </a:p>
          <a:p>
            <a:r>
              <a:rPr lang="en-US" sz="3600" dirty="0"/>
              <a:t>Sudden unexpected death of family member or friend (14.3%)</a:t>
            </a:r>
          </a:p>
          <a:p>
            <a:r>
              <a:rPr lang="en-US" sz="3600" dirty="0"/>
              <a:t>Child’s life-threatening illness (10.4%)</a:t>
            </a:r>
          </a:p>
          <a:p>
            <a:r>
              <a:rPr lang="en-US" sz="3600" dirty="0"/>
              <a:t>Witness to killing or serious injury (10.4%)</a:t>
            </a:r>
          </a:p>
          <a:p>
            <a:r>
              <a:rPr lang="en-US" sz="3600" dirty="0"/>
              <a:t>Natural disaster (3.8%)</a:t>
            </a:r>
          </a:p>
          <a:p>
            <a:pPr marL="0" indent="0">
              <a:buNone/>
            </a:pPr>
            <a:endParaRPr lang="en-US" sz="2800" dirty="0"/>
          </a:p>
        </p:txBody>
      </p:sp>
    </p:spTree>
    <p:extLst>
      <p:ext uri="{BB962C8B-B14F-4D97-AF65-F5344CB8AC3E}">
        <p14:creationId xmlns:p14="http://schemas.microsoft.com/office/powerpoint/2010/main" val="368294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6813-31B3-4A92-D4D9-7865D4A1BF4C}"/>
              </a:ext>
            </a:extLst>
          </p:cNvPr>
          <p:cNvSpPr>
            <a:spLocks noGrp="1"/>
          </p:cNvSpPr>
          <p:nvPr>
            <p:ph type="title"/>
          </p:nvPr>
        </p:nvSpPr>
        <p:spPr/>
        <p:txBody>
          <a:bodyPr>
            <a:normAutofit/>
          </a:bodyPr>
          <a:lstStyle/>
          <a:p>
            <a:pPr algn="ctr"/>
            <a:r>
              <a:rPr lang="en-US" sz="4800" b="1" dirty="0"/>
              <a:t>Risk Factors for PTSD  </a:t>
            </a:r>
          </a:p>
        </p:txBody>
      </p:sp>
      <p:sp>
        <p:nvSpPr>
          <p:cNvPr id="3" name="Content Placeholder 2">
            <a:extLst>
              <a:ext uri="{FF2B5EF4-FFF2-40B4-BE49-F238E27FC236}">
                <a16:creationId xmlns:a16="http://schemas.microsoft.com/office/drawing/2014/main" id="{9DC9B86E-29EB-9A16-8E27-D1B46655507B}"/>
              </a:ext>
            </a:extLst>
          </p:cNvPr>
          <p:cNvSpPr>
            <a:spLocks noGrp="1"/>
          </p:cNvSpPr>
          <p:nvPr>
            <p:ph idx="1"/>
          </p:nvPr>
        </p:nvSpPr>
        <p:spPr>
          <a:xfrm>
            <a:off x="303212" y="1904999"/>
            <a:ext cx="11506200" cy="4763277"/>
          </a:xfrm>
        </p:spPr>
        <p:txBody>
          <a:bodyPr>
            <a:normAutofit fontScale="92500" lnSpcReduction="20000"/>
          </a:bodyPr>
          <a:lstStyle/>
          <a:p>
            <a:pPr marL="0" indent="0">
              <a:buNone/>
              <a:defRPr/>
            </a:pPr>
            <a:r>
              <a:rPr lang="en-US" altLang="en-US" sz="3000" b="1" dirty="0"/>
              <a:t>Prior exposure to severe adverse life events</a:t>
            </a:r>
          </a:p>
          <a:p>
            <a:pPr marL="0" indent="0">
              <a:buNone/>
              <a:defRPr/>
            </a:pPr>
            <a:r>
              <a:rPr lang="en-US" altLang="en-US" sz="3000" b="1" dirty="0"/>
              <a:t>Prior victimization</a:t>
            </a:r>
          </a:p>
          <a:p>
            <a:pPr marL="0" indent="0">
              <a:buNone/>
              <a:defRPr/>
            </a:pPr>
            <a:r>
              <a:rPr lang="en-US" altLang="en-US" sz="3000" b="1" dirty="0"/>
              <a:t>Significant losses</a:t>
            </a:r>
          </a:p>
          <a:p>
            <a:pPr marL="0" indent="0">
              <a:buNone/>
              <a:defRPr/>
            </a:pPr>
            <a:r>
              <a:rPr lang="en-US" altLang="en-US" sz="3000" b="1" dirty="0"/>
              <a:t>Extended exposure to danger</a:t>
            </a:r>
          </a:p>
          <a:p>
            <a:pPr marL="0" indent="0">
              <a:buNone/>
              <a:defRPr/>
            </a:pPr>
            <a:r>
              <a:rPr lang="en-US" altLang="en-US" sz="3000" b="1" dirty="0"/>
              <a:t>Proximity to the danger</a:t>
            </a:r>
          </a:p>
          <a:p>
            <a:pPr marL="0" indent="0">
              <a:buNone/>
              <a:defRPr/>
            </a:pPr>
            <a:r>
              <a:rPr lang="en-US" altLang="en-US" sz="3000" b="1" dirty="0"/>
              <a:t>Pre-trauma anxiety and depression</a:t>
            </a:r>
          </a:p>
          <a:p>
            <a:pPr marL="0" indent="0">
              <a:buNone/>
              <a:defRPr/>
            </a:pPr>
            <a:r>
              <a:rPr lang="en-US" altLang="en-US" sz="3000" b="1" dirty="0"/>
              <a:t>Substance Involvement</a:t>
            </a:r>
          </a:p>
          <a:p>
            <a:pPr marL="0" indent="0">
              <a:buNone/>
              <a:defRPr/>
            </a:pPr>
            <a:r>
              <a:rPr lang="en-US" altLang="en-US" sz="3000" b="1" dirty="0"/>
              <a:t>Chronic Medical Condition or Cognitive Impairment</a:t>
            </a:r>
          </a:p>
          <a:p>
            <a:pPr marL="0" indent="0">
              <a:buNone/>
              <a:defRPr/>
            </a:pPr>
            <a:r>
              <a:rPr lang="en-US" altLang="en-US" sz="3000" b="1" dirty="0"/>
              <a:t>History of Trouble with Authority</a:t>
            </a:r>
          </a:p>
          <a:p>
            <a:endParaRPr lang="en-US" dirty="0"/>
          </a:p>
        </p:txBody>
      </p:sp>
    </p:spTree>
    <p:extLst>
      <p:ext uri="{BB962C8B-B14F-4D97-AF65-F5344CB8AC3E}">
        <p14:creationId xmlns:p14="http://schemas.microsoft.com/office/powerpoint/2010/main" val="66932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6813-31B3-4A92-D4D9-7865D4A1BF4C}"/>
              </a:ext>
            </a:extLst>
          </p:cNvPr>
          <p:cNvSpPr>
            <a:spLocks noGrp="1"/>
          </p:cNvSpPr>
          <p:nvPr>
            <p:ph type="title"/>
          </p:nvPr>
        </p:nvSpPr>
        <p:spPr/>
        <p:txBody>
          <a:bodyPr>
            <a:normAutofit/>
          </a:bodyPr>
          <a:lstStyle/>
          <a:p>
            <a:pPr algn="ctr"/>
            <a:r>
              <a:rPr lang="en-US" sz="4800" b="1" dirty="0"/>
              <a:t>Risk Factors for PTSD  </a:t>
            </a:r>
          </a:p>
        </p:txBody>
      </p:sp>
      <p:sp>
        <p:nvSpPr>
          <p:cNvPr id="3" name="Content Placeholder 2">
            <a:extLst>
              <a:ext uri="{FF2B5EF4-FFF2-40B4-BE49-F238E27FC236}">
                <a16:creationId xmlns:a16="http://schemas.microsoft.com/office/drawing/2014/main" id="{9DC9B86E-29EB-9A16-8E27-D1B46655507B}"/>
              </a:ext>
            </a:extLst>
          </p:cNvPr>
          <p:cNvSpPr>
            <a:spLocks noGrp="1"/>
          </p:cNvSpPr>
          <p:nvPr>
            <p:ph idx="1"/>
          </p:nvPr>
        </p:nvSpPr>
        <p:spPr>
          <a:xfrm>
            <a:off x="303212" y="1752599"/>
            <a:ext cx="11582400" cy="4915677"/>
          </a:xfrm>
        </p:spPr>
        <p:txBody>
          <a:bodyPr>
            <a:normAutofit/>
          </a:bodyPr>
          <a:lstStyle/>
          <a:p>
            <a:pPr marL="0" indent="0">
              <a:buNone/>
              <a:defRPr/>
            </a:pPr>
            <a:r>
              <a:rPr lang="en-US" altLang="en-US" sz="2800" b="1" dirty="0"/>
              <a:t>Genetic Vulnerability </a:t>
            </a:r>
          </a:p>
          <a:p>
            <a:pPr marL="0" indent="0">
              <a:buNone/>
              <a:defRPr/>
            </a:pPr>
            <a:r>
              <a:rPr lang="en-US" altLang="en-US" sz="2800" b="1" dirty="0"/>
              <a:t>Mental illness</a:t>
            </a:r>
          </a:p>
          <a:p>
            <a:pPr marL="0" indent="0">
              <a:buNone/>
              <a:defRPr/>
            </a:pPr>
            <a:r>
              <a:rPr lang="en-US" altLang="en-US" sz="2800" b="1" dirty="0"/>
              <a:t>Lack of familial and social support</a:t>
            </a:r>
          </a:p>
          <a:p>
            <a:pPr marL="0" indent="0">
              <a:buNone/>
              <a:defRPr/>
            </a:pPr>
            <a:r>
              <a:rPr lang="en-US" altLang="en-US" sz="2800" b="1" dirty="0"/>
              <a:t>Having no opportunity to vent</a:t>
            </a:r>
          </a:p>
          <a:p>
            <a:pPr marL="0" indent="0">
              <a:buNone/>
              <a:defRPr/>
            </a:pPr>
            <a:r>
              <a:rPr lang="en-US" altLang="en-US" sz="2800" b="1" dirty="0"/>
              <a:t>Physically injured by event</a:t>
            </a:r>
          </a:p>
          <a:p>
            <a:pPr marL="0" indent="0">
              <a:buNone/>
              <a:defRPr/>
            </a:pPr>
            <a:r>
              <a:rPr lang="en-US" altLang="en-US" sz="2800" b="1" dirty="0"/>
              <a:t>Strong Emotional Reactions Upon Exposure</a:t>
            </a:r>
          </a:p>
          <a:p>
            <a:pPr marL="0" indent="0">
              <a:buNone/>
              <a:defRPr/>
            </a:pPr>
            <a:r>
              <a:rPr lang="en-US" altLang="en-US" sz="2800" b="1" dirty="0"/>
              <a:t>Gender and Minority Groups</a:t>
            </a:r>
          </a:p>
          <a:p>
            <a:pPr marL="0" indent="0">
              <a:buNone/>
              <a:defRPr/>
            </a:pPr>
            <a:r>
              <a:rPr lang="en-US" altLang="en-US" sz="2800" b="1" dirty="0"/>
              <a:t>Age – children, young adults, and elderly </a:t>
            </a:r>
          </a:p>
          <a:p>
            <a:endParaRPr lang="en-US" dirty="0"/>
          </a:p>
        </p:txBody>
      </p:sp>
    </p:spTree>
    <p:extLst>
      <p:ext uri="{BB962C8B-B14F-4D97-AF65-F5344CB8AC3E}">
        <p14:creationId xmlns:p14="http://schemas.microsoft.com/office/powerpoint/2010/main" val="405698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E7AE-95EA-7BE8-69F0-FDDC1680D165}"/>
              </a:ext>
            </a:extLst>
          </p:cNvPr>
          <p:cNvSpPr>
            <a:spLocks noGrp="1"/>
          </p:cNvSpPr>
          <p:nvPr>
            <p:ph type="title"/>
          </p:nvPr>
        </p:nvSpPr>
        <p:spPr/>
        <p:txBody>
          <a:bodyPr>
            <a:normAutofit/>
          </a:bodyPr>
          <a:lstStyle/>
          <a:p>
            <a:pPr algn="ctr"/>
            <a:r>
              <a:rPr lang="en-US" sz="5400" dirty="0"/>
              <a:t>Workshop Objectives </a:t>
            </a:r>
          </a:p>
        </p:txBody>
      </p:sp>
      <p:sp>
        <p:nvSpPr>
          <p:cNvPr id="3" name="Content Placeholder 2">
            <a:extLst>
              <a:ext uri="{FF2B5EF4-FFF2-40B4-BE49-F238E27FC236}">
                <a16:creationId xmlns:a16="http://schemas.microsoft.com/office/drawing/2014/main" id="{77C844C8-EB70-586E-69F5-428F21EFEFCB}"/>
              </a:ext>
            </a:extLst>
          </p:cNvPr>
          <p:cNvSpPr>
            <a:spLocks noGrp="1"/>
          </p:cNvSpPr>
          <p:nvPr>
            <p:ph idx="1"/>
          </p:nvPr>
        </p:nvSpPr>
        <p:spPr/>
        <p:txBody>
          <a:bodyPr>
            <a:noAutofit/>
          </a:bodyPr>
          <a:lstStyle/>
          <a:p>
            <a:r>
              <a:rPr lang="en-US" sz="2800" dirty="0"/>
              <a:t>Licensed mental health professionals will identify the diagnosis criteria for Post-Traumatic Stress and Post-Traumatic Stress Disorder that can develop after man-made and natural disasters.</a:t>
            </a:r>
          </a:p>
          <a:p>
            <a:r>
              <a:rPr lang="en-US" sz="2800" dirty="0"/>
              <a:t>Licensed mental health professionals will explore current assessments that effectively assess for PTSD and provide essential information for determining treatment goals.</a:t>
            </a:r>
          </a:p>
          <a:p>
            <a:r>
              <a:rPr lang="en-US" sz="2800" dirty="0"/>
              <a:t>Licensed mental health professionals will utilize a case study to practically apply assessments into treatment planning for a disaster client.</a:t>
            </a:r>
          </a:p>
        </p:txBody>
      </p:sp>
      <p:pic>
        <p:nvPicPr>
          <p:cNvPr id="5" name="Picture 4" descr="A qr code on a white background&#10;&#10;Description automatically generated">
            <a:extLst>
              <a:ext uri="{FF2B5EF4-FFF2-40B4-BE49-F238E27FC236}">
                <a16:creationId xmlns:a16="http://schemas.microsoft.com/office/drawing/2014/main" id="{5AC0DA8E-674F-D858-69CF-45609BBFD02B}"/>
              </a:ext>
            </a:extLst>
          </p:cNvPr>
          <p:cNvPicPr>
            <a:picLocks noChangeAspect="1"/>
          </p:cNvPicPr>
          <p:nvPr/>
        </p:nvPicPr>
        <p:blipFill>
          <a:blip r:embed="rId2"/>
          <a:stretch>
            <a:fillRect/>
          </a:stretch>
        </p:blipFill>
        <p:spPr>
          <a:xfrm>
            <a:off x="10765560" y="4953000"/>
            <a:ext cx="1387041" cy="1797604"/>
          </a:xfrm>
          <a:prstGeom prst="rect">
            <a:avLst/>
          </a:prstGeom>
        </p:spPr>
      </p:pic>
    </p:spTree>
    <p:extLst>
      <p:ext uri="{BB962C8B-B14F-4D97-AF65-F5344CB8AC3E}">
        <p14:creationId xmlns:p14="http://schemas.microsoft.com/office/powerpoint/2010/main" val="12790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134238" y="1444625"/>
            <a:ext cx="10004994" cy="1570038"/>
          </a:xfrm>
          <a:prstGeom prst="rect">
            <a:avLst/>
          </a:prstGeom>
          <a:noFill/>
          <a:ln w="9525">
            <a:noFill/>
            <a:miter lim="800000"/>
            <a:headEnd/>
            <a:tailEnd/>
          </a:ln>
        </p:spPr>
        <p:txBody>
          <a:bodyPr>
            <a:spAutoFit/>
          </a:bodyPr>
          <a:lstStyle/>
          <a:p>
            <a:pPr marL="457200" indent="-457200">
              <a:buFontTx/>
              <a:buChar char="•"/>
            </a:pPr>
            <a:endParaRPr lang="en-US" altLang="en-US" sz="2400" b="1">
              <a:solidFill>
                <a:srgbClr val="FFF1B7"/>
              </a:solidFill>
              <a:latin typeface="Arial" pitchFamily="34" charset="0"/>
            </a:endParaRPr>
          </a:p>
          <a:p>
            <a:pPr marL="457200" indent="-457200">
              <a:buFontTx/>
              <a:buChar char="•"/>
            </a:pPr>
            <a:endParaRPr lang="en-US" altLang="en-US" sz="2400" b="1">
              <a:solidFill>
                <a:srgbClr val="FFF1B7"/>
              </a:solidFill>
              <a:latin typeface="Arial" pitchFamily="34" charset="0"/>
            </a:endParaRPr>
          </a:p>
          <a:p>
            <a:pPr marL="457200" indent="-457200">
              <a:buFontTx/>
              <a:buChar char="•"/>
            </a:pPr>
            <a:endParaRPr lang="en-US" altLang="en-US" sz="2400" b="1">
              <a:solidFill>
                <a:srgbClr val="FFF1B7"/>
              </a:solidFill>
              <a:latin typeface="Arial" pitchFamily="34" charset="0"/>
            </a:endParaRPr>
          </a:p>
          <a:p>
            <a:pPr marL="457200" indent="-457200">
              <a:buFontTx/>
              <a:buChar char="•"/>
            </a:pPr>
            <a:endParaRPr lang="en-US" altLang="en-US" sz="2400" b="1">
              <a:solidFill>
                <a:srgbClr val="FFF1B7"/>
              </a:solidFill>
              <a:latin typeface="Arial" pitchFamily="34" charset="0"/>
            </a:endParaRPr>
          </a:p>
        </p:txBody>
      </p:sp>
      <p:sp>
        <p:nvSpPr>
          <p:cNvPr id="39939" name="Text Box 3"/>
          <p:cNvSpPr txBox="1">
            <a:spLocks noChangeArrowheads="1"/>
          </p:cNvSpPr>
          <p:nvPr/>
        </p:nvSpPr>
        <p:spPr bwMode="auto">
          <a:xfrm>
            <a:off x="945904" y="727075"/>
            <a:ext cx="10360501" cy="584200"/>
          </a:xfrm>
          <a:prstGeom prst="rect">
            <a:avLst/>
          </a:prstGeom>
          <a:noFill/>
          <a:ln w="9525">
            <a:noFill/>
            <a:miter lim="800000"/>
            <a:headEnd/>
            <a:tailEnd/>
          </a:ln>
        </p:spPr>
        <p:txBody>
          <a:bodyPr>
            <a:spAutoFit/>
          </a:bodyPr>
          <a:lstStyle/>
          <a:p>
            <a:pPr algn="ctr">
              <a:spcBef>
                <a:spcPct val="50000"/>
              </a:spcBef>
            </a:pPr>
            <a:r>
              <a:rPr lang="en-US" altLang="en-US" sz="3200" b="1" u="sng">
                <a:solidFill>
                  <a:srgbClr val="FFF1B7"/>
                </a:solidFill>
                <a:latin typeface="Arial" pitchFamily="34" charset="0"/>
              </a:rPr>
              <a:t>Recovery Themes for Survivors</a:t>
            </a:r>
            <a:endParaRPr lang="en-US" altLang="en-US" sz="2400" u="sng">
              <a:solidFill>
                <a:srgbClr val="FFF1B7"/>
              </a:solidFill>
            </a:endParaRPr>
          </a:p>
        </p:txBody>
      </p:sp>
      <p:pic>
        <p:nvPicPr>
          <p:cNvPr id="39940" name="Picture 2" descr="23"/>
          <p:cNvPicPr>
            <a:picLocks noChangeAspect="1" noChangeArrowheads="1"/>
          </p:cNvPicPr>
          <p:nvPr/>
        </p:nvPicPr>
        <p:blipFill>
          <a:blip r:embed="rId2"/>
          <a:srcRect/>
          <a:stretch>
            <a:fillRect/>
          </a:stretch>
        </p:blipFill>
        <p:spPr bwMode="auto">
          <a:xfrm>
            <a:off x="0" y="1"/>
            <a:ext cx="12188825" cy="6943725"/>
          </a:xfrm>
          <a:prstGeom prst="rect">
            <a:avLst/>
          </a:prstGeom>
          <a:noFill/>
          <a:ln w="9525">
            <a:noFill/>
            <a:miter lim="800000"/>
            <a:headEnd/>
            <a:tailEnd/>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134238" y="1444625"/>
            <a:ext cx="10004994" cy="1570038"/>
          </a:xfrm>
          <a:prstGeom prst="rect">
            <a:avLst/>
          </a:prstGeom>
          <a:noFill/>
          <a:ln w="9525">
            <a:noFill/>
            <a:miter lim="800000"/>
            <a:headEnd/>
            <a:tailEnd/>
          </a:ln>
        </p:spPr>
        <p:txBody>
          <a:bodyPr>
            <a:spAutoFit/>
          </a:bodyPr>
          <a:lstStyle/>
          <a:p>
            <a:pPr marL="457200" indent="-457200">
              <a:buFontTx/>
              <a:buChar char="•"/>
            </a:pPr>
            <a:endParaRPr lang="en-US" altLang="en-US" sz="2400" b="1">
              <a:solidFill>
                <a:srgbClr val="FFF1B7"/>
              </a:solidFill>
              <a:latin typeface="Arial" pitchFamily="34" charset="0"/>
            </a:endParaRPr>
          </a:p>
          <a:p>
            <a:pPr marL="457200" indent="-457200">
              <a:buFontTx/>
              <a:buChar char="•"/>
            </a:pPr>
            <a:endParaRPr lang="en-US" altLang="en-US" sz="2400" b="1">
              <a:solidFill>
                <a:srgbClr val="FFF1B7"/>
              </a:solidFill>
              <a:latin typeface="Arial" pitchFamily="34" charset="0"/>
            </a:endParaRPr>
          </a:p>
          <a:p>
            <a:pPr marL="457200" indent="-457200">
              <a:buFontTx/>
              <a:buChar char="•"/>
            </a:pPr>
            <a:endParaRPr lang="en-US" altLang="en-US" sz="2400" b="1">
              <a:solidFill>
                <a:srgbClr val="FFF1B7"/>
              </a:solidFill>
              <a:latin typeface="Arial" pitchFamily="34" charset="0"/>
            </a:endParaRPr>
          </a:p>
          <a:p>
            <a:pPr marL="457200" indent="-457200">
              <a:buFontTx/>
              <a:buChar char="•"/>
            </a:pPr>
            <a:endParaRPr lang="en-US" altLang="en-US" sz="2400" b="1">
              <a:solidFill>
                <a:srgbClr val="FFF1B7"/>
              </a:solidFill>
              <a:latin typeface="Arial" pitchFamily="34" charset="0"/>
            </a:endParaRPr>
          </a:p>
        </p:txBody>
      </p:sp>
      <p:sp>
        <p:nvSpPr>
          <p:cNvPr id="40963" name="Text Box 3"/>
          <p:cNvSpPr txBox="1">
            <a:spLocks noChangeArrowheads="1"/>
          </p:cNvSpPr>
          <p:nvPr/>
        </p:nvSpPr>
        <p:spPr bwMode="auto">
          <a:xfrm>
            <a:off x="945904" y="727075"/>
            <a:ext cx="10360501" cy="584200"/>
          </a:xfrm>
          <a:prstGeom prst="rect">
            <a:avLst/>
          </a:prstGeom>
          <a:noFill/>
          <a:ln w="9525">
            <a:noFill/>
            <a:miter lim="800000"/>
            <a:headEnd/>
            <a:tailEnd/>
          </a:ln>
        </p:spPr>
        <p:txBody>
          <a:bodyPr>
            <a:spAutoFit/>
          </a:bodyPr>
          <a:lstStyle/>
          <a:p>
            <a:pPr algn="ctr">
              <a:spcBef>
                <a:spcPct val="50000"/>
              </a:spcBef>
            </a:pPr>
            <a:r>
              <a:rPr lang="en-US" altLang="en-US" sz="3200" b="1" u="sng">
                <a:solidFill>
                  <a:srgbClr val="FFF1B7"/>
                </a:solidFill>
                <a:latin typeface="Arial" pitchFamily="34" charset="0"/>
              </a:rPr>
              <a:t>Recovery Themes for Survivors</a:t>
            </a:r>
            <a:endParaRPr lang="en-US" altLang="en-US" sz="2400" u="sng">
              <a:solidFill>
                <a:srgbClr val="FFF1B7"/>
              </a:solidFill>
            </a:endParaRPr>
          </a:p>
        </p:txBody>
      </p:sp>
      <p:pic>
        <p:nvPicPr>
          <p:cNvPr id="40964" name="Picture 2" descr="40"/>
          <p:cNvPicPr>
            <a:picLocks noChangeAspect="1" noChangeArrowheads="1"/>
          </p:cNvPicPr>
          <p:nvPr/>
        </p:nvPicPr>
        <p:blipFill>
          <a:blip r:embed="rId2"/>
          <a:srcRect/>
          <a:stretch>
            <a:fillRect/>
          </a:stretch>
        </p:blipFill>
        <p:spPr bwMode="auto">
          <a:xfrm>
            <a:off x="0" y="0"/>
            <a:ext cx="12188825" cy="6858000"/>
          </a:xfrm>
          <a:prstGeom prst="rect">
            <a:avLst/>
          </a:prstGeom>
          <a:noFill/>
          <a:ln w="9525">
            <a:noFill/>
            <a:miter lim="800000"/>
            <a:headEnd/>
            <a:tailEnd/>
          </a:ln>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B79B-3760-B464-ED6D-1CDF11591992}"/>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F9C6CFB0-3E47-CA4E-417D-92BCD5B3949E}"/>
              </a:ext>
            </a:extLst>
          </p:cNvPr>
          <p:cNvPicPr>
            <a:picLocks noGrp="1" noChangeAspect="1"/>
          </p:cNvPicPr>
          <p:nvPr>
            <p:ph idx="1"/>
          </p:nvPr>
        </p:nvPicPr>
        <p:blipFill>
          <a:blip r:embed="rId2"/>
          <a:stretch>
            <a:fillRect/>
          </a:stretch>
        </p:blipFill>
        <p:spPr>
          <a:xfrm>
            <a:off x="-1220788" y="-762000"/>
            <a:ext cx="13715999" cy="8229600"/>
          </a:xfrm>
        </p:spPr>
      </p:pic>
    </p:spTree>
    <p:extLst>
      <p:ext uri="{BB962C8B-B14F-4D97-AF65-F5344CB8AC3E}">
        <p14:creationId xmlns:p14="http://schemas.microsoft.com/office/powerpoint/2010/main" val="318722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A9AF-A292-5DC3-3687-4048CC44244C}"/>
              </a:ext>
            </a:extLst>
          </p:cNvPr>
          <p:cNvSpPr>
            <a:spLocks noGrp="1"/>
          </p:cNvSpPr>
          <p:nvPr>
            <p:ph type="title"/>
          </p:nvPr>
        </p:nvSpPr>
        <p:spPr/>
        <p:txBody>
          <a:bodyPr>
            <a:noAutofit/>
          </a:bodyPr>
          <a:lstStyle/>
          <a:p>
            <a:pPr algn="ctr"/>
            <a:r>
              <a:rPr lang="en-US" sz="4400" b="1" dirty="0"/>
              <a:t>Making the Invisible Visible – </a:t>
            </a:r>
            <a:br>
              <a:rPr lang="en-US" sz="4400" b="1" dirty="0"/>
            </a:br>
            <a:r>
              <a:rPr lang="en-US" sz="4400" b="1" dirty="0"/>
              <a:t>PTSD Assessment </a:t>
            </a:r>
          </a:p>
        </p:txBody>
      </p:sp>
      <p:sp>
        <p:nvSpPr>
          <p:cNvPr id="3" name="Content Placeholder 2">
            <a:extLst>
              <a:ext uri="{FF2B5EF4-FFF2-40B4-BE49-F238E27FC236}">
                <a16:creationId xmlns:a16="http://schemas.microsoft.com/office/drawing/2014/main" id="{4B9970D6-4138-C1D4-5A54-0412FE72FD78}"/>
              </a:ext>
            </a:extLst>
          </p:cNvPr>
          <p:cNvSpPr>
            <a:spLocks noGrp="1"/>
          </p:cNvSpPr>
          <p:nvPr>
            <p:ph idx="1"/>
          </p:nvPr>
        </p:nvSpPr>
        <p:spPr>
          <a:xfrm>
            <a:off x="531812" y="1905000"/>
            <a:ext cx="11125200" cy="4495800"/>
          </a:xfrm>
        </p:spPr>
        <p:txBody>
          <a:bodyPr>
            <a:normAutofit/>
          </a:bodyPr>
          <a:lstStyle/>
          <a:p>
            <a:r>
              <a:rPr lang="en-US" sz="2800" dirty="0"/>
              <a:t>Since clients do not usually present with “I have PTSD,” they need clinicians who can properly assess and treat PTSD.</a:t>
            </a:r>
          </a:p>
          <a:p>
            <a:r>
              <a:rPr lang="en-US" sz="2800" dirty="0"/>
              <a:t>When clients are resistant to idea that their trauma may be the reason that they are having physical, emotional, relational, or spiritual problems, therapists need to be able to present assessments in a safe manner encouraging checking in to see exposure to traumatic events and lingering issues related to their trauma. </a:t>
            </a:r>
          </a:p>
          <a:p>
            <a:r>
              <a:rPr lang="en-US" sz="2800" dirty="0"/>
              <a:t>The results from trauma assessments can be utilized in helping clients recognize the deeper, root issues of their distress and need for trauma-based therapy. </a:t>
            </a:r>
          </a:p>
        </p:txBody>
      </p:sp>
    </p:spTree>
    <p:extLst>
      <p:ext uri="{BB962C8B-B14F-4D97-AF65-F5344CB8AC3E}">
        <p14:creationId xmlns:p14="http://schemas.microsoft.com/office/powerpoint/2010/main" val="417399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3C4C-3F1F-4A7F-5D57-DF0C9339F087}"/>
              </a:ext>
            </a:extLst>
          </p:cNvPr>
          <p:cNvSpPr>
            <a:spLocks noGrp="1"/>
          </p:cNvSpPr>
          <p:nvPr>
            <p:ph type="title"/>
          </p:nvPr>
        </p:nvSpPr>
        <p:spPr/>
        <p:txBody>
          <a:bodyPr>
            <a:normAutofit/>
          </a:bodyPr>
          <a:lstStyle/>
          <a:p>
            <a:pPr algn="ctr"/>
            <a:r>
              <a:rPr lang="en-US" sz="5400" b="1" dirty="0"/>
              <a:t>PTSD ASSESSMENTS</a:t>
            </a:r>
          </a:p>
        </p:txBody>
      </p:sp>
      <p:sp>
        <p:nvSpPr>
          <p:cNvPr id="3" name="Content Placeholder 2">
            <a:extLst>
              <a:ext uri="{FF2B5EF4-FFF2-40B4-BE49-F238E27FC236}">
                <a16:creationId xmlns:a16="http://schemas.microsoft.com/office/drawing/2014/main" id="{8C207AE8-A73C-9294-3C6D-3D24EE19E744}"/>
              </a:ext>
            </a:extLst>
          </p:cNvPr>
          <p:cNvSpPr>
            <a:spLocks noGrp="1"/>
          </p:cNvSpPr>
          <p:nvPr>
            <p:ph idx="1"/>
          </p:nvPr>
        </p:nvSpPr>
        <p:spPr>
          <a:xfrm>
            <a:off x="227012" y="1904999"/>
            <a:ext cx="11734800" cy="4763277"/>
          </a:xfrm>
        </p:spPr>
        <p:txBody>
          <a:bodyPr>
            <a:normAutofit/>
          </a:bodyPr>
          <a:lstStyle/>
          <a:p>
            <a:pPr marL="0" indent="0">
              <a:buNone/>
            </a:pPr>
            <a:r>
              <a:rPr lang="en-US" sz="3200" dirty="0"/>
              <a:t>PCL5 – PTSD Checklist for DSM-5 (</a:t>
            </a:r>
            <a:r>
              <a:rPr lang="en-US" sz="3200" dirty="0">
                <a:hlinkClick r:id="rId2"/>
              </a:rPr>
              <a:t>http://traumadissociation.com/pcl5-ptsd</a:t>
            </a:r>
            <a:r>
              <a:rPr lang="en-US" sz="3200" dirty="0"/>
              <a:t>)</a:t>
            </a:r>
          </a:p>
          <a:p>
            <a:r>
              <a:rPr lang="en-US" sz="3200" dirty="0"/>
              <a:t>Quick online assessment with scoring</a:t>
            </a:r>
          </a:p>
          <a:p>
            <a:r>
              <a:rPr lang="en-US" sz="3200" dirty="0"/>
              <a:t>Can also be used to see if symptoms are improving</a:t>
            </a:r>
          </a:p>
          <a:p>
            <a:pPr marL="0" indent="0">
              <a:buNone/>
            </a:pPr>
            <a:r>
              <a:rPr lang="en-US" sz="3200" dirty="0"/>
              <a:t>National Center for PTSD – CAP-5 (</a:t>
            </a:r>
            <a:r>
              <a:rPr lang="en-US" sz="2400" b="1" dirty="0">
                <a:effectLst/>
                <a:hlinkClick r:id="rId3"/>
              </a:rPr>
              <a:t>www.ptsd.va.gov › professional › assessment</a:t>
            </a:r>
            <a:r>
              <a:rPr lang="en-US" sz="2400" b="1" dirty="0">
                <a:effectLst/>
              </a:rPr>
              <a:t>) </a:t>
            </a:r>
            <a:endParaRPr lang="en-US" sz="3200" dirty="0"/>
          </a:p>
          <a:p>
            <a:r>
              <a:rPr lang="en-US" sz="3200" dirty="0"/>
              <a:t>New assessment – very thorough </a:t>
            </a:r>
          </a:p>
          <a:p>
            <a:r>
              <a:rPr lang="en-US" sz="3200" dirty="0"/>
              <a:t>Training available </a:t>
            </a:r>
          </a:p>
          <a:p>
            <a:pPr marL="0" indent="0">
              <a:buNone/>
            </a:pPr>
            <a:endParaRPr lang="en-US" dirty="0"/>
          </a:p>
        </p:txBody>
      </p:sp>
    </p:spTree>
    <p:extLst>
      <p:ext uri="{BB962C8B-B14F-4D97-AF65-F5344CB8AC3E}">
        <p14:creationId xmlns:p14="http://schemas.microsoft.com/office/powerpoint/2010/main" val="219205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1FFB5-3BC2-81A5-52B1-14DBBE40F122}"/>
              </a:ext>
            </a:extLst>
          </p:cNvPr>
          <p:cNvSpPr>
            <a:spLocks noGrp="1"/>
          </p:cNvSpPr>
          <p:nvPr>
            <p:ph type="title"/>
          </p:nvPr>
        </p:nvSpPr>
        <p:spPr/>
        <p:txBody>
          <a:bodyPr>
            <a:noAutofit/>
          </a:bodyPr>
          <a:lstStyle/>
          <a:p>
            <a:pPr algn="ctr"/>
            <a:r>
              <a:rPr lang="en-US" sz="4400" b="1" dirty="0"/>
              <a:t>Adverse Childhood Experiences (ACE)</a:t>
            </a:r>
          </a:p>
        </p:txBody>
      </p:sp>
      <p:sp>
        <p:nvSpPr>
          <p:cNvPr id="3" name="Content Placeholder 2">
            <a:extLst>
              <a:ext uri="{FF2B5EF4-FFF2-40B4-BE49-F238E27FC236}">
                <a16:creationId xmlns:a16="http://schemas.microsoft.com/office/drawing/2014/main" id="{93E9164C-CC70-3D93-0F6B-6E3250008A40}"/>
              </a:ext>
            </a:extLst>
          </p:cNvPr>
          <p:cNvSpPr>
            <a:spLocks noGrp="1"/>
          </p:cNvSpPr>
          <p:nvPr>
            <p:ph idx="1"/>
          </p:nvPr>
        </p:nvSpPr>
        <p:spPr>
          <a:xfrm>
            <a:off x="379412" y="1904999"/>
            <a:ext cx="11506200" cy="4763277"/>
          </a:xfrm>
        </p:spPr>
        <p:txBody>
          <a:bodyPr>
            <a:noAutofit/>
          </a:bodyPr>
          <a:lstStyle/>
          <a:p>
            <a:r>
              <a:rPr lang="en-US" sz="2800" dirty="0"/>
              <a:t>ACE – Adverse Childhood Experience questionnaire (</a:t>
            </a:r>
            <a:r>
              <a:rPr lang="en-US" sz="2800" dirty="0">
                <a:hlinkClick r:id="rId2"/>
              </a:rPr>
              <a:t>http://www.odmhsas.org/picis/TraningInfo/ACE.pdf</a:t>
            </a:r>
            <a:r>
              <a:rPr lang="en-US" sz="2800" dirty="0"/>
              <a:t>)</a:t>
            </a:r>
          </a:p>
          <a:p>
            <a:r>
              <a:rPr lang="en-US" sz="2800" dirty="0"/>
              <a:t>You can send questions home or simply ask client questions</a:t>
            </a:r>
          </a:p>
          <a:p>
            <a:r>
              <a:rPr lang="en-US" sz="2800" dirty="0"/>
              <a:t>10 questions/ yes or no</a:t>
            </a:r>
          </a:p>
          <a:p>
            <a:r>
              <a:rPr lang="en-US" sz="2800" dirty="0"/>
              <a:t>If clients score more than 3 or 4 on ACE, then encourage client to watch Dr. Nadine Burke- Harris’ Ted Talk on childhood trauma. (</a:t>
            </a:r>
            <a:r>
              <a:rPr lang="en-US" sz="2800" dirty="0">
                <a:hlinkClick r:id="rId3"/>
              </a:rPr>
              <a:t>https://www.ted.com/talks/nadine_burke_harris_how_childhood_trauma_affects_health_across_a_lifetime</a:t>
            </a:r>
            <a:r>
              <a:rPr lang="en-US" sz="2800" dirty="0"/>
              <a:t>)</a:t>
            </a:r>
          </a:p>
          <a:p>
            <a:r>
              <a:rPr lang="en-US" sz="2800" dirty="0"/>
              <a:t>Great assessment to utilize to help client recognize the long-term impact of PTSD</a:t>
            </a:r>
          </a:p>
        </p:txBody>
      </p:sp>
    </p:spTree>
    <p:extLst>
      <p:ext uri="{BB962C8B-B14F-4D97-AF65-F5344CB8AC3E}">
        <p14:creationId xmlns:p14="http://schemas.microsoft.com/office/powerpoint/2010/main" val="34858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6918F-AD98-0C54-C2A2-23571A4BFE1A}"/>
              </a:ext>
            </a:extLst>
          </p:cNvPr>
          <p:cNvSpPr>
            <a:spLocks noGrp="1"/>
          </p:cNvSpPr>
          <p:nvPr>
            <p:ph type="title"/>
          </p:nvPr>
        </p:nvSpPr>
        <p:spPr>
          <a:xfrm>
            <a:off x="1522413" y="189723"/>
            <a:ext cx="9144000" cy="877077"/>
          </a:xfrm>
        </p:spPr>
        <p:txBody>
          <a:bodyPr>
            <a:normAutofit/>
          </a:bodyPr>
          <a:lstStyle/>
          <a:p>
            <a:pPr algn="ctr"/>
            <a:r>
              <a:rPr lang="en-US" sz="4400" dirty="0"/>
              <a:t>Adverse Childhood Experiences (ACE)</a:t>
            </a:r>
          </a:p>
        </p:txBody>
      </p:sp>
      <p:pic>
        <p:nvPicPr>
          <p:cNvPr id="4" name="Google Shape;468;p57" descr="Logo, company name&#10;&#10;Description automatically generated">
            <a:extLst>
              <a:ext uri="{FF2B5EF4-FFF2-40B4-BE49-F238E27FC236}">
                <a16:creationId xmlns:a16="http://schemas.microsoft.com/office/drawing/2014/main" id="{84A09D82-2D43-3B98-745D-A9D863A3EBCB}"/>
              </a:ext>
            </a:extLst>
          </p:cNvPr>
          <p:cNvPicPr preferRelativeResize="0">
            <a:picLocks noGrp="1"/>
          </p:cNvPicPr>
          <p:nvPr>
            <p:ph idx="1"/>
          </p:nvPr>
        </p:nvPicPr>
        <p:blipFill rotWithShape="1">
          <a:blip r:embed="rId2">
            <a:alphaModFix/>
          </a:blip>
          <a:srcRect/>
          <a:stretch/>
        </p:blipFill>
        <p:spPr>
          <a:xfrm>
            <a:off x="0" y="1524000"/>
            <a:ext cx="12188825" cy="5333999"/>
          </a:xfrm>
          <a:prstGeom prst="rect">
            <a:avLst/>
          </a:prstGeom>
          <a:noFill/>
          <a:ln>
            <a:noFill/>
          </a:ln>
        </p:spPr>
      </p:pic>
    </p:spTree>
    <p:extLst>
      <p:ext uri="{BB962C8B-B14F-4D97-AF65-F5344CB8AC3E}">
        <p14:creationId xmlns:p14="http://schemas.microsoft.com/office/powerpoint/2010/main" val="122632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2E23-3731-2E9C-1A1F-9B323CF7B606}"/>
              </a:ext>
            </a:extLst>
          </p:cNvPr>
          <p:cNvSpPr>
            <a:spLocks noGrp="1"/>
          </p:cNvSpPr>
          <p:nvPr>
            <p:ph type="title"/>
          </p:nvPr>
        </p:nvSpPr>
        <p:spPr/>
        <p:txBody>
          <a:bodyPr>
            <a:normAutofit/>
          </a:bodyPr>
          <a:lstStyle/>
          <a:p>
            <a:pPr algn="ctr"/>
            <a:r>
              <a:rPr lang="en-US" sz="4400" b="1" dirty="0"/>
              <a:t>Trauma Symptom Checklist (TSC-40)</a:t>
            </a:r>
          </a:p>
        </p:txBody>
      </p:sp>
      <p:sp>
        <p:nvSpPr>
          <p:cNvPr id="3" name="Content Placeholder 2">
            <a:extLst>
              <a:ext uri="{FF2B5EF4-FFF2-40B4-BE49-F238E27FC236}">
                <a16:creationId xmlns:a16="http://schemas.microsoft.com/office/drawing/2014/main" id="{D3D103DC-EB28-75F6-B923-1379789E680C}"/>
              </a:ext>
            </a:extLst>
          </p:cNvPr>
          <p:cNvSpPr>
            <a:spLocks noGrp="1"/>
          </p:cNvSpPr>
          <p:nvPr>
            <p:ph idx="1"/>
          </p:nvPr>
        </p:nvSpPr>
        <p:spPr>
          <a:xfrm>
            <a:off x="455612" y="1904999"/>
            <a:ext cx="11353800" cy="4763277"/>
          </a:xfrm>
        </p:spPr>
        <p:txBody>
          <a:bodyPr>
            <a:normAutofit lnSpcReduction="10000"/>
          </a:bodyPr>
          <a:lstStyle/>
          <a:p>
            <a:pPr marL="0" indent="0">
              <a:buNone/>
            </a:pPr>
            <a:r>
              <a:rPr lang="en-US" sz="2800" dirty="0"/>
              <a:t>TSC-40 – Trauma Symptom Checklist (</a:t>
            </a:r>
            <a:r>
              <a:rPr lang="en-US" sz="2800" dirty="0">
                <a:hlinkClick r:id="rId2"/>
              </a:rPr>
              <a:t>https://www.une.edu/sites/default/files/Trauma-Symptom-Checklist.pdf</a:t>
            </a:r>
            <a:r>
              <a:rPr lang="en-US" sz="2800" dirty="0"/>
              <a:t>) </a:t>
            </a:r>
          </a:p>
          <a:p>
            <a:r>
              <a:rPr lang="en-US" sz="2800" dirty="0"/>
              <a:t>Usually, first assessment that I utilize to begin to assess scope and severity of symptoms connected in with PTSD</a:t>
            </a:r>
          </a:p>
          <a:p>
            <a:r>
              <a:rPr lang="en-US" sz="2800" dirty="0"/>
              <a:t>Will go through all that are circled 2 or 3, assessing for when symptom started and how severe symptoms are</a:t>
            </a:r>
          </a:p>
          <a:p>
            <a:r>
              <a:rPr lang="en-US" sz="2800" dirty="0"/>
              <a:t>Scoring is not necessarily useful/ more useful to see the current over-activity of the brain due to the trauma experienced</a:t>
            </a:r>
          </a:p>
          <a:p>
            <a:r>
              <a:rPr lang="en-US" sz="2800" dirty="0"/>
              <a:t>Great assessment to use to start working on practical areas, such as sleep and emotion regulation</a:t>
            </a:r>
          </a:p>
          <a:p>
            <a:endParaRPr lang="en-US" dirty="0"/>
          </a:p>
        </p:txBody>
      </p:sp>
    </p:spTree>
    <p:extLst>
      <p:ext uri="{BB962C8B-B14F-4D97-AF65-F5344CB8AC3E}">
        <p14:creationId xmlns:p14="http://schemas.microsoft.com/office/powerpoint/2010/main" val="231617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4F42-582A-3AA1-64E5-1C9A2C5EDF79}"/>
              </a:ext>
            </a:extLst>
          </p:cNvPr>
          <p:cNvSpPr>
            <a:spLocks noGrp="1"/>
          </p:cNvSpPr>
          <p:nvPr>
            <p:ph type="title"/>
          </p:nvPr>
        </p:nvSpPr>
        <p:spPr>
          <a:xfrm>
            <a:off x="1522413" y="304799"/>
            <a:ext cx="9144000" cy="838201"/>
          </a:xfrm>
        </p:spPr>
        <p:txBody>
          <a:bodyPr>
            <a:normAutofit/>
          </a:bodyPr>
          <a:lstStyle/>
          <a:p>
            <a:pPr algn="ctr"/>
            <a:r>
              <a:rPr lang="en-US" sz="4000" b="1" dirty="0"/>
              <a:t>Patient Health Questionnaire (PHQ-9)</a:t>
            </a:r>
          </a:p>
        </p:txBody>
      </p:sp>
      <p:sp>
        <p:nvSpPr>
          <p:cNvPr id="3" name="Content Placeholder 2">
            <a:extLst>
              <a:ext uri="{FF2B5EF4-FFF2-40B4-BE49-F238E27FC236}">
                <a16:creationId xmlns:a16="http://schemas.microsoft.com/office/drawing/2014/main" id="{0854137C-4D73-938A-0D96-40673CEF7622}"/>
              </a:ext>
            </a:extLst>
          </p:cNvPr>
          <p:cNvSpPr>
            <a:spLocks noGrp="1"/>
          </p:cNvSpPr>
          <p:nvPr>
            <p:ph idx="1"/>
          </p:nvPr>
        </p:nvSpPr>
        <p:spPr>
          <a:xfrm>
            <a:off x="379412" y="1752600"/>
            <a:ext cx="11506200" cy="4876800"/>
          </a:xfrm>
        </p:spPr>
        <p:txBody>
          <a:bodyPr>
            <a:normAutofit/>
          </a:bodyPr>
          <a:lstStyle/>
          <a:p>
            <a:pPr marL="0" indent="0">
              <a:buNone/>
            </a:pPr>
            <a:r>
              <a:rPr lang="en-US" sz="2800" dirty="0"/>
              <a:t>PHQ-9 – Patient Health Questionnaire (</a:t>
            </a:r>
            <a:r>
              <a:rPr lang="en-US" sz="2800" dirty="0">
                <a:hlinkClick r:id="rId2"/>
              </a:rPr>
              <a:t>https://www.mvphealthcare.com/wp-content/uploads/download-manager-files/Pfizer-Patient_Health_Questionnaire-PHQ9-ZT274388.pdf</a:t>
            </a:r>
            <a:r>
              <a:rPr lang="en-US" sz="2800" dirty="0"/>
              <a:t>) </a:t>
            </a:r>
          </a:p>
          <a:p>
            <a:r>
              <a:rPr lang="en-US" sz="2800" dirty="0"/>
              <a:t>This assessment is used in many health care settings to check for depression.</a:t>
            </a:r>
          </a:p>
          <a:p>
            <a:r>
              <a:rPr lang="en-US" sz="2800" dirty="0"/>
              <a:t>A </a:t>
            </a:r>
            <a:r>
              <a:rPr lang="en-US" sz="2800" b="1" dirty="0"/>
              <a:t>PHQ</a:t>
            </a:r>
            <a:r>
              <a:rPr lang="en-US" sz="2800" dirty="0"/>
              <a:t>-</a:t>
            </a:r>
            <a:r>
              <a:rPr lang="en-US" sz="2800" b="1" dirty="0"/>
              <a:t>9 </a:t>
            </a:r>
            <a:r>
              <a:rPr lang="en-US" sz="2800" dirty="0"/>
              <a:t>score total of 0-4 points equals "normal" or minimal depression . </a:t>
            </a:r>
            <a:r>
              <a:rPr lang="en-US" sz="2800" b="1" dirty="0"/>
              <a:t>Scoring </a:t>
            </a:r>
            <a:r>
              <a:rPr lang="en-US" sz="2800" dirty="0"/>
              <a:t>between 5-</a:t>
            </a:r>
            <a:r>
              <a:rPr lang="en-US" sz="2800" b="1" dirty="0"/>
              <a:t>9 </a:t>
            </a:r>
            <a:r>
              <a:rPr lang="en-US" sz="2800" dirty="0"/>
              <a:t>points indicates mild depression, 10-14 points indicates moderate depression, 15-19 points indicates moderately severe depression, and 20 or more points indicates severe depression.</a:t>
            </a:r>
          </a:p>
          <a:p>
            <a:r>
              <a:rPr lang="en-US" sz="2800" dirty="0"/>
              <a:t>PHQ-9 can be given to assess progress in depression treatment. </a:t>
            </a:r>
          </a:p>
        </p:txBody>
      </p:sp>
    </p:spTree>
    <p:extLst>
      <p:ext uri="{BB962C8B-B14F-4D97-AF65-F5344CB8AC3E}">
        <p14:creationId xmlns:p14="http://schemas.microsoft.com/office/powerpoint/2010/main" val="14688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3C4C-3F1F-4A7F-5D57-DF0C9339F087}"/>
              </a:ext>
            </a:extLst>
          </p:cNvPr>
          <p:cNvSpPr>
            <a:spLocks noGrp="1"/>
          </p:cNvSpPr>
          <p:nvPr>
            <p:ph type="title"/>
          </p:nvPr>
        </p:nvSpPr>
        <p:spPr>
          <a:xfrm>
            <a:off x="1522412" y="189724"/>
            <a:ext cx="9144000" cy="1144556"/>
          </a:xfrm>
        </p:spPr>
        <p:txBody>
          <a:bodyPr>
            <a:normAutofit/>
          </a:bodyPr>
          <a:lstStyle/>
          <a:p>
            <a:pPr algn="ctr"/>
            <a:r>
              <a:rPr lang="en-US" sz="4400" b="1" dirty="0"/>
              <a:t>Post Traumatic Stress Index (PTSI)</a:t>
            </a:r>
          </a:p>
        </p:txBody>
      </p:sp>
      <p:sp>
        <p:nvSpPr>
          <p:cNvPr id="3" name="Content Placeholder 2">
            <a:extLst>
              <a:ext uri="{FF2B5EF4-FFF2-40B4-BE49-F238E27FC236}">
                <a16:creationId xmlns:a16="http://schemas.microsoft.com/office/drawing/2014/main" id="{8C207AE8-A73C-9294-3C6D-3D24EE19E744}"/>
              </a:ext>
            </a:extLst>
          </p:cNvPr>
          <p:cNvSpPr>
            <a:spLocks noGrp="1"/>
          </p:cNvSpPr>
          <p:nvPr>
            <p:ph idx="1"/>
          </p:nvPr>
        </p:nvSpPr>
        <p:spPr>
          <a:xfrm>
            <a:off x="379412" y="1828799"/>
            <a:ext cx="11658600" cy="4839477"/>
          </a:xfrm>
        </p:spPr>
        <p:txBody>
          <a:bodyPr>
            <a:normAutofit/>
          </a:bodyPr>
          <a:lstStyle/>
          <a:p>
            <a:r>
              <a:rPr lang="en-US" sz="3200" dirty="0"/>
              <a:t>PTSI – Post-Traumatic Stress Index (</a:t>
            </a:r>
            <a:r>
              <a:rPr lang="en-US" sz="3200" dirty="0">
                <a:hlinkClick r:id="rId2"/>
              </a:rPr>
              <a:t>https://traumatest.com/Original-Post-Traumatic-Stress-Index-PTSI-Test-by-Patrick-Carnes.pdf</a:t>
            </a:r>
            <a:r>
              <a:rPr lang="en-US" sz="3200" dirty="0"/>
              <a:t>)</a:t>
            </a:r>
          </a:p>
          <a:p>
            <a:r>
              <a:rPr lang="en-US" sz="3200" dirty="0"/>
              <a:t>PTSI assesses 8 different categories connected to the impact of trauma – reactivity, repetition, bonding, shame, pleasure, blocking, and abstinence </a:t>
            </a:r>
          </a:p>
          <a:p>
            <a:r>
              <a:rPr lang="en-US" sz="3200" dirty="0"/>
              <a:t>Life Score versus Current Score</a:t>
            </a:r>
          </a:p>
          <a:p>
            <a:r>
              <a:rPr lang="en-US" sz="3200" dirty="0"/>
              <a:t>PTSI can be used for assessing progress </a:t>
            </a:r>
          </a:p>
          <a:p>
            <a:pPr marL="0" indent="0">
              <a:buNone/>
            </a:pPr>
            <a:endParaRPr lang="en-US" dirty="0"/>
          </a:p>
        </p:txBody>
      </p:sp>
    </p:spTree>
    <p:extLst>
      <p:ext uri="{BB962C8B-B14F-4D97-AF65-F5344CB8AC3E}">
        <p14:creationId xmlns:p14="http://schemas.microsoft.com/office/powerpoint/2010/main" val="18206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57FE88-FF4E-4A17-2885-B856341555EB}"/>
              </a:ext>
            </a:extLst>
          </p:cNvPr>
          <p:cNvSpPr>
            <a:spLocks noGrp="1"/>
          </p:cNvSpPr>
          <p:nvPr>
            <p:ph type="title"/>
          </p:nvPr>
        </p:nvSpPr>
        <p:spPr>
          <a:xfrm>
            <a:off x="1522413" y="189723"/>
            <a:ext cx="9144000" cy="1144556"/>
          </a:xfrm>
        </p:spPr>
        <p:txBody>
          <a:bodyPr/>
          <a:lstStyle/>
          <a:p>
            <a:endParaRPr lang="en-US" dirty="0"/>
          </a:p>
        </p:txBody>
      </p:sp>
      <p:pic>
        <p:nvPicPr>
          <p:cNvPr id="5" name="Content Placeholder 4" descr="A couple of people standing next to a fallen tree&#10;&#10;Description automatically generated">
            <a:extLst>
              <a:ext uri="{FF2B5EF4-FFF2-40B4-BE49-F238E27FC236}">
                <a16:creationId xmlns:a16="http://schemas.microsoft.com/office/drawing/2014/main" id="{5FF07D17-21E8-5D58-51B1-0FFF48942FC5}"/>
              </a:ext>
            </a:extLst>
          </p:cNvPr>
          <p:cNvPicPr>
            <a:picLocks noGrp="1" noChangeAspect="1"/>
          </p:cNvPicPr>
          <p:nvPr>
            <p:ph sz="half" idx="1"/>
          </p:nvPr>
        </p:nvPicPr>
        <p:blipFill rotWithShape="1">
          <a:blip r:embed="rId2"/>
          <a:srcRect t="4762" r="1" b="22776"/>
          <a:stretch/>
        </p:blipFill>
        <p:spPr>
          <a:xfrm>
            <a:off x="260540" y="189723"/>
            <a:ext cx="6291071" cy="6478554"/>
          </a:xfrm>
          <a:noFill/>
        </p:spPr>
      </p:pic>
      <p:sp>
        <p:nvSpPr>
          <p:cNvPr id="12" name="Content Placeholder 3">
            <a:extLst>
              <a:ext uri="{FF2B5EF4-FFF2-40B4-BE49-F238E27FC236}">
                <a16:creationId xmlns:a16="http://schemas.microsoft.com/office/drawing/2014/main" id="{BE599885-6FBB-5843-279B-6A8E20588880}"/>
              </a:ext>
            </a:extLst>
          </p:cNvPr>
          <p:cNvSpPr>
            <a:spLocks noGrp="1"/>
          </p:cNvSpPr>
          <p:nvPr>
            <p:ph sz="half" idx="2"/>
          </p:nvPr>
        </p:nvSpPr>
        <p:spPr>
          <a:xfrm>
            <a:off x="6780212" y="990600"/>
            <a:ext cx="5148072" cy="5181600"/>
          </a:xfrm>
        </p:spPr>
        <p:txBody>
          <a:bodyPr>
            <a:normAutofit lnSpcReduction="10000"/>
          </a:bodyPr>
          <a:lstStyle/>
          <a:p>
            <a:pPr marL="0" indent="0">
              <a:buNone/>
            </a:pPr>
            <a:r>
              <a:rPr lang="en-US" sz="4400" i="1" dirty="0"/>
              <a:t>I have told you all this so that you may have peace in me. Here on earth, you will have many trials and sorrows. But take heart, because I have overcome the world. (</a:t>
            </a:r>
            <a:r>
              <a:rPr lang="en-US" sz="4400" dirty="0"/>
              <a:t>John 16:33 NLT)</a:t>
            </a:r>
          </a:p>
          <a:p>
            <a:endParaRPr lang="en-US" dirty="0"/>
          </a:p>
        </p:txBody>
      </p:sp>
    </p:spTree>
    <p:extLst>
      <p:ext uri="{BB962C8B-B14F-4D97-AF65-F5344CB8AC3E}">
        <p14:creationId xmlns:p14="http://schemas.microsoft.com/office/powerpoint/2010/main" val="231770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C032-1234-E9F5-60D1-71F79A36B971}"/>
              </a:ext>
            </a:extLst>
          </p:cNvPr>
          <p:cNvSpPr>
            <a:spLocks noGrp="1"/>
          </p:cNvSpPr>
          <p:nvPr>
            <p:ph type="title"/>
          </p:nvPr>
        </p:nvSpPr>
        <p:spPr>
          <a:xfrm>
            <a:off x="1522413" y="189723"/>
            <a:ext cx="9144000" cy="953277"/>
          </a:xfrm>
        </p:spPr>
        <p:txBody>
          <a:bodyPr>
            <a:normAutofit/>
          </a:bodyPr>
          <a:lstStyle/>
          <a:p>
            <a:pPr algn="ctr"/>
            <a:r>
              <a:rPr lang="en-US" sz="4000" b="1" dirty="0"/>
              <a:t>Dissociative Experiences Scale II (DES-</a:t>
            </a:r>
            <a:r>
              <a:rPr lang="en-US" sz="4000" b="1" dirty="0" err="1"/>
              <a:t>ll</a:t>
            </a:r>
            <a:r>
              <a:rPr lang="en-US" sz="4000" b="1" dirty="0"/>
              <a:t>)</a:t>
            </a:r>
          </a:p>
        </p:txBody>
      </p:sp>
      <p:sp>
        <p:nvSpPr>
          <p:cNvPr id="3" name="Content Placeholder 2">
            <a:extLst>
              <a:ext uri="{FF2B5EF4-FFF2-40B4-BE49-F238E27FC236}">
                <a16:creationId xmlns:a16="http://schemas.microsoft.com/office/drawing/2014/main" id="{06E81611-256A-5728-C09E-D96E1D7BFA1B}"/>
              </a:ext>
            </a:extLst>
          </p:cNvPr>
          <p:cNvSpPr>
            <a:spLocks noGrp="1"/>
          </p:cNvSpPr>
          <p:nvPr>
            <p:ph idx="1"/>
          </p:nvPr>
        </p:nvSpPr>
        <p:spPr>
          <a:xfrm>
            <a:off x="303212" y="1828800"/>
            <a:ext cx="11582400" cy="4648200"/>
          </a:xfrm>
        </p:spPr>
        <p:txBody>
          <a:bodyPr/>
          <a:lstStyle/>
          <a:p>
            <a:pPr marL="0" indent="0">
              <a:buNone/>
            </a:pPr>
            <a:r>
              <a:rPr lang="en-US" sz="3200" dirty="0"/>
              <a:t>DES –II – Dissociative Experiences Scale II (</a:t>
            </a:r>
            <a:r>
              <a:rPr lang="en-US" sz="3200" dirty="0">
                <a:hlinkClick r:id="rId2"/>
              </a:rPr>
              <a:t>https://novopsych.com.au/assessments/diagnosis/dissociative-experiences-scale-ii-des-ii/</a:t>
            </a:r>
            <a:r>
              <a:rPr lang="en-US" sz="3200" dirty="0"/>
              <a:t>)</a:t>
            </a:r>
          </a:p>
          <a:p>
            <a:r>
              <a:rPr lang="en-US" sz="3200" dirty="0"/>
              <a:t>This assessment will give scores for PTSD and other psychiatric disorders</a:t>
            </a:r>
          </a:p>
          <a:p>
            <a:r>
              <a:rPr lang="en-US" sz="3200" dirty="0"/>
              <a:t>Very helpful if therapist is checking for possible DID</a:t>
            </a:r>
          </a:p>
          <a:p>
            <a:r>
              <a:rPr lang="en-US" sz="3200" dirty="0"/>
              <a:t>Scoring directions is on the assessment</a:t>
            </a:r>
          </a:p>
          <a:p>
            <a:endParaRPr lang="en-US" dirty="0"/>
          </a:p>
        </p:txBody>
      </p:sp>
    </p:spTree>
    <p:extLst>
      <p:ext uri="{BB962C8B-B14F-4D97-AF65-F5344CB8AC3E}">
        <p14:creationId xmlns:p14="http://schemas.microsoft.com/office/powerpoint/2010/main" val="67453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59B9-1513-48CC-8685-D8C027A10758}"/>
              </a:ext>
            </a:extLst>
          </p:cNvPr>
          <p:cNvSpPr>
            <a:spLocks noGrp="1"/>
          </p:cNvSpPr>
          <p:nvPr>
            <p:ph type="title"/>
          </p:nvPr>
        </p:nvSpPr>
        <p:spPr>
          <a:xfrm>
            <a:off x="1522413" y="189723"/>
            <a:ext cx="9144000" cy="953277"/>
          </a:xfrm>
        </p:spPr>
        <p:txBody>
          <a:bodyPr>
            <a:normAutofit/>
          </a:bodyPr>
          <a:lstStyle/>
          <a:p>
            <a:pPr algn="ctr"/>
            <a:r>
              <a:rPr lang="en-US" sz="4400" b="1" dirty="0"/>
              <a:t>Comprehensive Coping Inventory - 55</a:t>
            </a:r>
          </a:p>
        </p:txBody>
      </p:sp>
      <p:sp>
        <p:nvSpPr>
          <p:cNvPr id="3" name="Content Placeholder 2">
            <a:extLst>
              <a:ext uri="{FF2B5EF4-FFF2-40B4-BE49-F238E27FC236}">
                <a16:creationId xmlns:a16="http://schemas.microsoft.com/office/drawing/2014/main" id="{2F42980D-77EF-4AED-19E8-DCAD0597CAA5}"/>
              </a:ext>
            </a:extLst>
          </p:cNvPr>
          <p:cNvSpPr>
            <a:spLocks noGrp="1"/>
          </p:cNvSpPr>
          <p:nvPr>
            <p:ph idx="1"/>
          </p:nvPr>
        </p:nvSpPr>
        <p:spPr>
          <a:xfrm>
            <a:off x="379412" y="1905000"/>
            <a:ext cx="11430000" cy="4648200"/>
          </a:xfrm>
        </p:spPr>
        <p:txBody>
          <a:bodyPr/>
          <a:lstStyle/>
          <a:p>
            <a:pPr marL="0" indent="0">
              <a:buNone/>
            </a:pPr>
            <a:r>
              <a:rPr lang="en-US" sz="2800" dirty="0"/>
              <a:t>Comprehensive Coping Inventory- 55 (</a:t>
            </a:r>
            <a:r>
              <a:rPr lang="en-US" sz="2800" dirty="0">
                <a:hlinkClick r:id="rId2"/>
              </a:rPr>
              <a:t>http://www.newharbinger.com/50218</a:t>
            </a:r>
            <a:r>
              <a:rPr lang="en-US" sz="2800" dirty="0"/>
              <a:t>) </a:t>
            </a:r>
          </a:p>
          <a:p>
            <a:r>
              <a:rPr lang="en-US" sz="2800" dirty="0"/>
              <a:t>This is a brand- new assessment located in the </a:t>
            </a:r>
            <a:r>
              <a:rPr lang="en-US" sz="2800" i="1" dirty="0"/>
              <a:t>Healing Emotional Pain </a:t>
            </a:r>
            <a:r>
              <a:rPr lang="en-US" sz="2800" dirty="0"/>
              <a:t>workbook written by Matthew McKay, Patrick Fanning, Erica Pool, and Patricia Ona.</a:t>
            </a:r>
          </a:p>
          <a:p>
            <a:r>
              <a:rPr lang="en-US" sz="2800" dirty="0"/>
              <a:t>Assessment focuses on maladaptive coping strategies that harm more than help in managing negative emotions. </a:t>
            </a:r>
          </a:p>
          <a:p>
            <a:r>
              <a:rPr lang="en-US" sz="2800" dirty="0"/>
              <a:t>Clients focus on chapters related to their highest scores helping them begin to learn healthier coping strategies. </a:t>
            </a:r>
          </a:p>
          <a:p>
            <a:r>
              <a:rPr lang="en-US" sz="2800" dirty="0"/>
              <a:t>This is excellent resource for on-going assessment.</a:t>
            </a:r>
          </a:p>
          <a:p>
            <a:endParaRPr lang="en-US" dirty="0"/>
          </a:p>
        </p:txBody>
      </p:sp>
    </p:spTree>
    <p:extLst>
      <p:ext uri="{BB962C8B-B14F-4D97-AF65-F5344CB8AC3E}">
        <p14:creationId xmlns:p14="http://schemas.microsoft.com/office/powerpoint/2010/main" val="425602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C8AD2-5B38-8808-A150-A386F7771BB7}"/>
              </a:ext>
            </a:extLst>
          </p:cNvPr>
          <p:cNvSpPr>
            <a:spLocks noGrp="1"/>
          </p:cNvSpPr>
          <p:nvPr>
            <p:ph type="title"/>
          </p:nvPr>
        </p:nvSpPr>
        <p:spPr>
          <a:xfrm>
            <a:off x="1522413" y="189723"/>
            <a:ext cx="9144000" cy="953277"/>
          </a:xfrm>
        </p:spPr>
        <p:txBody>
          <a:bodyPr>
            <a:normAutofit/>
          </a:bodyPr>
          <a:lstStyle/>
          <a:p>
            <a:pPr algn="ctr"/>
            <a:r>
              <a:rPr lang="en-US" sz="4400" b="1" dirty="0"/>
              <a:t>Attachment History Interview </a:t>
            </a:r>
          </a:p>
        </p:txBody>
      </p:sp>
      <p:sp>
        <p:nvSpPr>
          <p:cNvPr id="3" name="Content Placeholder 2">
            <a:extLst>
              <a:ext uri="{FF2B5EF4-FFF2-40B4-BE49-F238E27FC236}">
                <a16:creationId xmlns:a16="http://schemas.microsoft.com/office/drawing/2014/main" id="{96AD3EC2-974D-309C-95D1-41A088A932CB}"/>
              </a:ext>
            </a:extLst>
          </p:cNvPr>
          <p:cNvSpPr>
            <a:spLocks noGrp="1"/>
          </p:cNvSpPr>
          <p:nvPr>
            <p:ph idx="1"/>
          </p:nvPr>
        </p:nvSpPr>
        <p:spPr>
          <a:xfrm>
            <a:off x="379412" y="1905000"/>
            <a:ext cx="11582400" cy="4648200"/>
          </a:xfrm>
        </p:spPr>
        <p:txBody>
          <a:bodyPr>
            <a:normAutofit lnSpcReduction="10000"/>
          </a:bodyPr>
          <a:lstStyle/>
          <a:p>
            <a:pPr marL="0" indent="0">
              <a:buNone/>
            </a:pPr>
            <a:r>
              <a:rPr lang="en-US" sz="2800" dirty="0"/>
              <a:t>Attachment History Interview (</a:t>
            </a:r>
            <a:r>
              <a:rPr lang="en-US" sz="2800" dirty="0">
                <a:hlinkClick r:id="rId2"/>
              </a:rPr>
              <a:t>https://couplestherapynj.com/wp-content/uploads/2019/10/Attachment-EFT-Questions-PDF.pdf</a:t>
            </a:r>
            <a:r>
              <a:rPr lang="en-US" sz="2800" dirty="0"/>
              <a:t>) </a:t>
            </a:r>
          </a:p>
          <a:p>
            <a:r>
              <a:rPr lang="en-US" sz="2800" dirty="0"/>
              <a:t>This assessment is utilized in Emotionally Focused Therapy. </a:t>
            </a:r>
          </a:p>
          <a:p>
            <a:r>
              <a:rPr lang="en-US" sz="2800" dirty="0"/>
              <a:t>This assessment begins to explore how emotion was handled in family systems. </a:t>
            </a:r>
          </a:p>
          <a:p>
            <a:r>
              <a:rPr lang="en-US" sz="2800" dirty="0"/>
              <a:t>Often, people develop PTSD when there are no safe attachments. </a:t>
            </a:r>
          </a:p>
          <a:p>
            <a:r>
              <a:rPr lang="en-US" sz="2800" dirty="0"/>
              <a:t>Asking about trauma on this assessment needs to be done carefully. </a:t>
            </a:r>
          </a:p>
          <a:p>
            <a:r>
              <a:rPr lang="en-US" sz="2800" dirty="0"/>
              <a:t>This assessment will also show what current attachment needs and wounds look like in adult relationships. </a:t>
            </a:r>
          </a:p>
          <a:p>
            <a:endParaRPr lang="en-US" sz="2400" dirty="0"/>
          </a:p>
          <a:p>
            <a:endParaRPr lang="en-US" dirty="0"/>
          </a:p>
        </p:txBody>
      </p:sp>
    </p:spTree>
    <p:extLst>
      <p:ext uri="{BB962C8B-B14F-4D97-AF65-F5344CB8AC3E}">
        <p14:creationId xmlns:p14="http://schemas.microsoft.com/office/powerpoint/2010/main" val="322263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A26D-1FD0-7633-759D-E7B47942DC1D}"/>
              </a:ext>
            </a:extLst>
          </p:cNvPr>
          <p:cNvSpPr>
            <a:spLocks noGrp="1"/>
          </p:cNvSpPr>
          <p:nvPr>
            <p:ph type="title"/>
          </p:nvPr>
        </p:nvSpPr>
        <p:spPr/>
        <p:txBody>
          <a:bodyPr>
            <a:normAutofit/>
          </a:bodyPr>
          <a:lstStyle/>
          <a:p>
            <a:r>
              <a:rPr lang="en-US" sz="4000" b="1" dirty="0"/>
              <a:t>Your Turn to Practice PTSD Assessments!</a:t>
            </a:r>
          </a:p>
        </p:txBody>
      </p:sp>
      <p:sp>
        <p:nvSpPr>
          <p:cNvPr id="3" name="Content Placeholder 2">
            <a:extLst>
              <a:ext uri="{FF2B5EF4-FFF2-40B4-BE49-F238E27FC236}">
                <a16:creationId xmlns:a16="http://schemas.microsoft.com/office/drawing/2014/main" id="{D64EB35D-A75C-D93E-BEB3-938FB91C16C0}"/>
              </a:ext>
            </a:extLst>
          </p:cNvPr>
          <p:cNvSpPr>
            <a:spLocks noGrp="1"/>
          </p:cNvSpPr>
          <p:nvPr>
            <p:ph idx="1"/>
          </p:nvPr>
        </p:nvSpPr>
        <p:spPr/>
        <p:txBody>
          <a:bodyPr>
            <a:normAutofit fontScale="92500" lnSpcReduction="10000"/>
          </a:bodyPr>
          <a:lstStyle/>
          <a:p>
            <a:r>
              <a:rPr lang="en-US" sz="4000" dirty="0"/>
              <a:t>Discuss client’s assessment. </a:t>
            </a:r>
          </a:p>
          <a:p>
            <a:r>
              <a:rPr lang="en-US" sz="4000" dirty="0"/>
              <a:t>Please form groups of 3 or 4.</a:t>
            </a:r>
          </a:p>
          <a:p>
            <a:r>
              <a:rPr lang="en-US" sz="4000" dirty="0"/>
              <a:t>Look over the results from a trauma client’s assessments. </a:t>
            </a:r>
          </a:p>
          <a:p>
            <a:r>
              <a:rPr lang="en-US" sz="4000" dirty="0"/>
              <a:t>Does this client meet criteria for PTSD? Complex PTSD?</a:t>
            </a:r>
          </a:p>
          <a:p>
            <a:r>
              <a:rPr lang="en-US" sz="4000" dirty="0"/>
              <a:t>What evidence supports your diagnosis?</a:t>
            </a:r>
          </a:p>
          <a:p>
            <a:endParaRPr lang="en-US" dirty="0"/>
          </a:p>
        </p:txBody>
      </p:sp>
    </p:spTree>
    <p:extLst>
      <p:ext uri="{BB962C8B-B14F-4D97-AF65-F5344CB8AC3E}">
        <p14:creationId xmlns:p14="http://schemas.microsoft.com/office/powerpoint/2010/main" val="116648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7428-850D-DC6E-350C-863E475015AD}"/>
              </a:ext>
            </a:extLst>
          </p:cNvPr>
          <p:cNvSpPr>
            <a:spLocks noGrp="1"/>
          </p:cNvSpPr>
          <p:nvPr>
            <p:ph type="title"/>
          </p:nvPr>
        </p:nvSpPr>
        <p:spPr>
          <a:xfrm>
            <a:off x="1522413" y="189723"/>
            <a:ext cx="9144000" cy="1029477"/>
          </a:xfrm>
        </p:spPr>
        <p:txBody>
          <a:bodyPr anchor="b">
            <a:normAutofit/>
          </a:bodyPr>
          <a:lstStyle/>
          <a:p>
            <a:pPr algn="ctr"/>
            <a:r>
              <a:rPr lang="en-US" sz="5400" b="1" dirty="0"/>
              <a:t>PTSD TREATMENT</a:t>
            </a:r>
          </a:p>
        </p:txBody>
      </p:sp>
      <p:pic>
        <p:nvPicPr>
          <p:cNvPr id="5" name="Content Placeholder 4" descr="Icon&#10;&#10;Description automatically generated with low confidence">
            <a:extLst>
              <a:ext uri="{FF2B5EF4-FFF2-40B4-BE49-F238E27FC236}">
                <a16:creationId xmlns:a16="http://schemas.microsoft.com/office/drawing/2014/main" id="{4AFB6236-AA3A-BBEE-62D5-78CC232CE42D}"/>
              </a:ext>
            </a:extLst>
          </p:cNvPr>
          <p:cNvPicPr>
            <a:picLocks noGrp="1" noChangeAspect="1"/>
          </p:cNvPicPr>
          <p:nvPr>
            <p:ph sz="half" idx="1"/>
          </p:nvPr>
        </p:nvPicPr>
        <p:blipFill>
          <a:blip r:embed="rId2"/>
          <a:stretch>
            <a:fillRect/>
          </a:stretch>
        </p:blipFill>
        <p:spPr>
          <a:xfrm>
            <a:off x="531812" y="1904999"/>
            <a:ext cx="4416552" cy="4763277"/>
          </a:xfrm>
          <a:noFill/>
        </p:spPr>
      </p:pic>
      <p:sp>
        <p:nvSpPr>
          <p:cNvPr id="10" name="Content Placeholder 3">
            <a:extLst>
              <a:ext uri="{FF2B5EF4-FFF2-40B4-BE49-F238E27FC236}">
                <a16:creationId xmlns:a16="http://schemas.microsoft.com/office/drawing/2014/main" id="{AE5CCCD0-834F-B93B-6128-5B779464A557}"/>
              </a:ext>
            </a:extLst>
          </p:cNvPr>
          <p:cNvSpPr>
            <a:spLocks noGrp="1"/>
          </p:cNvSpPr>
          <p:nvPr>
            <p:ph sz="half" idx="2"/>
          </p:nvPr>
        </p:nvSpPr>
        <p:spPr>
          <a:xfrm>
            <a:off x="5561012" y="1905000"/>
            <a:ext cx="6248400" cy="4763276"/>
          </a:xfrm>
        </p:spPr>
        <p:txBody>
          <a:bodyPr>
            <a:normAutofit lnSpcReduction="10000"/>
          </a:bodyPr>
          <a:lstStyle/>
          <a:p>
            <a:pPr marL="0" indent="0">
              <a:buNone/>
            </a:pPr>
            <a:r>
              <a:rPr lang="en-US" sz="4000" dirty="0"/>
              <a:t>Treating PTSD is complicated!</a:t>
            </a:r>
          </a:p>
          <a:p>
            <a:pPr marL="0" indent="0">
              <a:buNone/>
            </a:pPr>
            <a:r>
              <a:rPr lang="en-US" sz="4000" dirty="0"/>
              <a:t>Importance of Evidence-Based Treatment and Specialized Training</a:t>
            </a:r>
          </a:p>
          <a:p>
            <a:pPr marL="0" indent="0">
              <a:buNone/>
            </a:pPr>
            <a:r>
              <a:rPr lang="en-US" sz="4000" dirty="0"/>
              <a:t>Difference Between a Road-Map Therapy Model and Trauma Tools</a:t>
            </a:r>
          </a:p>
        </p:txBody>
      </p:sp>
    </p:spTree>
    <p:extLst>
      <p:ext uri="{BB962C8B-B14F-4D97-AF65-F5344CB8AC3E}">
        <p14:creationId xmlns:p14="http://schemas.microsoft.com/office/powerpoint/2010/main" val="301899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999E6AD-A346-6FAC-78EF-398F010B6BED}"/>
              </a:ext>
            </a:extLst>
          </p:cNvPr>
          <p:cNvSpPr>
            <a:spLocks noGrp="1"/>
          </p:cNvSpPr>
          <p:nvPr>
            <p:ph type="title"/>
          </p:nvPr>
        </p:nvSpPr>
        <p:spPr>
          <a:xfrm>
            <a:off x="1522413" y="189723"/>
            <a:ext cx="9144000" cy="1144556"/>
          </a:xfrm>
        </p:spPr>
        <p:txBody>
          <a:bodyPr>
            <a:normAutofit/>
          </a:bodyPr>
          <a:lstStyle/>
          <a:p>
            <a:pPr algn="ctr"/>
            <a:r>
              <a:rPr lang="en-US" sz="6000" b="1" dirty="0"/>
              <a:t>www.storyinformed.com</a:t>
            </a:r>
          </a:p>
        </p:txBody>
      </p:sp>
      <p:pic>
        <p:nvPicPr>
          <p:cNvPr id="4" name="Content Placeholder 3">
            <a:extLst>
              <a:ext uri="{FF2B5EF4-FFF2-40B4-BE49-F238E27FC236}">
                <a16:creationId xmlns:a16="http://schemas.microsoft.com/office/drawing/2014/main" id="{8DA40FD5-376B-FDE1-3ED5-BE896AA611C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2" r="2" b="2"/>
          <a:stretch/>
        </p:blipFill>
        <p:spPr>
          <a:xfrm>
            <a:off x="4418012" y="1905000"/>
            <a:ext cx="7620000" cy="4648200"/>
          </a:xfrm>
          <a:prstGeom prst="rect">
            <a:avLst/>
          </a:prstGeom>
          <a:noFill/>
          <a:ln>
            <a:noFill/>
          </a:ln>
        </p:spPr>
      </p:pic>
      <p:sp>
        <p:nvSpPr>
          <p:cNvPr id="11" name="Text Placeholder 3">
            <a:extLst>
              <a:ext uri="{FF2B5EF4-FFF2-40B4-BE49-F238E27FC236}">
                <a16:creationId xmlns:a16="http://schemas.microsoft.com/office/drawing/2014/main" id="{7B50D6DE-2DAD-2032-CD7A-51DB683BC473}"/>
              </a:ext>
            </a:extLst>
          </p:cNvPr>
          <p:cNvSpPr>
            <a:spLocks noGrp="1"/>
          </p:cNvSpPr>
          <p:nvPr>
            <p:ph type="body" sz="half" idx="2"/>
          </p:nvPr>
        </p:nvSpPr>
        <p:spPr>
          <a:xfrm>
            <a:off x="303212" y="1905000"/>
            <a:ext cx="3962401" cy="4419600"/>
          </a:xfrm>
        </p:spPr>
        <p:txBody>
          <a:bodyPr>
            <a:noAutofit/>
          </a:bodyPr>
          <a:lstStyle/>
          <a:p>
            <a:r>
              <a:rPr lang="en-US" sz="3200" dirty="0"/>
              <a:t>Eternally Grateful for the Gift of Byron Kehler and Story-Informed Trauma Therapy –  2006 – Post Hurricane Katrina</a:t>
            </a:r>
          </a:p>
          <a:p>
            <a:r>
              <a:rPr lang="en-US" sz="3200" u="sng" dirty="0"/>
              <a:t>T</a:t>
            </a:r>
            <a:r>
              <a:rPr lang="en-US" sz="3200" dirty="0"/>
              <a:t>housands Impacted and Helped by SITT</a:t>
            </a:r>
          </a:p>
          <a:p>
            <a:r>
              <a:rPr lang="en-US" sz="3200" dirty="0"/>
              <a:t>SITT Researched by Tulane University</a:t>
            </a:r>
          </a:p>
        </p:txBody>
      </p:sp>
    </p:spTree>
    <p:extLst>
      <p:ext uri="{BB962C8B-B14F-4D97-AF65-F5344CB8AC3E}">
        <p14:creationId xmlns:p14="http://schemas.microsoft.com/office/powerpoint/2010/main" val="197998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AFEF-2048-135E-42B7-659D44CF6B1F}"/>
              </a:ext>
            </a:extLst>
          </p:cNvPr>
          <p:cNvSpPr>
            <a:spLocks noGrp="1"/>
          </p:cNvSpPr>
          <p:nvPr>
            <p:ph type="title"/>
          </p:nvPr>
        </p:nvSpPr>
        <p:spPr/>
        <p:txBody>
          <a:bodyPr/>
          <a:lstStyle/>
          <a:p>
            <a:r>
              <a:rPr lang="en-US" dirty="0"/>
              <a:t>EFT</a:t>
            </a:r>
          </a:p>
        </p:txBody>
      </p:sp>
      <p:pic>
        <p:nvPicPr>
          <p:cNvPr id="5" name="Content Placeholder 4" descr="Diagram&#10;&#10;Description automatically generated">
            <a:extLst>
              <a:ext uri="{FF2B5EF4-FFF2-40B4-BE49-F238E27FC236}">
                <a16:creationId xmlns:a16="http://schemas.microsoft.com/office/drawing/2014/main" id="{D2311FBF-CBA8-A6D8-0944-AA2FB0771899}"/>
              </a:ext>
            </a:extLst>
          </p:cNvPr>
          <p:cNvPicPr>
            <a:picLocks noGrp="1" noChangeAspect="1"/>
          </p:cNvPicPr>
          <p:nvPr>
            <p:ph idx="1"/>
          </p:nvPr>
        </p:nvPicPr>
        <p:blipFill>
          <a:blip r:embed="rId2"/>
          <a:stretch>
            <a:fillRect/>
          </a:stretch>
        </p:blipFill>
        <p:spPr>
          <a:xfrm>
            <a:off x="0" y="0"/>
            <a:ext cx="12188825" cy="6668277"/>
          </a:xfrm>
        </p:spPr>
      </p:pic>
    </p:spTree>
    <p:extLst>
      <p:ext uri="{BB962C8B-B14F-4D97-AF65-F5344CB8AC3E}">
        <p14:creationId xmlns:p14="http://schemas.microsoft.com/office/powerpoint/2010/main" val="28972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EE98-24F3-868F-DE60-60D05325750F}"/>
              </a:ext>
            </a:extLst>
          </p:cNvPr>
          <p:cNvSpPr>
            <a:spLocks noGrp="1"/>
          </p:cNvSpPr>
          <p:nvPr>
            <p:ph type="title"/>
          </p:nvPr>
        </p:nvSpPr>
        <p:spPr>
          <a:xfrm>
            <a:off x="1522413" y="189723"/>
            <a:ext cx="9144000" cy="953277"/>
          </a:xfrm>
        </p:spPr>
        <p:txBody>
          <a:bodyPr anchor="b">
            <a:normAutofit/>
          </a:bodyPr>
          <a:lstStyle/>
          <a:p>
            <a:pPr algn="ctr"/>
            <a:r>
              <a:rPr lang="en-US" sz="3200" b="1" dirty="0"/>
              <a:t>Trauma Therapy Tools for Emotion Regulation</a:t>
            </a:r>
          </a:p>
        </p:txBody>
      </p:sp>
      <p:pic>
        <p:nvPicPr>
          <p:cNvPr id="9" name="Content Placeholder 8" descr="Text, website&#10;&#10;Description automatically generated">
            <a:extLst>
              <a:ext uri="{FF2B5EF4-FFF2-40B4-BE49-F238E27FC236}">
                <a16:creationId xmlns:a16="http://schemas.microsoft.com/office/drawing/2014/main" id="{184E1089-F6ED-9FC6-94ED-A41D550946E6}"/>
              </a:ext>
            </a:extLst>
          </p:cNvPr>
          <p:cNvPicPr>
            <a:picLocks noGrp="1" noChangeAspect="1"/>
          </p:cNvPicPr>
          <p:nvPr>
            <p:ph sz="half" idx="1"/>
          </p:nvPr>
        </p:nvPicPr>
        <p:blipFill>
          <a:blip r:embed="rId2"/>
          <a:stretch>
            <a:fillRect/>
          </a:stretch>
        </p:blipFill>
        <p:spPr>
          <a:xfrm>
            <a:off x="303212" y="1905000"/>
            <a:ext cx="5486399" cy="4763277"/>
          </a:xfrm>
          <a:noFill/>
        </p:spPr>
      </p:pic>
      <p:sp>
        <p:nvSpPr>
          <p:cNvPr id="17" name="Content Placeholder 3">
            <a:extLst>
              <a:ext uri="{FF2B5EF4-FFF2-40B4-BE49-F238E27FC236}">
                <a16:creationId xmlns:a16="http://schemas.microsoft.com/office/drawing/2014/main" id="{FF91BFBE-0DC3-A084-A276-119FACDD3834}"/>
              </a:ext>
            </a:extLst>
          </p:cNvPr>
          <p:cNvSpPr>
            <a:spLocks noGrp="1"/>
          </p:cNvSpPr>
          <p:nvPr>
            <p:ph sz="half" idx="2"/>
          </p:nvPr>
        </p:nvSpPr>
        <p:spPr>
          <a:xfrm>
            <a:off x="6246811" y="1904999"/>
            <a:ext cx="5638801" cy="4763277"/>
          </a:xfrm>
        </p:spPr>
        <p:txBody>
          <a:bodyPr>
            <a:normAutofit/>
          </a:bodyPr>
          <a:lstStyle/>
          <a:p>
            <a:r>
              <a:rPr lang="en-US" sz="2800" dirty="0"/>
              <a:t>Personalized Workbook that Utilizes ACT, DBT, and CBT to help Change Maladaptive Coping Skills, such as avoidance, rumination, and blocking, to Healthy Coping Skills</a:t>
            </a:r>
          </a:p>
          <a:p>
            <a:r>
              <a:rPr lang="en-US" sz="2800" dirty="0"/>
              <a:t>Handouts are Online</a:t>
            </a:r>
          </a:p>
          <a:p>
            <a:r>
              <a:rPr lang="en-US" sz="2800" dirty="0"/>
              <a:t>Great tool to Use Early in Therapy for Building Healthy Toolbox for SITT Journey</a:t>
            </a:r>
          </a:p>
        </p:txBody>
      </p:sp>
    </p:spTree>
    <p:extLst>
      <p:ext uri="{BB962C8B-B14F-4D97-AF65-F5344CB8AC3E}">
        <p14:creationId xmlns:p14="http://schemas.microsoft.com/office/powerpoint/2010/main" val="37702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7DFC-1AEB-FC82-BEAA-6156D581812B}"/>
              </a:ext>
            </a:extLst>
          </p:cNvPr>
          <p:cNvSpPr>
            <a:spLocks noGrp="1"/>
          </p:cNvSpPr>
          <p:nvPr>
            <p:ph type="title"/>
          </p:nvPr>
        </p:nvSpPr>
        <p:spPr>
          <a:xfrm>
            <a:off x="1522413" y="189723"/>
            <a:ext cx="9144000" cy="953277"/>
          </a:xfrm>
        </p:spPr>
        <p:txBody>
          <a:bodyPr anchor="b">
            <a:normAutofit fontScale="90000"/>
          </a:bodyPr>
          <a:lstStyle/>
          <a:p>
            <a:pPr algn="ctr"/>
            <a:r>
              <a:rPr lang="en-US" b="1" dirty="0"/>
              <a:t>Trauma Therapy Tools for Emotion Regulation</a:t>
            </a:r>
          </a:p>
        </p:txBody>
      </p:sp>
      <p:pic>
        <p:nvPicPr>
          <p:cNvPr id="9" name="Content Placeholder 8" descr="Text&#10;&#10;Description automatically generated with medium confidence">
            <a:extLst>
              <a:ext uri="{FF2B5EF4-FFF2-40B4-BE49-F238E27FC236}">
                <a16:creationId xmlns:a16="http://schemas.microsoft.com/office/drawing/2014/main" id="{4DD61A76-9C67-AD5D-E51F-CD8ACB9B70B2}"/>
              </a:ext>
            </a:extLst>
          </p:cNvPr>
          <p:cNvPicPr>
            <a:picLocks noGrp="1" noChangeAspect="1"/>
          </p:cNvPicPr>
          <p:nvPr>
            <p:ph sz="half" idx="1"/>
          </p:nvPr>
        </p:nvPicPr>
        <p:blipFill>
          <a:blip r:embed="rId2"/>
          <a:stretch>
            <a:fillRect/>
          </a:stretch>
        </p:blipFill>
        <p:spPr>
          <a:xfrm>
            <a:off x="971429" y="1904999"/>
            <a:ext cx="4132383" cy="4763277"/>
          </a:xfrm>
          <a:noFill/>
        </p:spPr>
      </p:pic>
      <p:sp>
        <p:nvSpPr>
          <p:cNvPr id="15" name="Content Placeholder 14">
            <a:extLst>
              <a:ext uri="{FF2B5EF4-FFF2-40B4-BE49-F238E27FC236}">
                <a16:creationId xmlns:a16="http://schemas.microsoft.com/office/drawing/2014/main" id="{C089AE54-C7BB-E874-31A3-A4A1D797F3F1}"/>
              </a:ext>
            </a:extLst>
          </p:cNvPr>
          <p:cNvSpPr>
            <a:spLocks noGrp="1"/>
          </p:cNvSpPr>
          <p:nvPr>
            <p:ph sz="half" idx="2"/>
          </p:nvPr>
        </p:nvSpPr>
        <p:spPr>
          <a:xfrm>
            <a:off x="5865812" y="1904998"/>
            <a:ext cx="5788152" cy="4572001"/>
          </a:xfrm>
        </p:spPr>
        <p:txBody>
          <a:bodyPr>
            <a:normAutofit/>
          </a:bodyPr>
          <a:lstStyle/>
          <a:p>
            <a:r>
              <a:rPr lang="en-US" sz="3200" dirty="0">
                <a:effectLst/>
                <a:ea typeface="Times New Roman" panose="02020603050405020304" pitchFamily="18" charset="0"/>
              </a:rPr>
              <a:t>Excellent, Evidence-Based Resource for Individuals or Groups</a:t>
            </a:r>
          </a:p>
          <a:p>
            <a:r>
              <a:rPr lang="en-US" sz="3200" dirty="0">
                <a:ea typeface="Times New Roman" panose="02020603050405020304" pitchFamily="18" charset="0"/>
              </a:rPr>
              <a:t>Applicable for PTSD and Substance Abuse</a:t>
            </a:r>
          </a:p>
          <a:p>
            <a:r>
              <a:rPr lang="en-US" sz="3200" dirty="0">
                <a:effectLst/>
                <a:ea typeface="Times New Roman" panose="02020603050405020304" pitchFamily="18" charset="0"/>
              </a:rPr>
              <a:t>Great </a:t>
            </a:r>
            <a:r>
              <a:rPr lang="en-US" sz="3200" dirty="0">
                <a:ea typeface="Times New Roman" panose="02020603050405020304" pitchFamily="18" charset="0"/>
              </a:rPr>
              <a:t>Worksheets around Multiple Topics, Including Grounding, Safety, Boundaries, and Anger Management</a:t>
            </a:r>
            <a:endParaRPr lang="en-US" sz="32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287401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173548A-3707-B1DD-AF71-25E724B8B6C5}"/>
              </a:ext>
            </a:extLst>
          </p:cNvPr>
          <p:cNvSpPr>
            <a:spLocks noGrp="1"/>
          </p:cNvSpPr>
          <p:nvPr>
            <p:ph type="title"/>
          </p:nvPr>
        </p:nvSpPr>
        <p:spPr>
          <a:xfrm>
            <a:off x="1522413" y="189723"/>
            <a:ext cx="9144000" cy="953277"/>
          </a:xfrm>
        </p:spPr>
        <p:txBody>
          <a:bodyPr>
            <a:normAutofit/>
          </a:bodyPr>
          <a:lstStyle/>
          <a:p>
            <a:pPr algn="ctr"/>
            <a:r>
              <a:rPr lang="en-US" sz="3200" b="1" dirty="0"/>
              <a:t>Trauma Therapy Tools for Emotion Regulation</a:t>
            </a:r>
          </a:p>
        </p:txBody>
      </p:sp>
      <p:pic>
        <p:nvPicPr>
          <p:cNvPr id="6" name="Content Placeholder 5" descr="Shape, logo, company name&#10;&#10;Description automatically generated">
            <a:extLst>
              <a:ext uri="{FF2B5EF4-FFF2-40B4-BE49-F238E27FC236}">
                <a16:creationId xmlns:a16="http://schemas.microsoft.com/office/drawing/2014/main" id="{5C9D2261-5659-F77F-D592-42CD46C285B7}"/>
              </a:ext>
            </a:extLst>
          </p:cNvPr>
          <p:cNvPicPr>
            <a:picLocks noGrp="1" noChangeAspect="1"/>
          </p:cNvPicPr>
          <p:nvPr>
            <p:ph sz="half" idx="1"/>
          </p:nvPr>
        </p:nvPicPr>
        <p:blipFill>
          <a:blip r:embed="rId2"/>
          <a:stretch>
            <a:fillRect/>
          </a:stretch>
        </p:blipFill>
        <p:spPr>
          <a:xfrm>
            <a:off x="455613" y="1904999"/>
            <a:ext cx="4700258" cy="4763277"/>
          </a:xfrm>
          <a:noFill/>
        </p:spPr>
      </p:pic>
      <p:sp>
        <p:nvSpPr>
          <p:cNvPr id="13" name="Content Placeholder 3">
            <a:extLst>
              <a:ext uri="{FF2B5EF4-FFF2-40B4-BE49-F238E27FC236}">
                <a16:creationId xmlns:a16="http://schemas.microsoft.com/office/drawing/2014/main" id="{AB96D8CF-7656-5900-FA01-D8B04E213EE2}"/>
              </a:ext>
            </a:extLst>
          </p:cNvPr>
          <p:cNvSpPr>
            <a:spLocks noGrp="1"/>
          </p:cNvSpPr>
          <p:nvPr>
            <p:ph sz="half" idx="2"/>
          </p:nvPr>
        </p:nvSpPr>
        <p:spPr>
          <a:xfrm>
            <a:off x="5637212" y="1905000"/>
            <a:ext cx="6324600" cy="4648200"/>
          </a:xfrm>
        </p:spPr>
        <p:txBody>
          <a:bodyPr>
            <a:normAutofit/>
          </a:bodyPr>
          <a:lstStyle/>
          <a:p>
            <a:r>
              <a:rPr lang="en-US" sz="3200" dirty="0"/>
              <a:t>Excellent Resource to Examine Feelings from a Biblical Perspective</a:t>
            </a:r>
          </a:p>
          <a:p>
            <a:r>
              <a:rPr lang="en-US" sz="3200" dirty="0"/>
              <a:t>Workbook Available that Provides Excellent Resource for In-depth Journaling around Emotions</a:t>
            </a:r>
          </a:p>
          <a:p>
            <a:r>
              <a:rPr lang="en-US" sz="3200" dirty="0"/>
              <a:t>On-line Workshop Also Available</a:t>
            </a:r>
          </a:p>
        </p:txBody>
      </p:sp>
    </p:spTree>
    <p:extLst>
      <p:ext uri="{BB962C8B-B14F-4D97-AF65-F5344CB8AC3E}">
        <p14:creationId xmlns:p14="http://schemas.microsoft.com/office/powerpoint/2010/main" val="287499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6186-DCF3-47CD-86E0-1B01C98BDAA0}"/>
              </a:ext>
            </a:extLst>
          </p:cNvPr>
          <p:cNvSpPr>
            <a:spLocks noGrp="1"/>
          </p:cNvSpPr>
          <p:nvPr>
            <p:ph type="title"/>
          </p:nvPr>
        </p:nvSpPr>
        <p:spPr/>
        <p:txBody>
          <a:bodyPr>
            <a:normAutofit fontScale="90000"/>
          </a:bodyPr>
          <a:lstStyle/>
          <a:p>
            <a:pPr algn="ctr"/>
            <a:r>
              <a:rPr lang="en-US" sz="4800" dirty="0"/>
              <a:t>Normal Reactions to Abnormal Events:</a:t>
            </a:r>
            <a:br>
              <a:rPr lang="en-US" sz="4800" dirty="0"/>
            </a:br>
            <a:r>
              <a:rPr lang="en-US" sz="4800" dirty="0"/>
              <a:t>Post-Traumatic Stress (PTS)</a:t>
            </a:r>
          </a:p>
        </p:txBody>
      </p:sp>
      <p:sp>
        <p:nvSpPr>
          <p:cNvPr id="3" name="Content Placeholder 2">
            <a:extLst>
              <a:ext uri="{FF2B5EF4-FFF2-40B4-BE49-F238E27FC236}">
                <a16:creationId xmlns:a16="http://schemas.microsoft.com/office/drawing/2014/main" id="{BD5EEEA9-C5F4-4176-BA4D-BE765E86812F}"/>
              </a:ext>
            </a:extLst>
          </p:cNvPr>
          <p:cNvSpPr>
            <a:spLocks noGrp="1"/>
          </p:cNvSpPr>
          <p:nvPr>
            <p:ph idx="1"/>
          </p:nvPr>
        </p:nvSpPr>
        <p:spPr>
          <a:xfrm>
            <a:off x="608012" y="1905000"/>
            <a:ext cx="10896600" cy="4267200"/>
          </a:xfrm>
        </p:spPr>
        <p:txBody>
          <a:bodyPr>
            <a:normAutofit/>
          </a:bodyPr>
          <a:lstStyle/>
          <a:p>
            <a:pPr marL="0" indent="0">
              <a:buNone/>
            </a:pPr>
            <a:r>
              <a:rPr lang="en-US" sz="3200" u="sng" dirty="0"/>
              <a:t>Physical</a:t>
            </a:r>
            <a:r>
              <a:rPr lang="en-US" sz="3200" dirty="0"/>
              <a:t>: Headaches, Stomach Issues, Weakness, Dizziness, Sleep Issues, Fatigue, Thirst</a:t>
            </a:r>
          </a:p>
          <a:p>
            <a:pPr marL="0" indent="0">
              <a:buNone/>
            </a:pPr>
            <a:r>
              <a:rPr lang="en-US" sz="3200" u="sng" dirty="0"/>
              <a:t>Cognitive</a:t>
            </a:r>
            <a:r>
              <a:rPr lang="en-US" sz="3200" dirty="0"/>
              <a:t>: Confusion, Blaming, Poor Concentration and Decision Making, Memory Problems, Hypervigilance, Nightmares, Flashbacks</a:t>
            </a:r>
          </a:p>
          <a:p>
            <a:pPr marL="0" indent="0">
              <a:buNone/>
            </a:pPr>
            <a:r>
              <a:rPr lang="en-US" sz="3200" u="sng" dirty="0"/>
              <a:t>Emotional</a:t>
            </a:r>
            <a:r>
              <a:rPr lang="en-US" sz="3200" dirty="0"/>
              <a:t>: Anxiety, Guilt, Grief, Denial, Shock, Feeling Overwhelmed, Depression, Anger, Fear, Agitation, Irritability</a:t>
            </a:r>
          </a:p>
        </p:txBody>
      </p:sp>
    </p:spTree>
    <p:extLst>
      <p:ext uri="{BB962C8B-B14F-4D97-AF65-F5344CB8AC3E}">
        <p14:creationId xmlns:p14="http://schemas.microsoft.com/office/powerpoint/2010/main" val="129594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173548A-3707-B1DD-AF71-25E724B8B6C5}"/>
              </a:ext>
            </a:extLst>
          </p:cNvPr>
          <p:cNvSpPr>
            <a:spLocks noGrp="1"/>
          </p:cNvSpPr>
          <p:nvPr>
            <p:ph type="title"/>
          </p:nvPr>
        </p:nvSpPr>
        <p:spPr>
          <a:xfrm>
            <a:off x="1522413" y="189723"/>
            <a:ext cx="9144000" cy="953277"/>
          </a:xfrm>
        </p:spPr>
        <p:txBody>
          <a:bodyPr>
            <a:normAutofit/>
          </a:bodyPr>
          <a:lstStyle/>
          <a:p>
            <a:pPr algn="ctr"/>
            <a:r>
              <a:rPr lang="en-US" sz="3200" b="1" dirty="0"/>
              <a:t>Trauma Therapy Tools for Emotion Regulation</a:t>
            </a:r>
          </a:p>
        </p:txBody>
      </p:sp>
      <p:sp>
        <p:nvSpPr>
          <p:cNvPr id="13" name="Content Placeholder 3">
            <a:extLst>
              <a:ext uri="{FF2B5EF4-FFF2-40B4-BE49-F238E27FC236}">
                <a16:creationId xmlns:a16="http://schemas.microsoft.com/office/drawing/2014/main" id="{AB96D8CF-7656-5900-FA01-D8B04E213EE2}"/>
              </a:ext>
            </a:extLst>
          </p:cNvPr>
          <p:cNvSpPr>
            <a:spLocks noGrp="1"/>
          </p:cNvSpPr>
          <p:nvPr>
            <p:ph sz="half" idx="2"/>
          </p:nvPr>
        </p:nvSpPr>
        <p:spPr>
          <a:xfrm>
            <a:off x="5637212" y="1600200"/>
            <a:ext cx="6324600" cy="5181600"/>
          </a:xfrm>
        </p:spPr>
        <p:txBody>
          <a:bodyPr>
            <a:normAutofit/>
          </a:bodyPr>
          <a:lstStyle/>
          <a:p>
            <a:pPr marL="0" indent="0">
              <a:buNone/>
            </a:pPr>
            <a:r>
              <a:rPr lang="en-US" sz="3600" b="1" dirty="0"/>
              <a:t>Often a sign of….</a:t>
            </a:r>
          </a:p>
          <a:p>
            <a:pPr marL="0" indent="0">
              <a:buNone/>
            </a:pPr>
            <a:r>
              <a:rPr lang="en-US" sz="3600" dirty="0"/>
              <a:t>Mental stress; thinking a lot; trying to analyze things out</a:t>
            </a:r>
          </a:p>
          <a:p>
            <a:pPr marL="0" indent="0">
              <a:buNone/>
            </a:pPr>
            <a:r>
              <a:rPr lang="en-US" sz="3600" dirty="0"/>
              <a:t>Holding feelings in and not speaking up. Can also be a sign of anger or disgust</a:t>
            </a:r>
          </a:p>
          <a:p>
            <a:pPr marL="0" indent="0">
              <a:buNone/>
            </a:pPr>
            <a:r>
              <a:rPr lang="en-US" sz="3600" dirty="0"/>
              <a:t>Anxiety/ sadness/ hurt</a:t>
            </a:r>
          </a:p>
          <a:p>
            <a:pPr marL="0" indent="0">
              <a:buNone/>
            </a:pPr>
            <a:endParaRPr lang="en-US" sz="3600" dirty="0"/>
          </a:p>
          <a:p>
            <a:pPr marL="0" indent="0">
              <a:buNone/>
            </a:pPr>
            <a:endParaRPr lang="en-US" sz="3600" dirty="0"/>
          </a:p>
        </p:txBody>
      </p:sp>
      <p:sp>
        <p:nvSpPr>
          <p:cNvPr id="3" name="Content Placeholder 2">
            <a:extLst>
              <a:ext uri="{FF2B5EF4-FFF2-40B4-BE49-F238E27FC236}">
                <a16:creationId xmlns:a16="http://schemas.microsoft.com/office/drawing/2014/main" id="{3A88D160-7897-E447-BD67-9AA0415C9F8C}"/>
              </a:ext>
            </a:extLst>
          </p:cNvPr>
          <p:cNvSpPr>
            <a:spLocks noGrp="1"/>
          </p:cNvSpPr>
          <p:nvPr>
            <p:ph sz="half" idx="1"/>
          </p:nvPr>
        </p:nvSpPr>
        <p:spPr>
          <a:xfrm>
            <a:off x="455612" y="1676400"/>
            <a:ext cx="4873752" cy="5105400"/>
          </a:xfrm>
        </p:spPr>
        <p:txBody>
          <a:bodyPr>
            <a:normAutofit/>
          </a:bodyPr>
          <a:lstStyle/>
          <a:p>
            <a:pPr marL="0" indent="0">
              <a:buNone/>
            </a:pPr>
            <a:r>
              <a:rPr lang="en-US" sz="3600" b="1" dirty="0"/>
              <a:t>Tension in the…</a:t>
            </a:r>
          </a:p>
          <a:p>
            <a:pPr marL="0" indent="0">
              <a:buNone/>
            </a:pPr>
            <a:r>
              <a:rPr lang="en-US" sz="3600" dirty="0"/>
              <a:t>Head, forehead, eyes</a:t>
            </a:r>
          </a:p>
          <a:p>
            <a:pPr marL="0" indent="0">
              <a:buNone/>
            </a:pPr>
            <a:endParaRPr lang="en-US" sz="3600" dirty="0"/>
          </a:p>
          <a:p>
            <a:pPr marL="0" indent="0">
              <a:buNone/>
            </a:pPr>
            <a:r>
              <a:rPr lang="en-US" sz="3600" dirty="0"/>
              <a:t>Cheeks, mouth, jaw</a:t>
            </a:r>
          </a:p>
          <a:p>
            <a:pPr marL="0" indent="0">
              <a:buNone/>
            </a:pPr>
            <a:endParaRPr lang="en-US" sz="3600" dirty="0"/>
          </a:p>
          <a:p>
            <a:pPr marL="0" indent="0">
              <a:buNone/>
            </a:pPr>
            <a:r>
              <a:rPr lang="en-US" sz="3600" dirty="0"/>
              <a:t>Grip in the throat /Lump in the throat</a:t>
            </a:r>
          </a:p>
        </p:txBody>
      </p:sp>
    </p:spTree>
    <p:extLst>
      <p:ext uri="{BB962C8B-B14F-4D97-AF65-F5344CB8AC3E}">
        <p14:creationId xmlns:p14="http://schemas.microsoft.com/office/powerpoint/2010/main" val="259011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173548A-3707-B1DD-AF71-25E724B8B6C5}"/>
              </a:ext>
            </a:extLst>
          </p:cNvPr>
          <p:cNvSpPr>
            <a:spLocks noGrp="1"/>
          </p:cNvSpPr>
          <p:nvPr>
            <p:ph type="title"/>
          </p:nvPr>
        </p:nvSpPr>
        <p:spPr>
          <a:xfrm>
            <a:off x="1522413" y="189723"/>
            <a:ext cx="9144000" cy="953277"/>
          </a:xfrm>
        </p:spPr>
        <p:txBody>
          <a:bodyPr>
            <a:normAutofit/>
          </a:bodyPr>
          <a:lstStyle/>
          <a:p>
            <a:pPr algn="ctr"/>
            <a:r>
              <a:rPr lang="en-US" sz="3200" b="1" dirty="0"/>
              <a:t>Trauma Therapy Tools for Emotion Regulation</a:t>
            </a:r>
          </a:p>
        </p:txBody>
      </p:sp>
      <p:sp>
        <p:nvSpPr>
          <p:cNvPr id="13" name="Content Placeholder 3">
            <a:extLst>
              <a:ext uri="{FF2B5EF4-FFF2-40B4-BE49-F238E27FC236}">
                <a16:creationId xmlns:a16="http://schemas.microsoft.com/office/drawing/2014/main" id="{AB96D8CF-7656-5900-FA01-D8B04E213EE2}"/>
              </a:ext>
            </a:extLst>
          </p:cNvPr>
          <p:cNvSpPr>
            <a:spLocks noGrp="1"/>
          </p:cNvSpPr>
          <p:nvPr>
            <p:ph sz="half" idx="2"/>
          </p:nvPr>
        </p:nvSpPr>
        <p:spPr>
          <a:xfrm>
            <a:off x="5637212" y="1676400"/>
            <a:ext cx="6324600" cy="5105400"/>
          </a:xfrm>
        </p:spPr>
        <p:txBody>
          <a:bodyPr>
            <a:normAutofit lnSpcReduction="10000"/>
          </a:bodyPr>
          <a:lstStyle/>
          <a:p>
            <a:pPr marL="0" indent="0">
              <a:buNone/>
            </a:pPr>
            <a:r>
              <a:rPr lang="en-US" sz="3200" b="1" dirty="0"/>
              <a:t>Often a sign of…. </a:t>
            </a:r>
          </a:p>
          <a:p>
            <a:pPr marL="0" indent="0">
              <a:buNone/>
            </a:pPr>
            <a:r>
              <a:rPr lang="en-US" sz="3200" dirty="0"/>
              <a:t>Sadness, hurt, disappointment, anxiety or fear</a:t>
            </a:r>
          </a:p>
          <a:p>
            <a:pPr marL="0" indent="0">
              <a:buNone/>
            </a:pPr>
            <a:endParaRPr lang="en-US" sz="3200" dirty="0"/>
          </a:p>
          <a:p>
            <a:pPr marL="0" indent="0">
              <a:buNone/>
            </a:pPr>
            <a:r>
              <a:rPr lang="en-US" sz="3200" dirty="0"/>
              <a:t>Guilt, self-punishment, feelings of responsibility, or heavy obligation/ anger or fear/ dread about the future </a:t>
            </a:r>
          </a:p>
          <a:p>
            <a:pPr marL="0" indent="0">
              <a:buNone/>
            </a:pPr>
            <a:r>
              <a:rPr lang="en-US" sz="3200" dirty="0"/>
              <a:t> Feelings of shame</a:t>
            </a:r>
          </a:p>
          <a:p>
            <a:pPr marL="0" indent="0">
              <a:buNone/>
            </a:pPr>
            <a:r>
              <a:rPr lang="en-US" sz="2400" dirty="0"/>
              <a:t>Adapted by L. Blum &amp; S. Irwin from The Heart of Desire © 2012 Stella Resnick, </a:t>
            </a:r>
            <a:r>
              <a:rPr lang="en-US" sz="2400" dirty="0" err="1"/>
              <a:t>Ph.D</a:t>
            </a:r>
            <a:endParaRPr lang="en-US" sz="3200" b="1" dirty="0"/>
          </a:p>
        </p:txBody>
      </p:sp>
      <p:sp>
        <p:nvSpPr>
          <p:cNvPr id="3" name="Content Placeholder 2">
            <a:extLst>
              <a:ext uri="{FF2B5EF4-FFF2-40B4-BE49-F238E27FC236}">
                <a16:creationId xmlns:a16="http://schemas.microsoft.com/office/drawing/2014/main" id="{3A88D160-7897-E447-BD67-9AA0415C9F8C}"/>
              </a:ext>
            </a:extLst>
          </p:cNvPr>
          <p:cNvSpPr>
            <a:spLocks noGrp="1"/>
          </p:cNvSpPr>
          <p:nvPr>
            <p:ph sz="half" idx="1"/>
          </p:nvPr>
        </p:nvSpPr>
        <p:spPr>
          <a:xfrm>
            <a:off x="455612" y="1676400"/>
            <a:ext cx="4873752" cy="5105400"/>
          </a:xfrm>
        </p:spPr>
        <p:txBody>
          <a:bodyPr>
            <a:normAutofit lnSpcReduction="10000"/>
          </a:bodyPr>
          <a:lstStyle/>
          <a:p>
            <a:pPr marL="0" indent="0">
              <a:buNone/>
            </a:pPr>
            <a:r>
              <a:rPr lang="en-US" sz="3200" b="1" dirty="0"/>
              <a:t>Tension in the… </a:t>
            </a:r>
          </a:p>
          <a:p>
            <a:pPr marL="0" indent="0">
              <a:buNone/>
            </a:pPr>
            <a:r>
              <a:rPr lang="en-US" sz="3200" dirty="0"/>
              <a:t>Weight on the chest; Grip or band around the center of the chest</a:t>
            </a:r>
          </a:p>
          <a:p>
            <a:pPr marL="0" indent="0">
              <a:buNone/>
            </a:pPr>
            <a:r>
              <a:rPr lang="en-US" sz="3200" dirty="0"/>
              <a:t>Knot in the solar plexus, diaphragm, or gut Knot in the belly; butterflies</a:t>
            </a:r>
          </a:p>
          <a:p>
            <a:pPr marL="0" indent="0">
              <a:buNone/>
            </a:pPr>
            <a:r>
              <a:rPr lang="en-US" sz="3200" dirty="0"/>
              <a:t>Tension in the genitals, thighs, anus, or butt</a:t>
            </a:r>
            <a:endParaRPr lang="en-US" sz="3200" b="1" dirty="0"/>
          </a:p>
        </p:txBody>
      </p:sp>
    </p:spTree>
    <p:extLst>
      <p:ext uri="{BB962C8B-B14F-4D97-AF65-F5344CB8AC3E}">
        <p14:creationId xmlns:p14="http://schemas.microsoft.com/office/powerpoint/2010/main" val="232193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08BE106-6A21-4771-B790-6757B141C475}"/>
              </a:ext>
            </a:extLst>
          </p:cNvPr>
          <p:cNvSpPr>
            <a:spLocks noGrp="1"/>
          </p:cNvSpPr>
          <p:nvPr>
            <p:ph type="title"/>
          </p:nvPr>
        </p:nvSpPr>
        <p:spPr>
          <a:xfrm>
            <a:off x="1522413" y="189723"/>
            <a:ext cx="9144000" cy="953277"/>
          </a:xfrm>
        </p:spPr>
        <p:txBody>
          <a:bodyPr/>
          <a:lstStyle/>
          <a:p>
            <a:pPr algn="ctr"/>
            <a:r>
              <a:rPr lang="en-US" b="1" dirty="0"/>
              <a:t>Trauma Therapy Tools for Safety </a:t>
            </a:r>
          </a:p>
        </p:txBody>
      </p:sp>
      <p:pic>
        <p:nvPicPr>
          <p:cNvPr id="6" name="Content Placeholder 5" descr="Diagram, timeline&#10;&#10;Description automatically generated">
            <a:extLst>
              <a:ext uri="{FF2B5EF4-FFF2-40B4-BE49-F238E27FC236}">
                <a16:creationId xmlns:a16="http://schemas.microsoft.com/office/drawing/2014/main" id="{CA4C89BE-CB45-5C9F-6A81-D30584367FFD}"/>
              </a:ext>
            </a:extLst>
          </p:cNvPr>
          <p:cNvPicPr>
            <a:picLocks noGrp="1" noChangeAspect="1"/>
          </p:cNvPicPr>
          <p:nvPr>
            <p:ph sz="half" idx="1"/>
          </p:nvPr>
        </p:nvPicPr>
        <p:blipFill rotWithShape="1">
          <a:blip r:embed="rId2"/>
          <a:srcRect t="18961" r="1" b="8650"/>
          <a:stretch/>
        </p:blipFill>
        <p:spPr>
          <a:xfrm>
            <a:off x="455612" y="1905000"/>
            <a:ext cx="5483353" cy="4763276"/>
          </a:xfrm>
          <a:noFill/>
        </p:spPr>
      </p:pic>
      <p:sp>
        <p:nvSpPr>
          <p:cNvPr id="13" name="Content Placeholder 3">
            <a:extLst>
              <a:ext uri="{FF2B5EF4-FFF2-40B4-BE49-F238E27FC236}">
                <a16:creationId xmlns:a16="http://schemas.microsoft.com/office/drawing/2014/main" id="{609D052D-213B-5E40-E168-BC96BC927D27}"/>
              </a:ext>
            </a:extLst>
          </p:cNvPr>
          <p:cNvSpPr>
            <a:spLocks noGrp="1"/>
          </p:cNvSpPr>
          <p:nvPr>
            <p:ph sz="half" idx="2"/>
          </p:nvPr>
        </p:nvSpPr>
        <p:spPr>
          <a:xfrm>
            <a:off x="6246811" y="1752600"/>
            <a:ext cx="5483353" cy="4915676"/>
          </a:xfrm>
        </p:spPr>
        <p:txBody>
          <a:bodyPr>
            <a:normAutofit/>
          </a:bodyPr>
          <a:lstStyle/>
          <a:p>
            <a:pPr marL="0" indent="0">
              <a:buNone/>
            </a:pPr>
            <a:r>
              <a:rPr lang="en-US" sz="3200" dirty="0"/>
              <a:t>"Trauma is a fact of life," teaches Peter Levine, "but it doesn't have to be a life sentence." </a:t>
            </a:r>
          </a:p>
          <a:p>
            <a:pPr marL="0" indent="0">
              <a:buNone/>
            </a:pPr>
            <a:r>
              <a:rPr lang="en-US" sz="3200" dirty="0"/>
              <a:t>Workbook with CD that Levine Shares His Somatic Tools to Help Calm the Body to Help Heal Trauma</a:t>
            </a:r>
            <a:br>
              <a:rPr lang="en-US" sz="3200" dirty="0"/>
            </a:br>
            <a:endParaRPr lang="en-US" sz="3200" dirty="0"/>
          </a:p>
          <a:p>
            <a:endParaRPr lang="en-US" dirty="0"/>
          </a:p>
        </p:txBody>
      </p:sp>
    </p:spTree>
    <p:extLst>
      <p:ext uri="{BB962C8B-B14F-4D97-AF65-F5344CB8AC3E}">
        <p14:creationId xmlns:p14="http://schemas.microsoft.com/office/powerpoint/2010/main" val="4072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C6DF-7496-16AB-C7EE-797432900BFC}"/>
              </a:ext>
            </a:extLst>
          </p:cNvPr>
          <p:cNvSpPr>
            <a:spLocks noGrp="1"/>
          </p:cNvSpPr>
          <p:nvPr>
            <p:ph type="title"/>
          </p:nvPr>
        </p:nvSpPr>
        <p:spPr>
          <a:xfrm>
            <a:off x="1522413" y="189723"/>
            <a:ext cx="9144000" cy="877077"/>
          </a:xfrm>
        </p:spPr>
        <p:txBody>
          <a:bodyPr>
            <a:normAutofit/>
          </a:bodyPr>
          <a:lstStyle/>
          <a:p>
            <a:pPr algn="ctr"/>
            <a:r>
              <a:rPr lang="en-US" sz="4000" b="1" dirty="0"/>
              <a:t>Trauma Therapy Tools for Safety</a:t>
            </a:r>
          </a:p>
        </p:txBody>
      </p:sp>
      <p:pic>
        <p:nvPicPr>
          <p:cNvPr id="6" name="Content Placeholder 5" descr="Letter&#10;&#10;Description automatically generated">
            <a:extLst>
              <a:ext uri="{FF2B5EF4-FFF2-40B4-BE49-F238E27FC236}">
                <a16:creationId xmlns:a16="http://schemas.microsoft.com/office/drawing/2014/main" id="{9B1F4DD5-870C-8883-BAB9-B964CB610FF9}"/>
              </a:ext>
            </a:extLst>
          </p:cNvPr>
          <p:cNvPicPr>
            <a:picLocks noGrp="1" noChangeAspect="1"/>
          </p:cNvPicPr>
          <p:nvPr>
            <p:ph sz="half" idx="1"/>
          </p:nvPr>
        </p:nvPicPr>
        <p:blipFill>
          <a:blip r:embed="rId2"/>
          <a:stretch>
            <a:fillRect/>
          </a:stretch>
        </p:blipFill>
        <p:spPr>
          <a:xfrm>
            <a:off x="0" y="1447800"/>
            <a:ext cx="12188825" cy="5410200"/>
          </a:xfrm>
        </p:spPr>
      </p:pic>
      <p:sp>
        <p:nvSpPr>
          <p:cNvPr id="4" name="Content Placeholder 3">
            <a:extLst>
              <a:ext uri="{FF2B5EF4-FFF2-40B4-BE49-F238E27FC236}">
                <a16:creationId xmlns:a16="http://schemas.microsoft.com/office/drawing/2014/main" id="{E40132B0-E26D-D62E-D4C0-BF5F98BB143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77680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D63AA5A-DD72-FF00-9DB4-65F644F2C1BA}"/>
              </a:ext>
            </a:extLst>
          </p:cNvPr>
          <p:cNvSpPr>
            <a:spLocks noGrp="1"/>
          </p:cNvSpPr>
          <p:nvPr>
            <p:ph type="title"/>
          </p:nvPr>
        </p:nvSpPr>
        <p:spPr>
          <a:xfrm>
            <a:off x="1522413" y="189723"/>
            <a:ext cx="9144000" cy="953277"/>
          </a:xfrm>
        </p:spPr>
        <p:txBody>
          <a:bodyPr>
            <a:normAutofit/>
          </a:bodyPr>
          <a:lstStyle/>
          <a:p>
            <a:pPr algn="ctr"/>
            <a:r>
              <a:rPr lang="en-US" sz="4000" b="1" dirty="0"/>
              <a:t>Trauma Therapy Apps </a:t>
            </a:r>
          </a:p>
        </p:txBody>
      </p:sp>
      <p:pic>
        <p:nvPicPr>
          <p:cNvPr id="6" name="Content Placeholder 5" descr="Graphical user interface, application&#10;&#10;Description automatically generated">
            <a:extLst>
              <a:ext uri="{FF2B5EF4-FFF2-40B4-BE49-F238E27FC236}">
                <a16:creationId xmlns:a16="http://schemas.microsoft.com/office/drawing/2014/main" id="{C39EFD09-8790-C6A5-61B2-4780A6FD0A06}"/>
              </a:ext>
            </a:extLst>
          </p:cNvPr>
          <p:cNvPicPr>
            <a:picLocks noGrp="1" noChangeAspect="1"/>
          </p:cNvPicPr>
          <p:nvPr>
            <p:ph idx="1"/>
          </p:nvPr>
        </p:nvPicPr>
        <p:blipFill>
          <a:blip r:embed="rId2"/>
          <a:stretch>
            <a:fillRect/>
          </a:stretch>
        </p:blipFill>
        <p:spPr>
          <a:xfrm>
            <a:off x="531812" y="1904999"/>
            <a:ext cx="11201400" cy="4763277"/>
          </a:xfrm>
          <a:noFill/>
        </p:spPr>
      </p:pic>
    </p:spTree>
    <p:extLst>
      <p:ext uri="{BB962C8B-B14F-4D97-AF65-F5344CB8AC3E}">
        <p14:creationId xmlns:p14="http://schemas.microsoft.com/office/powerpoint/2010/main" val="53500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0536-ABBC-9168-A930-E77F3E20AEDA}"/>
              </a:ext>
            </a:extLst>
          </p:cNvPr>
          <p:cNvSpPr>
            <a:spLocks noGrp="1"/>
          </p:cNvSpPr>
          <p:nvPr>
            <p:ph type="title"/>
          </p:nvPr>
        </p:nvSpPr>
        <p:spPr>
          <a:xfrm>
            <a:off x="1522413" y="189723"/>
            <a:ext cx="9144000" cy="877077"/>
          </a:xfrm>
        </p:spPr>
        <p:txBody>
          <a:bodyPr/>
          <a:lstStyle/>
          <a:p>
            <a:r>
              <a:rPr lang="en-US" b="1" dirty="0"/>
              <a:t>Trauma Therapy Tools for Processing Trauma </a:t>
            </a:r>
          </a:p>
        </p:txBody>
      </p:sp>
      <p:pic>
        <p:nvPicPr>
          <p:cNvPr id="6" name="Content Placeholder 5" descr="Diagram&#10;&#10;Description automatically generated">
            <a:extLst>
              <a:ext uri="{FF2B5EF4-FFF2-40B4-BE49-F238E27FC236}">
                <a16:creationId xmlns:a16="http://schemas.microsoft.com/office/drawing/2014/main" id="{D4C940A5-B6BE-EF7F-E56B-FD01E9D4987F}"/>
              </a:ext>
            </a:extLst>
          </p:cNvPr>
          <p:cNvPicPr>
            <a:picLocks noGrp="1" noChangeAspect="1"/>
          </p:cNvPicPr>
          <p:nvPr>
            <p:ph sz="half" idx="1"/>
          </p:nvPr>
        </p:nvPicPr>
        <p:blipFill>
          <a:blip r:embed="rId2"/>
          <a:stretch>
            <a:fillRect/>
          </a:stretch>
        </p:blipFill>
        <p:spPr>
          <a:xfrm>
            <a:off x="227012" y="1828800"/>
            <a:ext cx="5711827" cy="4839477"/>
          </a:xfrm>
        </p:spPr>
      </p:pic>
      <p:pic>
        <p:nvPicPr>
          <p:cNvPr id="10" name="Content Placeholder 9" descr="A close up of a person's eye&#10;&#10;Description automatically generated with medium confidence">
            <a:extLst>
              <a:ext uri="{FF2B5EF4-FFF2-40B4-BE49-F238E27FC236}">
                <a16:creationId xmlns:a16="http://schemas.microsoft.com/office/drawing/2014/main" id="{2F5934C1-1D0B-10A0-3060-7F3051A9AF7A}"/>
              </a:ext>
            </a:extLst>
          </p:cNvPr>
          <p:cNvPicPr>
            <a:picLocks noGrp="1" noChangeAspect="1"/>
          </p:cNvPicPr>
          <p:nvPr>
            <p:ph sz="half" idx="2"/>
          </p:nvPr>
        </p:nvPicPr>
        <p:blipFill>
          <a:blip r:embed="rId3"/>
          <a:stretch>
            <a:fillRect/>
          </a:stretch>
        </p:blipFill>
        <p:spPr>
          <a:xfrm>
            <a:off x="6475413" y="1701800"/>
            <a:ext cx="5486400" cy="4991877"/>
          </a:xfrm>
        </p:spPr>
      </p:pic>
    </p:spTree>
    <p:extLst>
      <p:ext uri="{BB962C8B-B14F-4D97-AF65-F5344CB8AC3E}">
        <p14:creationId xmlns:p14="http://schemas.microsoft.com/office/powerpoint/2010/main" val="153185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75BFD88-5B75-2D3E-84ED-9B43C7F487A4}"/>
              </a:ext>
            </a:extLst>
          </p:cNvPr>
          <p:cNvSpPr>
            <a:spLocks noGrp="1"/>
          </p:cNvSpPr>
          <p:nvPr>
            <p:ph type="title"/>
          </p:nvPr>
        </p:nvSpPr>
        <p:spPr>
          <a:xfrm>
            <a:off x="1522413" y="189723"/>
            <a:ext cx="9144000" cy="1144556"/>
          </a:xfrm>
        </p:spPr>
        <p:txBody>
          <a:bodyPr>
            <a:normAutofit/>
          </a:bodyPr>
          <a:lstStyle/>
          <a:p>
            <a:pPr algn="ctr"/>
            <a:r>
              <a:rPr lang="en-US" b="1" dirty="0"/>
              <a:t>Trauma Therapy Tools for Processing Trauma </a:t>
            </a:r>
          </a:p>
        </p:txBody>
      </p:sp>
      <p:pic>
        <p:nvPicPr>
          <p:cNvPr id="4" name="Content Placeholder 3" descr="A picture containing several&#10;&#10;Description automatically generated">
            <a:extLst>
              <a:ext uri="{FF2B5EF4-FFF2-40B4-BE49-F238E27FC236}">
                <a16:creationId xmlns:a16="http://schemas.microsoft.com/office/drawing/2014/main" id="{9B45DD18-06A7-0573-8DC8-A744FA0D72D9}"/>
              </a:ext>
            </a:extLst>
          </p:cNvPr>
          <p:cNvPicPr>
            <a:picLocks noGrp="1" noChangeAspect="1"/>
          </p:cNvPicPr>
          <p:nvPr>
            <p:ph idx="1"/>
          </p:nvPr>
        </p:nvPicPr>
        <p:blipFill>
          <a:blip r:embed="rId2"/>
          <a:stretch>
            <a:fillRect/>
          </a:stretch>
        </p:blipFill>
        <p:spPr>
          <a:xfrm>
            <a:off x="531812" y="1828801"/>
            <a:ext cx="11353800" cy="4839476"/>
          </a:xfrm>
        </p:spPr>
      </p:pic>
    </p:spTree>
    <p:extLst>
      <p:ext uri="{BB962C8B-B14F-4D97-AF65-F5344CB8AC3E}">
        <p14:creationId xmlns:p14="http://schemas.microsoft.com/office/powerpoint/2010/main" val="176709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0536-ABBC-9168-A930-E77F3E20AEDA}"/>
              </a:ext>
            </a:extLst>
          </p:cNvPr>
          <p:cNvSpPr>
            <a:spLocks noGrp="1"/>
          </p:cNvSpPr>
          <p:nvPr>
            <p:ph type="title"/>
          </p:nvPr>
        </p:nvSpPr>
        <p:spPr>
          <a:xfrm>
            <a:off x="1522413" y="189723"/>
            <a:ext cx="9144000" cy="1144556"/>
          </a:xfrm>
        </p:spPr>
        <p:txBody>
          <a:bodyPr anchor="b">
            <a:normAutofit/>
          </a:bodyPr>
          <a:lstStyle/>
          <a:p>
            <a:pPr algn="ctr"/>
            <a:r>
              <a:rPr lang="en-US" b="1" dirty="0"/>
              <a:t>So Many Other Trauma Tools….</a:t>
            </a:r>
            <a:br>
              <a:rPr lang="en-US" b="1" dirty="0"/>
            </a:br>
            <a:r>
              <a:rPr lang="en-US" b="1" dirty="0"/>
              <a:t>What Is YOUR Favorite Trauma Tool? </a:t>
            </a:r>
          </a:p>
        </p:txBody>
      </p:sp>
      <p:pic>
        <p:nvPicPr>
          <p:cNvPr id="1026" name="Picture 2">
            <a:extLst>
              <a:ext uri="{FF2B5EF4-FFF2-40B4-BE49-F238E27FC236}">
                <a16:creationId xmlns:a16="http://schemas.microsoft.com/office/drawing/2014/main" id="{E7F4E82B-24F4-1BA6-3E00-06BBE872714A}"/>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5859" r="19196" b="1"/>
          <a:stretch/>
        </p:blipFill>
        <p:spPr bwMode="auto">
          <a:xfrm>
            <a:off x="760412" y="1904999"/>
            <a:ext cx="5178553" cy="4763277"/>
          </a:xfrm>
          <a:prstGeom prst="rect">
            <a:avLst/>
          </a:prstGeom>
          <a:solidFill>
            <a:srgbClr val="FFFFFF"/>
          </a:solidFill>
        </p:spPr>
      </p:pic>
      <p:pic>
        <p:nvPicPr>
          <p:cNvPr id="10" name="Content Placeholder 9" descr="A person petting a horse&#10;&#10;Description automatically generated with medium confidence">
            <a:extLst>
              <a:ext uri="{FF2B5EF4-FFF2-40B4-BE49-F238E27FC236}">
                <a16:creationId xmlns:a16="http://schemas.microsoft.com/office/drawing/2014/main" id="{B08C00F3-A1AB-6164-6661-F0F1E5F6F2B2}"/>
              </a:ext>
            </a:extLst>
          </p:cNvPr>
          <p:cNvPicPr>
            <a:picLocks noGrp="1" noChangeAspect="1"/>
          </p:cNvPicPr>
          <p:nvPr>
            <p:ph sz="half" idx="2"/>
          </p:nvPr>
        </p:nvPicPr>
        <p:blipFill>
          <a:blip r:embed="rId3"/>
          <a:stretch>
            <a:fillRect/>
          </a:stretch>
        </p:blipFill>
        <p:spPr>
          <a:xfrm>
            <a:off x="6856412" y="2286000"/>
            <a:ext cx="4953000" cy="3352800"/>
          </a:xfrm>
        </p:spPr>
      </p:pic>
    </p:spTree>
    <p:extLst>
      <p:ext uri="{BB962C8B-B14F-4D97-AF65-F5344CB8AC3E}">
        <p14:creationId xmlns:p14="http://schemas.microsoft.com/office/powerpoint/2010/main" val="32106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75BFD88-5B75-2D3E-84ED-9B43C7F487A4}"/>
              </a:ext>
            </a:extLst>
          </p:cNvPr>
          <p:cNvSpPr>
            <a:spLocks noGrp="1"/>
          </p:cNvSpPr>
          <p:nvPr>
            <p:ph type="title"/>
          </p:nvPr>
        </p:nvSpPr>
        <p:spPr>
          <a:xfrm>
            <a:off x="1522413" y="189723"/>
            <a:ext cx="9144000" cy="1144556"/>
          </a:xfrm>
        </p:spPr>
        <p:txBody>
          <a:bodyPr>
            <a:normAutofit/>
          </a:bodyPr>
          <a:lstStyle/>
          <a:p>
            <a:r>
              <a:rPr lang="en-US" sz="6000" b="1" dirty="0"/>
              <a:t>Finishing up……</a:t>
            </a:r>
          </a:p>
        </p:txBody>
      </p:sp>
      <p:pic>
        <p:nvPicPr>
          <p:cNvPr id="5" name="Content Placeholder 4" descr="A picture containing text, outdoor, sky, sign&#10;&#10;Description automatically generated">
            <a:extLst>
              <a:ext uri="{FF2B5EF4-FFF2-40B4-BE49-F238E27FC236}">
                <a16:creationId xmlns:a16="http://schemas.microsoft.com/office/drawing/2014/main" id="{0571A793-D7C7-F279-D825-4FFBA3827F79}"/>
              </a:ext>
            </a:extLst>
          </p:cNvPr>
          <p:cNvPicPr>
            <a:picLocks noGrp="1" noChangeAspect="1"/>
          </p:cNvPicPr>
          <p:nvPr>
            <p:ph idx="1"/>
          </p:nvPr>
        </p:nvPicPr>
        <p:blipFill>
          <a:blip r:embed="rId2"/>
          <a:stretch>
            <a:fillRect/>
          </a:stretch>
        </p:blipFill>
        <p:spPr>
          <a:xfrm>
            <a:off x="1674812" y="1632856"/>
            <a:ext cx="9144000" cy="5758543"/>
          </a:xfrm>
          <a:noFill/>
        </p:spPr>
      </p:pic>
    </p:spTree>
    <p:extLst>
      <p:ext uri="{BB962C8B-B14F-4D97-AF65-F5344CB8AC3E}">
        <p14:creationId xmlns:p14="http://schemas.microsoft.com/office/powerpoint/2010/main" val="99520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on a white background&#10;&#10;Description automatically generated">
            <a:extLst>
              <a:ext uri="{FF2B5EF4-FFF2-40B4-BE49-F238E27FC236}">
                <a16:creationId xmlns:a16="http://schemas.microsoft.com/office/drawing/2014/main" id="{F84ADEB6-4893-7D03-3CC9-433AB8EE3435}"/>
              </a:ext>
            </a:extLst>
          </p:cNvPr>
          <p:cNvPicPr>
            <a:picLocks noChangeAspect="1"/>
          </p:cNvPicPr>
          <p:nvPr/>
        </p:nvPicPr>
        <p:blipFill>
          <a:blip r:embed="rId2"/>
          <a:stretch>
            <a:fillRect/>
          </a:stretch>
        </p:blipFill>
        <p:spPr>
          <a:xfrm>
            <a:off x="4168630" y="933188"/>
            <a:ext cx="3851564" cy="4991624"/>
          </a:xfrm>
          <a:prstGeom prst="rect">
            <a:avLst/>
          </a:prstGeom>
        </p:spPr>
      </p:pic>
      <p:sp>
        <p:nvSpPr>
          <p:cNvPr id="5" name="Subtitle 2">
            <a:extLst>
              <a:ext uri="{FF2B5EF4-FFF2-40B4-BE49-F238E27FC236}">
                <a16:creationId xmlns:a16="http://schemas.microsoft.com/office/drawing/2014/main" id="{58C61022-C404-E021-526A-8EAA6FCA8A26}"/>
              </a:ext>
            </a:extLst>
          </p:cNvPr>
          <p:cNvSpPr txBox="1">
            <a:spLocks/>
          </p:cNvSpPr>
          <p:nvPr/>
        </p:nvSpPr>
        <p:spPr>
          <a:xfrm>
            <a:off x="1979612" y="6096000"/>
            <a:ext cx="8229600" cy="457200"/>
          </a:xfrm>
          <a:prstGeom prst="rect">
            <a:avLst/>
          </a:prstGeom>
        </p:spPr>
        <p:txBody>
          <a:bodyPr vert="horz" lIns="91440" tIns="45720" rIns="91440" bIns="45720" rtlCol="0">
            <a:normAutofit lnSpcReduction="10000"/>
          </a:bodyPr>
          <a:lst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9pPr>
          </a:lstStyle>
          <a:p>
            <a:pPr marL="0" indent="0" algn="ctr">
              <a:buNone/>
            </a:pPr>
            <a:r>
              <a:rPr lang="en-US" sz="2800" b="1" dirty="0">
                <a:hlinkClick r:id="rId3">
                  <a:extLst>
                    <a:ext uri="{A12FA001-AC4F-418D-AE19-62706E023703}">
                      <ahyp:hlinkClr xmlns:ahyp="http://schemas.microsoft.com/office/drawing/2018/hyperlinkcolor" val="tx"/>
                    </a:ext>
                  </a:extLst>
                </a:hlinkClick>
              </a:rPr>
              <a:t>www.refuge182.com</a:t>
            </a:r>
            <a:r>
              <a:rPr lang="en-US" sz="2800" b="1" dirty="0"/>
              <a:t> </a:t>
            </a:r>
          </a:p>
        </p:txBody>
      </p:sp>
    </p:spTree>
    <p:extLst>
      <p:ext uri="{BB962C8B-B14F-4D97-AF65-F5344CB8AC3E}">
        <p14:creationId xmlns:p14="http://schemas.microsoft.com/office/powerpoint/2010/main" val="274291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6186-DCF3-47CD-86E0-1B01C98BDAA0}"/>
              </a:ext>
            </a:extLst>
          </p:cNvPr>
          <p:cNvSpPr>
            <a:spLocks noGrp="1"/>
          </p:cNvSpPr>
          <p:nvPr>
            <p:ph type="title"/>
          </p:nvPr>
        </p:nvSpPr>
        <p:spPr/>
        <p:txBody>
          <a:bodyPr>
            <a:normAutofit fontScale="90000"/>
          </a:bodyPr>
          <a:lstStyle/>
          <a:p>
            <a:pPr algn="ctr"/>
            <a:r>
              <a:rPr lang="en-US" sz="4800" dirty="0"/>
              <a:t>Normal Reactions to Abnormal Events:</a:t>
            </a:r>
            <a:br>
              <a:rPr lang="en-US" sz="4800" dirty="0"/>
            </a:br>
            <a:r>
              <a:rPr lang="en-US" sz="4800" dirty="0"/>
              <a:t>Post-Traumatic Stress (PTS)</a:t>
            </a:r>
          </a:p>
        </p:txBody>
      </p:sp>
      <p:sp>
        <p:nvSpPr>
          <p:cNvPr id="3" name="Content Placeholder 2">
            <a:extLst>
              <a:ext uri="{FF2B5EF4-FFF2-40B4-BE49-F238E27FC236}">
                <a16:creationId xmlns:a16="http://schemas.microsoft.com/office/drawing/2014/main" id="{BD5EEEA9-C5F4-4176-BA4D-BE765E86812F}"/>
              </a:ext>
            </a:extLst>
          </p:cNvPr>
          <p:cNvSpPr>
            <a:spLocks noGrp="1"/>
          </p:cNvSpPr>
          <p:nvPr>
            <p:ph idx="1"/>
          </p:nvPr>
        </p:nvSpPr>
        <p:spPr>
          <a:xfrm>
            <a:off x="608012" y="1904999"/>
            <a:ext cx="11125200" cy="4763277"/>
          </a:xfrm>
        </p:spPr>
        <p:txBody>
          <a:bodyPr>
            <a:normAutofit/>
          </a:bodyPr>
          <a:lstStyle/>
          <a:p>
            <a:pPr marL="0" indent="0">
              <a:buNone/>
            </a:pPr>
            <a:r>
              <a:rPr lang="en-US" sz="3200" u="sng" dirty="0"/>
              <a:t>Behavioral</a:t>
            </a:r>
            <a:r>
              <a:rPr lang="en-US" sz="3200" dirty="0"/>
              <a:t>: Change in Activity, Change in Speech, Withdrawal, Emotional Outbursts, Paranoia, Restlessness, Increase Alcohol or Drug Usage, Acting Out Sexually, Loss/ Increase in Appetite, Body Complaints, Intensified Startle Reflex</a:t>
            </a:r>
          </a:p>
          <a:p>
            <a:pPr marL="0" indent="0">
              <a:buNone/>
            </a:pPr>
            <a:r>
              <a:rPr lang="en-US" sz="3200" u="sng" dirty="0"/>
              <a:t>Spiritual</a:t>
            </a:r>
            <a:r>
              <a:rPr lang="en-US" sz="3200" dirty="0"/>
              <a:t>: Anger at God, Feeling Distant from God, Anger at Clergy, Questioning Spiritual Beliefs, Feeling Closer to God, Believing that God is not in Control or has Failed</a:t>
            </a:r>
          </a:p>
        </p:txBody>
      </p:sp>
    </p:spTree>
    <p:extLst>
      <p:ext uri="{BB962C8B-B14F-4D97-AF65-F5344CB8AC3E}">
        <p14:creationId xmlns:p14="http://schemas.microsoft.com/office/powerpoint/2010/main" val="116272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6186-DCF3-47CD-86E0-1B01C98BDAA0}"/>
              </a:ext>
            </a:extLst>
          </p:cNvPr>
          <p:cNvSpPr>
            <a:spLocks noGrp="1"/>
          </p:cNvSpPr>
          <p:nvPr>
            <p:ph type="title"/>
          </p:nvPr>
        </p:nvSpPr>
        <p:spPr/>
        <p:txBody>
          <a:bodyPr>
            <a:normAutofit fontScale="90000"/>
          </a:bodyPr>
          <a:lstStyle/>
          <a:p>
            <a:pPr algn="ctr"/>
            <a:r>
              <a:rPr lang="en-US" sz="4800" dirty="0"/>
              <a:t>Normal Reactions to Abnormal Events for Children:</a:t>
            </a:r>
          </a:p>
        </p:txBody>
      </p:sp>
      <p:sp>
        <p:nvSpPr>
          <p:cNvPr id="3" name="Content Placeholder 2">
            <a:extLst>
              <a:ext uri="{FF2B5EF4-FFF2-40B4-BE49-F238E27FC236}">
                <a16:creationId xmlns:a16="http://schemas.microsoft.com/office/drawing/2014/main" id="{BD5EEEA9-C5F4-4176-BA4D-BE765E86812F}"/>
              </a:ext>
            </a:extLst>
          </p:cNvPr>
          <p:cNvSpPr>
            <a:spLocks noGrp="1"/>
          </p:cNvSpPr>
          <p:nvPr>
            <p:ph idx="1"/>
          </p:nvPr>
        </p:nvSpPr>
        <p:spPr>
          <a:xfrm>
            <a:off x="684212" y="1905000"/>
            <a:ext cx="10744200" cy="4267200"/>
          </a:xfrm>
        </p:spPr>
        <p:txBody>
          <a:bodyPr>
            <a:normAutofit/>
          </a:bodyPr>
          <a:lstStyle/>
          <a:p>
            <a:pPr marL="0" indent="0">
              <a:buNone/>
            </a:pPr>
            <a:r>
              <a:rPr lang="en-US" sz="3200" dirty="0"/>
              <a:t>Sleep Issues/ Nightmares/ Bed Wetting</a:t>
            </a:r>
          </a:p>
          <a:p>
            <a:pPr marL="0" indent="0">
              <a:buNone/>
            </a:pPr>
            <a:r>
              <a:rPr lang="en-US" sz="3200" dirty="0"/>
              <a:t>Fear/ Anxiety/ Confusion/ Trouble Concentrating</a:t>
            </a:r>
          </a:p>
          <a:p>
            <a:pPr marL="0" indent="0">
              <a:buNone/>
            </a:pPr>
            <a:r>
              <a:rPr lang="en-US" sz="3200" dirty="0"/>
              <a:t>Crying and Fearful Clinging/ Attachment</a:t>
            </a:r>
          </a:p>
          <a:p>
            <a:pPr marL="0" indent="0">
              <a:buNone/>
            </a:pPr>
            <a:r>
              <a:rPr lang="en-US" sz="3200" dirty="0"/>
              <a:t>Preoccupation with Event/ Playing Out Trauma</a:t>
            </a:r>
          </a:p>
          <a:p>
            <a:pPr marL="0" indent="0">
              <a:buNone/>
            </a:pPr>
            <a:r>
              <a:rPr lang="en-US" sz="3200" dirty="0"/>
              <a:t>Withdrawal/ Shame/ Feeling Responsible/ Decreased Activity</a:t>
            </a:r>
          </a:p>
          <a:p>
            <a:pPr marL="0" indent="0">
              <a:buNone/>
            </a:pPr>
            <a:r>
              <a:rPr lang="en-US" sz="3200" dirty="0"/>
              <a:t>Behavior Problems/ Regressive Behaviors</a:t>
            </a:r>
          </a:p>
        </p:txBody>
      </p:sp>
    </p:spTree>
    <p:extLst>
      <p:ext uri="{BB962C8B-B14F-4D97-AF65-F5344CB8AC3E}">
        <p14:creationId xmlns:p14="http://schemas.microsoft.com/office/powerpoint/2010/main" val="30037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4448-63FC-33EC-EE81-3ECEBB45D851}"/>
              </a:ext>
            </a:extLst>
          </p:cNvPr>
          <p:cNvSpPr>
            <a:spLocks noGrp="1"/>
          </p:cNvSpPr>
          <p:nvPr>
            <p:ph type="title"/>
          </p:nvPr>
        </p:nvSpPr>
        <p:spPr/>
        <p:txBody>
          <a:bodyPr>
            <a:normAutofit/>
          </a:bodyPr>
          <a:lstStyle/>
          <a:p>
            <a:r>
              <a:rPr lang="en-US" sz="4800" dirty="0"/>
              <a:t>Understanding and Assessing PTSD</a:t>
            </a:r>
          </a:p>
        </p:txBody>
      </p:sp>
      <p:sp>
        <p:nvSpPr>
          <p:cNvPr id="3" name="Content Placeholder 2">
            <a:extLst>
              <a:ext uri="{FF2B5EF4-FFF2-40B4-BE49-F238E27FC236}">
                <a16:creationId xmlns:a16="http://schemas.microsoft.com/office/drawing/2014/main" id="{C24D5ADB-EB14-63FB-3329-B6AD279D2B56}"/>
              </a:ext>
            </a:extLst>
          </p:cNvPr>
          <p:cNvSpPr>
            <a:spLocks noGrp="1"/>
          </p:cNvSpPr>
          <p:nvPr>
            <p:ph idx="1"/>
          </p:nvPr>
        </p:nvSpPr>
        <p:spPr>
          <a:xfrm>
            <a:off x="379412" y="1905000"/>
            <a:ext cx="11201400" cy="4267200"/>
          </a:xfrm>
        </p:spPr>
        <p:txBody>
          <a:bodyPr>
            <a:noAutofit/>
          </a:bodyPr>
          <a:lstStyle/>
          <a:p>
            <a:pPr marL="0" indent="0" algn="ctr">
              <a:lnSpc>
                <a:spcPct val="90000"/>
              </a:lnSpc>
              <a:buNone/>
            </a:pPr>
            <a:r>
              <a:rPr lang="en-US" altLang="en-US" sz="2800" dirty="0">
                <a:latin typeface="Arial" pitchFamily="34" charset="0"/>
                <a:cs typeface="Arial" pitchFamily="34" charset="0"/>
              </a:rPr>
              <a:t>PTSD is the primary psychological response to trauma exposure.</a:t>
            </a:r>
          </a:p>
          <a:p>
            <a:pPr marL="0" indent="0" algn="ctr">
              <a:lnSpc>
                <a:spcPct val="90000"/>
              </a:lnSpc>
              <a:buNone/>
            </a:pPr>
            <a:r>
              <a:rPr lang="en-US" altLang="en-US" sz="2800" dirty="0">
                <a:latin typeface="Arial" pitchFamily="34" charset="0"/>
                <a:cs typeface="Arial" pitchFamily="34" charset="0"/>
              </a:rPr>
              <a:t>Understanding PTSD is imperative to creating safety for our clients and helping them navigate the landscape of their traumatic experience.  </a:t>
            </a:r>
          </a:p>
          <a:p>
            <a:pPr marL="0" indent="0" algn="ctr">
              <a:spcBef>
                <a:spcPct val="50000"/>
              </a:spcBef>
              <a:buNone/>
            </a:pPr>
            <a:r>
              <a:rPr lang="en-US" sz="2800" b="1" dirty="0">
                <a:latin typeface="Arial" pitchFamily="34" charset="0"/>
              </a:rPr>
              <a:t>Even with the increasing numbers of people struggling with PTSD, mental and physical health professionals struggle with diagnosis and treatment of PTSD. Often, PTSD symptoms are treated rather than the core issues. Professionals use band-aids rather than “cleaning the puss out of the wounds” so real healing can occur.</a:t>
            </a:r>
          </a:p>
          <a:p>
            <a:endParaRPr lang="en-US" sz="2800" dirty="0"/>
          </a:p>
        </p:txBody>
      </p:sp>
      <p:pic>
        <p:nvPicPr>
          <p:cNvPr id="4" name="Picture 3">
            <a:extLst>
              <a:ext uri="{FF2B5EF4-FFF2-40B4-BE49-F238E27FC236}">
                <a16:creationId xmlns:a16="http://schemas.microsoft.com/office/drawing/2014/main" id="{13968940-C265-84DA-E42E-E856730719C1}"/>
              </a:ext>
            </a:extLst>
          </p:cNvPr>
          <p:cNvPicPr>
            <a:picLocks noChangeAspect="1"/>
          </p:cNvPicPr>
          <p:nvPr/>
        </p:nvPicPr>
        <p:blipFill>
          <a:blip r:embed="rId2"/>
          <a:stretch>
            <a:fillRect/>
          </a:stretch>
        </p:blipFill>
        <p:spPr>
          <a:xfrm>
            <a:off x="11191948" y="5562600"/>
            <a:ext cx="996877" cy="1295400"/>
          </a:xfrm>
          <a:prstGeom prst="rect">
            <a:avLst/>
          </a:prstGeom>
        </p:spPr>
      </p:pic>
    </p:spTree>
    <p:extLst>
      <p:ext uri="{BB962C8B-B14F-4D97-AF65-F5344CB8AC3E}">
        <p14:creationId xmlns:p14="http://schemas.microsoft.com/office/powerpoint/2010/main" val="42161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4448-63FC-33EC-EE81-3ECEBB45D851}"/>
              </a:ext>
            </a:extLst>
          </p:cNvPr>
          <p:cNvSpPr>
            <a:spLocks noGrp="1"/>
          </p:cNvSpPr>
          <p:nvPr>
            <p:ph type="title"/>
          </p:nvPr>
        </p:nvSpPr>
        <p:spPr/>
        <p:txBody>
          <a:bodyPr>
            <a:normAutofit/>
          </a:bodyPr>
          <a:lstStyle/>
          <a:p>
            <a:r>
              <a:rPr lang="en-US" sz="4800" dirty="0"/>
              <a:t>DSM 5 Criteria for PTSD</a:t>
            </a:r>
          </a:p>
        </p:txBody>
      </p:sp>
      <p:sp>
        <p:nvSpPr>
          <p:cNvPr id="3" name="Content Placeholder 2">
            <a:extLst>
              <a:ext uri="{FF2B5EF4-FFF2-40B4-BE49-F238E27FC236}">
                <a16:creationId xmlns:a16="http://schemas.microsoft.com/office/drawing/2014/main" id="{C24D5ADB-EB14-63FB-3329-B6AD279D2B56}"/>
              </a:ext>
            </a:extLst>
          </p:cNvPr>
          <p:cNvSpPr>
            <a:spLocks noGrp="1"/>
          </p:cNvSpPr>
          <p:nvPr>
            <p:ph idx="1"/>
          </p:nvPr>
        </p:nvSpPr>
        <p:spPr>
          <a:xfrm>
            <a:off x="379412" y="1905000"/>
            <a:ext cx="11201400" cy="4267200"/>
          </a:xfrm>
        </p:spPr>
        <p:txBody>
          <a:bodyPr>
            <a:noAutofit/>
          </a:bodyPr>
          <a:lstStyle/>
          <a:p>
            <a:r>
              <a:rPr lang="en-US" sz="2800" u="sng" dirty="0"/>
              <a:t>Exposure to traumatic stressor </a:t>
            </a:r>
            <a:r>
              <a:rPr lang="en-US" sz="2800" dirty="0"/>
              <a:t>– direct, indirect, or repeated</a:t>
            </a:r>
          </a:p>
          <a:p>
            <a:r>
              <a:rPr lang="en-US" sz="2800" u="sng" dirty="0"/>
              <a:t>Recurrent, involuntary intrusive memories </a:t>
            </a:r>
            <a:r>
              <a:rPr lang="en-US" sz="2800" dirty="0"/>
              <a:t>– traumatic nightmares or flashbacks; intensive or prolonged distress; body memories</a:t>
            </a:r>
          </a:p>
          <a:p>
            <a:r>
              <a:rPr lang="en-US" sz="2800" u="sng" dirty="0"/>
              <a:t>Avoidance</a:t>
            </a:r>
            <a:r>
              <a:rPr lang="en-US" sz="2800" dirty="0"/>
              <a:t> – avoiding places, conversations, people or experiences that even remotely remind them of an experience, trauma-related thoughts/ feelings, external reminders; psychogenic amnesia of traumatic memories  (central organizing feature of PTSD)</a:t>
            </a:r>
          </a:p>
          <a:p>
            <a:r>
              <a:rPr lang="en-US" sz="2800" u="sng" dirty="0"/>
              <a:t>Negative alterations in thinking and mood </a:t>
            </a:r>
            <a:r>
              <a:rPr lang="en-US" sz="2800" dirty="0"/>
              <a:t>– persistent negative beliefs and expectations; persistent negative fears, blame, horror, anger, guilt, shame; diminished interest in activities; constricted affect</a:t>
            </a:r>
          </a:p>
        </p:txBody>
      </p:sp>
    </p:spTree>
    <p:extLst>
      <p:ext uri="{BB962C8B-B14F-4D97-AF65-F5344CB8AC3E}">
        <p14:creationId xmlns:p14="http://schemas.microsoft.com/office/powerpoint/2010/main" val="100184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4448-63FC-33EC-EE81-3ECEBB45D851}"/>
              </a:ext>
            </a:extLst>
          </p:cNvPr>
          <p:cNvSpPr>
            <a:spLocks noGrp="1"/>
          </p:cNvSpPr>
          <p:nvPr>
            <p:ph type="title"/>
          </p:nvPr>
        </p:nvSpPr>
        <p:spPr/>
        <p:txBody>
          <a:bodyPr>
            <a:normAutofit/>
          </a:bodyPr>
          <a:lstStyle/>
          <a:p>
            <a:pPr algn="ctr"/>
            <a:r>
              <a:rPr lang="en-US" sz="4800" dirty="0"/>
              <a:t>DSM 5 Criteria for PTSD</a:t>
            </a:r>
          </a:p>
        </p:txBody>
      </p:sp>
      <p:sp>
        <p:nvSpPr>
          <p:cNvPr id="3" name="Content Placeholder 2">
            <a:extLst>
              <a:ext uri="{FF2B5EF4-FFF2-40B4-BE49-F238E27FC236}">
                <a16:creationId xmlns:a16="http://schemas.microsoft.com/office/drawing/2014/main" id="{C24D5ADB-EB14-63FB-3329-B6AD279D2B56}"/>
              </a:ext>
            </a:extLst>
          </p:cNvPr>
          <p:cNvSpPr>
            <a:spLocks noGrp="1"/>
          </p:cNvSpPr>
          <p:nvPr>
            <p:ph idx="1"/>
          </p:nvPr>
        </p:nvSpPr>
        <p:spPr>
          <a:xfrm>
            <a:off x="379412" y="1905000"/>
            <a:ext cx="11201400" cy="4267200"/>
          </a:xfrm>
        </p:spPr>
        <p:txBody>
          <a:bodyPr>
            <a:noAutofit/>
          </a:bodyPr>
          <a:lstStyle/>
          <a:p>
            <a:r>
              <a:rPr lang="en-US" sz="3600" u="sng" dirty="0"/>
              <a:t>Alterations in arousal and reactivity </a:t>
            </a:r>
            <a:r>
              <a:rPr lang="en-US" sz="3600" dirty="0"/>
              <a:t>– irritable and aggressive; self-destructive; hypervigilance; problems in concentration; sleep disturbance; startle response</a:t>
            </a:r>
          </a:p>
          <a:p>
            <a:r>
              <a:rPr lang="en-US" sz="3600" dirty="0"/>
              <a:t>Functional social or occupational impairment</a:t>
            </a:r>
          </a:p>
          <a:p>
            <a:r>
              <a:rPr lang="en-US" sz="3600" dirty="0"/>
              <a:t>Symptoms that last longer than 30 days</a:t>
            </a:r>
          </a:p>
          <a:p>
            <a:r>
              <a:rPr lang="en-US" sz="3600" dirty="0"/>
              <a:t>Significant disruption in normal life pursuits</a:t>
            </a:r>
          </a:p>
        </p:txBody>
      </p:sp>
    </p:spTree>
    <p:extLst>
      <p:ext uri="{BB962C8B-B14F-4D97-AF65-F5344CB8AC3E}">
        <p14:creationId xmlns:p14="http://schemas.microsoft.com/office/powerpoint/2010/main" val="205010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Earth tone presentation (widescreen).potx" id="{0B5E8F0C-1569-45B5-8ADA-CBBDCE8A31F7}" vid="{BAFE7D81-C21B-4995-AEF0-26102EF6BDA1}"/>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Earth tone presentation (widescreen)</Template>
  <TotalTime>21463</TotalTime>
  <Words>2576</Words>
  <Application>Microsoft Macintosh PowerPoint</Application>
  <PresentationFormat>Custom</PresentationFormat>
  <Paragraphs>222</Paragraphs>
  <Slides>49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Corbel</vt:lpstr>
      <vt:lpstr>Earthtones 16x9</vt:lpstr>
      <vt:lpstr>The Importance of PTSD Assessment following Man-made and Natural Disasters      </vt:lpstr>
      <vt:lpstr>Workshop Objectives </vt:lpstr>
      <vt:lpstr>PowerPoint Presentation</vt:lpstr>
      <vt:lpstr>Normal Reactions to Abnormal Events: Post-Traumatic Stress (PTS)</vt:lpstr>
      <vt:lpstr>Normal Reactions to Abnormal Events: Post-Traumatic Stress (PTS)</vt:lpstr>
      <vt:lpstr>Normal Reactions to Abnormal Events for Children:</vt:lpstr>
      <vt:lpstr>Understanding and Assessing PTSD</vt:lpstr>
      <vt:lpstr>DSM 5 Criteria for PTSD</vt:lpstr>
      <vt:lpstr>DSM 5 Criteria for PTSD</vt:lpstr>
      <vt:lpstr> King David – “Man After God’s Own Heart” and                  a Man with PTSD? </vt:lpstr>
      <vt:lpstr>PowerPoint Presentation</vt:lpstr>
      <vt:lpstr>Needing a New Diagnosis –  Complex PTSD</vt:lpstr>
      <vt:lpstr>Needing a New Diagnosis –  Complex PTSD</vt:lpstr>
      <vt:lpstr>PTSD Co-Morbidity</vt:lpstr>
      <vt:lpstr>PTSD Prevalence  (Center for Disease Control and Prevention) </vt:lpstr>
      <vt:lpstr>PTSD Prevalence  (Sidrian Institute ) </vt:lpstr>
      <vt:lpstr>PTSD Prevalence  (Sidrian Institute ) </vt:lpstr>
      <vt:lpstr>Risk Factors for PTSD  </vt:lpstr>
      <vt:lpstr>Risk Factors for PTSD  </vt:lpstr>
      <vt:lpstr>PowerPoint Presentation</vt:lpstr>
      <vt:lpstr>PowerPoint Presentation</vt:lpstr>
      <vt:lpstr>PowerPoint Presentation</vt:lpstr>
      <vt:lpstr>Making the Invisible Visible –  PTSD Assessment </vt:lpstr>
      <vt:lpstr>PTSD ASSESSMENTS</vt:lpstr>
      <vt:lpstr>Adverse Childhood Experiences (ACE)</vt:lpstr>
      <vt:lpstr>Adverse Childhood Experiences (ACE)</vt:lpstr>
      <vt:lpstr>Trauma Symptom Checklist (TSC-40)</vt:lpstr>
      <vt:lpstr>Patient Health Questionnaire (PHQ-9)</vt:lpstr>
      <vt:lpstr>Post Traumatic Stress Index (PTSI)</vt:lpstr>
      <vt:lpstr>Dissociative Experiences Scale II (DES-ll)</vt:lpstr>
      <vt:lpstr>Comprehensive Coping Inventory - 55</vt:lpstr>
      <vt:lpstr>Attachment History Interview </vt:lpstr>
      <vt:lpstr>Your Turn to Practice PTSD Assessments!</vt:lpstr>
      <vt:lpstr>PTSD TREATMENT</vt:lpstr>
      <vt:lpstr>www.storyinformed.com</vt:lpstr>
      <vt:lpstr>EFT</vt:lpstr>
      <vt:lpstr>Trauma Therapy Tools for Emotion Regulation</vt:lpstr>
      <vt:lpstr>Trauma Therapy Tools for Emotion Regulation</vt:lpstr>
      <vt:lpstr>Trauma Therapy Tools for Emotion Regulation</vt:lpstr>
      <vt:lpstr>Trauma Therapy Tools for Emotion Regulation</vt:lpstr>
      <vt:lpstr>Trauma Therapy Tools for Emotion Regulation</vt:lpstr>
      <vt:lpstr>Trauma Therapy Tools for Safety </vt:lpstr>
      <vt:lpstr>Trauma Therapy Tools for Safety</vt:lpstr>
      <vt:lpstr>Trauma Therapy Apps </vt:lpstr>
      <vt:lpstr>Trauma Therapy Tools for Processing Trauma </vt:lpstr>
      <vt:lpstr>Trauma Therapy Tools for Processing Trauma </vt:lpstr>
      <vt:lpstr>So Many Other Trauma Tools…. What Is YOUR Favorite Trauma Tool? </vt:lpstr>
      <vt:lpstr>Finishing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Story-Informed Trauma Therapy, SITT</dc:title>
  <dc:creator>Byron</dc:creator>
  <cp:lastModifiedBy>Marlea Louviere</cp:lastModifiedBy>
  <cp:revision>217</cp:revision>
  <dcterms:created xsi:type="dcterms:W3CDTF">2021-02-13T18:35:56Z</dcterms:created>
  <dcterms:modified xsi:type="dcterms:W3CDTF">2023-09-13T03:34:07Z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