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2"/>
    <p:sldMasterId id="2147483864" r:id="rId3"/>
  </p:sldMasterIdLst>
  <p:notesMasterIdLst>
    <p:notesMasterId r:id="rId15"/>
  </p:notesMasterIdLst>
  <p:handoutMasterIdLst>
    <p:handoutMasterId r:id="rId16"/>
  </p:handoutMasterIdLst>
  <p:sldIdLst>
    <p:sldId id="267" r:id="rId4"/>
    <p:sldId id="268" r:id="rId5"/>
    <p:sldId id="271" r:id="rId6"/>
    <p:sldId id="269" r:id="rId7"/>
    <p:sldId id="260" r:id="rId8"/>
    <p:sldId id="259" r:id="rId9"/>
    <p:sldId id="270" r:id="rId10"/>
    <p:sldId id="272" r:id="rId11"/>
    <p:sldId id="273" r:id="rId12"/>
    <p:sldId id="274"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8603FDC-E32A-4AB5-989C-0864C3EAD2B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41" autoAdjust="0"/>
    <p:restoredTop sz="94660"/>
  </p:normalViewPr>
  <p:slideViewPr>
    <p:cSldViewPr snapToGrid="0">
      <p:cViewPr varScale="1">
        <p:scale>
          <a:sx n="55" d="100"/>
          <a:sy n="55" d="100"/>
        </p:scale>
        <p:origin x="726" y="78"/>
      </p:cViewPr>
      <p:guideLst>
        <p:guide orient="horz" pos="2160"/>
        <p:guide pos="3840"/>
      </p:guideLst>
    </p:cSldViewPr>
  </p:slideViewPr>
  <p:notesTextViewPr>
    <p:cViewPr>
      <p:scale>
        <a:sx n="1" d="1"/>
        <a:sy n="1" d="1"/>
      </p:scale>
      <p:origin x="0" y="0"/>
    </p:cViewPr>
  </p:notesTextViewPr>
  <p:notesViewPr>
    <p:cSldViewPr snapToGrid="0">
      <p:cViewPr varScale="1">
        <p:scale>
          <a:sx n="56" d="100"/>
          <a:sy n="56" d="100"/>
        </p:scale>
        <p:origin x="180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71268B-8AC2-4239-8FAF-7C144C210720}" type="datetimeFigureOut">
              <a:rPr lang="en-US"/>
              <a:t>11/6/2019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2BA2C8-71FC-43D0-BD87-0547616971FA}" type="slidenum">
              <a:rPr/>
              <a:t>‹Nº›</a:t>
            </a:fld>
            <a:endParaRPr/>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D8362-6D63-40AC-BAA9-90C3AE6D5875}" type="datetimeFigureOut">
              <a:rPr lang="en-US"/>
              <a:t>11/6/2019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39446-6953-447E-A4E3-E7CFBF870046}" type="slidenum">
              <a:rPr/>
              <a:t>‹Nº›</a:t>
            </a:fld>
            <a:endParaRPr/>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water3"/>
          <p:cNvSpPr/>
          <p:nvPr/>
        </p:nvSpPr>
        <p:spPr>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sky"/>
          <p:cNvSpPr/>
          <p:nvPr/>
        </p:nvSpPr>
        <p:spPr>
          <a:xfrm>
            <a:off x="2552" y="0"/>
            <a:ext cx="12188952"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a:xfrm>
            <a:off x="-1425" y="5497897"/>
            <a:ext cx="12188952" cy="463209"/>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425" y="5221111"/>
            <a:ext cx="12188952" cy="268288"/>
          </a:xfrm>
          <a:prstGeom prst="rect">
            <a:avLst/>
          </a:prstGeom>
          <a:noFill/>
          <a:ln>
            <a:noFill/>
          </a:ln>
        </p:spPr>
      </p:pic>
      <p:sp>
        <p:nvSpPr>
          <p:cNvPr id="8" name="Rectangle 7"/>
          <p:cNvSpPr/>
          <p:nvPr/>
        </p:nvSpPr>
        <p:spPr>
          <a:xfrm>
            <a:off x="-1425" y="5961106"/>
            <a:ext cx="12188952"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305872" y="1309047"/>
            <a:ext cx="9602789" cy="2667000"/>
          </a:xfrm>
        </p:spPr>
        <p:txBody>
          <a:bodyPr anchor="b">
            <a:noAutofit/>
          </a:bodyPr>
          <a:lstStyle>
            <a:lvl1pPr algn="ctr">
              <a:defRPr sz="6000"/>
            </a:lvl1pPr>
          </a:lstStyle>
          <a:p>
            <a:r>
              <a:rPr lang="es-ES" smtClean="0"/>
              <a:t>Haga clic para modificar el estilo de título del patrón</a:t>
            </a:r>
            <a:endParaRPr/>
          </a:p>
        </p:txBody>
      </p:sp>
      <p:sp>
        <p:nvSpPr>
          <p:cNvPr id="3" name="Subtitle 2"/>
          <p:cNvSpPr>
            <a:spLocks noGrp="1"/>
          </p:cNvSpPr>
          <p:nvPr>
            <p:ph type="subTitle" idx="1"/>
          </p:nvPr>
        </p:nvSpPr>
        <p:spPr>
          <a:xfrm>
            <a:off x="1305872" y="4038600"/>
            <a:ext cx="9601200" cy="990600"/>
          </a:xfrm>
        </p:spPr>
        <p:txBody>
          <a:bodyPr>
            <a:normAutofit/>
          </a:bodyPr>
          <a:lstStyle>
            <a:lvl1pPr marL="0" indent="0" algn="ctr">
              <a:spcBef>
                <a:spcPts val="0"/>
              </a:spcBef>
              <a:buNone/>
              <a:defRPr sz="1800" cap="all" baseline="0">
                <a:solidFill>
                  <a:schemeClr val="accent2"/>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5F4E5243-F52A-4D37-9694-EB26C6C31910}" type="datetime1">
              <a:rPr lang="en-US"/>
              <a:t>11/6/2019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‹Nº›</a:t>
            </a:fld>
            <a:endParaRPr/>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440362"/>
          </a:xfrm>
        </p:spPr>
        <p:txBody>
          <a:bodyPr vert="eaVert"/>
          <a:lstStyle/>
          <a:p>
            <a:r>
              <a:rPr lang="es-ES" smtClean="0"/>
              <a:t>Haga clic para modificar el estilo de título del patrón</a:t>
            </a:r>
            <a:endParaRPr/>
          </a:p>
        </p:txBody>
      </p:sp>
      <p:sp>
        <p:nvSpPr>
          <p:cNvPr id="3" name="Vertical Text Placeholder 2"/>
          <p:cNvSpPr>
            <a:spLocks noGrp="1"/>
          </p:cNvSpPr>
          <p:nvPr>
            <p:ph type="body" orient="vert" idx="1"/>
          </p:nvPr>
        </p:nvSpPr>
        <p:spPr>
          <a:xfrm>
            <a:off x="838200" y="274638"/>
            <a:ext cx="7734300" cy="5440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3A77B6E1-634A-48DC-9E8B-D894023267EF}" type="datetime1">
              <a:rPr lang="en-US"/>
              <a:t>11/6/2019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‹Nº›</a:t>
            </a:fld>
            <a:endParaRPr/>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0893F5F-7BDD-4DBB-97DA-0533905F59AB}" type="datetimeFigureOut">
              <a:rPr lang="es-MX" smtClean="0"/>
              <a:t>06/11/2019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3F887F3-9FA3-4A0E-8A52-6445D28F425E}" type="slidenum">
              <a:rPr lang="es-MX" smtClean="0"/>
              <a:t>‹Nº›</a:t>
            </a:fld>
            <a:endParaRPr lang="es-MX"/>
          </a:p>
        </p:txBody>
      </p:sp>
    </p:spTree>
    <p:extLst>
      <p:ext uri="{BB962C8B-B14F-4D97-AF65-F5344CB8AC3E}">
        <p14:creationId xmlns:p14="http://schemas.microsoft.com/office/powerpoint/2010/main" val="3015952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B2D3E9E-A95C-48F2-B4BF-A71542E0BE9A}" type="datetime1">
              <a:rPr lang="en-US" smtClean="0"/>
              <a:t>11/6/2019</a:t>
            </a:fld>
            <a:endParaRPr lang="en-US"/>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FAB73BC-B049-4115-A692-8D63A059BFB8}" type="slidenum">
              <a:rPr lang="es-MX" smtClean="0"/>
              <a:t>‹Nº›</a:t>
            </a:fld>
            <a:endParaRPr lang="es-MX"/>
          </a:p>
        </p:txBody>
      </p:sp>
    </p:spTree>
    <p:extLst>
      <p:ext uri="{BB962C8B-B14F-4D97-AF65-F5344CB8AC3E}">
        <p14:creationId xmlns:p14="http://schemas.microsoft.com/office/powerpoint/2010/main" val="187558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50F84E2-2D7A-43CF-AC90-352A289A783A}" type="datetime1">
              <a:rPr lang="en-US" smtClean="0"/>
              <a:t>11/6/2019</a:t>
            </a:fld>
            <a:endParaRPr lang="en-US"/>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FAB73BC-B049-4115-A692-8D63A059BFB8}" type="slidenum">
              <a:rPr lang="es-MX" smtClean="0"/>
              <a:t>‹Nº›</a:t>
            </a:fld>
            <a:endParaRPr lang="es-MX"/>
          </a:p>
        </p:txBody>
      </p:sp>
    </p:spTree>
    <p:extLst>
      <p:ext uri="{BB962C8B-B14F-4D97-AF65-F5344CB8AC3E}">
        <p14:creationId xmlns:p14="http://schemas.microsoft.com/office/powerpoint/2010/main" val="2263786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12952B5-7A2F-4CC8-B7CE-9234E21C2837}" type="datetime1">
              <a:rPr lang="en-US" smtClean="0"/>
              <a:t>11/6/2019</a:t>
            </a:fld>
            <a:endParaRPr lang="en-US"/>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FAB73BC-B049-4115-A692-8D63A059BFB8}" type="slidenum">
              <a:rPr lang="es-MX" smtClean="0"/>
              <a:t>‹Nº›</a:t>
            </a:fld>
            <a:endParaRPr lang="es-MX"/>
          </a:p>
        </p:txBody>
      </p:sp>
    </p:spTree>
    <p:extLst>
      <p:ext uri="{BB962C8B-B14F-4D97-AF65-F5344CB8AC3E}">
        <p14:creationId xmlns:p14="http://schemas.microsoft.com/office/powerpoint/2010/main" val="3964751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E1DA07A-9201-4B4B-BAF2-015AFA30F520}" type="datetime1">
              <a:rPr lang="en-US" smtClean="0"/>
              <a:t>11/6/2019</a:t>
            </a:fld>
            <a:endParaRPr lang="en-US"/>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FAB73BC-B049-4115-A692-8D63A059BFB8}" type="slidenum">
              <a:rPr lang="es-MX" smtClean="0"/>
              <a:t>‹Nº›</a:t>
            </a:fld>
            <a:endParaRPr lang="es-MX"/>
          </a:p>
        </p:txBody>
      </p:sp>
    </p:spTree>
    <p:extLst>
      <p:ext uri="{BB962C8B-B14F-4D97-AF65-F5344CB8AC3E}">
        <p14:creationId xmlns:p14="http://schemas.microsoft.com/office/powerpoint/2010/main" val="2526542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3D7E00A-486F-4252-8B1D-E32645521F49}" type="datetime1">
              <a:rPr lang="en-US" smtClean="0"/>
              <a:t>11/6/2019</a:t>
            </a:fld>
            <a:endParaRPr lang="en-US"/>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FAB73BC-B049-4115-A692-8D63A059BFB8}" type="slidenum">
              <a:rPr lang="es-MX" smtClean="0"/>
              <a:t>‹Nº›</a:t>
            </a:fld>
            <a:endParaRPr lang="es-MX"/>
          </a:p>
        </p:txBody>
      </p:sp>
    </p:spTree>
    <p:extLst>
      <p:ext uri="{BB962C8B-B14F-4D97-AF65-F5344CB8AC3E}">
        <p14:creationId xmlns:p14="http://schemas.microsoft.com/office/powerpoint/2010/main" val="1363919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1">
              <a:rPr lang="en-US" smtClean="0"/>
              <a:t>11/6/2019</a:t>
            </a:fld>
            <a:endParaRPr lang="en-US"/>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FAB73BC-B049-4115-A692-8D63A059BFB8}" type="slidenum">
              <a:rPr lang="es-MX" smtClean="0"/>
              <a:t>‹Nº›</a:t>
            </a:fld>
            <a:endParaRPr lang="es-MX"/>
          </a:p>
        </p:txBody>
      </p:sp>
    </p:spTree>
    <p:extLst>
      <p:ext uri="{BB962C8B-B14F-4D97-AF65-F5344CB8AC3E}">
        <p14:creationId xmlns:p14="http://schemas.microsoft.com/office/powerpoint/2010/main" val="2874569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F6E2C9B-5FA2-460D-9BE7-B0812FC2A6FF}" type="datetime1">
              <a:rPr lang="en-US" smtClean="0"/>
              <a:t>11/6/2019</a:t>
            </a:fld>
            <a:endParaRPr lang="en-US"/>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FAB73BC-B049-4115-A692-8D63A059BFB8}" type="slidenum">
              <a:rPr lang="es-MX" smtClean="0"/>
              <a:t>‹Nº›</a:t>
            </a:fld>
            <a:endParaRPr lang="es-MX"/>
          </a:p>
        </p:txBody>
      </p:sp>
    </p:spTree>
    <p:extLst>
      <p:ext uri="{BB962C8B-B14F-4D97-AF65-F5344CB8AC3E}">
        <p14:creationId xmlns:p14="http://schemas.microsoft.com/office/powerpoint/2010/main" val="940638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Content Placeholder 2"/>
          <p:cNvSpPr>
            <a:spLocks noGrp="1"/>
          </p:cNvSpPr>
          <p:nvPr>
            <p:ph idx="1"/>
          </p:nvPr>
        </p:nvSpPr>
        <p:spPr/>
        <p:txBody>
          <a:bodyPr/>
          <a:lstStyle>
            <a:lvl5pP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7B2D3E9E-A95C-48F2-B4BF-A71542E0BE9A}" type="datetime1">
              <a:rPr lang="en-US"/>
              <a:t>11/6/2019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‹Nº›</a:t>
            </a:fld>
            <a:endParaRPr/>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D374940-A916-4C8B-9648-02A2D3898F9E}" type="datetime1">
              <a:rPr lang="en-US" smtClean="0"/>
              <a:t>11/6/2019</a:t>
            </a:fld>
            <a:endParaRPr lang="en-US"/>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FAB73BC-B049-4115-A692-8D63A059BFB8}" type="slidenum">
              <a:rPr lang="es-MX" smtClean="0"/>
              <a:t>‹Nº›</a:t>
            </a:fld>
            <a:endParaRPr lang="es-MX"/>
          </a:p>
        </p:txBody>
      </p:sp>
    </p:spTree>
    <p:extLst>
      <p:ext uri="{BB962C8B-B14F-4D97-AF65-F5344CB8AC3E}">
        <p14:creationId xmlns:p14="http://schemas.microsoft.com/office/powerpoint/2010/main" val="314162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1">
              <a:rPr lang="en-US" smtClean="0"/>
              <a:pPr/>
              <a:t>11/6/2019</a:t>
            </a:fld>
            <a:endParaRPr lang="en-US"/>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FAB73BC-B049-4115-A692-8D63A059BFB8}" type="slidenum">
              <a:rPr lang="es-MX" smtClean="0"/>
              <a:pPr/>
              <a:t>‹Nº›</a:t>
            </a:fld>
            <a:endParaRPr lang="es-MX"/>
          </a:p>
        </p:txBody>
      </p:sp>
    </p:spTree>
    <p:extLst>
      <p:ext uri="{BB962C8B-B14F-4D97-AF65-F5344CB8AC3E}">
        <p14:creationId xmlns:p14="http://schemas.microsoft.com/office/powerpoint/2010/main" val="2323936357"/>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1">
              <a:rPr lang="en-US" smtClean="0"/>
              <a:pPr/>
              <a:t>11/6/2019</a:t>
            </a:fld>
            <a:endParaRPr lang="en-US"/>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FAB73BC-B049-4115-A692-8D63A059BFB8}" type="slidenum">
              <a:rPr lang="es-MX" smtClean="0"/>
              <a:pPr/>
              <a:t>‹Nº›</a:t>
            </a:fld>
            <a:endParaRPr lang="es-MX"/>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63033324"/>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1">
              <a:rPr lang="en-US" smtClean="0"/>
              <a:pPr/>
              <a:t>11/6/2019</a:t>
            </a:fld>
            <a:endParaRPr lang="en-US"/>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FAB73BC-B049-4115-A692-8D63A059BFB8}" type="slidenum">
              <a:rPr lang="es-MX" smtClean="0"/>
              <a:pPr/>
              <a:t>‹Nº›</a:t>
            </a:fld>
            <a:endParaRPr lang="es-MX"/>
          </a:p>
        </p:txBody>
      </p:sp>
    </p:spTree>
    <p:extLst>
      <p:ext uri="{BB962C8B-B14F-4D97-AF65-F5344CB8AC3E}">
        <p14:creationId xmlns:p14="http://schemas.microsoft.com/office/powerpoint/2010/main" val="3516800017"/>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1">
              <a:rPr lang="en-US" smtClean="0"/>
              <a:pPr/>
              <a:t>11/6/2019</a:t>
            </a:fld>
            <a:endParaRPr lang="en-US"/>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FAB73BC-B049-4115-A692-8D63A059BFB8}" type="slidenum">
              <a:rPr lang="es-MX" smtClean="0"/>
              <a:pPr/>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40194908"/>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1">
              <a:rPr lang="en-US" smtClean="0"/>
              <a:pPr/>
              <a:t>11/6/2019</a:t>
            </a:fld>
            <a:endParaRPr lang="en-US"/>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FAB73BC-B049-4115-A692-8D63A059BFB8}" type="slidenum">
              <a:rPr lang="es-MX" smtClean="0"/>
              <a:pPr/>
              <a:t>‹Nº›</a:t>
            </a:fld>
            <a:endParaRPr lang="es-MX"/>
          </a:p>
        </p:txBody>
      </p:sp>
    </p:spTree>
    <p:extLst>
      <p:ext uri="{BB962C8B-B14F-4D97-AF65-F5344CB8AC3E}">
        <p14:creationId xmlns:p14="http://schemas.microsoft.com/office/powerpoint/2010/main" val="3034896649"/>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F4E5243-F52A-4D37-9694-EB26C6C31910}" type="datetime1">
              <a:rPr lang="en-US" smtClean="0"/>
              <a:t>11/6/2019</a:t>
            </a:fld>
            <a:endParaRPr lang="en-US"/>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FAB73BC-B049-4115-A692-8D63A059BFB8}" type="slidenum">
              <a:rPr lang="es-MX" smtClean="0"/>
              <a:t>‹Nº›</a:t>
            </a:fld>
            <a:endParaRPr lang="es-MX"/>
          </a:p>
        </p:txBody>
      </p:sp>
    </p:spTree>
    <p:extLst>
      <p:ext uri="{BB962C8B-B14F-4D97-AF65-F5344CB8AC3E}">
        <p14:creationId xmlns:p14="http://schemas.microsoft.com/office/powerpoint/2010/main" val="3745257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A77B6E1-634A-48DC-9E8B-D894023267EF}" type="datetime1">
              <a:rPr lang="en-US" smtClean="0"/>
              <a:t>11/6/2019</a:t>
            </a:fld>
            <a:endParaRPr lang="en-US"/>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FAB73BC-B049-4115-A692-8D63A059BFB8}" type="slidenum">
              <a:rPr lang="es-MX" smtClean="0"/>
              <a:t>‹Nº›</a:t>
            </a:fld>
            <a:endParaRPr lang="es-MX"/>
          </a:p>
        </p:txBody>
      </p:sp>
    </p:spTree>
    <p:extLst>
      <p:ext uri="{BB962C8B-B14F-4D97-AF65-F5344CB8AC3E}">
        <p14:creationId xmlns:p14="http://schemas.microsoft.com/office/powerpoint/2010/main" val="1328239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Title 1"/>
          <p:cNvSpPr>
            <a:spLocks noGrp="1"/>
          </p:cNvSpPr>
          <p:nvPr>
            <p:ph type="title"/>
          </p:nvPr>
        </p:nvSpPr>
        <p:spPr>
          <a:xfrm>
            <a:off x="1293813" y="1309047"/>
            <a:ext cx="9601252" cy="2667000"/>
          </a:xfrm>
        </p:spPr>
        <p:txBody>
          <a:bodyPr anchor="b">
            <a:normAutofit/>
          </a:bodyPr>
          <a:lstStyle>
            <a:lvl1pPr algn="ctr">
              <a:defRPr sz="6000" b="0"/>
            </a:lvl1pPr>
          </a:lstStyle>
          <a:p>
            <a:r>
              <a:rPr lang="es-ES" smtClean="0"/>
              <a:t>Haga clic para modificar el estilo de título del patrón</a:t>
            </a:r>
            <a:endParaRPr/>
          </a:p>
        </p:txBody>
      </p:sp>
      <p:sp>
        <p:nvSpPr>
          <p:cNvPr id="3" name="Text Placeholder 2"/>
          <p:cNvSpPr>
            <a:spLocks noGrp="1"/>
          </p:cNvSpPr>
          <p:nvPr>
            <p:ph type="body" idx="1"/>
          </p:nvPr>
        </p:nvSpPr>
        <p:spPr>
          <a:xfrm>
            <a:off x="1293813" y="4038600"/>
            <a:ext cx="96012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50F84E2-2D7A-43CF-AC90-352A289A783A}" type="datetime1">
              <a:rPr lang="en-US"/>
              <a:t>11/6/2019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‹Nº›</a:t>
            </a:fld>
            <a:endParaRPr/>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Content Placeholder 2"/>
          <p:cNvSpPr>
            <a:spLocks noGrp="1"/>
          </p:cNvSpPr>
          <p:nvPr>
            <p:ph sz="half" idx="1"/>
          </p:nvPr>
        </p:nvSpPr>
        <p:spPr>
          <a:xfrm>
            <a:off x="134112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Content Placeholder 3"/>
          <p:cNvSpPr>
            <a:spLocks noGrp="1"/>
          </p:cNvSpPr>
          <p:nvPr>
            <p:ph sz="half" idx="2"/>
          </p:nvPr>
        </p:nvSpPr>
        <p:spPr>
          <a:xfrm>
            <a:off x="627888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Date Placeholder 4"/>
          <p:cNvSpPr>
            <a:spLocks noGrp="1"/>
          </p:cNvSpPr>
          <p:nvPr>
            <p:ph type="dt" sz="half" idx="10"/>
          </p:nvPr>
        </p:nvSpPr>
        <p:spPr/>
        <p:txBody>
          <a:bodyPr/>
          <a:lstStyle/>
          <a:p>
            <a:fld id="{F12952B5-7A2F-4CC8-B7CE-9234E21C2837}" type="datetime1">
              <a:rPr lang="en-US"/>
              <a:t>11/6/2019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‹Nº›</a:t>
            </a:fld>
            <a:endParaRPr/>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34112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Text Placeholder 4"/>
          <p:cNvSpPr>
            <a:spLocks noGrp="1"/>
          </p:cNvSpPr>
          <p:nvPr>
            <p:ph type="body" sz="quarter" idx="3"/>
          </p:nvPr>
        </p:nvSpPr>
        <p:spPr>
          <a:xfrm>
            <a:off x="627888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7888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7" name="Date Placeholder 6"/>
          <p:cNvSpPr>
            <a:spLocks noGrp="1"/>
          </p:cNvSpPr>
          <p:nvPr>
            <p:ph type="dt" sz="half" idx="10"/>
          </p:nvPr>
        </p:nvSpPr>
        <p:spPr/>
        <p:txBody>
          <a:bodyPr/>
          <a:lstStyle/>
          <a:p>
            <a:fld id="{CE1DA07A-9201-4B4B-BAF2-015AFA30F520}" type="datetime1">
              <a:rPr lang="en-US"/>
              <a:t>11/6/2019</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4FAB73BC-B049-4115-A692-8D63A059BFB8}" type="slidenum">
              <a:rPr/>
              <a:t>‹Nº›</a:t>
            </a:fld>
            <a:endParaRPr/>
          </a:p>
        </p:txBody>
      </p:sp>
      <p:sp>
        <p:nvSpPr>
          <p:cNvPr id="10" name="Title 9"/>
          <p:cNvSpPr>
            <a:spLocks noGrp="1"/>
          </p:cNvSpPr>
          <p:nvPr>
            <p:ph type="title"/>
          </p:nvPr>
        </p:nvSpPr>
        <p:spPr/>
        <p:txBody>
          <a:bodyPr/>
          <a:lstStyle/>
          <a:p>
            <a:r>
              <a:rPr lang="es-ES" smtClean="0"/>
              <a:t>Haga clic para modificar el estilo de título del patrón</a:t>
            </a:r>
            <a:endParaRPr/>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a:t>11/6/2019</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4FAB73BC-B049-4115-A692-8D63A059BFB8}" type="slidenum">
              <a:rPr/>
              <a:t>‹Nº›</a:t>
            </a:fld>
            <a:endParaRPr/>
          </a:p>
        </p:txBody>
      </p:sp>
      <p:sp>
        <p:nvSpPr>
          <p:cNvPr id="6" name="Title 5"/>
          <p:cNvSpPr>
            <a:spLocks noGrp="1"/>
          </p:cNvSpPr>
          <p:nvPr>
            <p:ph type="title"/>
          </p:nvPr>
        </p:nvSpPr>
        <p:spPr/>
        <p:txBody>
          <a:bodyPr/>
          <a:lstStyle/>
          <a:p>
            <a:r>
              <a:rPr lang="es-ES" smtClean="0"/>
              <a:t>Haga clic para modificar el estilo de título del patrón</a:t>
            </a:r>
            <a:endParaRPr/>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Date Placeholder 1"/>
          <p:cNvSpPr>
            <a:spLocks noGrp="1"/>
          </p:cNvSpPr>
          <p:nvPr>
            <p:ph type="dt" sz="half" idx="10"/>
          </p:nvPr>
        </p:nvSpPr>
        <p:spPr/>
        <p:txBody>
          <a:bodyPr/>
          <a:lstStyle/>
          <a:p>
            <a:fld id="{8DDF5F92-E675-4B36-9A60-69A962A68675}" type="datetime1">
              <a:rPr lang="en-US"/>
              <a:t>11/6/2019</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4FAB73BC-B049-4115-A692-8D63A059BFB8}" type="slidenum">
              <a:rPr/>
              <a:t>‹Nº›</a:t>
            </a:fld>
            <a:endParaRPr/>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200" b="0"/>
            </a:lvl1pPr>
          </a:lstStyle>
          <a:p>
            <a:r>
              <a:rPr lang="es-ES" smtClean="0"/>
              <a:t>Haga clic para modificar el estilo de título del patrón</a:t>
            </a:r>
            <a:endParaRPr/>
          </a:p>
        </p:txBody>
      </p:sp>
      <p:sp>
        <p:nvSpPr>
          <p:cNvPr id="3" name="Content Placeholder 2"/>
          <p:cNvSpPr>
            <a:spLocks noGrp="1"/>
          </p:cNvSpPr>
          <p:nvPr>
            <p:ph idx="1"/>
          </p:nvPr>
        </p:nvSpPr>
        <p:spPr>
          <a:xfrm>
            <a:off x="760413" y="685800"/>
            <a:ext cx="68580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F6E2C9B-5FA2-460D-9BE7-B0812FC2A6FF}" type="datetime1">
              <a:rPr lang="en-US"/>
              <a:t>11/6/2019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‹Nº›</a:t>
            </a:fld>
            <a:endParaRPr/>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400" b="0"/>
            </a:lvl1pPr>
          </a:lstStyle>
          <a:p>
            <a:r>
              <a:rPr lang="es-ES" smtClean="0"/>
              <a:t>Haga clic para modificar el estilo de título del patrón</a:t>
            </a:r>
            <a:endParaRPr/>
          </a:p>
        </p:txBody>
      </p:sp>
      <p:sp>
        <p:nvSpPr>
          <p:cNvPr id="3" name="Picture Placeholder 2"/>
          <p:cNvSpPr>
            <a:spLocks noGrp="1"/>
          </p:cNvSpPr>
          <p:nvPr>
            <p:ph type="pic" idx="1"/>
          </p:nvPr>
        </p:nvSpPr>
        <p:spPr>
          <a:xfrm>
            <a:off x="760413" y="685800"/>
            <a:ext cx="68580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D374940-A916-4C8B-9648-02A2D3898F9E}" type="datetime1">
              <a:rPr lang="en-US"/>
              <a:t>11/6/2019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‹Nº›</a:t>
            </a:fld>
            <a:endParaRPr/>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8" name="water3"/>
          <p:cNvSpPr/>
          <p:nvPr/>
        </p:nvSpPr>
        <p:spPr>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water2"/>
          <p:cNvPicPr>
            <a:picLocks noChangeAspect="1"/>
          </p:cNvPicPr>
          <p:nvPr/>
        </p:nvPicPr>
        <p:blipFill rotWithShape="1">
          <a:blip r:embed="rId13" cstate="print">
            <a:extLst>
              <a:ext uri="{28A0092B-C50C-407E-A947-70E740481C1C}">
                <a14:useLocalDpi xmlns:a14="http://schemas.microsoft.com/office/drawing/2010/main" val="0"/>
              </a:ext>
            </a:extLst>
          </a:blip>
          <a:srcRect l="2674" r="9901"/>
          <a:stretch/>
        </p:blipFill>
        <p:spPr>
          <a:xfrm>
            <a:off x="-1425" y="6256181"/>
            <a:ext cx="12188952" cy="463209"/>
          </a:xfrm>
          <a:prstGeom prst="rect">
            <a:avLst/>
          </a:prstGeom>
          <a:noFill/>
          <a:ln>
            <a:noFill/>
          </a:ln>
        </p:spPr>
      </p:pic>
      <p:pic>
        <p:nvPicPr>
          <p:cNvPr id="10" name="water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425" y="5979395"/>
            <a:ext cx="12188952" cy="268288"/>
          </a:xfrm>
          <a:prstGeom prst="rect">
            <a:avLst/>
          </a:prstGeom>
          <a:noFill/>
          <a:ln>
            <a:noFill/>
          </a:ln>
        </p:spPr>
      </p:pic>
      <p:sp>
        <p:nvSpPr>
          <p:cNvPr id="2" name="Title Placeholder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r>
              <a:rPr lang="es-ES" smtClean="0"/>
              <a:t>Haga clic para modificar el estilo de título del patrón</a:t>
            </a:r>
            <a:endParaRPr/>
          </a:p>
        </p:txBody>
      </p:sp>
      <p:sp>
        <p:nvSpPr>
          <p:cNvPr id="3" name="Text Placeholder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a:defRPr sz="800" cap="all" baseline="0">
                <a:solidFill>
                  <a:schemeClr val="tx1"/>
                </a:solidFill>
              </a:defRPr>
            </a:lvl1pPr>
          </a:lstStyle>
          <a:p>
            <a:fld id="{5586B75A-687E-405C-8A0B-8D00578BA2C3}" type="datetime1">
              <a:rPr lang="en-US"/>
              <a:pPr/>
              <a:t>11/6/2019</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cap="all" baseline="0">
                <a:solidFill>
                  <a:schemeClr val="tx1"/>
                </a:solidFill>
              </a:defRPr>
            </a:lvl1pPr>
          </a:lstStyle>
          <a:p>
            <a:fld id="{4FAB73BC-B049-4115-A692-8D63A059BFB8}" type="slidenum">
              <a:rPr/>
              <a:pPr/>
              <a:t>‹Nº›</a:t>
            </a:fld>
            <a:endParaRPr/>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75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75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75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8pPr>
      <a:lvl9pPr marL="24688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pos="6840">
          <p15:clr>
            <a:srgbClr val="F26B43"/>
          </p15:clr>
        </p15:guide>
        <p15:guide id="4" orient="horz" pos="984">
          <p15:clr>
            <a:srgbClr val="F26B43"/>
          </p15:clr>
        </p15:guide>
        <p15:guide id="5" orient="horz" pos="3600">
          <p15:clr>
            <a:srgbClr val="F26B43"/>
          </p15:clr>
        </p15:guide>
        <p15:guide id="6" pos="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1">
              <a:rPr lang="en-US" smtClean="0"/>
              <a:pPr/>
              <a:t>11/6/2019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s-MX" smtClean="0"/>
              <a:pPr/>
              <a:t>‹Nº›</a:t>
            </a:fld>
            <a:endParaRPr lang="es-MX"/>
          </a:p>
        </p:txBody>
      </p:sp>
    </p:spTree>
    <p:extLst>
      <p:ext uri="{BB962C8B-B14F-4D97-AF65-F5344CB8AC3E}">
        <p14:creationId xmlns:p14="http://schemas.microsoft.com/office/powerpoint/2010/main" val="480992155"/>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0.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0.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0.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0.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5.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5.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5.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5.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5.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0.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agen 5"/>
          <p:cNvPicPr/>
          <p:nvPr/>
        </p:nvPicPr>
        <p:blipFill>
          <a:blip r:embed="rId2">
            <a:extLst>
              <a:ext uri="{28A0092B-C50C-407E-A947-70E740481C1C}">
                <a14:useLocalDpi xmlns:a14="http://schemas.microsoft.com/office/drawing/2010/main" val="0"/>
              </a:ext>
            </a:extLst>
          </a:blip>
          <a:stretch>
            <a:fillRect/>
          </a:stretch>
        </p:blipFill>
        <p:spPr>
          <a:xfrm>
            <a:off x="866759" y="203510"/>
            <a:ext cx="1077949" cy="761598"/>
          </a:xfrm>
          <a:prstGeom prst="rect">
            <a:avLst/>
          </a:prstGeom>
        </p:spPr>
      </p:pic>
      <p:pic>
        <p:nvPicPr>
          <p:cNvPr id="7" name="Imagen 6"/>
          <p:cNvPicPr/>
          <p:nvPr/>
        </p:nvPicPr>
        <p:blipFill>
          <a:blip r:embed="rId3" cstate="print">
            <a:extLst>
              <a:ext uri="{28A0092B-C50C-407E-A947-70E740481C1C}">
                <a14:useLocalDpi xmlns:a14="http://schemas.microsoft.com/office/drawing/2010/main" val="0"/>
              </a:ext>
            </a:extLst>
          </a:blip>
          <a:stretch>
            <a:fillRect/>
          </a:stretch>
        </p:blipFill>
        <p:spPr>
          <a:xfrm>
            <a:off x="1994218" y="203509"/>
            <a:ext cx="839133" cy="761599"/>
          </a:xfrm>
          <a:prstGeom prst="rect">
            <a:avLst/>
          </a:prstGeom>
          <a:noFill/>
          <a:ln>
            <a:noFill/>
          </a:ln>
        </p:spPr>
      </p:pic>
      <p:pic>
        <p:nvPicPr>
          <p:cNvPr id="9" name="Imagen 8"/>
          <p:cNvPicPr/>
          <p:nvPr/>
        </p:nvPicPr>
        <p:blipFill>
          <a:blip r:embed="rId4" cstate="print">
            <a:extLst>
              <a:ext uri="{28A0092B-C50C-407E-A947-70E740481C1C}">
                <a14:useLocalDpi xmlns:a14="http://schemas.microsoft.com/office/drawing/2010/main" val="0"/>
              </a:ext>
            </a:extLst>
          </a:blip>
          <a:stretch>
            <a:fillRect/>
          </a:stretch>
        </p:blipFill>
        <p:spPr>
          <a:xfrm>
            <a:off x="10160042" y="257183"/>
            <a:ext cx="914400" cy="868153"/>
          </a:xfrm>
          <a:prstGeom prst="rect">
            <a:avLst/>
          </a:prstGeom>
        </p:spPr>
      </p:pic>
      <p:sp>
        <p:nvSpPr>
          <p:cNvPr id="5" name="CuadroTexto 4"/>
          <p:cNvSpPr txBox="1"/>
          <p:nvPr/>
        </p:nvSpPr>
        <p:spPr>
          <a:xfrm>
            <a:off x="866759" y="1071660"/>
            <a:ext cx="10337861" cy="5445570"/>
          </a:xfrm>
          <a:prstGeom prst="rect">
            <a:avLst/>
          </a:prstGeom>
          <a:noFill/>
        </p:spPr>
        <p:txBody>
          <a:bodyPr wrap="square" rtlCol="0">
            <a:spAutoFit/>
          </a:bodyPr>
          <a:lstStyle/>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Facultades: </a:t>
            </a:r>
            <a:endParaRPr lang="es-MX" sz="2000" b="1" dirty="0" smtClean="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Dirigir</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 Coordinar, Supervisar la Operación y Administración del Organismo, así como interactuar con el gobierno municipal en eventos y proyectos de relevancia que sirvan para fortalecer la imagen y el servicio que se brinda al turismo nacional e internacional que visitan a nuestro binomio de playa, además de proporcionar los medios y herramientas necesarias para conservar limpias las playas y el fondo de la bahía, siempre de acuerdo a la autorización del consejo de administración de este organismo. PROMOTORA Y ADMINISTRADORA DE LOS SERVICIOS DE PLAYA DE ZONA FEDERAL MARITIMO TERRESTRE DE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ZIHUATANEJO</a:t>
            </a:r>
          </a:p>
          <a:p>
            <a:pPr algn="just"/>
            <a:endParaRPr lang="es-MX" dirty="0" smtClean="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 </a:t>
            </a:r>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Responsabilidades: </a:t>
            </a:r>
            <a:endParaRPr lang="es-MX" sz="2000" b="1" dirty="0" smtClean="0">
              <a:latin typeface="Segoe UI Historic" panose="020B0502040204020203" pitchFamily="34" charset="0"/>
              <a:ea typeface="Segoe UI Historic" panose="020B0502040204020203" pitchFamily="34" charset="0"/>
              <a:cs typeface="Segoe UI Historic" panose="020B0502040204020203" pitchFamily="34" charset="0"/>
            </a:endParaRPr>
          </a:p>
          <a:p>
            <a:pPr marL="285750" indent="-285750" algn="just">
              <a:buFont typeface="Arial" panose="020B0604020202020204" pitchFamily="34" charset="0"/>
              <a:buChar char="•"/>
            </a:pP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Dirigir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y administrar la operación de todo el organismo en las áreas administrativa, financiera y operativa tal y como lo establece el decreto no. 439 de fecha 15 de octubre de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1999.</a:t>
            </a:r>
          </a:p>
          <a:p>
            <a:pPr marL="285750" indent="-285750" algn="just">
              <a:buFont typeface="Arial" panose="020B0604020202020204" pitchFamily="34" charset="0"/>
              <a:buChar char="•"/>
            </a:pP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Elaborar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el Plan Anual de Trabajo del Organismo. </a:t>
            </a:r>
          </a:p>
          <a:p>
            <a:pPr marL="285750" indent="-285750" algn="just">
              <a:buFont typeface="Arial" panose="020B0604020202020204" pitchFamily="34" charset="0"/>
              <a:buChar char="•"/>
            </a:pP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Presentar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y someter a consideración del Consejo de Administración, el plan de labores y de financiamiento, el informe de actividades y los estados financieros, así como el presupuesto del Organismo, para su discusión y aprobación, en su caso. </a:t>
            </a:r>
          </a:p>
          <a:p>
            <a:pPr marL="285750" indent="-285750" algn="just">
              <a:buFont typeface="Arial" panose="020B0604020202020204" pitchFamily="34" charset="0"/>
              <a:buChar char="•"/>
            </a:pP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Presentar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y someter a consideración del Consejo de Administración, para su discusión y aprobación, en su caso, el proyecto del Organograma,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Código de conducta,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el Manual de Organización, Administración y demás ordenamientos que requiera el Organismo.</a:t>
            </a:r>
          </a:p>
        </p:txBody>
      </p:sp>
      <p:sp>
        <p:nvSpPr>
          <p:cNvPr id="10" name="CuadroTexto 9"/>
          <p:cNvSpPr txBox="1"/>
          <p:nvPr/>
        </p:nvSpPr>
        <p:spPr>
          <a:xfrm>
            <a:off x="-12877" y="452919"/>
            <a:ext cx="12191999" cy="369332"/>
          </a:xfrm>
          <a:prstGeom prst="rect">
            <a:avLst/>
          </a:prstGeom>
          <a:noFill/>
        </p:spPr>
        <p:txBody>
          <a:bodyPr wrap="square" rtlCol="0">
            <a:spAutoFit/>
          </a:bodyPr>
          <a:lstStyle/>
          <a:p>
            <a:pPr algn="ctr"/>
            <a:r>
              <a:rPr lang="es-MX" b="1" dirty="0" smtClean="0">
                <a:latin typeface="Segoe UI Light" panose="020B0502040204020203" pitchFamily="34" charset="0"/>
                <a:cs typeface="Segoe UI Light" panose="020B0502040204020203" pitchFamily="34" charset="0"/>
              </a:rPr>
              <a:t>DIRECTOR GENERAL</a:t>
            </a:r>
            <a:endParaRPr lang="es-MX" b="1"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04240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2877" y="452919"/>
            <a:ext cx="12191999" cy="369332"/>
          </a:xfrm>
          <a:prstGeom prst="rect">
            <a:avLst/>
          </a:prstGeom>
          <a:noFill/>
        </p:spPr>
        <p:txBody>
          <a:bodyPr wrap="square" rtlCol="0">
            <a:spAutoFit/>
          </a:bodyPr>
          <a:lstStyle/>
          <a:p>
            <a:pPr algn="ctr"/>
            <a:r>
              <a:rPr lang="es-MX" b="1" dirty="0" smtClean="0">
                <a:latin typeface="Segoe UI Light" panose="020B0502040204020203" pitchFamily="34" charset="0"/>
                <a:cs typeface="Segoe UI Light" panose="020B0502040204020203" pitchFamily="34" charset="0"/>
              </a:rPr>
              <a:t>AUXILIAR DE LIMPIEZA DE PLAYA</a:t>
            </a:r>
            <a:endParaRPr lang="es-MX" b="1" dirty="0">
              <a:latin typeface="Segoe UI Light" panose="020B0502040204020203" pitchFamily="34" charset="0"/>
              <a:cs typeface="Segoe UI Light" panose="020B0502040204020203"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tretch>
            <a:fillRect/>
          </a:stretch>
        </p:blipFill>
        <p:spPr>
          <a:xfrm>
            <a:off x="1019159" y="355910"/>
            <a:ext cx="1077949" cy="761598"/>
          </a:xfrm>
          <a:prstGeom prst="rect">
            <a:avLst/>
          </a:prstGeom>
        </p:spPr>
      </p:pic>
      <p:pic>
        <p:nvPicPr>
          <p:cNvPr id="7" name="Imagen 6"/>
          <p:cNvPicPr/>
          <p:nvPr/>
        </p:nvPicPr>
        <p:blipFill>
          <a:blip r:embed="rId3" cstate="print">
            <a:extLst>
              <a:ext uri="{28A0092B-C50C-407E-A947-70E740481C1C}">
                <a14:useLocalDpi xmlns:a14="http://schemas.microsoft.com/office/drawing/2010/main" val="0"/>
              </a:ext>
            </a:extLst>
          </a:blip>
          <a:stretch>
            <a:fillRect/>
          </a:stretch>
        </p:blipFill>
        <p:spPr>
          <a:xfrm>
            <a:off x="2146618" y="355909"/>
            <a:ext cx="839133" cy="761599"/>
          </a:xfrm>
          <a:prstGeom prst="rect">
            <a:avLst/>
          </a:prstGeom>
          <a:noFill/>
          <a:ln>
            <a:noFill/>
          </a:ln>
        </p:spPr>
      </p:pic>
      <p:pic>
        <p:nvPicPr>
          <p:cNvPr id="8" name="Imagen 7"/>
          <p:cNvPicPr/>
          <p:nvPr/>
        </p:nvPicPr>
        <p:blipFill>
          <a:blip r:embed="rId4" cstate="print">
            <a:extLst>
              <a:ext uri="{28A0092B-C50C-407E-A947-70E740481C1C}">
                <a14:useLocalDpi xmlns:a14="http://schemas.microsoft.com/office/drawing/2010/main" val="0"/>
              </a:ext>
            </a:extLst>
          </a:blip>
          <a:stretch>
            <a:fillRect/>
          </a:stretch>
        </p:blipFill>
        <p:spPr>
          <a:xfrm>
            <a:off x="10660175" y="422462"/>
            <a:ext cx="914400" cy="868153"/>
          </a:xfrm>
          <a:prstGeom prst="rect">
            <a:avLst/>
          </a:prstGeom>
        </p:spPr>
      </p:pic>
      <p:sp>
        <p:nvSpPr>
          <p:cNvPr id="9" name="Rectángulo 8"/>
          <p:cNvSpPr/>
          <p:nvPr/>
        </p:nvSpPr>
        <p:spPr>
          <a:xfrm>
            <a:off x="1008008" y="1601275"/>
            <a:ext cx="10251584" cy="2954655"/>
          </a:xfrm>
          <a:prstGeom prst="rect">
            <a:avLst/>
          </a:prstGeom>
        </p:spPr>
        <p:txBody>
          <a:bodyPr wrap="square">
            <a:spAutoFit/>
          </a:bodyPr>
          <a:lstStyle/>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Facultades</a:t>
            </a:r>
            <a:r>
              <a:rPr lang="es-MX" sz="2000" b="1" dirty="0" smtClean="0">
                <a:latin typeface="Segoe UI Historic" panose="020B0502040204020203" pitchFamily="34" charset="0"/>
                <a:ea typeface="Segoe UI Historic" panose="020B0502040204020203" pitchFamily="34" charset="0"/>
                <a:cs typeface="Segoe UI Historic" panose="020B0502040204020203" pitchFamily="34" charset="0"/>
              </a:rPr>
              <a:t>: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Hacer uso adecuado de las herramientas maquinaria y equipo que les sea proporcionada para la realización de sus labores.</a:t>
            </a:r>
            <a:endParaRPr lang="es-MX"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endParaRPr lang="es-MX"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endParaRPr lang="es-MX" sz="2000" b="1"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endParaRPr lang="es-MX"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Responsabilidades:</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•Resguardar y operar herramienta maquinaria y equipo de trabajo</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•Mantener limpias las playas</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•Proporcionar a los usuarios bolsas para depositar su basura.</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•Proporcionar información a los usuarios sobre los lugares de deposito de basura</a:t>
            </a:r>
          </a:p>
        </p:txBody>
      </p:sp>
    </p:spTree>
    <p:extLst>
      <p:ext uri="{BB962C8B-B14F-4D97-AF65-F5344CB8AC3E}">
        <p14:creationId xmlns:p14="http://schemas.microsoft.com/office/powerpoint/2010/main" val="318997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2877" y="452919"/>
            <a:ext cx="12191999" cy="369332"/>
          </a:xfrm>
          <a:prstGeom prst="rect">
            <a:avLst/>
          </a:prstGeom>
          <a:noFill/>
        </p:spPr>
        <p:txBody>
          <a:bodyPr wrap="square" rtlCol="0">
            <a:spAutoFit/>
          </a:bodyPr>
          <a:lstStyle/>
          <a:p>
            <a:pPr algn="ctr"/>
            <a:r>
              <a:rPr lang="es-MX" b="1" dirty="0" smtClean="0">
                <a:latin typeface="Segoe UI Light" panose="020B0502040204020203" pitchFamily="34" charset="0"/>
                <a:cs typeface="Segoe UI Light" panose="020B0502040204020203" pitchFamily="34" charset="0"/>
              </a:rPr>
              <a:t>SALVAVIDAS</a:t>
            </a:r>
            <a:endParaRPr lang="es-MX" b="1" dirty="0">
              <a:latin typeface="Segoe UI Light" panose="020B0502040204020203" pitchFamily="34" charset="0"/>
              <a:cs typeface="Segoe UI Light" panose="020B0502040204020203"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tretch>
            <a:fillRect/>
          </a:stretch>
        </p:blipFill>
        <p:spPr>
          <a:xfrm>
            <a:off x="1019159" y="355910"/>
            <a:ext cx="1077949" cy="761598"/>
          </a:xfrm>
          <a:prstGeom prst="rect">
            <a:avLst/>
          </a:prstGeom>
        </p:spPr>
      </p:pic>
      <p:pic>
        <p:nvPicPr>
          <p:cNvPr id="7" name="Imagen 6"/>
          <p:cNvPicPr/>
          <p:nvPr/>
        </p:nvPicPr>
        <p:blipFill>
          <a:blip r:embed="rId3" cstate="print">
            <a:extLst>
              <a:ext uri="{28A0092B-C50C-407E-A947-70E740481C1C}">
                <a14:useLocalDpi xmlns:a14="http://schemas.microsoft.com/office/drawing/2010/main" val="0"/>
              </a:ext>
            </a:extLst>
          </a:blip>
          <a:stretch>
            <a:fillRect/>
          </a:stretch>
        </p:blipFill>
        <p:spPr>
          <a:xfrm>
            <a:off x="2146618" y="355909"/>
            <a:ext cx="839133" cy="761599"/>
          </a:xfrm>
          <a:prstGeom prst="rect">
            <a:avLst/>
          </a:prstGeom>
          <a:noFill/>
          <a:ln>
            <a:noFill/>
          </a:ln>
        </p:spPr>
      </p:pic>
      <p:pic>
        <p:nvPicPr>
          <p:cNvPr id="8" name="Imagen 7"/>
          <p:cNvPicPr/>
          <p:nvPr/>
        </p:nvPicPr>
        <p:blipFill>
          <a:blip r:embed="rId4" cstate="print">
            <a:extLst>
              <a:ext uri="{28A0092B-C50C-407E-A947-70E740481C1C}">
                <a14:useLocalDpi xmlns:a14="http://schemas.microsoft.com/office/drawing/2010/main" val="0"/>
              </a:ext>
            </a:extLst>
          </a:blip>
          <a:stretch>
            <a:fillRect/>
          </a:stretch>
        </p:blipFill>
        <p:spPr>
          <a:xfrm>
            <a:off x="10660175" y="422462"/>
            <a:ext cx="914400" cy="868153"/>
          </a:xfrm>
          <a:prstGeom prst="rect">
            <a:avLst/>
          </a:prstGeom>
        </p:spPr>
      </p:pic>
      <p:sp>
        <p:nvSpPr>
          <p:cNvPr id="9" name="Rectángulo 8"/>
          <p:cNvSpPr/>
          <p:nvPr/>
        </p:nvSpPr>
        <p:spPr>
          <a:xfrm>
            <a:off x="1008008" y="1601275"/>
            <a:ext cx="10251584" cy="2369880"/>
          </a:xfrm>
          <a:prstGeom prst="rect">
            <a:avLst/>
          </a:prstGeom>
        </p:spPr>
        <p:txBody>
          <a:bodyPr wrap="square">
            <a:spAutoFit/>
          </a:bodyPr>
          <a:lstStyle/>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Facultades</a:t>
            </a:r>
            <a:r>
              <a:rPr lang="es-MX" sz="2000" b="1" dirty="0" smtClean="0">
                <a:latin typeface="Segoe UI Historic" panose="020B0502040204020203" pitchFamily="34" charset="0"/>
                <a:ea typeface="Segoe UI Historic" panose="020B0502040204020203" pitchFamily="34" charset="0"/>
                <a:cs typeface="Segoe UI Historic" panose="020B0502040204020203" pitchFamily="34" charset="0"/>
              </a:rPr>
              <a:t>: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Hacer uso adecuado y oportuno de las herramientas y equipo que les sea proporcionada para la realización de sus labores.</a:t>
            </a:r>
            <a:endParaRPr lang="es-MX" sz="2000" b="1"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endParaRPr lang="es-MX"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Responsabilidades:</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•Realizar abanderamiento de marea en playa</a:t>
            </a:r>
          </a:p>
          <a:p>
            <a:pPr algn="just"/>
            <a:r>
              <a:rPr lang="es-MX" dirty="0">
                <a:latin typeface="Segoe UI Historic" panose="020B0502040204020203" pitchFamily="34" charset="0"/>
                <a:ea typeface="Segoe UI Historic" panose="020B0502040204020203" pitchFamily="34" charset="0"/>
                <a:cs typeface="Segoe UI Historic" panose="020B0502040204020203" pitchFamily="34" charset="0"/>
              </a:rPr>
              <a:t>•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Realizar actividades de prevención con los visitantes</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 Procurar la seguridad de bañistas</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 Resguardo y cuidado de su equipo de trabajo</a:t>
            </a:r>
          </a:p>
        </p:txBody>
      </p:sp>
    </p:spTree>
    <p:extLst>
      <p:ext uri="{BB962C8B-B14F-4D97-AF65-F5344CB8AC3E}">
        <p14:creationId xmlns:p14="http://schemas.microsoft.com/office/powerpoint/2010/main" val="1409214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957330" y="1601275"/>
            <a:ext cx="10251584" cy="4585871"/>
          </a:xfrm>
          <a:prstGeom prst="rect">
            <a:avLst/>
          </a:prstGeom>
        </p:spPr>
        <p:txBody>
          <a:bodyPr wrap="square">
            <a:spAutoFit/>
          </a:bodyPr>
          <a:lstStyle/>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Facultades: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Coordinar la elaboración del presupuesto de Ingresos y Egresos,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coordinar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las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adquisiciones,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capturar toda la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contabilidad al Sistema Integral de Contabilidad (SIC), custodiar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todos los bienes muebles e inmuebles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del Organismo</a:t>
            </a:r>
          </a:p>
          <a:p>
            <a:pPr algn="just"/>
            <a:endParaRPr lang="es-MX"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Responsabilidades:</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•Elaborar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el Presupuesto de Ingresos y Egresos</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Contabilizar los Ingresos y Egresos</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Capturar los Ingresos y Egresos en el SIC (Sistema Integral de Contabilidad</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Elaborar los Estados Financieros y de Resultados</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Elaborar el Balance General</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Elaborar la Balanza de Comprobación. </a:t>
            </a:r>
            <a:endParaRPr lang="es-MX" dirty="0" smtClean="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Elaborar nominas. </a:t>
            </a:r>
            <a:endParaRPr lang="es-MX" dirty="0" smtClean="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Coordinar las adquisiciones. </a:t>
            </a:r>
            <a:endParaRPr lang="es-MX" dirty="0" smtClean="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Custodiar los bienes muebles e inmuebles del organismo. </a:t>
            </a:r>
          </a:p>
          <a:p>
            <a:pPr algn="just"/>
            <a:r>
              <a:rPr lang="es-MX" dirty="0">
                <a:latin typeface="Segoe UI Historic" panose="020B0502040204020203" pitchFamily="34" charset="0"/>
                <a:ea typeface="Segoe UI Historic" panose="020B0502040204020203" pitchFamily="34" charset="0"/>
                <a:cs typeface="Segoe UI Historic" panose="020B0502040204020203" pitchFamily="34" charset="0"/>
              </a:rPr>
              <a:t>•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Informar diariamente de sus actividades laborales al Director General</a:t>
            </a:r>
          </a:p>
          <a:p>
            <a:pPr algn="just"/>
            <a:r>
              <a:rPr lang="es-MX" dirty="0">
                <a:latin typeface="Segoe UI Historic" panose="020B0502040204020203" pitchFamily="34" charset="0"/>
                <a:ea typeface="Segoe UI Historic" panose="020B0502040204020203" pitchFamily="34" charset="0"/>
                <a:cs typeface="Segoe UI Historic" panose="020B0502040204020203" pitchFamily="34" charset="0"/>
              </a:rPr>
              <a:t>•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Asistir a los talleres y cursos de actualización que le indique el Director General</a:t>
            </a:r>
          </a:p>
        </p:txBody>
      </p:sp>
      <p:sp>
        <p:nvSpPr>
          <p:cNvPr id="6" name="CuadroTexto 5"/>
          <p:cNvSpPr txBox="1"/>
          <p:nvPr/>
        </p:nvSpPr>
        <p:spPr>
          <a:xfrm>
            <a:off x="-12877" y="452919"/>
            <a:ext cx="12191999" cy="369332"/>
          </a:xfrm>
          <a:prstGeom prst="rect">
            <a:avLst/>
          </a:prstGeom>
          <a:noFill/>
        </p:spPr>
        <p:txBody>
          <a:bodyPr wrap="square" rtlCol="0">
            <a:spAutoFit/>
          </a:bodyPr>
          <a:lstStyle/>
          <a:p>
            <a:pPr algn="ctr"/>
            <a:r>
              <a:rPr lang="es-MX" b="1" dirty="0" smtClean="0">
                <a:latin typeface="Segoe UI Light" panose="020B0502040204020203" pitchFamily="34" charset="0"/>
                <a:cs typeface="Segoe UI Light" panose="020B0502040204020203" pitchFamily="34" charset="0"/>
              </a:rPr>
              <a:t>COORDINADOR DE FINANZAS Y ADMINISTRACIÓN</a:t>
            </a:r>
            <a:endParaRPr lang="es-MX" b="1" dirty="0">
              <a:latin typeface="Segoe UI Light" panose="020B0502040204020203" pitchFamily="34" charset="0"/>
              <a:cs typeface="Segoe UI Light" panose="020B0502040204020203" pitchFamily="34" charset="0"/>
            </a:endParaRPr>
          </a:p>
        </p:txBody>
      </p:sp>
      <p:pic>
        <p:nvPicPr>
          <p:cNvPr id="7" name="Imagen 6"/>
          <p:cNvPicPr/>
          <p:nvPr/>
        </p:nvPicPr>
        <p:blipFill>
          <a:blip r:embed="rId2">
            <a:extLst>
              <a:ext uri="{28A0092B-C50C-407E-A947-70E740481C1C}">
                <a14:useLocalDpi xmlns:a14="http://schemas.microsoft.com/office/drawing/2010/main" val="0"/>
              </a:ext>
            </a:extLst>
          </a:blip>
          <a:stretch>
            <a:fillRect/>
          </a:stretch>
        </p:blipFill>
        <p:spPr>
          <a:xfrm>
            <a:off x="1019159" y="355910"/>
            <a:ext cx="1077949" cy="761598"/>
          </a:xfrm>
          <a:prstGeom prst="rect">
            <a:avLst/>
          </a:prstGeom>
        </p:spPr>
      </p:pic>
      <p:pic>
        <p:nvPicPr>
          <p:cNvPr id="8" name="Imagen 7"/>
          <p:cNvPicPr/>
          <p:nvPr/>
        </p:nvPicPr>
        <p:blipFill>
          <a:blip r:embed="rId3" cstate="print">
            <a:extLst>
              <a:ext uri="{28A0092B-C50C-407E-A947-70E740481C1C}">
                <a14:useLocalDpi xmlns:a14="http://schemas.microsoft.com/office/drawing/2010/main" val="0"/>
              </a:ext>
            </a:extLst>
          </a:blip>
          <a:stretch>
            <a:fillRect/>
          </a:stretch>
        </p:blipFill>
        <p:spPr>
          <a:xfrm>
            <a:off x="2146618" y="355909"/>
            <a:ext cx="839133" cy="761599"/>
          </a:xfrm>
          <a:prstGeom prst="rect">
            <a:avLst/>
          </a:prstGeom>
          <a:noFill/>
          <a:ln>
            <a:noFill/>
          </a:ln>
        </p:spPr>
      </p:pic>
      <p:pic>
        <p:nvPicPr>
          <p:cNvPr id="9" name="Imagen 8"/>
          <p:cNvPicPr/>
          <p:nvPr/>
        </p:nvPicPr>
        <p:blipFill>
          <a:blip r:embed="rId4" cstate="print">
            <a:extLst>
              <a:ext uri="{28A0092B-C50C-407E-A947-70E740481C1C}">
                <a14:useLocalDpi xmlns:a14="http://schemas.microsoft.com/office/drawing/2010/main" val="0"/>
              </a:ext>
            </a:extLst>
          </a:blip>
          <a:stretch>
            <a:fillRect/>
          </a:stretch>
        </p:blipFill>
        <p:spPr>
          <a:xfrm>
            <a:off x="10660175" y="422462"/>
            <a:ext cx="914400" cy="868153"/>
          </a:xfrm>
          <a:prstGeom prst="rect">
            <a:avLst/>
          </a:prstGeom>
        </p:spPr>
      </p:pic>
    </p:spTree>
    <p:extLst>
      <p:ext uri="{BB962C8B-B14F-4D97-AF65-F5344CB8AC3E}">
        <p14:creationId xmlns:p14="http://schemas.microsoft.com/office/powerpoint/2010/main" val="1977762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2877" y="452919"/>
            <a:ext cx="12191999" cy="369332"/>
          </a:xfrm>
          <a:prstGeom prst="rect">
            <a:avLst/>
          </a:prstGeom>
          <a:noFill/>
        </p:spPr>
        <p:txBody>
          <a:bodyPr wrap="square" rtlCol="0">
            <a:spAutoFit/>
          </a:bodyPr>
          <a:lstStyle/>
          <a:p>
            <a:pPr algn="ctr"/>
            <a:r>
              <a:rPr lang="es-MX" b="1" dirty="0" smtClean="0">
                <a:latin typeface="Segoe UI Light" panose="020B0502040204020203" pitchFamily="34" charset="0"/>
                <a:cs typeface="Segoe UI Light" panose="020B0502040204020203" pitchFamily="34" charset="0"/>
              </a:rPr>
              <a:t>AUXILIAR ADMINISTRATIVO</a:t>
            </a:r>
            <a:endParaRPr lang="es-MX" b="1" dirty="0">
              <a:latin typeface="Segoe UI Light" panose="020B0502040204020203" pitchFamily="34" charset="0"/>
              <a:cs typeface="Segoe UI Light" panose="020B0502040204020203"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tretch>
            <a:fillRect/>
          </a:stretch>
        </p:blipFill>
        <p:spPr>
          <a:xfrm>
            <a:off x="1019159" y="355910"/>
            <a:ext cx="1077949" cy="761598"/>
          </a:xfrm>
          <a:prstGeom prst="rect">
            <a:avLst/>
          </a:prstGeom>
        </p:spPr>
      </p:pic>
      <p:pic>
        <p:nvPicPr>
          <p:cNvPr id="7" name="Imagen 6"/>
          <p:cNvPicPr/>
          <p:nvPr/>
        </p:nvPicPr>
        <p:blipFill>
          <a:blip r:embed="rId3" cstate="print">
            <a:extLst>
              <a:ext uri="{28A0092B-C50C-407E-A947-70E740481C1C}">
                <a14:useLocalDpi xmlns:a14="http://schemas.microsoft.com/office/drawing/2010/main" val="0"/>
              </a:ext>
            </a:extLst>
          </a:blip>
          <a:stretch>
            <a:fillRect/>
          </a:stretch>
        </p:blipFill>
        <p:spPr>
          <a:xfrm>
            <a:off x="2146618" y="355909"/>
            <a:ext cx="839133" cy="761599"/>
          </a:xfrm>
          <a:prstGeom prst="rect">
            <a:avLst/>
          </a:prstGeom>
          <a:noFill/>
          <a:ln>
            <a:noFill/>
          </a:ln>
        </p:spPr>
      </p:pic>
      <p:pic>
        <p:nvPicPr>
          <p:cNvPr id="8" name="Imagen 7"/>
          <p:cNvPicPr/>
          <p:nvPr/>
        </p:nvPicPr>
        <p:blipFill>
          <a:blip r:embed="rId4" cstate="print">
            <a:extLst>
              <a:ext uri="{28A0092B-C50C-407E-A947-70E740481C1C}">
                <a14:useLocalDpi xmlns:a14="http://schemas.microsoft.com/office/drawing/2010/main" val="0"/>
              </a:ext>
            </a:extLst>
          </a:blip>
          <a:stretch>
            <a:fillRect/>
          </a:stretch>
        </p:blipFill>
        <p:spPr>
          <a:xfrm>
            <a:off x="10660175" y="422462"/>
            <a:ext cx="914400" cy="868153"/>
          </a:xfrm>
          <a:prstGeom prst="rect">
            <a:avLst/>
          </a:prstGeom>
        </p:spPr>
      </p:pic>
      <p:sp>
        <p:nvSpPr>
          <p:cNvPr id="9" name="Rectángulo 8"/>
          <p:cNvSpPr/>
          <p:nvPr/>
        </p:nvSpPr>
        <p:spPr>
          <a:xfrm>
            <a:off x="957330" y="1601275"/>
            <a:ext cx="10251584" cy="3754874"/>
          </a:xfrm>
          <a:prstGeom prst="rect">
            <a:avLst/>
          </a:prstGeom>
        </p:spPr>
        <p:txBody>
          <a:bodyPr wrap="square">
            <a:spAutoFit/>
          </a:bodyPr>
          <a:lstStyle/>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Facultades: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elaboración del presupuesto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de Ingresos y Egresos,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cotizar las adquisiciones,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capturar toda la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contabilidad al Sistema Integral de Contabilidad (SIC).</a:t>
            </a:r>
          </a:p>
          <a:p>
            <a:pPr algn="just"/>
            <a:endParaRPr lang="es-MX"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Responsabilidades:</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•Elaborar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el Presupuesto de Ingresos y Egresos</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Contabilizar los Ingresos y Egresos</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Capturar los Ingresos y Egresos en el SIC (Sistema Integral de Contabilidad</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Elaborar los Estados Financieros y de Resultados</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Elaborar el Balance General</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Elaborar la Balanza de Comprobación. </a:t>
            </a:r>
            <a:endParaRPr lang="es-MX" dirty="0" smtClean="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Elaborar nominas. </a:t>
            </a:r>
            <a:endParaRPr lang="es-MX" dirty="0" smtClean="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•Cotizar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las adquisiciones. </a:t>
            </a:r>
            <a:endParaRPr lang="es-MX" dirty="0" smtClean="0">
              <a:latin typeface="Segoe UI Historic" panose="020B0502040204020203" pitchFamily="34" charset="0"/>
              <a:ea typeface="Segoe UI Historic" panose="020B0502040204020203" pitchFamily="34" charset="0"/>
              <a:cs typeface="Segoe UI Historic" panose="020B0502040204020203" pitchFamily="34" charset="0"/>
            </a:endParaRPr>
          </a:p>
          <a:p>
            <a:pPr algn="just"/>
            <a:endParaRPr lang="es-MX" dirty="0" smtClean="0">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1561572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2877" y="452919"/>
            <a:ext cx="12191999" cy="369332"/>
          </a:xfrm>
          <a:prstGeom prst="rect">
            <a:avLst/>
          </a:prstGeom>
          <a:noFill/>
        </p:spPr>
        <p:txBody>
          <a:bodyPr wrap="square" rtlCol="0">
            <a:spAutoFit/>
          </a:bodyPr>
          <a:lstStyle/>
          <a:p>
            <a:pPr algn="ctr"/>
            <a:r>
              <a:rPr lang="es-MX" b="1" dirty="0" smtClean="0">
                <a:latin typeface="Segoe UI Light" panose="020B0502040204020203" pitchFamily="34" charset="0"/>
                <a:cs typeface="Segoe UI Light" panose="020B0502040204020203" pitchFamily="34" charset="0"/>
              </a:rPr>
              <a:t>COORDINADOR JURIDICO </a:t>
            </a:r>
            <a:endParaRPr lang="es-MX" b="1" dirty="0">
              <a:latin typeface="Segoe UI Light" panose="020B0502040204020203" pitchFamily="34" charset="0"/>
              <a:cs typeface="Segoe UI Light" panose="020B0502040204020203"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tretch>
            <a:fillRect/>
          </a:stretch>
        </p:blipFill>
        <p:spPr>
          <a:xfrm>
            <a:off x="1019159" y="355910"/>
            <a:ext cx="1077949" cy="761598"/>
          </a:xfrm>
          <a:prstGeom prst="rect">
            <a:avLst/>
          </a:prstGeom>
        </p:spPr>
      </p:pic>
      <p:pic>
        <p:nvPicPr>
          <p:cNvPr id="7" name="Imagen 6"/>
          <p:cNvPicPr/>
          <p:nvPr/>
        </p:nvPicPr>
        <p:blipFill>
          <a:blip r:embed="rId3" cstate="print">
            <a:extLst>
              <a:ext uri="{28A0092B-C50C-407E-A947-70E740481C1C}">
                <a14:useLocalDpi xmlns:a14="http://schemas.microsoft.com/office/drawing/2010/main" val="0"/>
              </a:ext>
            </a:extLst>
          </a:blip>
          <a:stretch>
            <a:fillRect/>
          </a:stretch>
        </p:blipFill>
        <p:spPr>
          <a:xfrm>
            <a:off x="2146618" y="355909"/>
            <a:ext cx="839133" cy="761599"/>
          </a:xfrm>
          <a:prstGeom prst="rect">
            <a:avLst/>
          </a:prstGeom>
          <a:noFill/>
          <a:ln>
            <a:noFill/>
          </a:ln>
        </p:spPr>
      </p:pic>
      <p:pic>
        <p:nvPicPr>
          <p:cNvPr id="8" name="Imagen 7"/>
          <p:cNvPicPr/>
          <p:nvPr/>
        </p:nvPicPr>
        <p:blipFill>
          <a:blip r:embed="rId4" cstate="print">
            <a:extLst>
              <a:ext uri="{28A0092B-C50C-407E-A947-70E740481C1C}">
                <a14:useLocalDpi xmlns:a14="http://schemas.microsoft.com/office/drawing/2010/main" val="0"/>
              </a:ext>
            </a:extLst>
          </a:blip>
          <a:stretch>
            <a:fillRect/>
          </a:stretch>
        </p:blipFill>
        <p:spPr>
          <a:xfrm>
            <a:off x="10660175" y="422462"/>
            <a:ext cx="914400" cy="868153"/>
          </a:xfrm>
          <a:prstGeom prst="rect">
            <a:avLst/>
          </a:prstGeom>
        </p:spPr>
      </p:pic>
      <p:sp>
        <p:nvSpPr>
          <p:cNvPr id="9" name="Rectángulo 8"/>
          <p:cNvSpPr/>
          <p:nvPr/>
        </p:nvSpPr>
        <p:spPr>
          <a:xfrm>
            <a:off x="1008008" y="1601275"/>
            <a:ext cx="10251584" cy="3200876"/>
          </a:xfrm>
          <a:prstGeom prst="rect">
            <a:avLst/>
          </a:prstGeom>
        </p:spPr>
        <p:txBody>
          <a:bodyPr wrap="square">
            <a:spAutoFit/>
          </a:bodyPr>
          <a:lstStyle/>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Facultades: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Coordinar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el área Jurídica, asesorar al Director General en los asuntos relacionados con las áreas normativas.</a:t>
            </a:r>
          </a:p>
          <a:p>
            <a:pPr algn="just"/>
            <a:endParaRPr lang="es-MX"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Responsabilidades:</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 Informar al Director General de los Tramites </a:t>
            </a:r>
            <a:r>
              <a:rPr lang="es-MX" dirty="0" err="1" smtClean="0">
                <a:latin typeface="Segoe UI Historic" panose="020B0502040204020203" pitchFamily="34" charset="0"/>
                <a:ea typeface="Segoe UI Historic" panose="020B0502040204020203" pitchFamily="34" charset="0"/>
                <a:cs typeface="Segoe UI Historic" panose="020B0502040204020203" pitchFamily="34" charset="0"/>
              </a:rPr>
              <a:t>Juridicos</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 que se llevan a cabo en la </a:t>
            </a:r>
            <a:r>
              <a:rPr lang="es-MX" dirty="0" err="1" smtClean="0">
                <a:latin typeface="Segoe UI Historic" panose="020B0502040204020203" pitchFamily="34" charset="0"/>
                <a:ea typeface="Segoe UI Historic" panose="020B0502040204020203" pitchFamily="34" charset="0"/>
                <a:cs typeface="Segoe UI Historic" panose="020B0502040204020203" pitchFamily="34" charset="0"/>
              </a:rPr>
              <a:t>Coordinacion</a:t>
            </a:r>
            <a:endParaRPr lang="es-MX" dirty="0" smtClean="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dirty="0">
                <a:latin typeface="Segoe UI Historic" panose="020B0502040204020203" pitchFamily="34" charset="0"/>
                <a:ea typeface="Segoe UI Historic" panose="020B0502040204020203" pitchFamily="34" charset="0"/>
                <a:cs typeface="Segoe UI Historic" panose="020B0502040204020203" pitchFamily="34" charset="0"/>
              </a:rPr>
              <a:t>•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Elaborar Actas Constitutivas, Administrativas y Circunstanciadas que se llevan a cabo en el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     Organismo</a:t>
            </a:r>
          </a:p>
          <a:p>
            <a:pPr algn="just"/>
            <a:r>
              <a:rPr lang="es-MX" dirty="0">
                <a:latin typeface="Segoe UI Historic" panose="020B0502040204020203" pitchFamily="34" charset="0"/>
                <a:ea typeface="Segoe UI Historic" panose="020B0502040204020203" pitchFamily="34" charset="0"/>
                <a:cs typeface="Segoe UI Historic" panose="020B0502040204020203" pitchFamily="34" charset="0"/>
              </a:rPr>
              <a:t>•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Elaborar demandas que beneficien al Organismo</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 Elaborar contestación de demandas que tengan relación con el Organismo</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 Asistir a los Tribunales de trabajo Civiles Administrativos y Penales</a:t>
            </a:r>
          </a:p>
          <a:p>
            <a:pPr algn="just"/>
            <a:r>
              <a:rPr lang="es-MX" dirty="0">
                <a:latin typeface="Segoe UI Historic" panose="020B0502040204020203" pitchFamily="34" charset="0"/>
                <a:ea typeface="Segoe UI Historic" panose="020B0502040204020203" pitchFamily="34" charset="0"/>
                <a:cs typeface="Segoe UI Historic" panose="020B0502040204020203" pitchFamily="34" charset="0"/>
              </a:rPr>
              <a:t>•</a:t>
            </a:r>
            <a:endParaRPr lang="es-MX" dirty="0" smtClean="0">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2" name="Rectángulo 1"/>
          <p:cNvSpPr/>
          <p:nvPr/>
        </p:nvSpPr>
        <p:spPr>
          <a:xfrm>
            <a:off x="2230198" y="3105835"/>
            <a:ext cx="10543272" cy="1225335"/>
          </a:xfrm>
          <a:prstGeom prst="rect">
            <a:avLst/>
          </a:prstGeom>
        </p:spPr>
        <p:txBody>
          <a:bodyPr wrap="none">
            <a:spAutoFit/>
          </a:bodyPr>
          <a:lstStyle/>
          <a:p>
            <a:pPr marL="342900" indent="-342900" algn="ctr">
              <a:lnSpc>
                <a:spcPct val="200000"/>
              </a:lnSpc>
              <a:spcAft>
                <a:spcPts val="800"/>
              </a:spcAft>
              <a:buFont typeface="Symbol" panose="05050102010706020507" pitchFamily="18" charset="2"/>
              <a:buChar char=""/>
            </a:pPr>
            <a:r>
              <a:rPr lang="es-MX" dirty="0">
                <a:latin typeface="Segoe UI Semilight" panose="020B0402040204020203" pitchFamily="34" charset="0"/>
                <a:ea typeface="Calibri" panose="020F0502020204030204" pitchFamily="34" charset="0"/>
                <a:cs typeface="Times New Roman" panose="02020603050405020304" pitchFamily="18" charset="0"/>
              </a:rPr>
              <a:t>CURSOS DE CAPACITACION (PRIMEROS AUXILIOS</a:t>
            </a:r>
            <a:r>
              <a:rPr lang="es-MX" dirty="0" smtClean="0">
                <a:latin typeface="Segoe UI Semilight" panose="020B0402040204020203" pitchFamily="34" charset="0"/>
                <a:ea typeface="Calibri" panose="020F0502020204030204" pitchFamily="34" charset="0"/>
                <a:cs typeface="Times New Roman" panose="02020603050405020304" pitchFamily="18" charset="0"/>
              </a:rPr>
              <a:t>)</a:t>
            </a:r>
            <a:r>
              <a:rPr lang="es-MX" dirty="0"/>
              <a:t> CURSOS DE CAPACITACION (PRIMEROS AUXILIOS)</a:t>
            </a:r>
          </a:p>
          <a:p>
            <a:pPr marL="342900" lvl="0" indent="-342900" algn="ctr">
              <a:lnSpc>
                <a:spcPct val="200000"/>
              </a:lnSpc>
              <a:spcAft>
                <a:spcPts val="800"/>
              </a:spcAft>
              <a:buFont typeface="Symbol" panose="05050102010706020507" pitchFamily="18" charset="2"/>
              <a:buChar char=""/>
            </a:pPr>
            <a:endParaRPr lang="es-MX"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9918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uadroTexto 7"/>
          <p:cNvSpPr txBox="1"/>
          <p:nvPr/>
        </p:nvSpPr>
        <p:spPr>
          <a:xfrm>
            <a:off x="-12877" y="452919"/>
            <a:ext cx="12191999" cy="369332"/>
          </a:xfrm>
          <a:prstGeom prst="rect">
            <a:avLst/>
          </a:prstGeom>
          <a:noFill/>
        </p:spPr>
        <p:txBody>
          <a:bodyPr wrap="square" rtlCol="0">
            <a:spAutoFit/>
          </a:bodyPr>
          <a:lstStyle/>
          <a:p>
            <a:pPr algn="ctr"/>
            <a:r>
              <a:rPr lang="es-MX" b="1" dirty="0" smtClean="0">
                <a:latin typeface="Segoe UI Light" panose="020B0502040204020203" pitchFamily="34" charset="0"/>
                <a:cs typeface="Segoe UI Light" panose="020B0502040204020203" pitchFamily="34" charset="0"/>
              </a:rPr>
              <a:t>SECRETARIA</a:t>
            </a:r>
          </a:p>
        </p:txBody>
      </p:sp>
      <p:pic>
        <p:nvPicPr>
          <p:cNvPr id="9" name="Imagen 8"/>
          <p:cNvPicPr/>
          <p:nvPr/>
        </p:nvPicPr>
        <p:blipFill>
          <a:blip r:embed="rId2">
            <a:extLst>
              <a:ext uri="{28A0092B-C50C-407E-A947-70E740481C1C}">
                <a14:useLocalDpi xmlns:a14="http://schemas.microsoft.com/office/drawing/2010/main" val="0"/>
              </a:ext>
            </a:extLst>
          </a:blip>
          <a:stretch>
            <a:fillRect/>
          </a:stretch>
        </p:blipFill>
        <p:spPr>
          <a:xfrm>
            <a:off x="1019159" y="355910"/>
            <a:ext cx="1077949" cy="761598"/>
          </a:xfrm>
          <a:prstGeom prst="rect">
            <a:avLst/>
          </a:prstGeom>
        </p:spPr>
      </p:pic>
      <p:pic>
        <p:nvPicPr>
          <p:cNvPr id="10" name="Imagen 9"/>
          <p:cNvPicPr/>
          <p:nvPr/>
        </p:nvPicPr>
        <p:blipFill>
          <a:blip r:embed="rId3" cstate="print">
            <a:extLst>
              <a:ext uri="{28A0092B-C50C-407E-A947-70E740481C1C}">
                <a14:useLocalDpi xmlns:a14="http://schemas.microsoft.com/office/drawing/2010/main" val="0"/>
              </a:ext>
            </a:extLst>
          </a:blip>
          <a:stretch>
            <a:fillRect/>
          </a:stretch>
        </p:blipFill>
        <p:spPr>
          <a:xfrm>
            <a:off x="2146618" y="355909"/>
            <a:ext cx="839133" cy="761599"/>
          </a:xfrm>
          <a:prstGeom prst="rect">
            <a:avLst/>
          </a:prstGeom>
          <a:noFill/>
          <a:ln>
            <a:noFill/>
          </a:ln>
        </p:spPr>
      </p:pic>
      <p:pic>
        <p:nvPicPr>
          <p:cNvPr id="11" name="Imagen 10"/>
          <p:cNvPicPr/>
          <p:nvPr/>
        </p:nvPicPr>
        <p:blipFill>
          <a:blip r:embed="rId4" cstate="print">
            <a:extLst>
              <a:ext uri="{28A0092B-C50C-407E-A947-70E740481C1C}">
                <a14:useLocalDpi xmlns:a14="http://schemas.microsoft.com/office/drawing/2010/main" val="0"/>
              </a:ext>
            </a:extLst>
          </a:blip>
          <a:stretch>
            <a:fillRect/>
          </a:stretch>
        </p:blipFill>
        <p:spPr>
          <a:xfrm>
            <a:off x="10660175" y="422462"/>
            <a:ext cx="914400" cy="868153"/>
          </a:xfrm>
          <a:prstGeom prst="rect">
            <a:avLst/>
          </a:prstGeom>
        </p:spPr>
      </p:pic>
      <p:sp>
        <p:nvSpPr>
          <p:cNvPr id="12" name="Rectángulo 11"/>
          <p:cNvSpPr/>
          <p:nvPr/>
        </p:nvSpPr>
        <p:spPr>
          <a:xfrm>
            <a:off x="1008008" y="1601275"/>
            <a:ext cx="10251584" cy="3200876"/>
          </a:xfrm>
          <a:prstGeom prst="rect">
            <a:avLst/>
          </a:prstGeom>
        </p:spPr>
        <p:txBody>
          <a:bodyPr wrap="square">
            <a:spAutoFit/>
          </a:bodyPr>
          <a:lstStyle/>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Facultades: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coordinar la agenda del Director,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organizar el archivo, coordinar las actividades del personal intendencia de la oficina, control de fondo </a:t>
            </a:r>
            <a:r>
              <a:rPr lang="es-MX" dirty="0" err="1" smtClean="0">
                <a:latin typeface="Segoe UI Historic" panose="020B0502040204020203" pitchFamily="34" charset="0"/>
                <a:ea typeface="Segoe UI Historic" panose="020B0502040204020203" pitchFamily="34" charset="0"/>
                <a:cs typeface="Segoe UI Historic" panose="020B0502040204020203" pitchFamily="34" charset="0"/>
              </a:rPr>
              <a:t>revolvente</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 para la adquisición de vivieres, suministrar material y útiles de oficinas.</a:t>
            </a:r>
            <a:endParaRPr lang="es-MX"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endParaRPr lang="es-MX"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Responsabilidades</a:t>
            </a:r>
            <a:r>
              <a:rPr lang="es-MX" sz="2000" b="1" dirty="0" smtClean="0">
                <a:latin typeface="Segoe UI Historic" panose="020B0502040204020203" pitchFamily="34" charset="0"/>
                <a:ea typeface="Segoe UI Historic" panose="020B0502040204020203" pitchFamily="34" charset="0"/>
                <a:cs typeface="Segoe UI Historic" panose="020B0502040204020203" pitchFamily="34" charset="0"/>
              </a:rPr>
              <a:t>:</a:t>
            </a:r>
            <a:endParaRPr lang="es-MX" sz="2000" b="1"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•Elaboración de oficios</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•Atención al Publico con información adecuada</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•Control del archivo</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•Recepción de mensajes telefónicos y correspondencia.</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•Apoyar administrativamente al personal del Organismo</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•Informar de las actividades diarias de la oficina.</a:t>
            </a:r>
          </a:p>
        </p:txBody>
      </p:sp>
    </p:spTree>
    <p:extLst>
      <p:ext uri="{BB962C8B-B14F-4D97-AF65-F5344CB8AC3E}">
        <p14:creationId xmlns:p14="http://schemas.microsoft.com/office/powerpoint/2010/main" val="1952036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uadroTexto 7"/>
          <p:cNvSpPr txBox="1"/>
          <p:nvPr/>
        </p:nvSpPr>
        <p:spPr>
          <a:xfrm>
            <a:off x="-12877" y="452919"/>
            <a:ext cx="12191999" cy="369332"/>
          </a:xfrm>
          <a:prstGeom prst="rect">
            <a:avLst/>
          </a:prstGeom>
          <a:noFill/>
        </p:spPr>
        <p:txBody>
          <a:bodyPr wrap="square" rtlCol="0">
            <a:spAutoFit/>
          </a:bodyPr>
          <a:lstStyle/>
          <a:p>
            <a:pPr algn="ctr"/>
            <a:r>
              <a:rPr lang="es-MX" b="1" dirty="0" smtClean="0">
                <a:latin typeface="Segoe UI Light" panose="020B0502040204020203" pitchFamily="34" charset="0"/>
                <a:cs typeface="Segoe UI Light" panose="020B0502040204020203" pitchFamily="34" charset="0"/>
              </a:rPr>
              <a:t>JEFE OPERATIVO </a:t>
            </a:r>
            <a:endParaRPr lang="es-MX" b="1" dirty="0">
              <a:latin typeface="Segoe UI Light" panose="020B0502040204020203" pitchFamily="34" charset="0"/>
              <a:cs typeface="Segoe UI Light" panose="020B0502040204020203" pitchFamily="34" charset="0"/>
            </a:endParaRPr>
          </a:p>
        </p:txBody>
      </p:sp>
      <p:pic>
        <p:nvPicPr>
          <p:cNvPr id="9" name="Imagen 8"/>
          <p:cNvPicPr/>
          <p:nvPr/>
        </p:nvPicPr>
        <p:blipFill>
          <a:blip r:embed="rId2">
            <a:extLst>
              <a:ext uri="{28A0092B-C50C-407E-A947-70E740481C1C}">
                <a14:useLocalDpi xmlns:a14="http://schemas.microsoft.com/office/drawing/2010/main" val="0"/>
              </a:ext>
            </a:extLst>
          </a:blip>
          <a:stretch>
            <a:fillRect/>
          </a:stretch>
        </p:blipFill>
        <p:spPr>
          <a:xfrm>
            <a:off x="1019159" y="355910"/>
            <a:ext cx="1077949" cy="761598"/>
          </a:xfrm>
          <a:prstGeom prst="rect">
            <a:avLst/>
          </a:prstGeom>
        </p:spPr>
      </p:pic>
      <p:pic>
        <p:nvPicPr>
          <p:cNvPr id="10" name="Imagen 9"/>
          <p:cNvPicPr/>
          <p:nvPr/>
        </p:nvPicPr>
        <p:blipFill>
          <a:blip r:embed="rId3" cstate="print">
            <a:extLst>
              <a:ext uri="{28A0092B-C50C-407E-A947-70E740481C1C}">
                <a14:useLocalDpi xmlns:a14="http://schemas.microsoft.com/office/drawing/2010/main" val="0"/>
              </a:ext>
            </a:extLst>
          </a:blip>
          <a:stretch>
            <a:fillRect/>
          </a:stretch>
        </p:blipFill>
        <p:spPr>
          <a:xfrm>
            <a:off x="2146618" y="355909"/>
            <a:ext cx="839133" cy="761599"/>
          </a:xfrm>
          <a:prstGeom prst="rect">
            <a:avLst/>
          </a:prstGeom>
          <a:noFill/>
          <a:ln>
            <a:noFill/>
          </a:ln>
        </p:spPr>
      </p:pic>
      <p:pic>
        <p:nvPicPr>
          <p:cNvPr id="11" name="Imagen 10"/>
          <p:cNvPicPr/>
          <p:nvPr/>
        </p:nvPicPr>
        <p:blipFill>
          <a:blip r:embed="rId4" cstate="print">
            <a:extLst>
              <a:ext uri="{28A0092B-C50C-407E-A947-70E740481C1C}">
                <a14:useLocalDpi xmlns:a14="http://schemas.microsoft.com/office/drawing/2010/main" val="0"/>
              </a:ext>
            </a:extLst>
          </a:blip>
          <a:stretch>
            <a:fillRect/>
          </a:stretch>
        </p:blipFill>
        <p:spPr>
          <a:xfrm>
            <a:off x="10660175" y="422462"/>
            <a:ext cx="914400" cy="868153"/>
          </a:xfrm>
          <a:prstGeom prst="rect">
            <a:avLst/>
          </a:prstGeom>
        </p:spPr>
      </p:pic>
      <p:sp>
        <p:nvSpPr>
          <p:cNvPr id="12" name="Rectángulo 11"/>
          <p:cNvSpPr/>
          <p:nvPr/>
        </p:nvSpPr>
        <p:spPr>
          <a:xfrm>
            <a:off x="1008008" y="1601275"/>
            <a:ext cx="10251584" cy="4308872"/>
          </a:xfrm>
          <a:prstGeom prst="rect">
            <a:avLst/>
          </a:prstGeom>
        </p:spPr>
        <p:txBody>
          <a:bodyPr wrap="square">
            <a:spAutoFit/>
          </a:bodyPr>
          <a:lstStyle/>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Facultades: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Coordinar y supervisar al personal de playa, coordinar el préstamo  de mobiliario a Instituciones Publicas, elaborar el inventario de mobiliario propiedad del Organismo, planificar el mantenimiento preventivo y correctivo de los bienes muebles del Organismo, elaborar el roll del personal del playas, elaborar el roll de mantenimiento del mobiliario de playa.</a:t>
            </a:r>
          </a:p>
          <a:p>
            <a:pPr algn="just"/>
            <a:endParaRPr lang="es-MX"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Responsabilidades:</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•Revisar los reportes diarios de los módulos</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•Supervisar las bitácoras de los vehículos propiedad del Organismo</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•Supervisar la limpieza de las playas donde presta los servicios el Organismo</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•Supervisar la limpieza y las condiciones del mobiliario utilizado en playas</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•Monitorear el pronostico del clima para prevención de accidentes de playas operadas por el Organismo</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•Recaudar el efectivo obtenido en playas el efectivo generado por la renta del servicio prestado.</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•Reportar al Director General sobre fenómenos meteorológicos que tengan el carácter de urgente para su prevención. </a:t>
            </a:r>
          </a:p>
        </p:txBody>
      </p:sp>
    </p:spTree>
    <p:extLst>
      <p:ext uri="{BB962C8B-B14F-4D97-AF65-F5344CB8AC3E}">
        <p14:creationId xmlns:p14="http://schemas.microsoft.com/office/powerpoint/2010/main" val="14410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2877" y="452919"/>
            <a:ext cx="12191999" cy="369332"/>
          </a:xfrm>
          <a:prstGeom prst="rect">
            <a:avLst/>
          </a:prstGeom>
          <a:noFill/>
        </p:spPr>
        <p:txBody>
          <a:bodyPr wrap="square" rtlCol="0">
            <a:spAutoFit/>
          </a:bodyPr>
          <a:lstStyle/>
          <a:p>
            <a:pPr algn="ctr"/>
            <a:r>
              <a:rPr lang="es-MX" b="1" dirty="0" smtClean="0">
                <a:latin typeface="Segoe UI Light" panose="020B0502040204020203" pitchFamily="34" charset="0"/>
                <a:cs typeface="Segoe UI Light" panose="020B0502040204020203" pitchFamily="34" charset="0"/>
              </a:rPr>
              <a:t>SUPERVISOR DE MODULOS DE PLAYAS</a:t>
            </a:r>
            <a:endParaRPr lang="es-MX" b="1" dirty="0">
              <a:latin typeface="Segoe UI Light" panose="020B0502040204020203" pitchFamily="34" charset="0"/>
              <a:cs typeface="Segoe UI Light" panose="020B0502040204020203"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tretch>
            <a:fillRect/>
          </a:stretch>
        </p:blipFill>
        <p:spPr>
          <a:xfrm>
            <a:off x="1019159" y="355910"/>
            <a:ext cx="1077949" cy="761598"/>
          </a:xfrm>
          <a:prstGeom prst="rect">
            <a:avLst/>
          </a:prstGeom>
        </p:spPr>
      </p:pic>
      <p:pic>
        <p:nvPicPr>
          <p:cNvPr id="7" name="Imagen 6"/>
          <p:cNvPicPr/>
          <p:nvPr/>
        </p:nvPicPr>
        <p:blipFill>
          <a:blip r:embed="rId3" cstate="print">
            <a:extLst>
              <a:ext uri="{28A0092B-C50C-407E-A947-70E740481C1C}">
                <a14:useLocalDpi xmlns:a14="http://schemas.microsoft.com/office/drawing/2010/main" val="0"/>
              </a:ext>
            </a:extLst>
          </a:blip>
          <a:stretch>
            <a:fillRect/>
          </a:stretch>
        </p:blipFill>
        <p:spPr>
          <a:xfrm>
            <a:off x="2146618" y="355909"/>
            <a:ext cx="839133" cy="761599"/>
          </a:xfrm>
          <a:prstGeom prst="rect">
            <a:avLst/>
          </a:prstGeom>
          <a:noFill/>
          <a:ln>
            <a:noFill/>
          </a:ln>
        </p:spPr>
      </p:pic>
      <p:pic>
        <p:nvPicPr>
          <p:cNvPr id="8" name="Imagen 7"/>
          <p:cNvPicPr/>
          <p:nvPr/>
        </p:nvPicPr>
        <p:blipFill>
          <a:blip r:embed="rId4" cstate="print">
            <a:extLst>
              <a:ext uri="{28A0092B-C50C-407E-A947-70E740481C1C}">
                <a14:useLocalDpi xmlns:a14="http://schemas.microsoft.com/office/drawing/2010/main" val="0"/>
              </a:ext>
            </a:extLst>
          </a:blip>
          <a:stretch>
            <a:fillRect/>
          </a:stretch>
        </p:blipFill>
        <p:spPr>
          <a:xfrm>
            <a:off x="10660175" y="422462"/>
            <a:ext cx="914400" cy="868153"/>
          </a:xfrm>
          <a:prstGeom prst="rect">
            <a:avLst/>
          </a:prstGeom>
        </p:spPr>
      </p:pic>
      <p:sp>
        <p:nvSpPr>
          <p:cNvPr id="9" name="Rectángulo 8"/>
          <p:cNvSpPr/>
          <p:nvPr/>
        </p:nvSpPr>
        <p:spPr>
          <a:xfrm>
            <a:off x="1008008" y="1601275"/>
            <a:ext cx="10251584" cy="3754874"/>
          </a:xfrm>
          <a:prstGeom prst="rect">
            <a:avLst/>
          </a:prstGeom>
        </p:spPr>
        <p:txBody>
          <a:bodyPr wrap="square">
            <a:spAutoFit/>
          </a:bodyPr>
          <a:lstStyle/>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Facultades</a:t>
            </a:r>
            <a:r>
              <a:rPr lang="es-MX" sz="2000" b="1" dirty="0" smtClean="0">
                <a:latin typeface="Segoe UI Historic" panose="020B0502040204020203" pitchFamily="34" charset="0"/>
                <a:ea typeface="Segoe UI Historic" panose="020B0502040204020203" pitchFamily="34" charset="0"/>
                <a:cs typeface="Segoe UI Historic" panose="020B0502040204020203" pitchFamily="34" charset="0"/>
              </a:rPr>
              <a:t>: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Supervisar las actividades del personal de módulos de playa, supervisar que los encargados de modulo se encuentre en su horario de trabajo previamente establecido, supervisar que los encargados de módulos tengan las herramientas necesarias para la realización de su trabajo, supervisar a los encargados de módulos que realicen el cobro a los usuarios de los servicios de playa adecuadamente, coordinar con los encargados de los módulos de playas que este estén adecuadas condiciones al prestar el servicio.</a:t>
            </a:r>
            <a:endParaRPr lang="es-MX"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endParaRPr lang="es-MX"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Responsabilidades:</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•Recolectar la cobranza en efectivo al concluir la jornada laboral de los servicios de playa</a:t>
            </a:r>
          </a:p>
          <a:p>
            <a:pPr algn="just"/>
            <a:r>
              <a:rPr lang="es-MX" dirty="0">
                <a:latin typeface="Segoe UI Historic" panose="020B0502040204020203" pitchFamily="34" charset="0"/>
                <a:ea typeface="Segoe UI Historic" panose="020B0502040204020203" pitchFamily="34" charset="0"/>
                <a:cs typeface="Segoe UI Historic" panose="020B0502040204020203" pitchFamily="34" charset="0"/>
              </a:rPr>
              <a:t>•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Verificar al termino del día que todo el mobiliario rentado o utilizado sea resguardado en el modulo establecido.</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•verificar que los encargados de módulos que cumplan con su jornada laboral asignada.</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•Reportar anomalías al Jefe Operativo con respecto a los módulos de playa</a:t>
            </a:r>
          </a:p>
        </p:txBody>
      </p:sp>
    </p:spTree>
    <p:extLst>
      <p:ext uri="{BB962C8B-B14F-4D97-AF65-F5344CB8AC3E}">
        <p14:creationId xmlns:p14="http://schemas.microsoft.com/office/powerpoint/2010/main" val="3470207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2877" y="452919"/>
            <a:ext cx="12191999" cy="369332"/>
          </a:xfrm>
          <a:prstGeom prst="rect">
            <a:avLst/>
          </a:prstGeom>
          <a:noFill/>
        </p:spPr>
        <p:txBody>
          <a:bodyPr wrap="square" rtlCol="0">
            <a:spAutoFit/>
          </a:bodyPr>
          <a:lstStyle/>
          <a:p>
            <a:pPr algn="ctr"/>
            <a:r>
              <a:rPr lang="es-MX" b="1" dirty="0" smtClean="0">
                <a:latin typeface="Segoe UI Light" panose="020B0502040204020203" pitchFamily="34" charset="0"/>
                <a:cs typeface="Segoe UI Light" panose="020B0502040204020203" pitchFamily="34" charset="0"/>
              </a:rPr>
              <a:t>ENCARGADO DE MODULOS DE PLAYAS</a:t>
            </a:r>
            <a:endParaRPr lang="es-MX" b="1" dirty="0">
              <a:latin typeface="Segoe UI Light" panose="020B0502040204020203" pitchFamily="34" charset="0"/>
              <a:cs typeface="Segoe UI Light" panose="020B0502040204020203"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tretch>
            <a:fillRect/>
          </a:stretch>
        </p:blipFill>
        <p:spPr>
          <a:xfrm>
            <a:off x="1019159" y="355910"/>
            <a:ext cx="1077949" cy="761598"/>
          </a:xfrm>
          <a:prstGeom prst="rect">
            <a:avLst/>
          </a:prstGeom>
        </p:spPr>
      </p:pic>
      <p:pic>
        <p:nvPicPr>
          <p:cNvPr id="7" name="Imagen 6"/>
          <p:cNvPicPr/>
          <p:nvPr/>
        </p:nvPicPr>
        <p:blipFill>
          <a:blip r:embed="rId3" cstate="print">
            <a:extLst>
              <a:ext uri="{28A0092B-C50C-407E-A947-70E740481C1C}">
                <a14:useLocalDpi xmlns:a14="http://schemas.microsoft.com/office/drawing/2010/main" val="0"/>
              </a:ext>
            </a:extLst>
          </a:blip>
          <a:stretch>
            <a:fillRect/>
          </a:stretch>
        </p:blipFill>
        <p:spPr>
          <a:xfrm>
            <a:off x="2146618" y="355909"/>
            <a:ext cx="839133" cy="761599"/>
          </a:xfrm>
          <a:prstGeom prst="rect">
            <a:avLst/>
          </a:prstGeom>
          <a:noFill/>
          <a:ln>
            <a:noFill/>
          </a:ln>
        </p:spPr>
      </p:pic>
      <p:pic>
        <p:nvPicPr>
          <p:cNvPr id="8" name="Imagen 7"/>
          <p:cNvPicPr/>
          <p:nvPr/>
        </p:nvPicPr>
        <p:blipFill>
          <a:blip r:embed="rId4" cstate="print">
            <a:extLst>
              <a:ext uri="{28A0092B-C50C-407E-A947-70E740481C1C}">
                <a14:useLocalDpi xmlns:a14="http://schemas.microsoft.com/office/drawing/2010/main" val="0"/>
              </a:ext>
            </a:extLst>
          </a:blip>
          <a:stretch>
            <a:fillRect/>
          </a:stretch>
        </p:blipFill>
        <p:spPr>
          <a:xfrm>
            <a:off x="10660175" y="422462"/>
            <a:ext cx="914400" cy="868153"/>
          </a:xfrm>
          <a:prstGeom prst="rect">
            <a:avLst/>
          </a:prstGeom>
        </p:spPr>
      </p:pic>
      <p:sp>
        <p:nvSpPr>
          <p:cNvPr id="9" name="Rectángulo 8"/>
          <p:cNvSpPr/>
          <p:nvPr/>
        </p:nvSpPr>
        <p:spPr>
          <a:xfrm>
            <a:off x="1008008" y="1601275"/>
            <a:ext cx="10251584" cy="3200876"/>
          </a:xfrm>
          <a:prstGeom prst="rect">
            <a:avLst/>
          </a:prstGeom>
        </p:spPr>
        <p:txBody>
          <a:bodyPr wrap="square">
            <a:spAutoFit/>
          </a:bodyPr>
          <a:lstStyle/>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Facultades</a:t>
            </a:r>
            <a:r>
              <a:rPr lang="es-MX" sz="2000" b="1" dirty="0" smtClean="0">
                <a:latin typeface="Segoe UI Historic" panose="020B0502040204020203" pitchFamily="34" charset="0"/>
                <a:ea typeface="Segoe UI Historic" panose="020B0502040204020203" pitchFamily="34" charset="0"/>
                <a:cs typeface="Segoe UI Historic" panose="020B0502040204020203" pitchFamily="34" charset="0"/>
              </a:rPr>
              <a:t>: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Mantener limpio su Modulo asignado o área de trabajo</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 realizar el cobro en efectivo por el servicio prestado, supervisar las actividades de los salvavidas, realizar actividades de prevención los que gocen de los servicios del Organismo.</a:t>
            </a:r>
            <a:endParaRPr lang="es-MX"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endParaRPr lang="es-MX"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Responsabilidades:</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•Resguardar el mobiliario de playa</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•Acomodar y arreglar el mobiliario para la prestación del servicio</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•Proporcionar el comprobante de pago a los usuarios</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•Limpiar el área asignada para renta de mobiliario </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•Mantener el mobiliario en adecuadas condiciones para la prestación de servicios </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•Procurar la tranquilad del usuario</a:t>
            </a:r>
          </a:p>
        </p:txBody>
      </p:sp>
    </p:spTree>
    <p:extLst>
      <p:ext uri="{BB962C8B-B14F-4D97-AF65-F5344CB8AC3E}">
        <p14:creationId xmlns:p14="http://schemas.microsoft.com/office/powerpoint/2010/main" val="508983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2877" y="452919"/>
            <a:ext cx="12191999" cy="369332"/>
          </a:xfrm>
          <a:prstGeom prst="rect">
            <a:avLst/>
          </a:prstGeom>
          <a:noFill/>
        </p:spPr>
        <p:txBody>
          <a:bodyPr wrap="square" rtlCol="0">
            <a:spAutoFit/>
          </a:bodyPr>
          <a:lstStyle/>
          <a:p>
            <a:pPr algn="ctr"/>
            <a:r>
              <a:rPr lang="es-MX" b="1" dirty="0" smtClean="0">
                <a:latin typeface="Segoe UI Light" panose="020B0502040204020203" pitchFamily="34" charset="0"/>
                <a:cs typeface="Segoe UI Light" panose="020B0502040204020203" pitchFamily="34" charset="0"/>
              </a:rPr>
              <a:t>ENCARGADO DE LIMPIEZA DE PLAYA</a:t>
            </a:r>
            <a:endParaRPr lang="es-MX" b="1" dirty="0">
              <a:latin typeface="Segoe UI Light" panose="020B0502040204020203" pitchFamily="34" charset="0"/>
              <a:cs typeface="Segoe UI Light" panose="020B0502040204020203"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tretch>
            <a:fillRect/>
          </a:stretch>
        </p:blipFill>
        <p:spPr>
          <a:xfrm>
            <a:off x="1019159" y="355910"/>
            <a:ext cx="1077949" cy="761598"/>
          </a:xfrm>
          <a:prstGeom prst="rect">
            <a:avLst/>
          </a:prstGeom>
        </p:spPr>
      </p:pic>
      <p:pic>
        <p:nvPicPr>
          <p:cNvPr id="7" name="Imagen 6"/>
          <p:cNvPicPr/>
          <p:nvPr/>
        </p:nvPicPr>
        <p:blipFill>
          <a:blip r:embed="rId3" cstate="print">
            <a:extLst>
              <a:ext uri="{28A0092B-C50C-407E-A947-70E740481C1C}">
                <a14:useLocalDpi xmlns:a14="http://schemas.microsoft.com/office/drawing/2010/main" val="0"/>
              </a:ext>
            </a:extLst>
          </a:blip>
          <a:stretch>
            <a:fillRect/>
          </a:stretch>
        </p:blipFill>
        <p:spPr>
          <a:xfrm>
            <a:off x="2146618" y="355909"/>
            <a:ext cx="839133" cy="761599"/>
          </a:xfrm>
          <a:prstGeom prst="rect">
            <a:avLst/>
          </a:prstGeom>
          <a:noFill/>
          <a:ln>
            <a:noFill/>
          </a:ln>
        </p:spPr>
      </p:pic>
      <p:pic>
        <p:nvPicPr>
          <p:cNvPr id="8" name="Imagen 7"/>
          <p:cNvPicPr/>
          <p:nvPr/>
        </p:nvPicPr>
        <p:blipFill>
          <a:blip r:embed="rId4" cstate="print">
            <a:extLst>
              <a:ext uri="{28A0092B-C50C-407E-A947-70E740481C1C}">
                <a14:useLocalDpi xmlns:a14="http://schemas.microsoft.com/office/drawing/2010/main" val="0"/>
              </a:ext>
            </a:extLst>
          </a:blip>
          <a:stretch>
            <a:fillRect/>
          </a:stretch>
        </p:blipFill>
        <p:spPr>
          <a:xfrm>
            <a:off x="10660175" y="422462"/>
            <a:ext cx="914400" cy="868153"/>
          </a:xfrm>
          <a:prstGeom prst="rect">
            <a:avLst/>
          </a:prstGeom>
        </p:spPr>
      </p:pic>
      <p:sp>
        <p:nvSpPr>
          <p:cNvPr id="9" name="Rectángulo 8"/>
          <p:cNvSpPr/>
          <p:nvPr/>
        </p:nvSpPr>
        <p:spPr>
          <a:xfrm>
            <a:off x="1008008" y="1601275"/>
            <a:ext cx="10251584" cy="3508653"/>
          </a:xfrm>
          <a:prstGeom prst="rect">
            <a:avLst/>
          </a:prstGeom>
        </p:spPr>
        <p:txBody>
          <a:bodyPr wrap="square">
            <a:spAutoFit/>
          </a:bodyPr>
          <a:lstStyle/>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Facultades</a:t>
            </a:r>
            <a:r>
              <a:rPr lang="es-MX" sz="2000" b="1" dirty="0" smtClean="0">
                <a:latin typeface="Segoe UI Historic" panose="020B0502040204020203" pitchFamily="34" charset="0"/>
                <a:ea typeface="Segoe UI Historic" panose="020B0502040204020203" pitchFamily="34" charset="0"/>
                <a:cs typeface="Segoe UI Historic" panose="020B0502040204020203" pitchFamily="34" charset="0"/>
              </a:rPr>
              <a:t>: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Coordinar las brigadas de limpieza en </a:t>
            </a:r>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playa, accesos principales y espejo de agua, Coordinar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con Dependencias Municipales y Federales la recolección de basura constante en nuestro binomio de playa.</a:t>
            </a:r>
          </a:p>
          <a:p>
            <a:pPr algn="just"/>
            <a:endParaRPr lang="es-MX"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endParaRPr lang="es-MX" sz="2000" b="1"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endParaRPr lang="es-MX" dirty="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sz="2000" b="1" dirty="0">
                <a:latin typeface="Segoe UI Historic" panose="020B0502040204020203" pitchFamily="34" charset="0"/>
                <a:ea typeface="Segoe UI Historic" panose="020B0502040204020203" pitchFamily="34" charset="0"/>
                <a:cs typeface="Segoe UI Historic" panose="020B0502040204020203" pitchFamily="34" charset="0"/>
              </a:rPr>
              <a:t>Responsabilidades:</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•Resguardar herramienta maquinaria y equipo de trabajo</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•Mantener limpias las playas</a:t>
            </a: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•Suministrar </a:t>
            </a:r>
            <a:r>
              <a:rPr lang="es-MX" dirty="0">
                <a:latin typeface="Segoe UI Historic" panose="020B0502040204020203" pitchFamily="34" charset="0"/>
                <a:ea typeface="Segoe UI Historic" panose="020B0502040204020203" pitchFamily="34" charset="0"/>
                <a:cs typeface="Segoe UI Historic" panose="020B0502040204020203" pitchFamily="34" charset="0"/>
              </a:rPr>
              <a:t>herramienta y equipo de trabajo. </a:t>
            </a:r>
            <a:endParaRPr lang="es-MX" dirty="0" smtClean="0">
              <a:latin typeface="Segoe UI Historic" panose="020B0502040204020203" pitchFamily="34" charset="0"/>
              <a:ea typeface="Segoe UI Historic" panose="020B0502040204020203" pitchFamily="34" charset="0"/>
              <a:cs typeface="Segoe UI Historic" panose="020B0502040204020203" pitchFamily="34" charset="0"/>
            </a:endParaRPr>
          </a:p>
          <a:p>
            <a:pPr algn="just"/>
            <a:r>
              <a:rPr lang="es-MX" dirty="0" smtClean="0">
                <a:latin typeface="Segoe UI Historic" panose="020B0502040204020203" pitchFamily="34" charset="0"/>
                <a:ea typeface="Segoe UI Historic" panose="020B0502040204020203" pitchFamily="34" charset="0"/>
                <a:cs typeface="Segoe UI Historic" panose="020B0502040204020203" pitchFamily="34" charset="0"/>
              </a:rPr>
              <a:t>•Depositar la basura durante el día, en el basurero Municipal.</a:t>
            </a:r>
          </a:p>
          <a:p>
            <a:pPr algn="just"/>
            <a:endParaRPr lang="es-MX" dirty="0" smtClean="0">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2649833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cean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000">
            <a:solidFill>
              <a:schemeClr val="accent2"/>
            </a:solidFill>
          </a:defRPr>
        </a:defPPr>
      </a:lstStyle>
    </a:txDef>
  </a:objectDefaults>
  <a:extraClrSchemeLst/>
</a:theme>
</file>

<file path=ppt/theme/theme2.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000">
            <a:solidFill>
              <a:schemeClr val="accent2"/>
            </a:solidFill>
          </a:defRPr>
        </a:defPPr>
      </a:lstStyle>
    </a:txDef>
  </a:objectDefaults>
  <a:extraClrSchemeLst/>
</a:theme>
</file>

<file path=ppt/theme/theme4.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000">
            <a:solidFill>
              <a:schemeClr val="accent2"/>
            </a:solidFill>
          </a:defRPr>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2F3FC63-BF9C-4B26-82E5-BA4335A36E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Presentación de cuadro marino (pantalla panorámica)</Template>
  <TotalTime>0</TotalTime>
  <Words>1267</Words>
  <Application>Microsoft Office PowerPoint</Application>
  <PresentationFormat>Panorámica</PresentationFormat>
  <Paragraphs>114</Paragraphs>
  <Slides>11</Slides>
  <Notes>0</Notes>
  <HiddenSlides>0</HiddenSlides>
  <MMClips>0</MMClips>
  <ScaleCrop>false</ScaleCrop>
  <HeadingPairs>
    <vt:vector size="6" baseType="variant">
      <vt:variant>
        <vt:lpstr>Fuentes usadas</vt:lpstr>
      </vt:variant>
      <vt:variant>
        <vt:i4>10</vt:i4>
      </vt:variant>
      <vt:variant>
        <vt:lpstr>Tema</vt:lpstr>
      </vt:variant>
      <vt:variant>
        <vt:i4>2</vt:i4>
      </vt:variant>
      <vt:variant>
        <vt:lpstr>Títulos de diapositiva</vt:lpstr>
      </vt:variant>
      <vt:variant>
        <vt:i4>11</vt:i4>
      </vt:variant>
    </vt:vector>
  </HeadingPairs>
  <TitlesOfParts>
    <vt:vector size="23" baseType="lpstr">
      <vt:lpstr>Arial</vt:lpstr>
      <vt:lpstr>Calibri</vt:lpstr>
      <vt:lpstr>Georgia</vt:lpstr>
      <vt:lpstr>Segoe UI Historic</vt:lpstr>
      <vt:lpstr>Segoe UI Light</vt:lpstr>
      <vt:lpstr>Segoe UI Semilight</vt:lpstr>
      <vt:lpstr>Symbol</vt:lpstr>
      <vt:lpstr>Times New Roman</vt:lpstr>
      <vt:lpstr>Trebuchet MS</vt:lpstr>
      <vt:lpstr>Wingdings 3</vt:lpstr>
      <vt:lpstr>Ocean 16x9</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2016-05-25T18:29:45Z</dcterms:created>
  <dcterms:modified xsi:type="dcterms:W3CDTF">2019-11-06T18:14:03Z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TC028952569991</vt:lpwstr>
  </property>
</Properties>
</file>