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70" r:id="rId1"/>
  </p:sldMasterIdLst>
  <p:notesMasterIdLst>
    <p:notesMasterId r:id="rId17"/>
  </p:notesMasterIdLst>
  <p:handoutMasterIdLst>
    <p:handoutMasterId r:id="rId18"/>
  </p:handoutMasterIdLst>
  <p:sldIdLst>
    <p:sldId id="435" r:id="rId2"/>
    <p:sldId id="371" r:id="rId3"/>
    <p:sldId id="410" r:id="rId4"/>
    <p:sldId id="438" r:id="rId5"/>
    <p:sldId id="411" r:id="rId6"/>
    <p:sldId id="432" r:id="rId7"/>
    <p:sldId id="442" r:id="rId8"/>
    <p:sldId id="440" r:id="rId9"/>
    <p:sldId id="441" r:id="rId10"/>
    <p:sldId id="444" r:id="rId11"/>
    <p:sldId id="445" r:id="rId12"/>
    <p:sldId id="437" r:id="rId13"/>
    <p:sldId id="439" r:id="rId14"/>
    <p:sldId id="454" r:id="rId15"/>
    <p:sldId id="436" r:id="rId16"/>
  </p:sldIdLst>
  <p:sldSz cx="9326563" cy="7040563"/>
  <p:notesSz cx="7315200" cy="9601200"/>
  <p:defaultTextStyle>
    <a:defPPr>
      <a:defRPr lang="en-US"/>
    </a:defPPr>
    <a:lvl1pPr algn="l" rtl="0" fontAlgn="base">
      <a:lnSpc>
        <a:spcPct val="125000"/>
      </a:lnSpc>
      <a:spcBef>
        <a:spcPct val="25000"/>
      </a:spcBef>
      <a:spcAft>
        <a:spcPct val="0"/>
      </a:spcAft>
      <a:buClr>
        <a:srgbClr val="3399FF"/>
      </a:buClr>
      <a:buSzPct val="100000"/>
      <a:buFont typeface="Times New Roman" pitchFamily="18" charset="0"/>
      <a:buChar char="•"/>
      <a:defRPr sz="1600" b="1" kern="1200">
        <a:solidFill>
          <a:srgbClr val="004482"/>
        </a:solidFill>
        <a:latin typeface="Arial" charset="0"/>
        <a:ea typeface="+mn-ea"/>
        <a:cs typeface="+mn-cs"/>
      </a:defRPr>
    </a:lvl1pPr>
    <a:lvl2pPr marL="457200" algn="l" rtl="0" fontAlgn="base">
      <a:lnSpc>
        <a:spcPct val="125000"/>
      </a:lnSpc>
      <a:spcBef>
        <a:spcPct val="25000"/>
      </a:spcBef>
      <a:spcAft>
        <a:spcPct val="0"/>
      </a:spcAft>
      <a:buClr>
        <a:srgbClr val="3399FF"/>
      </a:buClr>
      <a:buSzPct val="100000"/>
      <a:buFont typeface="Times New Roman" pitchFamily="18" charset="0"/>
      <a:buChar char="•"/>
      <a:defRPr sz="1600" b="1" kern="1200">
        <a:solidFill>
          <a:srgbClr val="004482"/>
        </a:solidFill>
        <a:latin typeface="Arial" charset="0"/>
        <a:ea typeface="+mn-ea"/>
        <a:cs typeface="+mn-cs"/>
      </a:defRPr>
    </a:lvl2pPr>
    <a:lvl3pPr marL="914400" algn="l" rtl="0" fontAlgn="base">
      <a:lnSpc>
        <a:spcPct val="125000"/>
      </a:lnSpc>
      <a:spcBef>
        <a:spcPct val="25000"/>
      </a:spcBef>
      <a:spcAft>
        <a:spcPct val="0"/>
      </a:spcAft>
      <a:buClr>
        <a:srgbClr val="3399FF"/>
      </a:buClr>
      <a:buSzPct val="100000"/>
      <a:buFont typeface="Times New Roman" pitchFamily="18" charset="0"/>
      <a:buChar char="•"/>
      <a:defRPr sz="1600" b="1" kern="1200">
        <a:solidFill>
          <a:srgbClr val="004482"/>
        </a:solidFill>
        <a:latin typeface="Arial" charset="0"/>
        <a:ea typeface="+mn-ea"/>
        <a:cs typeface="+mn-cs"/>
      </a:defRPr>
    </a:lvl3pPr>
    <a:lvl4pPr marL="1371600" algn="l" rtl="0" fontAlgn="base">
      <a:lnSpc>
        <a:spcPct val="125000"/>
      </a:lnSpc>
      <a:spcBef>
        <a:spcPct val="25000"/>
      </a:spcBef>
      <a:spcAft>
        <a:spcPct val="0"/>
      </a:spcAft>
      <a:buClr>
        <a:srgbClr val="3399FF"/>
      </a:buClr>
      <a:buSzPct val="100000"/>
      <a:buFont typeface="Times New Roman" pitchFamily="18" charset="0"/>
      <a:buChar char="•"/>
      <a:defRPr sz="1600" b="1" kern="1200">
        <a:solidFill>
          <a:srgbClr val="004482"/>
        </a:solidFill>
        <a:latin typeface="Arial" charset="0"/>
        <a:ea typeface="+mn-ea"/>
        <a:cs typeface="+mn-cs"/>
      </a:defRPr>
    </a:lvl4pPr>
    <a:lvl5pPr marL="1828800" algn="l" rtl="0" fontAlgn="base">
      <a:lnSpc>
        <a:spcPct val="125000"/>
      </a:lnSpc>
      <a:spcBef>
        <a:spcPct val="25000"/>
      </a:spcBef>
      <a:spcAft>
        <a:spcPct val="0"/>
      </a:spcAft>
      <a:buClr>
        <a:srgbClr val="3399FF"/>
      </a:buClr>
      <a:buSzPct val="100000"/>
      <a:buFont typeface="Times New Roman" pitchFamily="18" charset="0"/>
      <a:buChar char="•"/>
      <a:defRPr sz="1600" b="1" kern="1200">
        <a:solidFill>
          <a:srgbClr val="004482"/>
        </a:solidFill>
        <a:latin typeface="Arial" charset="0"/>
        <a:ea typeface="+mn-ea"/>
        <a:cs typeface="+mn-cs"/>
      </a:defRPr>
    </a:lvl5pPr>
    <a:lvl6pPr marL="2286000" algn="l" defTabSz="914400" rtl="0" eaLnBrk="1" latinLnBrk="0" hangingPunct="1">
      <a:defRPr sz="1600" b="1" kern="1200">
        <a:solidFill>
          <a:srgbClr val="004482"/>
        </a:solidFill>
        <a:latin typeface="Arial" charset="0"/>
        <a:ea typeface="+mn-ea"/>
        <a:cs typeface="+mn-cs"/>
      </a:defRPr>
    </a:lvl6pPr>
    <a:lvl7pPr marL="2743200" algn="l" defTabSz="914400" rtl="0" eaLnBrk="1" latinLnBrk="0" hangingPunct="1">
      <a:defRPr sz="1600" b="1" kern="1200">
        <a:solidFill>
          <a:srgbClr val="004482"/>
        </a:solidFill>
        <a:latin typeface="Arial" charset="0"/>
        <a:ea typeface="+mn-ea"/>
        <a:cs typeface="+mn-cs"/>
      </a:defRPr>
    </a:lvl7pPr>
    <a:lvl8pPr marL="3200400" algn="l" defTabSz="914400" rtl="0" eaLnBrk="1" latinLnBrk="0" hangingPunct="1">
      <a:defRPr sz="1600" b="1" kern="1200">
        <a:solidFill>
          <a:srgbClr val="004482"/>
        </a:solidFill>
        <a:latin typeface="Arial" charset="0"/>
        <a:ea typeface="+mn-ea"/>
        <a:cs typeface="+mn-cs"/>
      </a:defRPr>
    </a:lvl8pPr>
    <a:lvl9pPr marL="3657600" algn="l" defTabSz="914400" rtl="0" eaLnBrk="1" latinLnBrk="0" hangingPunct="1">
      <a:defRPr sz="1600" b="1" kern="1200">
        <a:solidFill>
          <a:srgbClr val="004482"/>
        </a:solidFill>
        <a:latin typeface="Arial" charset="0"/>
        <a:ea typeface="+mn-ea"/>
        <a:cs typeface="+mn-cs"/>
      </a:defRPr>
    </a:lvl9pPr>
  </p:defaultTextStyle>
  <p:extLst>
    <p:ext uri="{EFAFB233-063F-42B5-8137-9DF3F51BA10A}">
      <p15:sldGuideLst xmlns:p15="http://schemas.microsoft.com/office/powerpoint/2012/main">
        <p15:guide id="1" orient="horz" pos="2227">
          <p15:clr>
            <a:srgbClr val="A4A3A4"/>
          </p15:clr>
        </p15:guide>
        <p15:guide id="2" pos="929">
          <p15:clr>
            <a:srgbClr val="A4A3A4"/>
          </p15:clr>
        </p15:guide>
        <p15:guide id="3" orient="horz" pos="1319">
          <p15:clr>
            <a:srgbClr val="A4A3A4"/>
          </p15:clr>
        </p15:guide>
        <p15:guide id="4" pos="1015">
          <p15:clr>
            <a:srgbClr val="A4A3A4"/>
          </p15:clr>
        </p15:guide>
        <p15:guide id="5" orient="horz" pos="1069">
          <p15:clr>
            <a:srgbClr val="A4A3A4"/>
          </p15:clr>
        </p15:guide>
        <p15:guide id="6" pos="916">
          <p15:clr>
            <a:srgbClr val="A4A3A4"/>
          </p15:clr>
        </p15:guide>
        <p15:guide id="7" pos="91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initials="ll" lastIdx="8" clrIdx="0"/>
  <p:cmAuthor id="1" name="Laura Popelka" initials="LP"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0066"/>
    <a:srgbClr val="006600"/>
    <a:srgbClr val="003300"/>
    <a:srgbClr val="004482"/>
    <a:srgbClr val="CC99FF"/>
    <a:srgbClr val="00FF00"/>
    <a:srgbClr val="15658D"/>
    <a:srgbClr val="99CCFF"/>
    <a:srgbClr val="FEE1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4485" autoAdjust="0"/>
    <p:restoredTop sz="87758" autoAdjust="0"/>
  </p:normalViewPr>
  <p:slideViewPr>
    <p:cSldViewPr>
      <p:cViewPr varScale="1">
        <p:scale>
          <a:sx n="71" d="100"/>
          <a:sy n="71" d="100"/>
        </p:scale>
        <p:origin x="2256" y="62"/>
      </p:cViewPr>
      <p:guideLst>
        <p:guide orient="horz" pos="2227"/>
        <p:guide pos="929"/>
        <p:guide orient="horz" pos="1319"/>
        <p:guide pos="1015"/>
        <p:guide orient="horz" pos="1069"/>
        <p:guide pos="916"/>
        <p:guide pos="914"/>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361" y="0"/>
            <a:ext cx="3176868" cy="481032"/>
          </a:xfrm>
          <a:prstGeom prst="rect">
            <a:avLst/>
          </a:prstGeom>
          <a:noFill/>
          <a:ln w="9525">
            <a:noFill/>
            <a:miter lim="800000"/>
            <a:headEnd/>
            <a:tailEnd/>
          </a:ln>
          <a:effectLst/>
        </p:spPr>
        <p:txBody>
          <a:bodyPr vert="horz" wrap="square" lIns="20127" tIns="0" rIns="20127" bIns="0" numCol="1" anchor="t" anchorCtr="0" compatLnSpc="1">
            <a:prstTxWarp prst="textNoShape">
              <a:avLst/>
            </a:prstTxWarp>
          </a:bodyPr>
          <a:lstStyle>
            <a:lvl1pPr defTabSz="970812" eaLnBrk="0" hangingPunct="0">
              <a:lnSpc>
                <a:spcPct val="100000"/>
              </a:lnSpc>
              <a:spcBef>
                <a:spcPct val="0"/>
              </a:spcBef>
              <a:buClrTx/>
              <a:buSzTx/>
              <a:buFontTx/>
              <a:buNone/>
              <a:defRPr sz="1000" b="0" i="1">
                <a:solidFill>
                  <a:schemeClr val="tx1"/>
                </a:solidFill>
              </a:defRPr>
            </a:lvl1pPr>
          </a:lstStyle>
          <a:p>
            <a:pPr>
              <a:defRPr/>
            </a:pPr>
            <a:endParaRPr lang="en-US" altLang="en-US"/>
          </a:p>
        </p:txBody>
      </p:sp>
      <p:sp>
        <p:nvSpPr>
          <p:cNvPr id="4099" name="Rectangle 3"/>
          <p:cNvSpPr>
            <a:spLocks noGrp="1" noChangeArrowheads="1"/>
          </p:cNvSpPr>
          <p:nvPr>
            <p:ph type="dt" sz="quarter" idx="1"/>
          </p:nvPr>
        </p:nvSpPr>
        <p:spPr bwMode="auto">
          <a:xfrm>
            <a:off x="4140014" y="0"/>
            <a:ext cx="3176868" cy="481032"/>
          </a:xfrm>
          <a:prstGeom prst="rect">
            <a:avLst/>
          </a:prstGeom>
          <a:noFill/>
          <a:ln w="9525">
            <a:noFill/>
            <a:miter lim="800000"/>
            <a:headEnd/>
            <a:tailEnd/>
          </a:ln>
          <a:effectLst/>
        </p:spPr>
        <p:txBody>
          <a:bodyPr vert="horz" wrap="square" lIns="20127" tIns="0" rIns="20127" bIns="0" numCol="1" anchor="t" anchorCtr="0" compatLnSpc="1">
            <a:prstTxWarp prst="textNoShape">
              <a:avLst/>
            </a:prstTxWarp>
          </a:bodyPr>
          <a:lstStyle>
            <a:lvl1pPr algn="r" defTabSz="970812" eaLnBrk="0" hangingPunct="0">
              <a:lnSpc>
                <a:spcPct val="100000"/>
              </a:lnSpc>
              <a:spcBef>
                <a:spcPct val="0"/>
              </a:spcBef>
              <a:buClrTx/>
              <a:buSzTx/>
              <a:buFontTx/>
              <a:buNone/>
              <a:defRPr sz="1000" b="0" i="1">
                <a:solidFill>
                  <a:schemeClr val="tx1"/>
                </a:solidFill>
              </a:defRPr>
            </a:lvl1pPr>
          </a:lstStyle>
          <a:p>
            <a:pPr>
              <a:defRPr/>
            </a:pPr>
            <a:endParaRPr lang="en-US" altLang="en-US"/>
          </a:p>
        </p:txBody>
      </p:sp>
      <p:sp>
        <p:nvSpPr>
          <p:cNvPr id="4100" name="Rectangle 4"/>
          <p:cNvSpPr>
            <a:spLocks noGrp="1" noChangeArrowheads="1"/>
          </p:cNvSpPr>
          <p:nvPr>
            <p:ph type="ftr" sz="quarter" idx="2"/>
          </p:nvPr>
        </p:nvSpPr>
        <p:spPr bwMode="auto">
          <a:xfrm>
            <a:off x="-3361" y="9120169"/>
            <a:ext cx="3176868" cy="481031"/>
          </a:xfrm>
          <a:prstGeom prst="rect">
            <a:avLst/>
          </a:prstGeom>
          <a:noFill/>
          <a:ln w="9525">
            <a:noFill/>
            <a:miter lim="800000"/>
            <a:headEnd/>
            <a:tailEnd/>
          </a:ln>
          <a:effectLst/>
        </p:spPr>
        <p:txBody>
          <a:bodyPr vert="horz" wrap="square" lIns="20127" tIns="0" rIns="20127" bIns="0" numCol="1" anchor="b" anchorCtr="0" compatLnSpc="1">
            <a:prstTxWarp prst="textNoShape">
              <a:avLst/>
            </a:prstTxWarp>
          </a:bodyPr>
          <a:lstStyle>
            <a:lvl1pPr defTabSz="970812" eaLnBrk="0" hangingPunct="0">
              <a:lnSpc>
                <a:spcPct val="100000"/>
              </a:lnSpc>
              <a:spcBef>
                <a:spcPct val="0"/>
              </a:spcBef>
              <a:buClrTx/>
              <a:buSzTx/>
              <a:buFontTx/>
              <a:buNone/>
              <a:defRPr sz="1000" b="0" i="1">
                <a:solidFill>
                  <a:schemeClr val="tx1"/>
                </a:solidFill>
              </a:defRPr>
            </a:lvl1pPr>
          </a:lstStyle>
          <a:p>
            <a:pPr>
              <a:defRPr/>
            </a:pPr>
            <a:endParaRPr lang="en-US" altLang="en-US"/>
          </a:p>
        </p:txBody>
      </p:sp>
      <p:sp>
        <p:nvSpPr>
          <p:cNvPr id="4101" name="Rectangle 5"/>
          <p:cNvSpPr>
            <a:spLocks noGrp="1" noChangeArrowheads="1"/>
          </p:cNvSpPr>
          <p:nvPr>
            <p:ph type="sldNum" sz="quarter" idx="3"/>
          </p:nvPr>
        </p:nvSpPr>
        <p:spPr bwMode="auto">
          <a:xfrm>
            <a:off x="4140014" y="9120169"/>
            <a:ext cx="3176868" cy="481031"/>
          </a:xfrm>
          <a:prstGeom prst="rect">
            <a:avLst/>
          </a:prstGeom>
          <a:noFill/>
          <a:ln w="9525">
            <a:noFill/>
            <a:miter lim="800000"/>
            <a:headEnd/>
            <a:tailEnd/>
          </a:ln>
          <a:effectLst/>
        </p:spPr>
        <p:txBody>
          <a:bodyPr vert="horz" wrap="square" lIns="20127" tIns="0" rIns="20127" bIns="0" numCol="1" anchor="b" anchorCtr="0" compatLnSpc="1">
            <a:prstTxWarp prst="textNoShape">
              <a:avLst/>
            </a:prstTxWarp>
          </a:bodyPr>
          <a:lstStyle>
            <a:lvl1pPr algn="r" defTabSz="970812" eaLnBrk="0" hangingPunct="0">
              <a:lnSpc>
                <a:spcPct val="100000"/>
              </a:lnSpc>
              <a:spcBef>
                <a:spcPct val="0"/>
              </a:spcBef>
              <a:buClrTx/>
              <a:buSzTx/>
              <a:buFontTx/>
              <a:buNone/>
              <a:defRPr sz="1000" b="0" i="1">
                <a:solidFill>
                  <a:schemeClr val="tx1"/>
                </a:solidFill>
              </a:defRPr>
            </a:lvl1pPr>
          </a:lstStyle>
          <a:p>
            <a:pPr>
              <a:defRPr/>
            </a:pPr>
            <a:fld id="{2C347CA3-E124-457F-BD8D-8FDC43495554}" type="slidenum">
              <a:rPr lang="en-US" altLang="en-US"/>
              <a:pPr>
                <a:defRPr/>
              </a:pPr>
              <a:t>‹#›</a:t>
            </a:fld>
            <a:endParaRPr lang="en-US" altLang="en-US"/>
          </a:p>
        </p:txBody>
      </p:sp>
    </p:spTree>
    <p:extLst>
      <p:ext uri="{BB962C8B-B14F-4D97-AF65-F5344CB8AC3E}">
        <p14:creationId xmlns:p14="http://schemas.microsoft.com/office/powerpoint/2010/main" val="2887856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1" y="0"/>
            <a:ext cx="3176868" cy="481032"/>
          </a:xfrm>
          <a:prstGeom prst="rect">
            <a:avLst/>
          </a:prstGeom>
          <a:noFill/>
          <a:ln w="9525">
            <a:noFill/>
            <a:miter lim="800000"/>
            <a:headEnd/>
            <a:tailEnd/>
          </a:ln>
          <a:effectLst/>
        </p:spPr>
        <p:txBody>
          <a:bodyPr vert="horz" wrap="square" lIns="20127" tIns="0" rIns="20127" bIns="0" numCol="1" anchor="t" anchorCtr="0" compatLnSpc="1">
            <a:prstTxWarp prst="textNoShape">
              <a:avLst/>
            </a:prstTxWarp>
          </a:bodyPr>
          <a:lstStyle>
            <a:lvl1pPr defTabSz="970812" eaLnBrk="0" hangingPunct="0">
              <a:lnSpc>
                <a:spcPct val="100000"/>
              </a:lnSpc>
              <a:spcBef>
                <a:spcPct val="0"/>
              </a:spcBef>
              <a:buClrTx/>
              <a:buSzTx/>
              <a:buFontTx/>
              <a:buNone/>
              <a:defRPr sz="1000" b="0" i="1">
                <a:solidFill>
                  <a:schemeClr val="tx1"/>
                </a:solidFill>
              </a:defRPr>
            </a:lvl1pPr>
          </a:lstStyle>
          <a:p>
            <a:pPr>
              <a:defRPr/>
            </a:pPr>
            <a:endParaRPr lang="en-US" altLang="en-US"/>
          </a:p>
        </p:txBody>
      </p:sp>
      <p:sp>
        <p:nvSpPr>
          <p:cNvPr id="2051" name="Rectangle 3"/>
          <p:cNvSpPr>
            <a:spLocks noGrp="1" noChangeArrowheads="1"/>
          </p:cNvSpPr>
          <p:nvPr>
            <p:ph type="dt" idx="1"/>
          </p:nvPr>
        </p:nvSpPr>
        <p:spPr bwMode="auto">
          <a:xfrm>
            <a:off x="4140014" y="0"/>
            <a:ext cx="3176868" cy="481032"/>
          </a:xfrm>
          <a:prstGeom prst="rect">
            <a:avLst/>
          </a:prstGeom>
          <a:noFill/>
          <a:ln w="9525">
            <a:noFill/>
            <a:miter lim="800000"/>
            <a:headEnd/>
            <a:tailEnd/>
          </a:ln>
          <a:effectLst/>
        </p:spPr>
        <p:txBody>
          <a:bodyPr vert="horz" wrap="square" lIns="20127" tIns="0" rIns="20127" bIns="0" numCol="1" anchor="t" anchorCtr="0" compatLnSpc="1">
            <a:prstTxWarp prst="textNoShape">
              <a:avLst/>
            </a:prstTxWarp>
          </a:bodyPr>
          <a:lstStyle>
            <a:lvl1pPr algn="r" defTabSz="970812" eaLnBrk="0" hangingPunct="0">
              <a:lnSpc>
                <a:spcPct val="100000"/>
              </a:lnSpc>
              <a:spcBef>
                <a:spcPct val="0"/>
              </a:spcBef>
              <a:buClrTx/>
              <a:buSzTx/>
              <a:buFontTx/>
              <a:buNone/>
              <a:defRPr sz="1000" b="0" i="1">
                <a:solidFill>
                  <a:schemeClr val="tx1"/>
                </a:solidFill>
              </a:defRPr>
            </a:lvl1pPr>
          </a:lstStyle>
          <a:p>
            <a:pPr>
              <a:defRPr/>
            </a:pPr>
            <a:endParaRPr lang="en-US" altLang="en-US"/>
          </a:p>
        </p:txBody>
      </p:sp>
      <p:sp>
        <p:nvSpPr>
          <p:cNvPr id="20484" name="Rectangle 4"/>
          <p:cNvSpPr>
            <a:spLocks noGrp="1" noRot="1" noChangeAspect="1" noChangeArrowheads="1" noTextEdit="1"/>
          </p:cNvSpPr>
          <p:nvPr>
            <p:ph type="sldImg" idx="2"/>
          </p:nvPr>
        </p:nvSpPr>
        <p:spPr bwMode="auto">
          <a:xfrm>
            <a:off x="1303338" y="731838"/>
            <a:ext cx="4741862" cy="3579812"/>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73232" y="4560894"/>
            <a:ext cx="5367057" cy="4317949"/>
          </a:xfrm>
          <a:prstGeom prst="rect">
            <a:avLst/>
          </a:prstGeom>
          <a:noFill/>
          <a:ln w="9525">
            <a:noFill/>
            <a:miter lim="800000"/>
            <a:headEnd/>
            <a:tailEnd/>
          </a:ln>
          <a:effectLst/>
        </p:spPr>
        <p:txBody>
          <a:bodyPr vert="horz" wrap="square" lIns="97277" tIns="48638" rIns="97277" bIns="4863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4" name="Rectangle 6"/>
          <p:cNvSpPr>
            <a:spLocks noGrp="1" noChangeArrowheads="1"/>
          </p:cNvSpPr>
          <p:nvPr>
            <p:ph type="ftr" sz="quarter" idx="4"/>
          </p:nvPr>
        </p:nvSpPr>
        <p:spPr bwMode="auto">
          <a:xfrm>
            <a:off x="-3361" y="9120169"/>
            <a:ext cx="3176868" cy="481031"/>
          </a:xfrm>
          <a:prstGeom prst="rect">
            <a:avLst/>
          </a:prstGeom>
          <a:noFill/>
          <a:ln w="9525">
            <a:noFill/>
            <a:miter lim="800000"/>
            <a:headEnd/>
            <a:tailEnd/>
          </a:ln>
          <a:effectLst/>
        </p:spPr>
        <p:txBody>
          <a:bodyPr vert="horz" wrap="square" lIns="20127" tIns="0" rIns="20127" bIns="0" numCol="1" anchor="b" anchorCtr="0" compatLnSpc="1">
            <a:prstTxWarp prst="textNoShape">
              <a:avLst/>
            </a:prstTxWarp>
          </a:bodyPr>
          <a:lstStyle>
            <a:lvl1pPr defTabSz="970812" eaLnBrk="0" hangingPunct="0">
              <a:lnSpc>
                <a:spcPct val="100000"/>
              </a:lnSpc>
              <a:spcBef>
                <a:spcPct val="0"/>
              </a:spcBef>
              <a:buClrTx/>
              <a:buSzTx/>
              <a:buFontTx/>
              <a:buNone/>
              <a:defRPr sz="1000" b="0" i="1">
                <a:solidFill>
                  <a:schemeClr val="tx1"/>
                </a:solidFill>
              </a:defRPr>
            </a:lvl1pPr>
          </a:lstStyle>
          <a:p>
            <a:pPr>
              <a:defRPr/>
            </a:pPr>
            <a:endParaRPr lang="en-US" altLang="en-US"/>
          </a:p>
        </p:txBody>
      </p:sp>
      <p:sp>
        <p:nvSpPr>
          <p:cNvPr id="2055" name="Rectangle 7"/>
          <p:cNvSpPr>
            <a:spLocks noGrp="1" noChangeArrowheads="1"/>
          </p:cNvSpPr>
          <p:nvPr>
            <p:ph type="sldNum" sz="quarter" idx="5"/>
          </p:nvPr>
        </p:nvSpPr>
        <p:spPr bwMode="auto">
          <a:xfrm>
            <a:off x="4140014" y="9120169"/>
            <a:ext cx="3176868" cy="481031"/>
          </a:xfrm>
          <a:prstGeom prst="rect">
            <a:avLst/>
          </a:prstGeom>
          <a:noFill/>
          <a:ln w="9525">
            <a:noFill/>
            <a:miter lim="800000"/>
            <a:headEnd/>
            <a:tailEnd/>
          </a:ln>
          <a:effectLst/>
        </p:spPr>
        <p:txBody>
          <a:bodyPr vert="horz" wrap="square" lIns="20127" tIns="0" rIns="20127" bIns="0" numCol="1" anchor="b" anchorCtr="0" compatLnSpc="1">
            <a:prstTxWarp prst="textNoShape">
              <a:avLst/>
            </a:prstTxWarp>
          </a:bodyPr>
          <a:lstStyle>
            <a:lvl1pPr algn="r" defTabSz="970812" eaLnBrk="0" hangingPunct="0">
              <a:lnSpc>
                <a:spcPct val="100000"/>
              </a:lnSpc>
              <a:spcBef>
                <a:spcPct val="0"/>
              </a:spcBef>
              <a:buClrTx/>
              <a:buSzTx/>
              <a:buFontTx/>
              <a:buNone/>
              <a:defRPr sz="1000" b="0" i="1">
                <a:solidFill>
                  <a:schemeClr val="tx1"/>
                </a:solidFill>
              </a:defRPr>
            </a:lvl1pPr>
          </a:lstStyle>
          <a:p>
            <a:pPr>
              <a:defRPr/>
            </a:pPr>
            <a:fld id="{B55767F5-E073-438A-8BFD-F588134E04B1}" type="slidenum">
              <a:rPr lang="en-US" altLang="en-US"/>
              <a:pPr>
                <a:defRPr/>
              </a:pPr>
              <a:t>‹#›</a:t>
            </a:fld>
            <a:endParaRPr lang="en-US" altLang="en-US"/>
          </a:p>
        </p:txBody>
      </p:sp>
    </p:spTree>
    <p:extLst>
      <p:ext uri="{BB962C8B-B14F-4D97-AF65-F5344CB8AC3E}">
        <p14:creationId xmlns:p14="http://schemas.microsoft.com/office/powerpoint/2010/main" val="958304386"/>
      </p:ext>
    </p:extLst>
  </p:cSld>
  <p:clrMap bg1="lt1" tx1="dk1" bg2="lt2" tx2="dk2" accent1="accent1" accent2="accent2" accent3="accent3" accent4="accent4" accent5="accent5" accent6="accent6" hlink="hlink" folHlink="folHlink"/>
  <p:notesStyle>
    <a:lvl1pPr algn="l" defTabSz="917575" rtl="0" eaLnBrk="0" fontAlgn="base" hangingPunct="0">
      <a:spcBef>
        <a:spcPct val="30000"/>
      </a:spcBef>
      <a:spcAft>
        <a:spcPct val="0"/>
      </a:spcAft>
      <a:defRPr sz="1200" kern="1200">
        <a:solidFill>
          <a:schemeClr val="tx1"/>
        </a:solidFill>
        <a:latin typeface="Arial" charset="0"/>
        <a:ea typeface="+mn-ea"/>
        <a:cs typeface="+mn-cs"/>
      </a:defRPr>
    </a:lvl1pPr>
    <a:lvl2pPr marL="457200" algn="l" defTabSz="917575" rtl="0" eaLnBrk="0" fontAlgn="base" hangingPunct="0">
      <a:spcBef>
        <a:spcPct val="30000"/>
      </a:spcBef>
      <a:spcAft>
        <a:spcPct val="0"/>
      </a:spcAft>
      <a:defRPr sz="1200" kern="1200">
        <a:solidFill>
          <a:schemeClr val="tx1"/>
        </a:solidFill>
        <a:latin typeface="Arial" charset="0"/>
        <a:ea typeface="+mn-ea"/>
        <a:cs typeface="+mn-cs"/>
      </a:defRPr>
    </a:lvl2pPr>
    <a:lvl3pPr marL="915988" algn="l" defTabSz="917575" rtl="0" eaLnBrk="0" fontAlgn="base" hangingPunct="0">
      <a:spcBef>
        <a:spcPct val="30000"/>
      </a:spcBef>
      <a:spcAft>
        <a:spcPct val="0"/>
      </a:spcAft>
      <a:defRPr sz="1200" kern="1200">
        <a:solidFill>
          <a:schemeClr val="tx1"/>
        </a:solidFill>
        <a:latin typeface="Arial" charset="0"/>
        <a:ea typeface="+mn-ea"/>
        <a:cs typeface="+mn-cs"/>
      </a:defRPr>
    </a:lvl3pPr>
    <a:lvl4pPr marL="1373188" algn="l" defTabSz="917575" rtl="0" eaLnBrk="0" fontAlgn="base" hangingPunct="0">
      <a:spcBef>
        <a:spcPct val="30000"/>
      </a:spcBef>
      <a:spcAft>
        <a:spcPct val="0"/>
      </a:spcAft>
      <a:defRPr sz="1200" kern="1200">
        <a:solidFill>
          <a:schemeClr val="tx1"/>
        </a:solidFill>
        <a:latin typeface="Arial" charset="0"/>
        <a:ea typeface="+mn-ea"/>
        <a:cs typeface="+mn-cs"/>
      </a:defRPr>
    </a:lvl4pPr>
    <a:lvl5pPr marL="1831975" algn="l" defTabSz="917575"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8A55A89-D3E7-4A58-B169-39C167560F31}" type="slidenum">
              <a:rPr lang="en-US" altLang="en-US" smtClean="0"/>
              <a:pPr/>
              <a:t>1</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1049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dirty="0"/>
              <a:t>Step 1: The Company </a:t>
            </a:r>
            <a:r>
              <a:rPr lang="en-US" sz="1200" b="1" dirty="0"/>
              <a:t>received cash </a:t>
            </a:r>
            <a:r>
              <a:rPr lang="en-US" sz="1200" dirty="0"/>
              <a:t>in exchange for services, and in doing so has </a:t>
            </a:r>
            <a:r>
              <a:rPr lang="en-US" sz="1200" b="1" dirty="0"/>
              <a:t>earned revenue</a:t>
            </a:r>
            <a:r>
              <a:rPr lang="en-US" sz="1200" dirty="0"/>
              <a:t>. Therefore, the Cash account and Service Revenue account were impacted.</a:t>
            </a:r>
          </a:p>
          <a:p>
            <a:pPr>
              <a:buNone/>
            </a:pPr>
            <a:r>
              <a:rPr lang="en-US" sz="1200" dirty="0"/>
              <a:t>Step 2: The Company has more cash than it did before and has now earned more revenue than it had previously. Therefore, </a:t>
            </a:r>
            <a:r>
              <a:rPr lang="en-US" sz="1200" b="1" dirty="0"/>
              <a:t>both accounts have increased</a:t>
            </a:r>
            <a:r>
              <a:rPr lang="en-US" sz="1200" dirty="0"/>
              <a:t>. </a:t>
            </a:r>
          </a:p>
          <a:p>
            <a:pPr>
              <a:buNone/>
            </a:pPr>
            <a:r>
              <a:rPr lang="en-US" sz="1200" dirty="0"/>
              <a:t>Step 3: As $850 was both earned and received for these services, both accounts increased by  $850.</a:t>
            </a:r>
          </a:p>
        </p:txBody>
      </p:sp>
      <p:sp>
        <p:nvSpPr>
          <p:cNvPr id="4" name="Slide Number Placeholder 3"/>
          <p:cNvSpPr>
            <a:spLocks noGrp="1"/>
          </p:cNvSpPr>
          <p:nvPr>
            <p:ph type="sldNum" sz="quarter" idx="5"/>
          </p:nvPr>
        </p:nvSpPr>
        <p:spPr/>
        <p:txBody>
          <a:bodyPr/>
          <a:lstStyle/>
          <a:p>
            <a:pPr>
              <a:defRPr/>
            </a:pPr>
            <a:fld id="{B55767F5-E073-438A-8BFD-F588134E04B1}" type="slidenum">
              <a:rPr lang="en-US" altLang="en-US" smtClean="0"/>
              <a:pPr>
                <a:defRPr/>
              </a:pPr>
              <a:t>11</a:t>
            </a:fld>
            <a:endParaRPr lang="en-US" altLang="en-US"/>
          </a:p>
        </p:txBody>
      </p:sp>
    </p:spTree>
    <p:extLst>
      <p:ext uri="{BB962C8B-B14F-4D97-AF65-F5344CB8AC3E}">
        <p14:creationId xmlns:p14="http://schemas.microsoft.com/office/powerpoint/2010/main" val="2271092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page 11-14, chapter 1</a:t>
            </a:r>
          </a:p>
        </p:txBody>
      </p:sp>
      <p:sp>
        <p:nvSpPr>
          <p:cNvPr id="4" name="Slide Number Placeholder 3"/>
          <p:cNvSpPr>
            <a:spLocks noGrp="1"/>
          </p:cNvSpPr>
          <p:nvPr>
            <p:ph type="sldNum" sz="quarter" idx="5"/>
          </p:nvPr>
        </p:nvSpPr>
        <p:spPr/>
        <p:txBody>
          <a:bodyPr/>
          <a:lstStyle/>
          <a:p>
            <a:pPr>
              <a:defRPr/>
            </a:pPr>
            <a:fld id="{B55767F5-E073-438A-8BFD-F588134E04B1}" type="slidenum">
              <a:rPr lang="en-US" altLang="en-US" smtClean="0"/>
              <a:pPr>
                <a:defRPr/>
              </a:pPr>
              <a:t>12</a:t>
            </a:fld>
            <a:endParaRPr lang="en-US" altLang="en-US"/>
          </a:p>
        </p:txBody>
      </p:sp>
    </p:spTree>
    <p:extLst>
      <p:ext uri="{BB962C8B-B14F-4D97-AF65-F5344CB8AC3E}">
        <p14:creationId xmlns:p14="http://schemas.microsoft.com/office/powerpoint/2010/main" val="3675213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Nathan’s Donut School is a culinary school, it does not sell a product, but instead provides a service (baking lessons) to its clients. </a:t>
            </a:r>
          </a:p>
          <a:p>
            <a:r>
              <a:rPr lang="en-US" dirty="0"/>
              <a:t>For a company that does sell a product, a slightly more complicated approach to the transaction is required. Transactions in which inventory is sold are unique, in that they are recorded by using two sets of accounts instead of one as you have seen in all prior examples.</a:t>
            </a:r>
          </a:p>
          <a:p>
            <a:r>
              <a:rPr lang="en-US" dirty="0"/>
              <a:t>This is because when selling inventory, the company must both remove the inventory from its books and add the revenue earned to its books. </a:t>
            </a:r>
          </a:p>
          <a:p>
            <a:r>
              <a:rPr lang="en-US" dirty="0"/>
              <a:t>Therefore, not only do the revenue and cash (or accounts receivable, if the customer has not yet paid) accounts increase, but the Cost of Goods Sold expense account increases (to account for the money the seller originally paid for the item), and the Inventory account decreases (as the seller now has less inventory).</a:t>
            </a:r>
          </a:p>
          <a:p>
            <a:endParaRPr lang="en-US" dirty="0"/>
          </a:p>
        </p:txBody>
      </p:sp>
      <p:sp>
        <p:nvSpPr>
          <p:cNvPr id="4" name="Slide Number Placeholder 3"/>
          <p:cNvSpPr>
            <a:spLocks noGrp="1"/>
          </p:cNvSpPr>
          <p:nvPr>
            <p:ph type="sldNum" sz="quarter" idx="5"/>
          </p:nvPr>
        </p:nvSpPr>
        <p:spPr/>
        <p:txBody>
          <a:bodyPr/>
          <a:lstStyle/>
          <a:p>
            <a:pPr>
              <a:defRPr/>
            </a:pPr>
            <a:fld id="{B55767F5-E073-438A-8BFD-F588134E04B1}" type="slidenum">
              <a:rPr lang="en-US" altLang="en-US" smtClean="0"/>
              <a:pPr>
                <a:defRPr/>
              </a:pPr>
              <a:t>13</a:t>
            </a:fld>
            <a:endParaRPr lang="en-US" altLang="en-US"/>
          </a:p>
        </p:txBody>
      </p:sp>
    </p:spTree>
    <p:extLst>
      <p:ext uri="{BB962C8B-B14F-4D97-AF65-F5344CB8AC3E}">
        <p14:creationId xmlns:p14="http://schemas.microsoft.com/office/powerpoint/2010/main" val="2572378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8A55A89-D3E7-4A58-B169-39C167560F31}" type="slidenum">
              <a:rPr lang="en-US" altLang="en-US" smtClean="0"/>
              <a:pPr/>
              <a:t>15</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104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a:p>
        </p:txBody>
      </p:sp>
      <p:sp>
        <p:nvSpPr>
          <p:cNvPr id="22532" name="Slide Number Placeholder 3"/>
          <p:cNvSpPr>
            <a:spLocks noGrp="1"/>
          </p:cNvSpPr>
          <p:nvPr>
            <p:ph type="sldNum" sz="quarter" idx="5"/>
          </p:nvPr>
        </p:nvSpPr>
        <p:spPr>
          <a:noFill/>
        </p:spPr>
        <p:txBody>
          <a:bodyPr/>
          <a:lstStyle/>
          <a:p>
            <a:fld id="{CBB9FC8F-90C7-42ED-8E39-6445D2C6A61F}" type="slidenum">
              <a:rPr lang="en-US" altLang="en-US" smtClean="0"/>
              <a:pPr/>
              <a:t>2</a:t>
            </a:fld>
            <a:endParaRPr lang="en-US" altLang="en-US"/>
          </a:p>
        </p:txBody>
      </p:sp>
    </p:spTree>
    <p:extLst>
      <p:ext uri="{BB962C8B-B14F-4D97-AF65-F5344CB8AC3E}">
        <p14:creationId xmlns:p14="http://schemas.microsoft.com/office/powerpoint/2010/main" val="247005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3</a:t>
            </a:fld>
            <a:endParaRPr lang="en-US" altLang="en-US"/>
          </a:p>
        </p:txBody>
      </p:sp>
    </p:spTree>
    <p:extLst>
      <p:ext uri="{BB962C8B-B14F-4D97-AF65-F5344CB8AC3E}">
        <p14:creationId xmlns:p14="http://schemas.microsoft.com/office/powerpoint/2010/main" val="3789382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5</a:t>
            </a:fld>
            <a:endParaRPr lang="en-US" altLang="en-US"/>
          </a:p>
        </p:txBody>
      </p:sp>
    </p:spTree>
    <p:extLst>
      <p:ext uri="{BB962C8B-B14F-4D97-AF65-F5344CB8AC3E}">
        <p14:creationId xmlns:p14="http://schemas.microsoft.com/office/powerpoint/2010/main" val="194289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Step 1: If a company purchases equipment for cash, then the two accounts impacted are Cash and Equipment</a:t>
            </a:r>
          </a:p>
          <a:p>
            <a:r>
              <a:rPr lang="en-US" dirty="0"/>
              <a:t>Step 2:  If equipment was purchased, therefore the equipment account (asset) balance has increased. Cash (asset)</a:t>
            </a:r>
            <a:r>
              <a:rPr lang="en-US" dirty="0" err="1"/>
              <a:t>vwas</a:t>
            </a:r>
            <a:r>
              <a:rPr lang="en-US" dirty="0"/>
              <a:t> paid out, therefore the cash account balance has decreased.</a:t>
            </a:r>
          </a:p>
          <a:p>
            <a:r>
              <a:rPr lang="en-US" dirty="0"/>
              <a:t>Step 3:  If there are only two accounts that are affected, then they will both be affected by the same amount. However, if there are more than two accounts affected, you will need to look more closely to determine by how much each account has changed.</a:t>
            </a:r>
          </a:p>
          <a:p>
            <a:endParaRPr lang="en-US" dirty="0"/>
          </a:p>
        </p:txBody>
      </p:sp>
      <p:sp>
        <p:nvSpPr>
          <p:cNvPr id="4" name="Slide Number Placeholder 3"/>
          <p:cNvSpPr>
            <a:spLocks noGrp="1"/>
          </p:cNvSpPr>
          <p:nvPr>
            <p:ph type="sldNum" sz="quarter" idx="5"/>
          </p:nvPr>
        </p:nvSpPr>
        <p:spPr/>
        <p:txBody>
          <a:bodyPr/>
          <a:lstStyle/>
          <a:p>
            <a:pPr>
              <a:defRPr/>
            </a:pPr>
            <a:fld id="{B55767F5-E073-438A-8BFD-F588134E04B1}" type="slidenum">
              <a:rPr lang="en-US" altLang="en-US" smtClean="0"/>
              <a:pPr>
                <a:defRPr/>
              </a:pPr>
              <a:t>6</a:t>
            </a:fld>
            <a:endParaRPr lang="en-US" altLang="en-US"/>
          </a:p>
        </p:txBody>
      </p:sp>
    </p:spTree>
    <p:extLst>
      <p:ext uri="{BB962C8B-B14F-4D97-AF65-F5344CB8AC3E}">
        <p14:creationId xmlns:p14="http://schemas.microsoft.com/office/powerpoint/2010/main" val="1347889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look at various scenarios now</a:t>
            </a:r>
          </a:p>
        </p:txBody>
      </p:sp>
      <p:sp>
        <p:nvSpPr>
          <p:cNvPr id="4" name="Slide Number Placeholder 3"/>
          <p:cNvSpPr>
            <a:spLocks noGrp="1"/>
          </p:cNvSpPr>
          <p:nvPr>
            <p:ph type="sldNum" sz="quarter" idx="5"/>
          </p:nvPr>
        </p:nvSpPr>
        <p:spPr/>
        <p:txBody>
          <a:bodyPr/>
          <a:lstStyle/>
          <a:p>
            <a:pPr>
              <a:defRPr/>
            </a:pPr>
            <a:fld id="{B55767F5-E073-438A-8BFD-F588134E04B1}" type="slidenum">
              <a:rPr lang="en-US" altLang="en-US" smtClean="0"/>
              <a:pPr>
                <a:defRPr/>
              </a:pPr>
              <a:t>7</a:t>
            </a:fld>
            <a:endParaRPr lang="en-US" altLang="en-US"/>
          </a:p>
        </p:txBody>
      </p:sp>
    </p:spTree>
    <p:extLst>
      <p:ext uri="{BB962C8B-B14F-4D97-AF65-F5344CB8AC3E}">
        <p14:creationId xmlns:p14="http://schemas.microsoft.com/office/powerpoint/2010/main" val="2728864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 </a:t>
            </a:r>
            <a:r>
              <a:rPr lang="en-US" sz="1200" b="0" dirty="0"/>
              <a:t>Step 1: Cash was invested in the business, and since none of the $35,000 is owed to anybody, Nathaniel can claim ownership of the entire amount. Therefore, the Cash account and the Nathaniel H. Spencer, Capital account (which represents Nathaniel’s share of the equity), are impacted. </a:t>
            </a:r>
          </a:p>
          <a:p>
            <a:pPr>
              <a:buNone/>
            </a:pPr>
            <a:r>
              <a:rPr lang="en-US" sz="1200" b="0" dirty="0"/>
              <a:t>Step 2: As a result of the investment, the company has more cash than it did before. Nathaniel’s ownership interest has also increased, as he is now the owner of more assets. Therefore, both accounts have increased. </a:t>
            </a:r>
          </a:p>
          <a:p>
            <a:pPr>
              <a:buNone/>
            </a:pPr>
            <a:r>
              <a:rPr lang="en-US" sz="1200" b="0" dirty="0"/>
              <a:t>Step 3: Since $35,000 was invested by Nathaniel, both the cash account and the Nathaniel H. Spencer, Capital account have increased by $35,000.</a:t>
            </a:r>
          </a:p>
          <a:p>
            <a:endParaRPr lang="en-US" dirty="0"/>
          </a:p>
        </p:txBody>
      </p:sp>
      <p:sp>
        <p:nvSpPr>
          <p:cNvPr id="4" name="Slide Number Placeholder 3"/>
          <p:cNvSpPr>
            <a:spLocks noGrp="1"/>
          </p:cNvSpPr>
          <p:nvPr>
            <p:ph type="sldNum" sz="quarter" idx="5"/>
          </p:nvPr>
        </p:nvSpPr>
        <p:spPr/>
        <p:txBody>
          <a:bodyPr/>
          <a:lstStyle/>
          <a:p>
            <a:pPr>
              <a:defRPr/>
            </a:pPr>
            <a:fld id="{B55767F5-E073-438A-8BFD-F588134E04B1}" type="slidenum">
              <a:rPr lang="en-US" altLang="en-US" smtClean="0"/>
              <a:pPr>
                <a:defRPr/>
              </a:pPr>
              <a:t>8</a:t>
            </a:fld>
            <a:endParaRPr lang="en-US" altLang="en-US"/>
          </a:p>
        </p:txBody>
      </p:sp>
    </p:spTree>
    <p:extLst>
      <p:ext uri="{BB962C8B-B14F-4D97-AF65-F5344CB8AC3E}">
        <p14:creationId xmlns:p14="http://schemas.microsoft.com/office/powerpoint/2010/main" val="3256535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b="0" dirty="0"/>
              <a:t>Step 1: Cash was paid to complete the purchase, and baking equipment was obtained. Therefore, the Cash and Equipment accounts are impacted</a:t>
            </a:r>
          </a:p>
          <a:p>
            <a:pPr>
              <a:buNone/>
            </a:pPr>
            <a:r>
              <a:rPr lang="en-US" sz="1200" b="0" dirty="0"/>
              <a:t>Step 2: Nathan’s Donut School now has less cash than it did before, but it has more equipment. Therefore, the cash account has decreased and the equipment account has increased.</a:t>
            </a:r>
          </a:p>
          <a:p>
            <a:pPr>
              <a:buNone/>
            </a:pPr>
            <a:r>
              <a:rPr lang="en-US" sz="1200" b="0" dirty="0"/>
              <a:t>Step 3: Since $20,000 was paid to obtain the baking equipment, the cash account decreases by $20,000, while the equipment account increases by $20,000.</a:t>
            </a:r>
            <a:endParaRPr lang="en-US" sz="1200" dirty="0"/>
          </a:p>
        </p:txBody>
      </p:sp>
      <p:sp>
        <p:nvSpPr>
          <p:cNvPr id="4" name="Slide Number Placeholder 3"/>
          <p:cNvSpPr>
            <a:spLocks noGrp="1"/>
          </p:cNvSpPr>
          <p:nvPr>
            <p:ph type="sldNum" sz="quarter" idx="5"/>
          </p:nvPr>
        </p:nvSpPr>
        <p:spPr/>
        <p:txBody>
          <a:bodyPr/>
          <a:lstStyle/>
          <a:p>
            <a:pPr>
              <a:defRPr/>
            </a:pPr>
            <a:fld id="{B55767F5-E073-438A-8BFD-F588134E04B1}" type="slidenum">
              <a:rPr lang="en-US" altLang="en-US" smtClean="0"/>
              <a:pPr>
                <a:defRPr/>
              </a:pPr>
              <a:t>9</a:t>
            </a:fld>
            <a:endParaRPr lang="en-US" altLang="en-US"/>
          </a:p>
        </p:txBody>
      </p:sp>
    </p:spTree>
    <p:extLst>
      <p:ext uri="{BB962C8B-B14F-4D97-AF65-F5344CB8AC3E}">
        <p14:creationId xmlns:p14="http://schemas.microsoft.com/office/powerpoint/2010/main" val="31310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dirty="0"/>
              <a:t>NOTE! When an asset is purchased on account, cash is not paid when the asset is acquired, but instead is owed.</a:t>
            </a:r>
          </a:p>
          <a:p>
            <a:pPr>
              <a:buNone/>
            </a:pPr>
            <a:r>
              <a:rPr lang="en-US" sz="1200" dirty="0"/>
              <a:t>Step 1: Both supplies and furniture were obtained, and cash was not paid. As a result, the Supplies, Furniture, and Accounts Payable (an amount owed to others) accounts are all impacted. Step 2: The Company now has more supplies and furniture. In addition, Nathan’s Donut School owes more money than it did before the transaction. Therefore, all three accounts have increased.</a:t>
            </a:r>
          </a:p>
          <a:p>
            <a:pPr>
              <a:buNone/>
            </a:pPr>
            <a:r>
              <a:rPr lang="en-US" sz="1200" dirty="0"/>
              <a:t>Step 3: In this transaction, each account is impacted by a different amount</a:t>
            </a:r>
            <a:r>
              <a:rPr lang="en-US" sz="1200" b="1" dirty="0"/>
              <a:t>. Supplies increased </a:t>
            </a:r>
            <a:r>
              <a:rPr lang="en-US" sz="1200" dirty="0"/>
              <a:t>by $500, </a:t>
            </a:r>
            <a:r>
              <a:rPr lang="en-US" sz="1200" b="1" dirty="0"/>
              <a:t>furniture increased </a:t>
            </a:r>
            <a:r>
              <a:rPr lang="en-US" sz="1200" dirty="0"/>
              <a:t>by $1,000, and because the total amount is owed, </a:t>
            </a:r>
            <a:r>
              <a:rPr lang="en-US" sz="1200" b="1" dirty="0"/>
              <a:t>Accounts Payable </a:t>
            </a:r>
            <a:r>
              <a:rPr lang="en-US" sz="1200" dirty="0"/>
              <a:t>increased by $1,500</a:t>
            </a:r>
          </a:p>
        </p:txBody>
      </p:sp>
      <p:sp>
        <p:nvSpPr>
          <p:cNvPr id="4" name="Slide Number Placeholder 3"/>
          <p:cNvSpPr>
            <a:spLocks noGrp="1"/>
          </p:cNvSpPr>
          <p:nvPr>
            <p:ph type="sldNum" sz="quarter" idx="5"/>
          </p:nvPr>
        </p:nvSpPr>
        <p:spPr/>
        <p:txBody>
          <a:bodyPr/>
          <a:lstStyle/>
          <a:p>
            <a:pPr>
              <a:defRPr/>
            </a:pPr>
            <a:fld id="{B55767F5-E073-438A-8BFD-F588134E04B1}" type="slidenum">
              <a:rPr lang="en-US" altLang="en-US" smtClean="0"/>
              <a:pPr>
                <a:defRPr/>
              </a:pPr>
              <a:t>10</a:t>
            </a:fld>
            <a:endParaRPr lang="en-US" altLang="en-US"/>
          </a:p>
        </p:txBody>
      </p:sp>
    </p:spTree>
    <p:extLst>
      <p:ext uri="{BB962C8B-B14F-4D97-AF65-F5344CB8AC3E}">
        <p14:creationId xmlns:p14="http://schemas.microsoft.com/office/powerpoint/2010/main" val="2373533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LAB header2"/>
          <p:cNvPicPr>
            <a:picLocks noChangeAspect="1" noChangeArrowheads="1"/>
          </p:cNvPicPr>
          <p:nvPr userDrawn="1"/>
        </p:nvPicPr>
        <p:blipFill>
          <a:blip r:embed="rId2" cstate="print"/>
          <a:srcRect/>
          <a:stretch>
            <a:fillRect/>
          </a:stretch>
        </p:blipFill>
        <p:spPr bwMode="auto">
          <a:xfrm>
            <a:off x="0" y="0"/>
            <a:ext cx="9326563" cy="1499616"/>
          </a:xfrm>
          <a:prstGeom prst="rect">
            <a:avLst/>
          </a:prstGeom>
          <a:noFill/>
          <a:ln w="9525">
            <a:noFill/>
            <a:miter lim="800000"/>
            <a:headEnd/>
            <a:tailEnd/>
          </a:ln>
        </p:spPr>
      </p:pic>
      <p:pic>
        <p:nvPicPr>
          <p:cNvPr id="3"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626633" y="2093913"/>
            <a:ext cx="607329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60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1E5C789D-2B32-45B7-A44E-96DA19AEEC8C}" type="slidenum">
              <a:rPr lang="en-US" altLang="en-US"/>
              <a:pPr>
                <a:defRPr/>
              </a:pPr>
              <a:t>‹#›</a:t>
            </a:fld>
            <a:endParaRPr lang="en-US" altLang="en-US"/>
          </a:p>
        </p:txBody>
      </p:sp>
    </p:spTree>
    <p:extLst>
      <p:ext uri="{BB962C8B-B14F-4D97-AF65-F5344CB8AC3E}">
        <p14:creationId xmlns:p14="http://schemas.microsoft.com/office/powerpoint/2010/main" val="327898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6238" y="0"/>
            <a:ext cx="2130425"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3375" y="0"/>
            <a:ext cx="6240463"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00409ABE-B2B6-4C7B-B2DF-0B4371796251}" type="slidenum">
              <a:rPr lang="en-US" altLang="en-US"/>
              <a:pPr>
                <a:defRPr/>
              </a:pPr>
              <a:t>‹#›</a:t>
            </a:fld>
            <a:endParaRPr lang="en-US" altLang="en-US"/>
          </a:p>
        </p:txBody>
      </p:sp>
    </p:spTree>
    <p:extLst>
      <p:ext uri="{BB962C8B-B14F-4D97-AF65-F5344CB8AC3E}">
        <p14:creationId xmlns:p14="http://schemas.microsoft.com/office/powerpoint/2010/main" val="1353473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375" y="0"/>
            <a:ext cx="8507413" cy="1487488"/>
          </a:xfrm>
        </p:spPr>
        <p:txBody>
          <a:bodyPr/>
          <a:lstStyle/>
          <a:p>
            <a:r>
              <a:rPr lang="en-US"/>
              <a:t>Click to edit Master title style</a:t>
            </a:r>
          </a:p>
        </p:txBody>
      </p:sp>
      <p:sp>
        <p:nvSpPr>
          <p:cNvPr id="3" name="Text Placeholder 2"/>
          <p:cNvSpPr>
            <a:spLocks noGrp="1"/>
          </p:cNvSpPr>
          <p:nvPr>
            <p:ph type="body" sz="half" idx="1"/>
          </p:nvPr>
        </p:nvSpPr>
        <p:spPr>
          <a:xfrm>
            <a:off x="344488" y="1189038"/>
            <a:ext cx="4179887" cy="447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6775" y="1189038"/>
            <a:ext cx="4179888" cy="447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9DF73301-2411-4ECF-B9E9-F526AEA97E40}" type="slidenum">
              <a:rPr lang="en-US" altLang="en-US"/>
              <a:pPr>
                <a:defRPr/>
              </a:pPr>
              <a:t>‹#›</a:t>
            </a:fld>
            <a:endParaRPr lang="en-US" altLang="en-US"/>
          </a:p>
        </p:txBody>
      </p:sp>
    </p:spTree>
    <p:extLst>
      <p:ext uri="{BB962C8B-B14F-4D97-AF65-F5344CB8AC3E}">
        <p14:creationId xmlns:p14="http://schemas.microsoft.com/office/powerpoint/2010/main" val="80253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LAB header2"/>
          <p:cNvPicPr/>
          <p:nvPr userDrawn="1"/>
        </p:nvPicPr>
        <p:blipFill>
          <a:blip r:embed="rId2" cstate="print"/>
          <a:srcRect/>
          <a:stretch>
            <a:fillRect/>
          </a:stretch>
        </p:blipFill>
        <p:spPr bwMode="auto">
          <a:xfrm>
            <a:off x="0" y="414528"/>
            <a:ext cx="8680704" cy="694943"/>
          </a:xfrm>
          <a:prstGeom prst="rect">
            <a:avLst/>
          </a:prstGeom>
          <a:noFill/>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15658D"/>
              </a:buClr>
              <a:defRPr/>
            </a:lvl1pPr>
            <a:lvl2pPr>
              <a:buClr>
                <a:srgbClr val="15658D"/>
              </a:buClr>
              <a:defRPr/>
            </a:lvl2pPr>
            <a:lvl3pPr>
              <a:buClr>
                <a:srgbClr val="15658D"/>
              </a:buClr>
              <a:defRPr/>
            </a:lvl3pPr>
            <a:lvl4pPr>
              <a:buClr>
                <a:srgbClr val="15658D"/>
              </a:buClr>
              <a:defRPr/>
            </a:lvl4pPr>
            <a:lvl5pPr>
              <a:buClr>
                <a:srgbClr val="15658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BC020082-E8BF-48E4-8CDA-745C76391993}" type="slidenum">
              <a:rPr lang="en-US" altLang="en-US"/>
              <a:pPr>
                <a:defRPr/>
              </a:pPr>
              <a:t>‹#›</a:t>
            </a:fld>
            <a:endParaRPr lang="en-US" altLang="en-US"/>
          </a:p>
        </p:txBody>
      </p:sp>
    </p:spTree>
    <p:extLst>
      <p:ext uri="{BB962C8B-B14F-4D97-AF65-F5344CB8AC3E}">
        <p14:creationId xmlns:p14="http://schemas.microsoft.com/office/powerpoint/2010/main" val="3350447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6600" y="4524375"/>
            <a:ext cx="7927975" cy="139858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36600" y="2984500"/>
            <a:ext cx="7927975" cy="1539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82E05EC7-FE1E-41D1-8618-F0FC0D264B08}" type="slidenum">
              <a:rPr lang="en-US" altLang="en-US"/>
              <a:pPr>
                <a:defRPr/>
              </a:pPr>
              <a:t>‹#›</a:t>
            </a:fld>
            <a:endParaRPr lang="en-US" altLang="en-US"/>
          </a:p>
        </p:txBody>
      </p:sp>
    </p:spTree>
    <p:extLst>
      <p:ext uri="{BB962C8B-B14F-4D97-AF65-F5344CB8AC3E}">
        <p14:creationId xmlns:p14="http://schemas.microsoft.com/office/powerpoint/2010/main" val="336545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descr="LAB header2"/>
          <p:cNvPicPr/>
          <p:nvPr userDrawn="1"/>
        </p:nvPicPr>
        <p:blipFill>
          <a:blip r:embed="rId2" cstate="print"/>
          <a:srcRect/>
          <a:stretch>
            <a:fillRect/>
          </a:stretch>
        </p:blipFill>
        <p:spPr bwMode="auto">
          <a:xfrm>
            <a:off x="0" y="414528"/>
            <a:ext cx="8680704" cy="694943"/>
          </a:xfrm>
          <a:prstGeom prst="rect">
            <a:avLst/>
          </a:prstGeom>
          <a:noFill/>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44488" y="1189038"/>
            <a:ext cx="4179887" cy="447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6775" y="1189038"/>
            <a:ext cx="4179888" cy="447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B2A11437-8206-447A-9C8B-042078852687}" type="slidenum">
              <a:rPr lang="en-US" altLang="en-US"/>
              <a:pPr>
                <a:defRPr/>
              </a:pPr>
              <a:t>‹#›</a:t>
            </a:fld>
            <a:endParaRPr lang="en-US" altLang="en-US"/>
          </a:p>
        </p:txBody>
      </p:sp>
    </p:spTree>
    <p:extLst>
      <p:ext uri="{BB962C8B-B14F-4D97-AF65-F5344CB8AC3E}">
        <p14:creationId xmlns:p14="http://schemas.microsoft.com/office/powerpoint/2010/main" val="265528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6725" y="282575"/>
            <a:ext cx="8393113" cy="117316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6725" y="1576388"/>
            <a:ext cx="4121150" cy="655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66725" y="2232025"/>
            <a:ext cx="4121150" cy="40576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37100" y="1576388"/>
            <a:ext cx="4122738" cy="655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7100" y="2232025"/>
            <a:ext cx="4122738" cy="40576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1"/>
          </p:nvPr>
        </p:nvSpPr>
        <p:spPr>
          <a:ln/>
        </p:spPr>
        <p:txBody>
          <a:bodyPr/>
          <a:lstStyle>
            <a:lvl1pPr>
              <a:defRPr/>
            </a:lvl1pPr>
          </a:lstStyle>
          <a:p>
            <a:pPr>
              <a:defRPr/>
            </a:pPr>
            <a:fld id="{9D09DA77-6E4C-4B6E-B0DC-FD3094D2CB90}" type="slidenum">
              <a:rPr lang="en-US" altLang="en-US"/>
              <a:pPr>
                <a:defRPr/>
              </a:pPr>
              <a:t>‹#›</a:t>
            </a:fld>
            <a:endParaRPr lang="en-US" altLang="en-US"/>
          </a:p>
        </p:txBody>
      </p:sp>
    </p:spTree>
    <p:extLst>
      <p:ext uri="{BB962C8B-B14F-4D97-AF65-F5344CB8AC3E}">
        <p14:creationId xmlns:p14="http://schemas.microsoft.com/office/powerpoint/2010/main" val="354979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1"/>
          </p:nvPr>
        </p:nvSpPr>
        <p:spPr>
          <a:ln/>
        </p:spPr>
        <p:txBody>
          <a:bodyPr/>
          <a:lstStyle>
            <a:lvl1pPr>
              <a:defRPr/>
            </a:lvl1pPr>
          </a:lstStyle>
          <a:p>
            <a:pPr>
              <a:defRPr/>
            </a:pPr>
            <a:fld id="{E6129B9A-1938-42FA-810E-369162F6D018}" type="slidenum">
              <a:rPr lang="en-US" altLang="en-US"/>
              <a:pPr>
                <a:defRPr/>
              </a:pPr>
              <a:t>‹#›</a:t>
            </a:fld>
            <a:endParaRPr lang="en-US" altLang="en-US"/>
          </a:p>
        </p:txBody>
      </p:sp>
    </p:spTree>
    <p:extLst>
      <p:ext uri="{BB962C8B-B14F-4D97-AF65-F5344CB8AC3E}">
        <p14:creationId xmlns:p14="http://schemas.microsoft.com/office/powerpoint/2010/main" val="153282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6"/>
          <p:cNvSpPr>
            <a:spLocks noGrp="1" noChangeArrowheads="1"/>
          </p:cNvSpPr>
          <p:nvPr>
            <p:ph type="sldNum" sz="quarter" idx="11"/>
          </p:nvPr>
        </p:nvSpPr>
        <p:spPr>
          <a:ln/>
        </p:spPr>
        <p:txBody>
          <a:bodyPr/>
          <a:lstStyle>
            <a:lvl1pPr>
              <a:defRPr/>
            </a:lvl1pPr>
          </a:lstStyle>
          <a:p>
            <a:pPr>
              <a:defRPr/>
            </a:pPr>
            <a:fld id="{E6FA14E0-DDA8-4820-96A7-F6B711A5B19E}" type="slidenum">
              <a:rPr lang="en-US" altLang="en-US"/>
              <a:pPr>
                <a:defRPr/>
              </a:pPr>
              <a:t>‹#›</a:t>
            </a:fld>
            <a:endParaRPr lang="en-US" altLang="en-US"/>
          </a:p>
        </p:txBody>
      </p:sp>
    </p:spTree>
    <p:extLst>
      <p:ext uri="{BB962C8B-B14F-4D97-AF65-F5344CB8AC3E}">
        <p14:creationId xmlns:p14="http://schemas.microsoft.com/office/powerpoint/2010/main" val="242503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6725" y="280988"/>
            <a:ext cx="3068638" cy="119221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646488" y="280988"/>
            <a:ext cx="5213350" cy="6008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66725" y="1473200"/>
            <a:ext cx="3068638" cy="48164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743648FA-4E28-4290-9A98-39BCA4798C51}" type="slidenum">
              <a:rPr lang="en-US" altLang="en-US"/>
              <a:pPr>
                <a:defRPr/>
              </a:pPr>
              <a:t>‹#›</a:t>
            </a:fld>
            <a:endParaRPr lang="en-US" altLang="en-US"/>
          </a:p>
        </p:txBody>
      </p:sp>
    </p:spTree>
    <p:extLst>
      <p:ext uri="{BB962C8B-B14F-4D97-AF65-F5344CB8AC3E}">
        <p14:creationId xmlns:p14="http://schemas.microsoft.com/office/powerpoint/2010/main" val="1577334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29188"/>
            <a:ext cx="5595938" cy="5810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28650"/>
            <a:ext cx="5595938" cy="4224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28800" y="5510213"/>
            <a:ext cx="5595938" cy="827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E92A8D11-C53A-41D6-8640-6C262B46A959}" type="slidenum">
              <a:rPr lang="en-US" altLang="en-US"/>
              <a:pPr>
                <a:defRPr/>
              </a:pPr>
              <a:t>‹#›</a:t>
            </a:fld>
            <a:endParaRPr lang="en-US" altLang="en-US"/>
          </a:p>
        </p:txBody>
      </p:sp>
    </p:spTree>
    <p:extLst>
      <p:ext uri="{BB962C8B-B14F-4D97-AF65-F5344CB8AC3E}">
        <p14:creationId xmlns:p14="http://schemas.microsoft.com/office/powerpoint/2010/main" val="1486770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FFFFFF">
            <a:alpha val="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44488" y="1189038"/>
            <a:ext cx="8512175" cy="4470400"/>
          </a:xfrm>
          <a:prstGeom prst="rect">
            <a:avLst/>
          </a:prstGeom>
          <a:noFill/>
          <a:ln w="9525">
            <a:noFill/>
            <a:miter lim="800000"/>
            <a:headEnd/>
            <a:tailEnd/>
          </a:ln>
        </p:spPr>
        <p:txBody>
          <a:bodyPr vert="horz" wrap="square" lIns="93508" tIns="46754" rIns="93508" bIns="4675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p:txBody>
      </p:sp>
      <p:sp>
        <p:nvSpPr>
          <p:cNvPr id="1027" name="Rectangle 3"/>
          <p:cNvSpPr>
            <a:spLocks noGrp="1" noChangeArrowheads="1"/>
          </p:cNvSpPr>
          <p:nvPr>
            <p:ph type="title"/>
          </p:nvPr>
        </p:nvSpPr>
        <p:spPr bwMode="auto">
          <a:xfrm>
            <a:off x="333375" y="0"/>
            <a:ext cx="8507413" cy="1487488"/>
          </a:xfrm>
          <a:prstGeom prst="rect">
            <a:avLst/>
          </a:prstGeom>
          <a:noFill/>
          <a:ln w="9525">
            <a:noFill/>
            <a:miter lim="800000"/>
            <a:headEnd/>
            <a:tailEnd/>
          </a:ln>
        </p:spPr>
        <p:txBody>
          <a:bodyPr vert="horz" wrap="square" lIns="94157" tIns="47079" rIns="94157" bIns="47079" numCol="1" anchor="ctr" anchorCtr="0" compatLnSpc="1">
            <a:prstTxWarp prst="textNoShape">
              <a:avLst/>
            </a:prstTxWarp>
          </a:bodyPr>
          <a:lstStyle/>
          <a:p>
            <a:pPr lvl="0"/>
            <a:r>
              <a:rPr lang="en-US" altLang="en-US" dirty="0"/>
              <a:t>Click to edit Master title style</a:t>
            </a:r>
          </a:p>
        </p:txBody>
      </p:sp>
      <p:sp>
        <p:nvSpPr>
          <p:cNvPr id="409604" name="Rectangle 4"/>
          <p:cNvSpPr>
            <a:spLocks noGrp="1" noChangeArrowheads="1"/>
          </p:cNvSpPr>
          <p:nvPr>
            <p:ph type="ftr" sz="quarter" idx="3"/>
          </p:nvPr>
        </p:nvSpPr>
        <p:spPr bwMode="auto">
          <a:xfrm>
            <a:off x="3186113" y="6415088"/>
            <a:ext cx="2954337" cy="468312"/>
          </a:xfrm>
          <a:prstGeom prst="rect">
            <a:avLst/>
          </a:prstGeom>
          <a:noFill/>
          <a:ln w="9525">
            <a:noFill/>
            <a:miter lim="800000"/>
            <a:headEnd/>
            <a:tailEnd/>
          </a:ln>
          <a:effectLst/>
        </p:spPr>
        <p:txBody>
          <a:bodyPr vert="horz" wrap="square" lIns="94157" tIns="47079" rIns="94157" bIns="47079" numCol="1" anchor="ctr" anchorCtr="0" compatLnSpc="1">
            <a:prstTxWarp prst="textNoShape">
              <a:avLst/>
            </a:prstTxWarp>
          </a:bodyPr>
          <a:lstStyle>
            <a:lvl1pPr algn="ctr">
              <a:lnSpc>
                <a:spcPct val="100000"/>
              </a:lnSpc>
              <a:spcBef>
                <a:spcPct val="0"/>
              </a:spcBef>
              <a:buClrTx/>
              <a:buSzTx/>
              <a:buFontTx/>
              <a:buNone/>
              <a:defRPr sz="1400" b="0">
                <a:solidFill>
                  <a:schemeClr val="tx1"/>
                </a:solidFill>
              </a:defRPr>
            </a:lvl1pPr>
          </a:lstStyle>
          <a:p>
            <a:pPr>
              <a:defRPr/>
            </a:pPr>
            <a:endParaRPr lang="en-US" altLang="en-US"/>
          </a:p>
        </p:txBody>
      </p:sp>
      <p:sp>
        <p:nvSpPr>
          <p:cNvPr id="409606" name="Rectangle 6"/>
          <p:cNvSpPr>
            <a:spLocks noGrp="1" noChangeArrowheads="1"/>
          </p:cNvSpPr>
          <p:nvPr>
            <p:ph type="sldNum" sz="quarter" idx="4"/>
          </p:nvPr>
        </p:nvSpPr>
        <p:spPr bwMode="auto">
          <a:xfrm>
            <a:off x="379413" y="6523038"/>
            <a:ext cx="1943100" cy="282575"/>
          </a:xfrm>
          <a:prstGeom prst="rect">
            <a:avLst/>
          </a:prstGeom>
          <a:noFill/>
          <a:ln w="9525">
            <a:noFill/>
            <a:miter lim="800000"/>
            <a:headEnd/>
            <a:tailEnd/>
          </a:ln>
          <a:effectLst/>
        </p:spPr>
        <p:txBody>
          <a:bodyPr vert="horz" wrap="square" lIns="94157" tIns="47079" rIns="94157" bIns="47079" numCol="1" anchor="ctr" anchorCtr="0" compatLnSpc="1">
            <a:prstTxWarp prst="textNoShape">
              <a:avLst/>
            </a:prstTxWarp>
          </a:bodyPr>
          <a:lstStyle>
            <a:lvl1pPr>
              <a:lnSpc>
                <a:spcPct val="100000"/>
              </a:lnSpc>
              <a:spcBef>
                <a:spcPct val="0"/>
              </a:spcBef>
              <a:buClrTx/>
              <a:buSzTx/>
              <a:buFontTx/>
              <a:buNone/>
              <a:defRPr sz="1000">
                <a:solidFill>
                  <a:schemeClr val="tx1"/>
                </a:solidFill>
              </a:defRPr>
            </a:lvl1pPr>
          </a:lstStyle>
          <a:p>
            <a:pPr>
              <a:defRPr/>
            </a:pPr>
            <a:fld id="{25C78E11-BEB0-40B4-A0A6-BF0DBA42FEBB}" type="slidenum">
              <a:rPr lang="en-US" altLang="en-US"/>
              <a:pPr>
                <a:defRPr/>
              </a:pPr>
              <a:t>‹#›</a:t>
            </a:fld>
            <a:endParaRPr lang="en-US" altLang="en-US"/>
          </a:p>
        </p:txBody>
      </p:sp>
      <p:pic>
        <p:nvPicPr>
          <p:cNvPr id="7" name="Picture 6" descr="lablogo_tm.png"/>
          <p:cNvPicPr>
            <a:picLocks noChangeAspect="1"/>
          </p:cNvPicPr>
          <p:nvPr userDrawn="1"/>
        </p:nvPicPr>
        <p:blipFill>
          <a:blip r:embed="rId14" cstate="print"/>
          <a:stretch>
            <a:fillRect/>
          </a:stretch>
        </p:blipFill>
        <p:spPr>
          <a:xfrm>
            <a:off x="7462106" y="5848952"/>
            <a:ext cx="1587402" cy="907086"/>
          </a:xfrm>
          <a:prstGeom prst="rect">
            <a:avLst/>
          </a:prstGeom>
        </p:spPr>
      </p:pic>
    </p:spTree>
    <p:extLst>
      <p:ext uri="{BB962C8B-B14F-4D97-AF65-F5344CB8AC3E}">
        <p14:creationId xmlns:p14="http://schemas.microsoft.com/office/powerpoint/2010/main" val="311901228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hf hdr="0" ftr="0" dt="0"/>
  <p:txStyles>
    <p:titleStyle>
      <a:lvl1pPr algn="l" defTabSz="935038" rtl="0" eaLnBrk="0" fontAlgn="base" hangingPunct="0">
        <a:spcBef>
          <a:spcPct val="0"/>
        </a:spcBef>
        <a:spcAft>
          <a:spcPct val="0"/>
        </a:spcAft>
        <a:defRPr sz="3600" b="1">
          <a:solidFill>
            <a:srgbClr val="004482"/>
          </a:solidFill>
          <a:latin typeface="+mj-lt"/>
          <a:ea typeface="+mj-ea"/>
          <a:cs typeface="+mj-cs"/>
        </a:defRPr>
      </a:lvl1pPr>
      <a:lvl2pPr algn="l" defTabSz="935038" rtl="0" eaLnBrk="0" fontAlgn="base" hangingPunct="0">
        <a:spcBef>
          <a:spcPct val="0"/>
        </a:spcBef>
        <a:spcAft>
          <a:spcPct val="0"/>
        </a:spcAft>
        <a:defRPr sz="3600" b="1">
          <a:solidFill>
            <a:srgbClr val="004482"/>
          </a:solidFill>
          <a:latin typeface="Arial" charset="0"/>
        </a:defRPr>
      </a:lvl2pPr>
      <a:lvl3pPr algn="l" defTabSz="935038" rtl="0" eaLnBrk="0" fontAlgn="base" hangingPunct="0">
        <a:spcBef>
          <a:spcPct val="0"/>
        </a:spcBef>
        <a:spcAft>
          <a:spcPct val="0"/>
        </a:spcAft>
        <a:defRPr sz="3600" b="1">
          <a:solidFill>
            <a:srgbClr val="004482"/>
          </a:solidFill>
          <a:latin typeface="Arial" charset="0"/>
        </a:defRPr>
      </a:lvl3pPr>
      <a:lvl4pPr algn="l" defTabSz="935038" rtl="0" eaLnBrk="0" fontAlgn="base" hangingPunct="0">
        <a:spcBef>
          <a:spcPct val="0"/>
        </a:spcBef>
        <a:spcAft>
          <a:spcPct val="0"/>
        </a:spcAft>
        <a:defRPr sz="3600" b="1">
          <a:solidFill>
            <a:srgbClr val="004482"/>
          </a:solidFill>
          <a:latin typeface="Arial" charset="0"/>
        </a:defRPr>
      </a:lvl4pPr>
      <a:lvl5pPr algn="l" defTabSz="935038" rtl="0" eaLnBrk="0" fontAlgn="base" hangingPunct="0">
        <a:spcBef>
          <a:spcPct val="0"/>
        </a:spcBef>
        <a:spcAft>
          <a:spcPct val="0"/>
        </a:spcAft>
        <a:defRPr sz="3600" b="1">
          <a:solidFill>
            <a:srgbClr val="004482"/>
          </a:solidFill>
          <a:latin typeface="Arial" charset="0"/>
        </a:defRPr>
      </a:lvl5pPr>
      <a:lvl6pPr marL="457200" algn="l" defTabSz="935038" rtl="0" fontAlgn="base">
        <a:spcBef>
          <a:spcPct val="0"/>
        </a:spcBef>
        <a:spcAft>
          <a:spcPct val="0"/>
        </a:spcAft>
        <a:defRPr sz="3600" b="1">
          <a:solidFill>
            <a:srgbClr val="004482"/>
          </a:solidFill>
          <a:latin typeface="Arial" charset="0"/>
        </a:defRPr>
      </a:lvl6pPr>
      <a:lvl7pPr marL="914400" algn="l" defTabSz="935038" rtl="0" fontAlgn="base">
        <a:spcBef>
          <a:spcPct val="0"/>
        </a:spcBef>
        <a:spcAft>
          <a:spcPct val="0"/>
        </a:spcAft>
        <a:defRPr sz="3600" b="1">
          <a:solidFill>
            <a:srgbClr val="004482"/>
          </a:solidFill>
          <a:latin typeface="Arial" charset="0"/>
        </a:defRPr>
      </a:lvl7pPr>
      <a:lvl8pPr marL="1371600" algn="l" defTabSz="935038" rtl="0" fontAlgn="base">
        <a:spcBef>
          <a:spcPct val="0"/>
        </a:spcBef>
        <a:spcAft>
          <a:spcPct val="0"/>
        </a:spcAft>
        <a:defRPr sz="3600" b="1">
          <a:solidFill>
            <a:srgbClr val="004482"/>
          </a:solidFill>
          <a:latin typeface="Arial" charset="0"/>
        </a:defRPr>
      </a:lvl8pPr>
      <a:lvl9pPr marL="1828800" algn="l" defTabSz="935038" rtl="0" fontAlgn="base">
        <a:spcBef>
          <a:spcPct val="0"/>
        </a:spcBef>
        <a:spcAft>
          <a:spcPct val="0"/>
        </a:spcAft>
        <a:defRPr sz="3600" b="1">
          <a:solidFill>
            <a:srgbClr val="004482"/>
          </a:solidFill>
          <a:latin typeface="Arial" charset="0"/>
        </a:defRPr>
      </a:lvl9pPr>
    </p:titleStyle>
    <p:bodyStyle>
      <a:lvl1pPr marL="350838" indent="-350838" algn="l" defTabSz="935038" rtl="0" eaLnBrk="0" fontAlgn="base" hangingPunct="0">
        <a:lnSpc>
          <a:spcPct val="125000"/>
        </a:lnSpc>
        <a:spcBef>
          <a:spcPct val="25000"/>
        </a:spcBef>
        <a:spcAft>
          <a:spcPct val="0"/>
        </a:spcAft>
        <a:buClr>
          <a:srgbClr val="004482"/>
        </a:buClr>
        <a:buSzPct val="80000"/>
        <a:buFont typeface="Wingdings 2" pitchFamily="18" charset="2"/>
        <a:buChar char="¢"/>
        <a:defRPr sz="2600">
          <a:solidFill>
            <a:schemeClr val="tx1"/>
          </a:solidFill>
          <a:latin typeface="+mn-lt"/>
          <a:ea typeface="+mn-ea"/>
          <a:cs typeface="+mn-cs"/>
        </a:defRPr>
      </a:lvl1pPr>
      <a:lvl2pPr marL="760413" indent="-292100" algn="l" defTabSz="935038" rtl="0" eaLnBrk="0" fontAlgn="base" hangingPunct="0">
        <a:lnSpc>
          <a:spcPct val="125000"/>
        </a:lnSpc>
        <a:spcBef>
          <a:spcPct val="25000"/>
        </a:spcBef>
        <a:spcAft>
          <a:spcPct val="0"/>
        </a:spcAft>
        <a:buClr>
          <a:srgbClr val="004482"/>
        </a:buClr>
        <a:buSzPct val="80000"/>
        <a:buFont typeface="Wingdings 3" pitchFamily="18" charset="2"/>
        <a:buChar char="p"/>
        <a:defRPr sz="2400">
          <a:solidFill>
            <a:schemeClr val="tx1"/>
          </a:solidFill>
          <a:latin typeface="+mn-lt"/>
        </a:defRPr>
      </a:lvl2pPr>
      <a:lvl3pPr marL="1168400" indent="-233363" algn="l" defTabSz="935038" rtl="0" eaLnBrk="0" fontAlgn="base" hangingPunct="0">
        <a:lnSpc>
          <a:spcPct val="125000"/>
        </a:lnSpc>
        <a:spcBef>
          <a:spcPct val="25000"/>
        </a:spcBef>
        <a:spcAft>
          <a:spcPct val="0"/>
        </a:spcAft>
        <a:buClr>
          <a:srgbClr val="004482"/>
        </a:buClr>
        <a:buSzPct val="80000"/>
        <a:buFont typeface="Wingdings" pitchFamily="2" charset="2"/>
        <a:buChar char="u"/>
        <a:defRPr sz="2200">
          <a:solidFill>
            <a:schemeClr val="tx1"/>
          </a:solidFill>
          <a:latin typeface="+mn-lt"/>
        </a:defRPr>
      </a:lvl3pPr>
      <a:lvl4pPr marL="1636713" indent="-233363" algn="l" defTabSz="935038" rtl="0" eaLnBrk="0" fontAlgn="base" hangingPunct="0">
        <a:lnSpc>
          <a:spcPct val="125000"/>
        </a:lnSpc>
        <a:spcBef>
          <a:spcPct val="25000"/>
        </a:spcBef>
        <a:spcAft>
          <a:spcPct val="0"/>
        </a:spcAft>
        <a:buClr>
          <a:srgbClr val="004482"/>
        </a:buClr>
        <a:buSzPct val="80000"/>
        <a:buFont typeface="Wingdings 2" pitchFamily="18" charset="2"/>
        <a:buChar char="¢"/>
        <a:defRPr sz="2200">
          <a:solidFill>
            <a:schemeClr val="tx1"/>
          </a:solidFill>
          <a:latin typeface="+mn-lt"/>
        </a:defRPr>
      </a:lvl4pPr>
      <a:lvl5pPr marL="2105025" indent="-234950" algn="l" defTabSz="935038" rtl="0" eaLnBrk="0" fontAlgn="base" hangingPunct="0">
        <a:lnSpc>
          <a:spcPct val="125000"/>
        </a:lnSpc>
        <a:spcBef>
          <a:spcPct val="25000"/>
        </a:spcBef>
        <a:spcAft>
          <a:spcPct val="0"/>
        </a:spcAft>
        <a:buClr>
          <a:srgbClr val="004482"/>
        </a:buClr>
        <a:buFont typeface="Wingdings 3" pitchFamily="18" charset="2"/>
        <a:buChar char="p"/>
        <a:defRPr sz="2200">
          <a:solidFill>
            <a:schemeClr val="tx1"/>
          </a:solidFill>
          <a:latin typeface="+mn-lt"/>
        </a:defRPr>
      </a:lvl5pPr>
      <a:lvl6pPr marL="2562225" indent="-234950" algn="l" defTabSz="935038" rtl="0" fontAlgn="base">
        <a:lnSpc>
          <a:spcPct val="125000"/>
        </a:lnSpc>
        <a:spcBef>
          <a:spcPct val="25000"/>
        </a:spcBef>
        <a:spcAft>
          <a:spcPct val="0"/>
        </a:spcAft>
        <a:buClr>
          <a:srgbClr val="004482"/>
        </a:buClr>
        <a:buFont typeface="Wingdings 3" pitchFamily="18" charset="2"/>
        <a:buChar char="p"/>
        <a:defRPr sz="2200">
          <a:solidFill>
            <a:schemeClr val="tx1"/>
          </a:solidFill>
          <a:latin typeface="+mn-lt"/>
        </a:defRPr>
      </a:lvl6pPr>
      <a:lvl7pPr marL="3019425" indent="-234950" algn="l" defTabSz="935038" rtl="0" fontAlgn="base">
        <a:lnSpc>
          <a:spcPct val="125000"/>
        </a:lnSpc>
        <a:spcBef>
          <a:spcPct val="25000"/>
        </a:spcBef>
        <a:spcAft>
          <a:spcPct val="0"/>
        </a:spcAft>
        <a:buClr>
          <a:srgbClr val="004482"/>
        </a:buClr>
        <a:buFont typeface="Wingdings 3" pitchFamily="18" charset="2"/>
        <a:buChar char="p"/>
        <a:defRPr sz="2200">
          <a:solidFill>
            <a:schemeClr val="tx1"/>
          </a:solidFill>
          <a:latin typeface="+mn-lt"/>
        </a:defRPr>
      </a:lvl7pPr>
      <a:lvl8pPr marL="3476625" indent="-234950" algn="l" defTabSz="935038" rtl="0" fontAlgn="base">
        <a:lnSpc>
          <a:spcPct val="125000"/>
        </a:lnSpc>
        <a:spcBef>
          <a:spcPct val="25000"/>
        </a:spcBef>
        <a:spcAft>
          <a:spcPct val="0"/>
        </a:spcAft>
        <a:buClr>
          <a:srgbClr val="004482"/>
        </a:buClr>
        <a:buFont typeface="Wingdings 3" pitchFamily="18" charset="2"/>
        <a:buChar char="p"/>
        <a:defRPr sz="2200">
          <a:solidFill>
            <a:schemeClr val="tx1"/>
          </a:solidFill>
          <a:latin typeface="+mn-lt"/>
        </a:defRPr>
      </a:lvl8pPr>
      <a:lvl9pPr marL="3933825" indent="-234950" algn="l" defTabSz="935038" rtl="0" fontAlgn="base">
        <a:lnSpc>
          <a:spcPct val="125000"/>
        </a:lnSpc>
        <a:spcBef>
          <a:spcPct val="25000"/>
        </a:spcBef>
        <a:spcAft>
          <a:spcPct val="0"/>
        </a:spcAft>
        <a:buClr>
          <a:srgbClr val="004482"/>
        </a:buClr>
        <a:buFont typeface="Wingdings 3" pitchFamily="18" charset="2"/>
        <a:buChar char="p"/>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www.creationsbykara.com/favorite-cooking-supplies/"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pxhere.com/en/photo/765659"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piqsels.com/en/public-domain-photo-znsvp"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ctrTitle" idx="4294967295"/>
          </p:nvPr>
        </p:nvSpPr>
        <p:spPr>
          <a:xfrm>
            <a:off x="1482563" y="3569370"/>
            <a:ext cx="7591425" cy="425450"/>
          </a:xfrm>
          <a:noFill/>
        </p:spPr>
        <p:txBody>
          <a:bodyPr/>
          <a:lstStyle/>
          <a:p>
            <a:pPr eaLnBrk="1" hangingPunct="1">
              <a:lnSpc>
                <a:spcPct val="80000"/>
              </a:lnSpc>
            </a:pPr>
            <a:br>
              <a:rPr lang="en-US" sz="2000" dirty="0">
                <a:solidFill>
                  <a:srgbClr val="15658D"/>
                </a:solidFill>
              </a:rPr>
            </a:br>
            <a:r>
              <a:rPr lang="en-US" sz="3200" dirty="0">
                <a:solidFill>
                  <a:srgbClr val="15658D"/>
                </a:solidFill>
              </a:rPr>
              <a:t>Chapter 1: Evaluating Transactions</a:t>
            </a:r>
          </a:p>
        </p:txBody>
      </p:sp>
    </p:spTree>
    <p:extLst>
      <p:ext uri="{BB962C8B-B14F-4D97-AF65-F5344CB8AC3E}">
        <p14:creationId xmlns:p14="http://schemas.microsoft.com/office/powerpoint/2010/main" val="233022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0"/>
            <a:ext cx="8292305" cy="1462882"/>
          </a:xfrm>
        </p:spPr>
        <p:txBody>
          <a:bodyPr/>
          <a:lstStyle/>
          <a:p>
            <a:pPr>
              <a:buNone/>
            </a:pPr>
            <a:r>
              <a:rPr lang="en-US" sz="2000" b="0" dirty="0"/>
              <a:t>The company purchases $500 of supplies and $1,000 of furniture on account</a:t>
            </a:r>
          </a:p>
        </p:txBody>
      </p:sp>
      <p:sp>
        <p:nvSpPr>
          <p:cNvPr id="4" name="Slide Number Placeholder 3"/>
          <p:cNvSpPr>
            <a:spLocks noGrp="1"/>
          </p:cNvSpPr>
          <p:nvPr>
            <p:ph type="sldNum" sz="quarter" idx="11"/>
          </p:nvPr>
        </p:nvSpPr>
        <p:spPr/>
        <p:txBody>
          <a:bodyPr/>
          <a:lstStyle/>
          <a:p>
            <a:pPr>
              <a:defRPr/>
            </a:pPr>
            <a:fld id="{BC020082-E8BF-48E4-8CDA-745C76391993}" type="slidenum">
              <a:rPr lang="en-US" altLang="en-US" smtClean="0"/>
              <a:pPr>
                <a:defRPr/>
              </a:pPr>
              <a:t>10</a:t>
            </a:fld>
            <a:endParaRPr lang="en-US" altLang="en-US"/>
          </a:p>
        </p:txBody>
      </p:sp>
      <p:sp>
        <p:nvSpPr>
          <p:cNvPr id="7" name="TextBox 6">
            <a:extLst>
              <a:ext uri="{FF2B5EF4-FFF2-40B4-BE49-F238E27FC236}">
                <a16:creationId xmlns:a16="http://schemas.microsoft.com/office/drawing/2014/main" id="{B4A905A1-2C44-4D31-ACC9-90943C21304F}"/>
              </a:ext>
            </a:extLst>
          </p:cNvPr>
          <p:cNvSpPr txBox="1"/>
          <p:nvPr/>
        </p:nvSpPr>
        <p:spPr>
          <a:xfrm>
            <a:off x="777081" y="1380570"/>
            <a:ext cx="6248400" cy="439287"/>
          </a:xfrm>
          <a:prstGeom prst="rect">
            <a:avLst/>
          </a:prstGeom>
          <a:noFill/>
        </p:spPr>
        <p:txBody>
          <a:bodyPr wrap="square">
            <a:spAutoFit/>
          </a:bodyPr>
          <a:lstStyle/>
          <a:p>
            <a:pPr algn="ctr">
              <a:buNone/>
            </a:pPr>
            <a:r>
              <a:rPr lang="en-US" sz="2000" dirty="0"/>
              <a:t>Assets  =  Liabilities + Owner’s Equity</a:t>
            </a:r>
          </a:p>
        </p:txBody>
      </p:sp>
      <p:graphicFrame>
        <p:nvGraphicFramePr>
          <p:cNvPr id="13" name="Table 13">
            <a:extLst>
              <a:ext uri="{FF2B5EF4-FFF2-40B4-BE49-F238E27FC236}">
                <a16:creationId xmlns:a16="http://schemas.microsoft.com/office/drawing/2014/main" id="{C2D5B1EE-F027-4DB3-95A8-C9711ACCBB7F}"/>
              </a:ext>
            </a:extLst>
          </p:cNvPr>
          <p:cNvGraphicFramePr>
            <a:graphicFrameLocks noGrp="1"/>
          </p:cNvGraphicFramePr>
          <p:nvPr/>
        </p:nvGraphicFramePr>
        <p:xfrm>
          <a:off x="379413" y="1819928"/>
          <a:ext cx="6217710" cy="1112520"/>
        </p:xfrm>
        <a:graphic>
          <a:graphicData uri="http://schemas.openxmlformats.org/drawingml/2006/table">
            <a:tbl>
              <a:tblPr firstRow="1" bandRow="1">
                <a:tableStyleId>{5940675A-B579-460E-94D1-54222C63F5DA}</a:tableStyleId>
              </a:tblPr>
              <a:tblGrid>
                <a:gridCol w="2072570">
                  <a:extLst>
                    <a:ext uri="{9D8B030D-6E8A-4147-A177-3AD203B41FA5}">
                      <a16:colId xmlns:a16="http://schemas.microsoft.com/office/drawing/2014/main" val="3183033593"/>
                    </a:ext>
                  </a:extLst>
                </a:gridCol>
                <a:gridCol w="2072570">
                  <a:extLst>
                    <a:ext uri="{9D8B030D-6E8A-4147-A177-3AD203B41FA5}">
                      <a16:colId xmlns:a16="http://schemas.microsoft.com/office/drawing/2014/main" val="675483355"/>
                    </a:ext>
                  </a:extLst>
                </a:gridCol>
                <a:gridCol w="2072570">
                  <a:extLst>
                    <a:ext uri="{9D8B030D-6E8A-4147-A177-3AD203B41FA5}">
                      <a16:colId xmlns:a16="http://schemas.microsoft.com/office/drawing/2014/main" val="245901318"/>
                    </a:ext>
                  </a:extLst>
                </a:gridCol>
              </a:tblGrid>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96834948"/>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10957921"/>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78102480"/>
                  </a:ext>
                </a:extLst>
              </a:tr>
            </a:tbl>
          </a:graphicData>
        </a:graphic>
      </p:graphicFrame>
      <p:pic>
        <p:nvPicPr>
          <p:cNvPr id="5" name="Picture 4">
            <a:extLst>
              <a:ext uri="{FF2B5EF4-FFF2-40B4-BE49-F238E27FC236}">
                <a16:creationId xmlns:a16="http://schemas.microsoft.com/office/drawing/2014/main" id="{ECC980BB-263F-4841-AA3C-77D836E27A20}"/>
              </a:ext>
            </a:extLst>
          </p:cNvPr>
          <p:cNvPicPr>
            <a:picLocks noChangeAspect="1"/>
          </p:cNvPicPr>
          <p:nvPr/>
        </p:nvPicPr>
        <p:blipFill rotWithShape="1">
          <a:blip r:embed="rId3"/>
          <a:srcRect t="31304"/>
          <a:stretch/>
        </p:blipFill>
        <p:spPr>
          <a:xfrm>
            <a:off x="1081881" y="5983420"/>
            <a:ext cx="6239746" cy="582433"/>
          </a:xfrm>
          <a:prstGeom prst="rect">
            <a:avLst/>
          </a:prstGeom>
        </p:spPr>
      </p:pic>
      <p:pic>
        <p:nvPicPr>
          <p:cNvPr id="12" name="Picture 11" descr="Graphical user interface&#10;&#10;Description automatically generated with low confidence">
            <a:extLst>
              <a:ext uri="{FF2B5EF4-FFF2-40B4-BE49-F238E27FC236}">
                <a16:creationId xmlns:a16="http://schemas.microsoft.com/office/drawing/2014/main" id="{203757A4-9CC8-4B76-BF59-F0658188CF8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0881" y="4958743"/>
            <a:ext cx="6877050" cy="1743075"/>
          </a:xfrm>
          <a:prstGeom prst="rect">
            <a:avLst/>
          </a:prstGeom>
        </p:spPr>
      </p:pic>
      <p:sp>
        <p:nvSpPr>
          <p:cNvPr id="14" name="TextBox 13">
            <a:extLst>
              <a:ext uri="{FF2B5EF4-FFF2-40B4-BE49-F238E27FC236}">
                <a16:creationId xmlns:a16="http://schemas.microsoft.com/office/drawing/2014/main" id="{B20575AF-0041-4B7A-A9AE-CE6FF8459642}"/>
              </a:ext>
            </a:extLst>
          </p:cNvPr>
          <p:cNvSpPr txBox="1"/>
          <p:nvPr/>
        </p:nvSpPr>
        <p:spPr>
          <a:xfrm>
            <a:off x="929481" y="4943502"/>
            <a:ext cx="6877050" cy="248401"/>
          </a:xfrm>
          <a:prstGeom prst="rect">
            <a:avLst/>
          </a:prstGeom>
          <a:noFill/>
        </p:spPr>
        <p:txBody>
          <a:bodyPr wrap="square" rtlCol="0">
            <a:spAutoFit/>
          </a:bodyPr>
          <a:lstStyle/>
          <a:p>
            <a:r>
              <a:rPr lang="en-US" sz="900">
                <a:hlinkClick r:id="rId5" tooltip="http://www.creationsbykara.com/favorite-cooking-supplies/"/>
              </a:rPr>
              <a:t>This Photo</a:t>
            </a:r>
            <a:r>
              <a:rPr lang="en-US" sz="900"/>
              <a:t> by Unknown Author is licensed under </a:t>
            </a:r>
            <a:r>
              <a:rPr lang="en-US" sz="900">
                <a:hlinkClick r:id="rId6" tooltip="https://creativecommons.org/licenses/by-nc-nd/3.0/"/>
              </a:rPr>
              <a:t>CC BY-NC-ND</a:t>
            </a:r>
            <a:endParaRPr lang="en-US" sz="900"/>
          </a:p>
        </p:txBody>
      </p:sp>
    </p:spTree>
    <p:extLst>
      <p:ext uri="{BB962C8B-B14F-4D97-AF65-F5344CB8AC3E}">
        <p14:creationId xmlns:p14="http://schemas.microsoft.com/office/powerpoint/2010/main" val="1626583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0"/>
            <a:ext cx="8292305" cy="1462882"/>
          </a:xfrm>
        </p:spPr>
        <p:txBody>
          <a:bodyPr/>
          <a:lstStyle/>
          <a:p>
            <a:pPr>
              <a:buNone/>
            </a:pPr>
            <a:r>
              <a:rPr lang="en-US" sz="2000" b="0" dirty="0"/>
              <a:t>Nathan’s Donut School opens for business, and on its first day earns $850. As of now, the company only accepts cash payments.</a:t>
            </a:r>
          </a:p>
        </p:txBody>
      </p:sp>
      <p:sp>
        <p:nvSpPr>
          <p:cNvPr id="4" name="Slide Number Placeholder 3"/>
          <p:cNvSpPr>
            <a:spLocks noGrp="1"/>
          </p:cNvSpPr>
          <p:nvPr>
            <p:ph type="sldNum" sz="quarter" idx="11"/>
          </p:nvPr>
        </p:nvSpPr>
        <p:spPr/>
        <p:txBody>
          <a:bodyPr/>
          <a:lstStyle/>
          <a:p>
            <a:pPr>
              <a:defRPr/>
            </a:pPr>
            <a:fld id="{BC020082-E8BF-48E4-8CDA-745C76391993}" type="slidenum">
              <a:rPr lang="en-US" altLang="en-US" smtClean="0"/>
              <a:pPr>
                <a:defRPr/>
              </a:pPr>
              <a:t>11</a:t>
            </a:fld>
            <a:endParaRPr lang="en-US" altLang="en-US"/>
          </a:p>
        </p:txBody>
      </p:sp>
      <p:sp>
        <p:nvSpPr>
          <p:cNvPr id="7" name="TextBox 6">
            <a:extLst>
              <a:ext uri="{FF2B5EF4-FFF2-40B4-BE49-F238E27FC236}">
                <a16:creationId xmlns:a16="http://schemas.microsoft.com/office/drawing/2014/main" id="{B4A905A1-2C44-4D31-ACC9-90943C21304F}"/>
              </a:ext>
            </a:extLst>
          </p:cNvPr>
          <p:cNvSpPr txBox="1"/>
          <p:nvPr/>
        </p:nvSpPr>
        <p:spPr>
          <a:xfrm>
            <a:off x="777081" y="1380570"/>
            <a:ext cx="6248400" cy="439287"/>
          </a:xfrm>
          <a:prstGeom prst="rect">
            <a:avLst/>
          </a:prstGeom>
          <a:noFill/>
        </p:spPr>
        <p:txBody>
          <a:bodyPr wrap="square">
            <a:spAutoFit/>
          </a:bodyPr>
          <a:lstStyle/>
          <a:p>
            <a:pPr algn="ctr">
              <a:buNone/>
            </a:pPr>
            <a:r>
              <a:rPr lang="en-US" sz="2000" dirty="0"/>
              <a:t>Assets  =  Liabilities + Owner’s Equity</a:t>
            </a:r>
          </a:p>
        </p:txBody>
      </p:sp>
      <p:graphicFrame>
        <p:nvGraphicFramePr>
          <p:cNvPr id="13" name="Table 13">
            <a:extLst>
              <a:ext uri="{FF2B5EF4-FFF2-40B4-BE49-F238E27FC236}">
                <a16:creationId xmlns:a16="http://schemas.microsoft.com/office/drawing/2014/main" id="{C2D5B1EE-F027-4DB3-95A8-C9711ACCBB7F}"/>
              </a:ext>
            </a:extLst>
          </p:cNvPr>
          <p:cNvGraphicFramePr>
            <a:graphicFrameLocks noGrp="1"/>
          </p:cNvGraphicFramePr>
          <p:nvPr/>
        </p:nvGraphicFramePr>
        <p:xfrm>
          <a:off x="379413" y="1819928"/>
          <a:ext cx="6217710" cy="1112520"/>
        </p:xfrm>
        <a:graphic>
          <a:graphicData uri="http://schemas.openxmlformats.org/drawingml/2006/table">
            <a:tbl>
              <a:tblPr firstRow="1" bandRow="1">
                <a:tableStyleId>{5940675A-B579-460E-94D1-54222C63F5DA}</a:tableStyleId>
              </a:tblPr>
              <a:tblGrid>
                <a:gridCol w="2072570">
                  <a:extLst>
                    <a:ext uri="{9D8B030D-6E8A-4147-A177-3AD203B41FA5}">
                      <a16:colId xmlns:a16="http://schemas.microsoft.com/office/drawing/2014/main" val="3183033593"/>
                    </a:ext>
                  </a:extLst>
                </a:gridCol>
                <a:gridCol w="2072570">
                  <a:extLst>
                    <a:ext uri="{9D8B030D-6E8A-4147-A177-3AD203B41FA5}">
                      <a16:colId xmlns:a16="http://schemas.microsoft.com/office/drawing/2014/main" val="675483355"/>
                    </a:ext>
                  </a:extLst>
                </a:gridCol>
                <a:gridCol w="2072570">
                  <a:extLst>
                    <a:ext uri="{9D8B030D-6E8A-4147-A177-3AD203B41FA5}">
                      <a16:colId xmlns:a16="http://schemas.microsoft.com/office/drawing/2014/main" val="245901318"/>
                    </a:ext>
                  </a:extLst>
                </a:gridCol>
              </a:tblGrid>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96834948"/>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10957921"/>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78102480"/>
                  </a:ext>
                </a:extLst>
              </a:tr>
            </a:tbl>
          </a:graphicData>
        </a:graphic>
      </p:graphicFrame>
      <p:pic>
        <p:nvPicPr>
          <p:cNvPr id="6" name="Picture 5">
            <a:extLst>
              <a:ext uri="{FF2B5EF4-FFF2-40B4-BE49-F238E27FC236}">
                <a16:creationId xmlns:a16="http://schemas.microsoft.com/office/drawing/2014/main" id="{21BB178D-07C2-4555-A977-085328F359B6}"/>
              </a:ext>
            </a:extLst>
          </p:cNvPr>
          <p:cNvPicPr>
            <a:picLocks noChangeAspect="1"/>
          </p:cNvPicPr>
          <p:nvPr/>
        </p:nvPicPr>
        <p:blipFill>
          <a:blip r:embed="rId3"/>
          <a:stretch>
            <a:fillRect/>
          </a:stretch>
        </p:blipFill>
        <p:spPr>
          <a:xfrm>
            <a:off x="831557" y="5307819"/>
            <a:ext cx="6803853" cy="704348"/>
          </a:xfrm>
          <a:prstGeom prst="rect">
            <a:avLst/>
          </a:prstGeom>
        </p:spPr>
      </p:pic>
      <p:pic>
        <p:nvPicPr>
          <p:cNvPr id="18" name="Picture 17" descr="A shelf is filled with donuts&#10;&#10;Description automatically generated with low confidence">
            <a:extLst>
              <a:ext uri="{FF2B5EF4-FFF2-40B4-BE49-F238E27FC236}">
                <a16:creationId xmlns:a16="http://schemas.microsoft.com/office/drawing/2014/main" id="{2CF8B98C-8376-43AD-9A0D-79EC4FEA263D}"/>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69609"/>
          <a:stretch/>
        </p:blipFill>
        <p:spPr>
          <a:xfrm>
            <a:off x="451049" y="3318233"/>
            <a:ext cx="8424464" cy="1920240"/>
          </a:xfrm>
          <a:prstGeom prst="rect">
            <a:avLst/>
          </a:prstGeom>
        </p:spPr>
      </p:pic>
    </p:spTree>
    <p:extLst>
      <p:ext uri="{BB962C8B-B14F-4D97-AF65-F5344CB8AC3E}">
        <p14:creationId xmlns:p14="http://schemas.microsoft.com/office/powerpoint/2010/main" val="1981516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Transactions</a:t>
            </a:r>
          </a:p>
        </p:txBody>
      </p:sp>
      <p:sp>
        <p:nvSpPr>
          <p:cNvPr id="3" name="Content Placeholder 2"/>
          <p:cNvSpPr>
            <a:spLocks noGrp="1"/>
          </p:cNvSpPr>
          <p:nvPr>
            <p:ph idx="1"/>
          </p:nvPr>
        </p:nvSpPr>
        <p:spPr/>
        <p:txBody>
          <a:bodyPr/>
          <a:lstStyle/>
          <a:p>
            <a:r>
              <a:rPr lang="en-US" dirty="0"/>
              <a:t>To calculate account balances, combine the impact of every transaction</a:t>
            </a:r>
          </a:p>
          <a:p>
            <a:pPr marL="0" indent="0">
              <a:buNone/>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BC020082-E8BF-48E4-8CDA-745C76391993}" type="slidenum">
              <a:rPr lang="en-US" altLang="en-US" smtClean="0"/>
              <a:pPr>
                <a:defRPr/>
              </a:pPr>
              <a:t>12</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28" y="3416118"/>
            <a:ext cx="8405768" cy="762000"/>
          </a:xfrm>
          <a:prstGeom prst="rect">
            <a:avLst/>
          </a:prstGeom>
          <a:ln>
            <a:solidFill>
              <a:schemeClr val="tx1"/>
            </a:solidFill>
          </a:ln>
        </p:spPr>
      </p:pic>
    </p:spTree>
    <p:extLst>
      <p:ext uri="{BB962C8B-B14F-4D97-AF65-F5344CB8AC3E}">
        <p14:creationId xmlns:p14="http://schemas.microsoft.com/office/powerpoint/2010/main" val="4157076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How Companies Handle the Sale of a Product</a:t>
            </a:r>
          </a:p>
        </p:txBody>
      </p:sp>
      <p:sp>
        <p:nvSpPr>
          <p:cNvPr id="3" name="Content Placeholder 2"/>
          <p:cNvSpPr>
            <a:spLocks noGrp="1"/>
          </p:cNvSpPr>
          <p:nvPr>
            <p:ph idx="1"/>
          </p:nvPr>
        </p:nvSpPr>
        <p:spPr/>
        <p:txBody>
          <a:bodyPr/>
          <a:lstStyle/>
          <a:p>
            <a:r>
              <a:rPr lang="en-US" dirty="0"/>
              <a:t>Recorded by using two sets of accounts</a:t>
            </a:r>
          </a:p>
          <a:p>
            <a:pPr lvl="1">
              <a:buFont typeface="Wingdings" panose="05000000000000000000" pitchFamily="2" charset="2"/>
              <a:buChar char="Ø"/>
            </a:pPr>
            <a:r>
              <a:rPr lang="en-US" dirty="0"/>
              <a:t>Company must both remove the inventory from its books and add the revenue earned to its books</a:t>
            </a:r>
          </a:p>
          <a:p>
            <a:pPr marL="935037" lvl="2" indent="0">
              <a:buNone/>
            </a:pPr>
            <a:r>
              <a:rPr lang="en-US" dirty="0"/>
              <a:t>      Revenue</a:t>
            </a:r>
          </a:p>
          <a:p>
            <a:pPr marL="935037" lvl="2" indent="0">
              <a:buNone/>
            </a:pPr>
            <a:r>
              <a:rPr lang="en-US" dirty="0"/>
              <a:t>      Cash (or Accounts Receivable)</a:t>
            </a:r>
          </a:p>
          <a:p>
            <a:pPr marL="935037" lvl="2" indent="0">
              <a:buNone/>
            </a:pPr>
            <a:r>
              <a:rPr lang="en-US" dirty="0"/>
              <a:t>      Cost of Goods Sold </a:t>
            </a:r>
            <a:r>
              <a:rPr lang="en-US" sz="1600" dirty="0"/>
              <a:t>(</a:t>
            </a:r>
            <a:r>
              <a:rPr lang="en-US" sz="1200" dirty="0">
                <a:effectLst/>
                <a:latin typeface="Calibri" panose="020F0502020204030204" pitchFamily="34" charset="0"/>
                <a:ea typeface="Times New Roman" panose="02020603050405020304" pitchFamily="18" charset="0"/>
                <a:cs typeface="Arial" panose="020B0604020202020204" pitchFamily="34" charset="0"/>
              </a:rPr>
              <a:t>COGS is not calculated as an expense until products are sold. It also considers the depreciation of assets, money invested in the  business by its owners, and accumulated profits.</a:t>
            </a:r>
            <a:r>
              <a:rPr lang="en-US" sz="1200" dirty="0">
                <a:latin typeface="Calibri" panose="020F0502020204030204" pitchFamily="34" charset="0"/>
                <a:ea typeface="Times New Roman" panose="02020603050405020304" pitchFamily="18" charset="0"/>
                <a:cs typeface="Arial" panose="020B0604020202020204" pitchFamily="34" charset="0"/>
              </a:rPr>
              <a:t>)</a:t>
            </a:r>
            <a:endParaRPr lang="en-US" sz="1600" dirty="0"/>
          </a:p>
          <a:p>
            <a:pPr marL="935037" lvl="2" indent="0">
              <a:buNone/>
            </a:pPr>
            <a:r>
              <a:rPr lang="en-US" dirty="0"/>
              <a:t>      Inventory</a:t>
            </a:r>
          </a:p>
        </p:txBody>
      </p:sp>
      <p:sp>
        <p:nvSpPr>
          <p:cNvPr id="4" name="Slide Number Placeholder 3"/>
          <p:cNvSpPr>
            <a:spLocks noGrp="1"/>
          </p:cNvSpPr>
          <p:nvPr>
            <p:ph type="sldNum" sz="quarter" idx="11"/>
          </p:nvPr>
        </p:nvSpPr>
        <p:spPr/>
        <p:txBody>
          <a:bodyPr/>
          <a:lstStyle/>
          <a:p>
            <a:pPr>
              <a:defRPr/>
            </a:pPr>
            <a:fld id="{BC020082-E8BF-48E4-8CDA-745C76391993}" type="slidenum">
              <a:rPr lang="en-US" altLang="en-US" smtClean="0"/>
              <a:pPr>
                <a:defRPr/>
              </a:pPr>
              <a:t>13</a:t>
            </a:fld>
            <a:endParaRPr lang="en-US" altLang="en-US"/>
          </a:p>
        </p:txBody>
      </p:sp>
      <p:pic>
        <p:nvPicPr>
          <p:cNvPr id="2050" name="Picture 2" descr="C:\Users\Alex Henderson\AppData\Local\Microsoft\Windows\Temporary Internet Files\Content.IE5\IHIWOG22\MC900432676[1].png"/>
          <p:cNvPicPr>
            <a:picLocks noChangeAspect="1" noChangeArrowheads="1"/>
          </p:cNvPicPr>
          <p:nvPr/>
        </p:nvPicPr>
        <p:blipFill>
          <a:blip r:embed="rId3" cstate="print">
            <a:duotone>
              <a:prstClr val="black"/>
              <a:srgbClr val="00FF00">
                <a:tint val="45000"/>
                <a:satMod val="400000"/>
              </a:srgbClr>
            </a:duotone>
            <a:extLst>
              <a:ext uri="{28A0092B-C50C-407E-A947-70E740481C1C}">
                <a14:useLocalDpi xmlns:a14="http://schemas.microsoft.com/office/drawing/2010/main" val="0"/>
              </a:ext>
            </a:extLst>
          </a:blip>
          <a:srcRect/>
          <a:stretch>
            <a:fillRect/>
          </a:stretch>
        </p:blipFill>
        <p:spPr bwMode="auto">
          <a:xfrm>
            <a:off x="1258851" y="2768368"/>
            <a:ext cx="578743" cy="503339"/>
          </a:xfrm>
          <a:prstGeom prst="rect">
            <a:avLst/>
          </a:prstGeom>
          <a:noFill/>
        </p:spPr>
      </p:pic>
      <p:pic>
        <p:nvPicPr>
          <p:cNvPr id="7" name="Picture 2" descr="C:\Users\Alex Henderson\AppData\Local\Microsoft\Windows\Temporary Internet Files\Content.IE5\IHIWOG22\MC900432676[1].png"/>
          <p:cNvPicPr>
            <a:picLocks noChangeAspect="1" noChangeArrowheads="1"/>
          </p:cNvPicPr>
          <p:nvPr/>
        </p:nvPicPr>
        <p:blipFill>
          <a:blip r:embed="rId3" cstate="print">
            <a:duotone>
              <a:prstClr val="black"/>
              <a:srgbClr val="00FF00">
                <a:tint val="45000"/>
                <a:satMod val="400000"/>
              </a:srgbClr>
            </a:duotone>
            <a:extLst>
              <a:ext uri="{28A0092B-C50C-407E-A947-70E740481C1C}">
                <a14:useLocalDpi xmlns:a14="http://schemas.microsoft.com/office/drawing/2010/main" val="0"/>
              </a:ext>
            </a:extLst>
          </a:blip>
          <a:srcRect/>
          <a:stretch>
            <a:fillRect/>
          </a:stretch>
        </p:blipFill>
        <p:spPr bwMode="auto">
          <a:xfrm>
            <a:off x="1244378" y="3271707"/>
            <a:ext cx="578743" cy="5033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lex Henderson\AppData\Local\Microsoft\Windows\Temporary Internet Files\Content.IE5\IHIWOG22\MC900432676[1].png"/>
          <p:cNvPicPr>
            <a:picLocks noChangeAspect="1" noChangeArrowheads="1"/>
          </p:cNvPicPr>
          <p:nvPr/>
        </p:nvPicPr>
        <p:blipFill>
          <a:blip r:embed="rId3" cstate="print">
            <a:duotone>
              <a:prstClr val="black"/>
              <a:srgbClr val="00FF00">
                <a:tint val="45000"/>
                <a:satMod val="400000"/>
              </a:srgbClr>
            </a:duotone>
            <a:extLst>
              <a:ext uri="{28A0092B-C50C-407E-A947-70E740481C1C}">
                <a14:useLocalDpi xmlns:a14="http://schemas.microsoft.com/office/drawing/2010/main" val="0"/>
              </a:ext>
            </a:extLst>
          </a:blip>
          <a:srcRect/>
          <a:stretch>
            <a:fillRect/>
          </a:stretch>
        </p:blipFill>
        <p:spPr bwMode="auto">
          <a:xfrm>
            <a:off x="1242942" y="3775046"/>
            <a:ext cx="578743" cy="5033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lex Henderson\AppData\Local\Microsoft\Windows\Temporary Internet Files\Content.IE5\IHIWOG22\MC900432676[1].png"/>
          <p:cNvPicPr>
            <a:picLocks noChangeAspect="1" noChangeArrowheads="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flipV="1">
            <a:off x="1242941" y="4587081"/>
            <a:ext cx="578743" cy="50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960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7A0C12-A34F-4BB3-81CF-4A7F7413F272}"/>
              </a:ext>
            </a:extLst>
          </p:cNvPr>
          <p:cNvSpPr>
            <a:spLocks noGrp="1"/>
          </p:cNvSpPr>
          <p:nvPr>
            <p:ph type="sldNum" sz="quarter" idx="11"/>
          </p:nvPr>
        </p:nvSpPr>
        <p:spPr/>
        <p:txBody>
          <a:bodyPr/>
          <a:lstStyle/>
          <a:p>
            <a:pPr>
              <a:defRPr/>
            </a:pPr>
            <a:fld id="{E6FA14E0-DDA8-4820-96A7-F6B711A5B19E}" type="slidenum">
              <a:rPr lang="en-US" altLang="en-US" smtClean="0"/>
              <a:pPr>
                <a:defRPr/>
              </a:pPr>
              <a:t>14</a:t>
            </a:fld>
            <a:endParaRPr lang="en-US" altLang="en-US"/>
          </a:p>
        </p:txBody>
      </p:sp>
      <p:pic>
        <p:nvPicPr>
          <p:cNvPr id="4" name="Picture 3">
            <a:extLst>
              <a:ext uri="{FF2B5EF4-FFF2-40B4-BE49-F238E27FC236}">
                <a16:creationId xmlns:a16="http://schemas.microsoft.com/office/drawing/2014/main" id="{08874DB9-2AED-4BF1-A6E8-2E8D735902E2}"/>
              </a:ext>
            </a:extLst>
          </p:cNvPr>
          <p:cNvPicPr>
            <a:picLocks noChangeAspect="1"/>
          </p:cNvPicPr>
          <p:nvPr/>
        </p:nvPicPr>
        <p:blipFill>
          <a:blip r:embed="rId2"/>
          <a:stretch>
            <a:fillRect/>
          </a:stretch>
        </p:blipFill>
        <p:spPr>
          <a:xfrm>
            <a:off x="2562726" y="290856"/>
            <a:ext cx="4201111" cy="6458851"/>
          </a:xfrm>
          <a:prstGeom prst="rect">
            <a:avLst/>
          </a:prstGeom>
        </p:spPr>
      </p:pic>
      <p:sp>
        <p:nvSpPr>
          <p:cNvPr id="5" name="Rectangle 4">
            <a:extLst>
              <a:ext uri="{FF2B5EF4-FFF2-40B4-BE49-F238E27FC236}">
                <a16:creationId xmlns:a16="http://schemas.microsoft.com/office/drawing/2014/main" id="{F8506B4B-47AA-415B-B4FC-561CA32C9866}"/>
              </a:ext>
            </a:extLst>
          </p:cNvPr>
          <p:cNvSpPr/>
          <p:nvPr/>
        </p:nvSpPr>
        <p:spPr bwMode="auto">
          <a:xfrm>
            <a:off x="5272881" y="929481"/>
            <a:ext cx="1524000" cy="579120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3508" tIns="46754" rIns="93508" bIns="46754" numCol="1" rtlCol="0" anchor="t" anchorCtr="0" compatLnSpc="1">
            <a:prstTxWarp prst="textNoShape">
              <a:avLst/>
            </a:prstTxWarp>
          </a:bodyPr>
          <a:lstStyle/>
          <a:p>
            <a:pPr marL="0" marR="0" indent="0" algn="l" defTabSz="935038" rtl="0" eaLnBrk="1" fontAlgn="base" latinLnBrk="0" hangingPunct="1">
              <a:lnSpc>
                <a:spcPct val="125000"/>
              </a:lnSpc>
              <a:spcBef>
                <a:spcPct val="25000"/>
              </a:spcBef>
              <a:spcAft>
                <a:spcPct val="0"/>
              </a:spcAft>
              <a:buClr>
                <a:srgbClr val="3399FF"/>
              </a:buClr>
              <a:buSzPct val="100000"/>
              <a:buFont typeface="Times New Roman" pitchFamily="18" charset="0"/>
              <a:buChar char="•"/>
              <a:tabLst/>
            </a:pPr>
            <a:endParaRPr kumimoji="0" lang="en-US" sz="1600" b="1" i="0" u="none" strike="noStrike" cap="none" normalizeH="0" baseline="0">
              <a:solidFill>
                <a:srgbClr val="004482"/>
              </a:solidFill>
              <a:effectLst/>
              <a:latin typeface="Arial" charset="0"/>
            </a:endParaRPr>
          </a:p>
        </p:txBody>
      </p:sp>
    </p:spTree>
    <p:extLst>
      <p:ext uri="{BB962C8B-B14F-4D97-AF65-F5344CB8AC3E}">
        <p14:creationId xmlns:p14="http://schemas.microsoft.com/office/powerpoint/2010/main" val="32495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ctrTitle" idx="4294967295"/>
          </p:nvPr>
        </p:nvSpPr>
        <p:spPr>
          <a:xfrm>
            <a:off x="1499341" y="3414319"/>
            <a:ext cx="7591425" cy="538556"/>
          </a:xfrm>
          <a:noFill/>
        </p:spPr>
        <p:txBody>
          <a:bodyPr/>
          <a:lstStyle/>
          <a:p>
            <a:pPr eaLnBrk="1" hangingPunct="1">
              <a:lnSpc>
                <a:spcPct val="80000"/>
              </a:lnSpc>
            </a:pPr>
            <a:br>
              <a:rPr lang="en-US" sz="2000" dirty="0">
                <a:solidFill>
                  <a:srgbClr val="15658D"/>
                </a:solidFill>
              </a:rPr>
            </a:br>
            <a:r>
              <a:rPr lang="en-US" sz="3200" dirty="0">
                <a:solidFill>
                  <a:srgbClr val="15658D"/>
                </a:solidFill>
              </a:rPr>
              <a:t>Chapter 1: Evaluating Transactions</a:t>
            </a:r>
          </a:p>
        </p:txBody>
      </p:sp>
    </p:spTree>
    <p:extLst>
      <p:ext uri="{BB962C8B-B14F-4D97-AF65-F5344CB8AC3E}">
        <p14:creationId xmlns:p14="http://schemas.microsoft.com/office/powerpoint/2010/main" val="138213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title"/>
          </p:nvPr>
        </p:nvSpPr>
        <p:spPr/>
        <p:txBody>
          <a:bodyPr/>
          <a:lstStyle/>
          <a:p>
            <a:pPr eaLnBrk="1" hangingPunct="1"/>
            <a:r>
              <a:rPr lang="en-US"/>
              <a:t>Learning </a:t>
            </a:r>
            <a:r>
              <a:rPr lang="en-US" dirty="0"/>
              <a:t>Objectives</a:t>
            </a:r>
          </a:p>
        </p:txBody>
      </p:sp>
      <p:sp>
        <p:nvSpPr>
          <p:cNvPr id="4100" name="Rectangle 7"/>
          <p:cNvSpPr>
            <a:spLocks noGrp="1" noChangeArrowheads="1"/>
          </p:cNvSpPr>
          <p:nvPr>
            <p:ph idx="1"/>
          </p:nvPr>
        </p:nvSpPr>
        <p:spPr>
          <a:xfrm>
            <a:off x="384298" y="1384348"/>
            <a:ext cx="8512175" cy="4470400"/>
          </a:xfrm>
        </p:spPr>
        <p:txBody>
          <a:bodyPr/>
          <a:lstStyle/>
          <a:p>
            <a:pPr eaLnBrk="1" hangingPunct="1"/>
            <a:r>
              <a:rPr lang="en-US" dirty="0">
                <a:latin typeface="Arial" pitchFamily="34" charset="0"/>
                <a:cs typeface="Arial" pitchFamily="34" charset="0"/>
              </a:rPr>
              <a:t>After studying this chapter, you will be able to:</a:t>
            </a:r>
          </a:p>
          <a:p>
            <a:pPr lvl="1" eaLnBrk="1" hangingPunct="1">
              <a:buFont typeface="Wingdings" pitchFamily="2" charset="2"/>
              <a:buChar char="Ø"/>
            </a:pPr>
            <a:r>
              <a:rPr lang="en-US" dirty="0">
                <a:latin typeface="Arial" pitchFamily="34" charset="0"/>
                <a:cs typeface="Arial" pitchFamily="34" charset="0"/>
              </a:rPr>
              <a:t>Understand the accounting equation</a:t>
            </a:r>
          </a:p>
          <a:p>
            <a:pPr lvl="1" eaLnBrk="1" hangingPunct="1">
              <a:buFont typeface="Wingdings" pitchFamily="2" charset="2"/>
              <a:buChar char="Ø"/>
            </a:pPr>
            <a:r>
              <a:rPr lang="en-US" dirty="0">
                <a:latin typeface="Arial" pitchFamily="34" charset="0"/>
                <a:cs typeface="Arial" pitchFamily="34" charset="0"/>
              </a:rPr>
              <a:t>Differentiate between account types</a:t>
            </a:r>
          </a:p>
          <a:p>
            <a:pPr lvl="1" eaLnBrk="1" hangingPunct="1">
              <a:buFont typeface="Wingdings" pitchFamily="2" charset="2"/>
              <a:buChar char="Ø"/>
            </a:pPr>
            <a:r>
              <a:rPr lang="en-US" dirty="0">
                <a:latin typeface="Arial" pitchFamily="34" charset="0"/>
                <a:cs typeface="Arial" pitchFamily="34" charset="0"/>
              </a:rPr>
              <a:t>Evaluate a transaction</a:t>
            </a:r>
          </a:p>
          <a:p>
            <a:pPr lvl="1" eaLnBrk="1" hangingPunct="1">
              <a:buFont typeface="Wingdings" pitchFamily="2" charset="2"/>
              <a:buChar char="Ø"/>
            </a:pPr>
            <a:r>
              <a:rPr lang="en-US" dirty="0">
                <a:latin typeface="Arial" pitchFamily="34" charset="0"/>
                <a:cs typeface="Arial" pitchFamily="34" charset="0"/>
              </a:rPr>
              <a:t>Convey transaction details</a:t>
            </a:r>
          </a:p>
        </p:txBody>
      </p:sp>
      <p:sp>
        <p:nvSpPr>
          <p:cNvPr id="4098" name="Slide Number Placeholder 4"/>
          <p:cNvSpPr>
            <a:spLocks noGrp="1"/>
          </p:cNvSpPr>
          <p:nvPr>
            <p:ph type="sldNum" sz="quarter" idx="11"/>
          </p:nvPr>
        </p:nvSpPr>
        <p:spPr>
          <a:noFill/>
        </p:spPr>
        <p:txBody>
          <a:bodyPr/>
          <a:lstStyle/>
          <a:p>
            <a:pPr defTabSz="935038"/>
            <a:fld id="{824663E0-9424-48C2-9D2F-A291A4C899D2}" type="slidenum">
              <a:rPr lang="en-US" altLang="en-US" smtClean="0"/>
              <a:pPr defTabSz="935038"/>
              <a:t>2</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Accounting Equation</a:t>
            </a:r>
          </a:p>
        </p:txBody>
      </p:sp>
      <p:sp>
        <p:nvSpPr>
          <p:cNvPr id="3" name="Content Placeholder 2"/>
          <p:cNvSpPr>
            <a:spLocks noGrp="1"/>
          </p:cNvSpPr>
          <p:nvPr>
            <p:ph idx="1"/>
          </p:nvPr>
        </p:nvSpPr>
        <p:spPr>
          <a:xfrm>
            <a:off x="371121" y="1375470"/>
            <a:ext cx="8453284" cy="4412933"/>
          </a:xfrm>
        </p:spPr>
        <p:txBody>
          <a:bodyPr/>
          <a:lstStyle/>
          <a:p>
            <a:endParaRPr lang="en-US" dirty="0">
              <a:latin typeface="Arial" pitchFamily="34" charset="0"/>
              <a:cs typeface="Arial" pitchFamily="34" charset="0"/>
            </a:endParaRPr>
          </a:p>
          <a:p>
            <a:endParaRPr lang="en-US" dirty="0">
              <a:latin typeface="Arial" pitchFamily="34" charset="0"/>
              <a:cs typeface="Arial" pitchFamily="34" charset="0"/>
            </a:endParaRPr>
          </a:p>
          <a:p>
            <a:r>
              <a:rPr lang="en-US" b="1" dirty="0">
                <a:latin typeface="Arial" pitchFamily="34" charset="0"/>
                <a:cs typeface="Arial" pitchFamily="34" charset="0"/>
              </a:rPr>
              <a:t>Assets: </a:t>
            </a:r>
            <a:r>
              <a:rPr lang="en-US" dirty="0">
                <a:latin typeface="Arial" pitchFamily="34" charset="0"/>
                <a:cs typeface="Arial" pitchFamily="34" charset="0"/>
              </a:rPr>
              <a:t>Items of value within a business</a:t>
            </a:r>
          </a:p>
          <a:p>
            <a:r>
              <a:rPr lang="en-US" b="1" dirty="0">
                <a:latin typeface="Arial" pitchFamily="34" charset="0"/>
                <a:cs typeface="Arial" pitchFamily="34" charset="0"/>
              </a:rPr>
              <a:t>Liabilities: </a:t>
            </a:r>
            <a:r>
              <a:rPr lang="en-US" dirty="0">
                <a:latin typeface="Arial" pitchFamily="34" charset="0"/>
                <a:cs typeface="Arial" pitchFamily="34" charset="0"/>
              </a:rPr>
              <a:t>The portion of assets that are owed to entities outside the business</a:t>
            </a:r>
          </a:p>
          <a:p>
            <a:r>
              <a:rPr lang="en-US" b="1" dirty="0">
                <a:latin typeface="Arial" pitchFamily="34" charset="0"/>
                <a:cs typeface="Arial" pitchFamily="34" charset="0"/>
              </a:rPr>
              <a:t>Owner’s Equity: </a:t>
            </a:r>
            <a:r>
              <a:rPr lang="en-US" dirty="0">
                <a:latin typeface="Arial" pitchFamily="34" charset="0"/>
                <a:cs typeface="Arial" pitchFamily="34" charset="0"/>
              </a:rPr>
              <a:t>The portion of assets that are not owed to entities outside the business</a:t>
            </a:r>
          </a:p>
        </p:txBody>
      </p:sp>
      <p:sp>
        <p:nvSpPr>
          <p:cNvPr id="4" name="Slide Number Placeholder 3"/>
          <p:cNvSpPr>
            <a:spLocks noGrp="1"/>
          </p:cNvSpPr>
          <p:nvPr>
            <p:ph type="sldNum" sz="quarter" idx="11"/>
          </p:nvPr>
        </p:nvSpPr>
        <p:spPr/>
        <p:txBody>
          <a:bodyPr/>
          <a:lstStyle/>
          <a:p>
            <a:pPr>
              <a:defRPr/>
            </a:pPr>
            <a:fld id="{BC020082-E8BF-48E4-8CDA-745C76391993}" type="slidenum">
              <a:rPr lang="en-US" altLang="en-US" smtClean="0"/>
              <a:pPr>
                <a:defRPr/>
              </a:pPr>
              <a:t>3</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643" y="1668062"/>
            <a:ext cx="6391275" cy="533400"/>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Different Business Types</a:t>
            </a:r>
          </a:p>
        </p:txBody>
      </p:sp>
      <p:sp>
        <p:nvSpPr>
          <p:cNvPr id="3" name="Content Placeholder 2"/>
          <p:cNvSpPr>
            <a:spLocks noGrp="1"/>
          </p:cNvSpPr>
          <p:nvPr>
            <p:ph idx="1"/>
          </p:nvPr>
        </p:nvSpPr>
        <p:spPr/>
        <p:txBody>
          <a:bodyPr/>
          <a:lstStyle/>
          <a:p>
            <a:r>
              <a:rPr lang="en-US" sz="2400" b="1" dirty="0"/>
              <a:t>Sole Proprietorship:</a:t>
            </a:r>
            <a:r>
              <a:rPr lang="en-US" sz="2400" dirty="0"/>
              <a:t> Owned by one individual</a:t>
            </a:r>
          </a:p>
          <a:p>
            <a:pPr lvl="1">
              <a:buFont typeface="Wingdings" panose="05000000000000000000" pitchFamily="2" charset="2"/>
              <a:buChar char="Ø"/>
            </a:pPr>
            <a:r>
              <a:rPr lang="en-US" sz="2200" dirty="0"/>
              <a:t>Profits are only taxed once on owner’s personal tax return</a:t>
            </a:r>
          </a:p>
          <a:p>
            <a:r>
              <a:rPr lang="en-US" sz="2400" b="1" dirty="0"/>
              <a:t>Partnership: </a:t>
            </a:r>
            <a:r>
              <a:rPr lang="en-US" sz="2400" dirty="0"/>
              <a:t>Owned by two or more individuals</a:t>
            </a:r>
          </a:p>
          <a:p>
            <a:pPr lvl="1">
              <a:buFont typeface="Wingdings" panose="05000000000000000000" pitchFamily="2" charset="2"/>
              <a:buChar char="Ø"/>
            </a:pPr>
            <a:r>
              <a:rPr lang="en-US" sz="2200" dirty="0"/>
              <a:t>Profits taxed once; decisions must be agreed upon and profits shared</a:t>
            </a:r>
          </a:p>
          <a:p>
            <a:r>
              <a:rPr lang="en-US" sz="2400" b="1" dirty="0"/>
              <a:t>Corporation</a:t>
            </a:r>
            <a:r>
              <a:rPr lang="en-US" sz="2200" b="1" dirty="0"/>
              <a:t>:</a:t>
            </a:r>
            <a:r>
              <a:rPr lang="en-US" sz="2200" dirty="0"/>
              <a:t> </a:t>
            </a:r>
            <a:r>
              <a:rPr lang="en-US" sz="2400" dirty="0"/>
              <a:t>Issues shares of its stock and can be either public or private</a:t>
            </a:r>
          </a:p>
          <a:p>
            <a:pPr lvl="1">
              <a:buFont typeface="Wingdings" panose="05000000000000000000" pitchFamily="2" charset="2"/>
              <a:buChar char="Ø"/>
            </a:pPr>
            <a:r>
              <a:rPr lang="en-US" sz="2200" dirty="0"/>
              <a:t>Double-taxed, once on business tax return, and again on owner’s personal tax returns</a:t>
            </a:r>
          </a:p>
          <a:p>
            <a:pPr lvl="1"/>
            <a:endParaRPr lang="en-US" sz="2200" dirty="0"/>
          </a:p>
          <a:p>
            <a:pPr lvl="1"/>
            <a:endParaRPr lang="en-US" sz="2200" dirty="0"/>
          </a:p>
        </p:txBody>
      </p:sp>
      <p:sp>
        <p:nvSpPr>
          <p:cNvPr id="4" name="Slide Number Placeholder 3"/>
          <p:cNvSpPr>
            <a:spLocks noGrp="1"/>
          </p:cNvSpPr>
          <p:nvPr>
            <p:ph type="sldNum" sz="quarter" idx="11"/>
          </p:nvPr>
        </p:nvSpPr>
        <p:spPr/>
        <p:txBody>
          <a:bodyPr/>
          <a:lstStyle/>
          <a:p>
            <a:pPr>
              <a:defRPr/>
            </a:pPr>
            <a:fld id="{BC020082-E8BF-48E4-8CDA-745C76391993}" type="slidenum">
              <a:rPr lang="en-US" altLang="en-US" smtClean="0"/>
              <a:pPr>
                <a:defRPr/>
              </a:pPr>
              <a:t>4</a:t>
            </a:fld>
            <a:endParaRPr lang="en-US" altLang="en-US"/>
          </a:p>
        </p:txBody>
      </p:sp>
    </p:spTree>
    <p:extLst>
      <p:ext uri="{BB962C8B-B14F-4D97-AF65-F5344CB8AC3E}">
        <p14:creationId xmlns:p14="http://schemas.microsoft.com/office/powerpoint/2010/main" val="73343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Using Account Names and Descriptions</a:t>
            </a:r>
          </a:p>
        </p:txBody>
      </p:sp>
      <p:sp>
        <p:nvSpPr>
          <p:cNvPr id="4" name="Slide Number Placeholder 3"/>
          <p:cNvSpPr>
            <a:spLocks noGrp="1"/>
          </p:cNvSpPr>
          <p:nvPr>
            <p:ph type="sldNum" sz="quarter" idx="11"/>
          </p:nvPr>
        </p:nvSpPr>
        <p:spPr/>
        <p:txBody>
          <a:bodyPr/>
          <a:lstStyle/>
          <a:p>
            <a:pPr>
              <a:defRPr/>
            </a:pPr>
            <a:fld id="{BC020082-E8BF-48E4-8CDA-745C76391993}" type="slidenum">
              <a:rPr lang="en-US" altLang="en-US" smtClean="0"/>
              <a:pPr>
                <a:defRPr/>
              </a:pPr>
              <a:t>5</a:t>
            </a:fld>
            <a:endParaRPr lang="en-US" altLang="en-US"/>
          </a:p>
        </p:txBody>
      </p:sp>
      <p:sp>
        <p:nvSpPr>
          <p:cNvPr id="9" name="TextBox 8"/>
          <p:cNvSpPr txBox="1"/>
          <p:nvPr/>
        </p:nvSpPr>
        <p:spPr>
          <a:xfrm>
            <a:off x="4412609" y="1166070"/>
            <a:ext cx="184731" cy="369845"/>
          </a:xfrm>
          <a:prstGeom prst="rect">
            <a:avLst/>
          </a:prstGeom>
          <a:noFill/>
        </p:spPr>
        <p:txBody>
          <a:bodyPr wrap="none" rtlCol="0">
            <a:spAutoFit/>
          </a:bodyPr>
          <a:lstStyle/>
          <a:p>
            <a:pPr>
              <a:buNone/>
            </a:pPr>
            <a:endParaRPr lang="en-US" dirty="0"/>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212517393"/>
              </p:ext>
            </p:extLst>
          </p:nvPr>
        </p:nvGraphicFramePr>
        <p:xfrm>
          <a:off x="1319151" y="1024783"/>
          <a:ext cx="6696930" cy="4936368"/>
        </p:xfrm>
        <a:graphic>
          <a:graphicData uri="http://schemas.openxmlformats.org/drawingml/2006/table">
            <a:tbl>
              <a:tblPr firstRow="1" bandRow="1">
                <a:tableStyleId>{5C22544A-7EE6-4342-B048-85BDC9FD1C3A}</a:tableStyleId>
              </a:tblPr>
              <a:tblGrid>
                <a:gridCol w="2232310">
                  <a:extLst>
                    <a:ext uri="{9D8B030D-6E8A-4147-A177-3AD203B41FA5}">
                      <a16:colId xmlns:a16="http://schemas.microsoft.com/office/drawing/2014/main" val="20000"/>
                    </a:ext>
                  </a:extLst>
                </a:gridCol>
                <a:gridCol w="2232310">
                  <a:extLst>
                    <a:ext uri="{9D8B030D-6E8A-4147-A177-3AD203B41FA5}">
                      <a16:colId xmlns:a16="http://schemas.microsoft.com/office/drawing/2014/main" val="20001"/>
                    </a:ext>
                  </a:extLst>
                </a:gridCol>
                <a:gridCol w="2232310">
                  <a:extLst>
                    <a:ext uri="{9D8B030D-6E8A-4147-A177-3AD203B41FA5}">
                      <a16:colId xmlns:a16="http://schemas.microsoft.com/office/drawing/2014/main" val="20002"/>
                    </a:ext>
                  </a:extLst>
                </a:gridCol>
              </a:tblGrid>
              <a:tr h="544656">
                <a:tc>
                  <a:txBody>
                    <a:bodyPr/>
                    <a:lstStyle/>
                    <a:p>
                      <a:r>
                        <a:rPr lang="en-US" sz="1800" dirty="0"/>
                        <a:t>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800" dirty="0"/>
                        <a:t>Liabilities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800" dirty="0"/>
                        <a:t>Owner’s Equity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44656">
                <a:tc>
                  <a:txBody>
                    <a:bodyPr/>
                    <a:lstStyle/>
                    <a:p>
                      <a:r>
                        <a:rPr lang="en-US" sz="1600" dirty="0"/>
                        <a:t>Cash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r>
                        <a:rPr lang="en-US" sz="1600" dirty="0"/>
                        <a:t>Accounts Payable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r>
                        <a:rPr lang="en-US" sz="1600" dirty="0"/>
                        <a:t>Sales Revenue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99FF"/>
                    </a:solidFill>
                  </a:tcPr>
                </a:tc>
                <a:extLst>
                  <a:ext uri="{0D108BD9-81ED-4DB2-BD59-A6C34878D82A}">
                    <a16:rowId xmlns:a16="http://schemas.microsoft.com/office/drawing/2014/main" val="10001"/>
                  </a:ext>
                </a:extLst>
              </a:tr>
              <a:tr h="544656">
                <a:tc>
                  <a:txBody>
                    <a:bodyPr/>
                    <a:lstStyle/>
                    <a:p>
                      <a:r>
                        <a:rPr lang="en-US" sz="1600" dirty="0"/>
                        <a:t>Accounts</a:t>
                      </a:r>
                      <a:r>
                        <a:rPr lang="en-US" sz="1600" baseline="0" dirty="0"/>
                        <a:t> Receivable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r>
                        <a:rPr lang="en-US" sz="1600" dirty="0"/>
                        <a:t>Notes Payable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r>
                        <a:rPr lang="en-US" sz="1600" dirty="0"/>
                        <a:t>Service Revenue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10002"/>
                  </a:ext>
                </a:extLst>
              </a:tr>
              <a:tr h="544656">
                <a:tc>
                  <a:txBody>
                    <a:bodyPr/>
                    <a:lstStyle/>
                    <a:p>
                      <a:r>
                        <a:rPr lang="en-US" sz="1600" dirty="0"/>
                        <a:t>Supplies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r>
                        <a:rPr lang="en-US" sz="1600" dirty="0"/>
                        <a:t>Salaries Payable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p>
                      <a:r>
                        <a:rPr lang="en-US" sz="1600" dirty="0"/>
                        <a:t>Rent Expense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10003"/>
                  </a:ext>
                </a:extLst>
              </a:tr>
              <a:tr h="544656">
                <a:tc>
                  <a:txBody>
                    <a:bodyPr/>
                    <a:lstStyle/>
                    <a:p>
                      <a:r>
                        <a:rPr lang="en-US" sz="1600" dirty="0"/>
                        <a:t>Prepaid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r>
                        <a:rPr lang="en-US" sz="1600" dirty="0"/>
                        <a:t>Unearned</a:t>
                      </a:r>
                      <a:r>
                        <a:rPr lang="en-US" sz="1600" baseline="0" dirty="0"/>
                        <a:t> Revenue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r>
                        <a:rPr lang="en-US" sz="1600" dirty="0"/>
                        <a:t>Utilities Expense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10004"/>
                  </a:ext>
                </a:extLst>
              </a:tr>
              <a:tr h="544656">
                <a:tc>
                  <a:txBody>
                    <a:bodyPr/>
                    <a:lstStyle/>
                    <a:p>
                      <a:r>
                        <a:rPr lang="en-US" sz="1600" dirty="0"/>
                        <a:t>Inventory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r>
                        <a:rPr lang="en-US" sz="1600" dirty="0"/>
                        <a:t>Mortgage Payable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r>
                        <a:rPr lang="en-US" sz="1600" dirty="0"/>
                        <a:t>Telephone Expense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10005"/>
                  </a:ext>
                </a:extLst>
              </a:tr>
              <a:tr h="544656">
                <a:tc>
                  <a:txBody>
                    <a:bodyPr/>
                    <a:lstStyle/>
                    <a:p>
                      <a:r>
                        <a:rPr lang="en-US" sz="1600" dirty="0"/>
                        <a:t>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r>
                        <a:rPr lang="en-US" sz="1600" dirty="0"/>
                        <a:t>John Doe, Capital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10006"/>
                  </a:ext>
                </a:extLst>
              </a:tr>
              <a:tr h="544656">
                <a:tc>
                  <a:txBody>
                    <a:bodyPr/>
                    <a:lstStyle/>
                    <a:p>
                      <a:r>
                        <a:rPr lang="en-US" sz="1600" dirty="0"/>
                        <a:t>Buildings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r>
                        <a:rPr lang="en-US" sz="1600" dirty="0"/>
                        <a:t>John Doe, Drawing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10007"/>
                  </a:ext>
                </a:extLst>
              </a:tr>
              <a:tr h="556245">
                <a:tc>
                  <a:txBody>
                    <a:bodyPr/>
                    <a:lstStyle/>
                    <a:p>
                      <a:r>
                        <a:rPr lang="en-US" sz="1600" dirty="0"/>
                        <a:t>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10008"/>
                  </a:ext>
                </a:extLst>
              </a:tr>
            </a:tbl>
          </a:graphicData>
        </a:graphic>
      </p:graphicFrame>
      <p:sp>
        <p:nvSpPr>
          <p:cNvPr id="16" name="TextBox 15"/>
          <p:cNvSpPr txBox="1"/>
          <p:nvPr/>
        </p:nvSpPr>
        <p:spPr>
          <a:xfrm>
            <a:off x="1319152" y="6184227"/>
            <a:ext cx="7263649" cy="677621"/>
          </a:xfrm>
          <a:prstGeom prst="rect">
            <a:avLst/>
          </a:prstGeom>
          <a:solidFill>
            <a:schemeClr val="bg1"/>
          </a:solidFill>
        </p:spPr>
        <p:txBody>
          <a:bodyPr wrap="square" rtlCol="0">
            <a:spAutoFit/>
          </a:bodyPr>
          <a:lstStyle/>
          <a:p>
            <a:pPr>
              <a:buNone/>
            </a:pPr>
            <a:r>
              <a:rPr lang="en-US" i="1" dirty="0">
                <a:solidFill>
                  <a:srgbClr val="660066"/>
                </a:solidFill>
              </a:rPr>
              <a:t>TIP!</a:t>
            </a:r>
            <a:r>
              <a:rPr lang="en-US" i="1" dirty="0">
                <a:solidFill>
                  <a:srgbClr val="003300"/>
                </a:solidFill>
              </a:rPr>
              <a:t> </a:t>
            </a:r>
            <a:r>
              <a:rPr lang="en-US" i="1" dirty="0"/>
              <a:t>Different</a:t>
            </a:r>
            <a:r>
              <a:rPr lang="en-US" i="1" dirty="0">
                <a:solidFill>
                  <a:schemeClr val="tx1"/>
                </a:solidFill>
              </a:rPr>
              <a:t> </a:t>
            </a:r>
            <a:r>
              <a:rPr lang="en-US" i="1" dirty="0"/>
              <a:t>companies use many different account names. These are the most common.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150582" y="1973464"/>
            <a:ext cx="8512175" cy="1798347"/>
          </a:xfrm>
          <a:prstGeom prst="rect">
            <a:avLst/>
          </a:prstGeom>
          <a:noFill/>
          <a:ln w="9525">
            <a:noFill/>
            <a:miter lim="800000"/>
            <a:headEnd/>
            <a:tailEnd/>
          </a:ln>
        </p:spPr>
        <p:txBody>
          <a:bodyPr vert="horz" wrap="square" lIns="93508" tIns="46754" rIns="93508" bIns="46754" numCol="1" anchor="t" anchorCtr="0" compatLnSpc="1">
            <a:prstTxWarp prst="textNoShape">
              <a:avLst/>
            </a:prstTxWarp>
          </a:bodyPr>
          <a:lstStyle>
            <a:lvl1pPr marL="350838" indent="-350838" algn="l" defTabSz="935038" rtl="0" eaLnBrk="0" fontAlgn="base" hangingPunct="0">
              <a:lnSpc>
                <a:spcPct val="125000"/>
              </a:lnSpc>
              <a:spcBef>
                <a:spcPct val="25000"/>
              </a:spcBef>
              <a:spcAft>
                <a:spcPct val="0"/>
              </a:spcAft>
              <a:buClr>
                <a:srgbClr val="15658D"/>
              </a:buClr>
              <a:buSzPct val="80000"/>
              <a:buFont typeface="Wingdings 2" pitchFamily="18" charset="2"/>
              <a:buChar char="¢"/>
              <a:defRPr sz="2600">
                <a:solidFill>
                  <a:schemeClr val="tx1"/>
                </a:solidFill>
                <a:latin typeface="+mn-lt"/>
                <a:ea typeface="+mn-ea"/>
                <a:cs typeface="+mn-cs"/>
              </a:defRPr>
            </a:lvl1pPr>
            <a:lvl2pPr marL="760413" indent="-292100" algn="l" defTabSz="935038" rtl="0" eaLnBrk="0" fontAlgn="base" hangingPunct="0">
              <a:lnSpc>
                <a:spcPct val="125000"/>
              </a:lnSpc>
              <a:spcBef>
                <a:spcPct val="25000"/>
              </a:spcBef>
              <a:spcAft>
                <a:spcPct val="0"/>
              </a:spcAft>
              <a:buClr>
                <a:srgbClr val="15658D"/>
              </a:buClr>
              <a:buSzPct val="80000"/>
              <a:buFont typeface="Wingdings 3" pitchFamily="18" charset="2"/>
              <a:buChar char="p"/>
              <a:defRPr sz="2400">
                <a:solidFill>
                  <a:schemeClr val="tx1"/>
                </a:solidFill>
                <a:latin typeface="+mn-lt"/>
              </a:defRPr>
            </a:lvl2pPr>
            <a:lvl3pPr marL="1168400" indent="-233363" algn="l" defTabSz="935038" rtl="0" eaLnBrk="0" fontAlgn="base" hangingPunct="0">
              <a:lnSpc>
                <a:spcPct val="125000"/>
              </a:lnSpc>
              <a:spcBef>
                <a:spcPct val="25000"/>
              </a:spcBef>
              <a:spcAft>
                <a:spcPct val="0"/>
              </a:spcAft>
              <a:buClr>
                <a:srgbClr val="15658D"/>
              </a:buClr>
              <a:buSzPct val="80000"/>
              <a:buFont typeface="Wingdings" pitchFamily="2" charset="2"/>
              <a:buChar char="u"/>
              <a:defRPr sz="2200">
                <a:solidFill>
                  <a:schemeClr val="tx1"/>
                </a:solidFill>
                <a:latin typeface="+mn-lt"/>
              </a:defRPr>
            </a:lvl3pPr>
            <a:lvl4pPr marL="1636713" indent="-233363" algn="l" defTabSz="935038" rtl="0" eaLnBrk="0" fontAlgn="base" hangingPunct="0">
              <a:lnSpc>
                <a:spcPct val="125000"/>
              </a:lnSpc>
              <a:spcBef>
                <a:spcPct val="25000"/>
              </a:spcBef>
              <a:spcAft>
                <a:spcPct val="0"/>
              </a:spcAft>
              <a:buClr>
                <a:srgbClr val="15658D"/>
              </a:buClr>
              <a:buSzPct val="80000"/>
              <a:buFont typeface="Wingdings 2" pitchFamily="18" charset="2"/>
              <a:buChar char="¢"/>
              <a:defRPr sz="2200">
                <a:solidFill>
                  <a:schemeClr val="tx1"/>
                </a:solidFill>
                <a:latin typeface="+mn-lt"/>
              </a:defRPr>
            </a:lvl4pPr>
            <a:lvl5pPr marL="2105025" indent="-234950" algn="l" defTabSz="935038" rtl="0" eaLnBrk="0" fontAlgn="base" hangingPunct="0">
              <a:lnSpc>
                <a:spcPct val="125000"/>
              </a:lnSpc>
              <a:spcBef>
                <a:spcPct val="25000"/>
              </a:spcBef>
              <a:spcAft>
                <a:spcPct val="0"/>
              </a:spcAft>
              <a:buClr>
                <a:srgbClr val="15658D"/>
              </a:buClr>
              <a:buFont typeface="Wingdings 3" pitchFamily="18" charset="2"/>
              <a:buChar char="p"/>
              <a:defRPr sz="2200">
                <a:solidFill>
                  <a:schemeClr val="tx1"/>
                </a:solidFill>
                <a:latin typeface="+mn-lt"/>
              </a:defRPr>
            </a:lvl5pPr>
            <a:lvl6pPr marL="2562225" indent="-234950" algn="l" defTabSz="935038" rtl="0" fontAlgn="base">
              <a:lnSpc>
                <a:spcPct val="125000"/>
              </a:lnSpc>
              <a:spcBef>
                <a:spcPct val="25000"/>
              </a:spcBef>
              <a:spcAft>
                <a:spcPct val="0"/>
              </a:spcAft>
              <a:buClr>
                <a:srgbClr val="004482"/>
              </a:buClr>
              <a:buFont typeface="Wingdings 3" pitchFamily="18" charset="2"/>
              <a:buChar char="p"/>
              <a:defRPr sz="2200">
                <a:solidFill>
                  <a:schemeClr val="tx1"/>
                </a:solidFill>
                <a:latin typeface="+mn-lt"/>
              </a:defRPr>
            </a:lvl6pPr>
            <a:lvl7pPr marL="3019425" indent="-234950" algn="l" defTabSz="935038" rtl="0" fontAlgn="base">
              <a:lnSpc>
                <a:spcPct val="125000"/>
              </a:lnSpc>
              <a:spcBef>
                <a:spcPct val="25000"/>
              </a:spcBef>
              <a:spcAft>
                <a:spcPct val="0"/>
              </a:spcAft>
              <a:buClr>
                <a:srgbClr val="004482"/>
              </a:buClr>
              <a:buFont typeface="Wingdings 3" pitchFamily="18" charset="2"/>
              <a:buChar char="p"/>
              <a:defRPr sz="2200">
                <a:solidFill>
                  <a:schemeClr val="tx1"/>
                </a:solidFill>
                <a:latin typeface="+mn-lt"/>
              </a:defRPr>
            </a:lvl7pPr>
            <a:lvl8pPr marL="3476625" indent="-234950" algn="l" defTabSz="935038" rtl="0" fontAlgn="base">
              <a:lnSpc>
                <a:spcPct val="125000"/>
              </a:lnSpc>
              <a:spcBef>
                <a:spcPct val="25000"/>
              </a:spcBef>
              <a:spcAft>
                <a:spcPct val="0"/>
              </a:spcAft>
              <a:buClr>
                <a:srgbClr val="004482"/>
              </a:buClr>
              <a:buFont typeface="Wingdings 3" pitchFamily="18" charset="2"/>
              <a:buChar char="p"/>
              <a:defRPr sz="2200">
                <a:solidFill>
                  <a:schemeClr val="tx1"/>
                </a:solidFill>
                <a:latin typeface="+mn-lt"/>
              </a:defRPr>
            </a:lvl8pPr>
            <a:lvl9pPr marL="3933825" indent="-234950" algn="l" defTabSz="935038" rtl="0" fontAlgn="base">
              <a:lnSpc>
                <a:spcPct val="125000"/>
              </a:lnSpc>
              <a:spcBef>
                <a:spcPct val="25000"/>
              </a:spcBef>
              <a:spcAft>
                <a:spcPct val="0"/>
              </a:spcAft>
              <a:buClr>
                <a:srgbClr val="004482"/>
              </a:buClr>
              <a:buFont typeface="Wingdings 3" pitchFamily="18" charset="2"/>
              <a:buChar char="p"/>
              <a:defRPr sz="2200">
                <a:solidFill>
                  <a:schemeClr val="tx1"/>
                </a:solidFill>
                <a:latin typeface="+mn-lt"/>
              </a:defRPr>
            </a:lvl9pPr>
          </a:lstStyle>
          <a:p>
            <a:pPr marL="0" indent="0">
              <a:buNone/>
            </a:pPr>
            <a:r>
              <a:rPr lang="en-US" sz="2400" b="0" kern="0" dirty="0">
                <a:latin typeface="Arial" pitchFamily="34" charset="0"/>
                <a:cs typeface="Arial" pitchFamily="34" charset="0"/>
              </a:rPr>
              <a:t>	</a:t>
            </a:r>
            <a:endParaRPr lang="en-US" sz="2400" b="0" kern="0" dirty="0">
              <a:solidFill>
                <a:srgbClr val="004482"/>
              </a:solidFill>
              <a:latin typeface="Arial" pitchFamily="34" charset="0"/>
              <a:cs typeface="Arial" pitchFamily="34" charset="0"/>
            </a:endParaRPr>
          </a:p>
        </p:txBody>
      </p:sp>
      <p:sp>
        <p:nvSpPr>
          <p:cNvPr id="2" name="Title 1"/>
          <p:cNvSpPr>
            <a:spLocks noGrp="1"/>
          </p:cNvSpPr>
          <p:nvPr>
            <p:ph type="title"/>
          </p:nvPr>
        </p:nvSpPr>
        <p:spPr>
          <a:xfrm>
            <a:off x="333375" y="-1"/>
            <a:ext cx="8292305" cy="1610027"/>
          </a:xfrm>
        </p:spPr>
        <p:txBody>
          <a:bodyPr/>
          <a:lstStyle/>
          <a:p>
            <a:r>
              <a:rPr lang="en-US" sz="3200" dirty="0"/>
              <a:t>Evaluating or analyzing a Transaction</a:t>
            </a:r>
          </a:p>
        </p:txBody>
      </p:sp>
      <p:sp>
        <p:nvSpPr>
          <p:cNvPr id="4" name="Slide Number Placeholder 3"/>
          <p:cNvSpPr>
            <a:spLocks noGrp="1"/>
          </p:cNvSpPr>
          <p:nvPr>
            <p:ph type="sldNum" sz="quarter" idx="11"/>
          </p:nvPr>
        </p:nvSpPr>
        <p:spPr/>
        <p:txBody>
          <a:bodyPr/>
          <a:lstStyle/>
          <a:p>
            <a:pPr>
              <a:defRPr/>
            </a:pPr>
            <a:fld id="{BC020082-E8BF-48E4-8CDA-745C76391993}" type="slidenum">
              <a:rPr lang="en-US" altLang="en-US" smtClean="0"/>
              <a:pPr>
                <a:defRPr/>
              </a:pPr>
              <a:t>6</a:t>
            </a:fld>
            <a:endParaRPr lang="en-US" altLang="en-US"/>
          </a:p>
        </p:txBody>
      </p:sp>
      <p:sp>
        <p:nvSpPr>
          <p:cNvPr id="3" name="TextBox 2"/>
          <p:cNvSpPr txBox="1"/>
          <p:nvPr/>
        </p:nvSpPr>
        <p:spPr>
          <a:xfrm>
            <a:off x="379413" y="5882481"/>
            <a:ext cx="8881610" cy="1077218"/>
          </a:xfrm>
          <a:prstGeom prst="rect">
            <a:avLst/>
          </a:prstGeom>
          <a:solidFill>
            <a:schemeClr val="bg1"/>
          </a:solidFill>
        </p:spPr>
        <p:txBody>
          <a:bodyPr wrap="square" rtlCol="0">
            <a:spAutoFit/>
          </a:bodyPr>
          <a:lstStyle/>
          <a:p>
            <a:pPr>
              <a:buNone/>
            </a:pPr>
            <a:r>
              <a:rPr lang="en-US" i="1" kern="0" dirty="0">
                <a:solidFill>
                  <a:srgbClr val="660066"/>
                </a:solidFill>
                <a:latin typeface="Arial" pitchFamily="34" charset="0"/>
                <a:cs typeface="Arial" pitchFamily="34" charset="0"/>
              </a:rPr>
              <a:t>TIP!</a:t>
            </a:r>
            <a:r>
              <a:rPr lang="en-US" i="1" kern="0" dirty="0">
                <a:latin typeface="Arial" pitchFamily="34" charset="0"/>
                <a:cs typeface="Arial" pitchFamily="34" charset="0"/>
              </a:rPr>
              <a:t> When a transaction takes place, the concept of double-entry bookkeeping dictates that at least two accounts must be impacted. </a:t>
            </a:r>
          </a:p>
          <a:p>
            <a:endParaRPr lang="en-US" i="1" dirty="0"/>
          </a:p>
        </p:txBody>
      </p:sp>
      <p:sp>
        <p:nvSpPr>
          <p:cNvPr id="5" name="TextBox 4">
            <a:extLst>
              <a:ext uri="{FF2B5EF4-FFF2-40B4-BE49-F238E27FC236}">
                <a16:creationId xmlns:a16="http://schemas.microsoft.com/office/drawing/2014/main" id="{C24A5744-B76C-4643-A429-9CEB884AAE60}"/>
              </a:ext>
            </a:extLst>
          </p:cNvPr>
          <p:cNvSpPr txBox="1"/>
          <p:nvPr/>
        </p:nvSpPr>
        <p:spPr>
          <a:xfrm>
            <a:off x="548480" y="1386681"/>
            <a:ext cx="8077199" cy="404598"/>
          </a:xfrm>
          <a:prstGeom prst="rect">
            <a:avLst/>
          </a:prstGeom>
          <a:noFill/>
        </p:spPr>
        <p:txBody>
          <a:bodyPr wrap="square" rtlCol="0">
            <a:spAutoFit/>
          </a:bodyPr>
          <a:lstStyle/>
          <a:p>
            <a:pPr>
              <a:buNone/>
            </a:pPr>
            <a:r>
              <a:rPr lang="en-US" sz="1800" dirty="0"/>
              <a:t>Phase 1 – Company purchases Furniture with $1,500 cash </a:t>
            </a:r>
          </a:p>
        </p:txBody>
      </p:sp>
      <p:graphicFrame>
        <p:nvGraphicFramePr>
          <p:cNvPr id="10" name="Table 10">
            <a:extLst>
              <a:ext uri="{FF2B5EF4-FFF2-40B4-BE49-F238E27FC236}">
                <a16:creationId xmlns:a16="http://schemas.microsoft.com/office/drawing/2014/main" id="{DB2D026B-C5B4-42E5-83A6-55BBD094EEFD}"/>
              </a:ext>
            </a:extLst>
          </p:cNvPr>
          <p:cNvGraphicFramePr>
            <a:graphicFrameLocks noGrp="1"/>
          </p:cNvGraphicFramePr>
          <p:nvPr>
            <p:extLst>
              <p:ext uri="{D42A27DB-BD31-4B8C-83A1-F6EECF244321}">
                <p14:modId xmlns:p14="http://schemas.microsoft.com/office/powerpoint/2010/main" val="1413714772"/>
              </p:ext>
            </p:extLst>
          </p:nvPr>
        </p:nvGraphicFramePr>
        <p:xfrm>
          <a:off x="663805" y="1958181"/>
          <a:ext cx="7961874" cy="2946400"/>
        </p:xfrm>
        <a:graphic>
          <a:graphicData uri="http://schemas.openxmlformats.org/drawingml/2006/table">
            <a:tbl>
              <a:tblPr firstRow="1" bandRow="1">
                <a:tableStyleId>{7E9639D4-E3E2-4D34-9284-5A2195B3D0D7}</a:tableStyleId>
              </a:tblPr>
              <a:tblGrid>
                <a:gridCol w="2653958">
                  <a:extLst>
                    <a:ext uri="{9D8B030D-6E8A-4147-A177-3AD203B41FA5}">
                      <a16:colId xmlns:a16="http://schemas.microsoft.com/office/drawing/2014/main" val="4030906816"/>
                    </a:ext>
                  </a:extLst>
                </a:gridCol>
                <a:gridCol w="2653958">
                  <a:extLst>
                    <a:ext uri="{9D8B030D-6E8A-4147-A177-3AD203B41FA5}">
                      <a16:colId xmlns:a16="http://schemas.microsoft.com/office/drawing/2014/main" val="3534369762"/>
                    </a:ext>
                  </a:extLst>
                </a:gridCol>
                <a:gridCol w="2653958">
                  <a:extLst>
                    <a:ext uri="{9D8B030D-6E8A-4147-A177-3AD203B41FA5}">
                      <a16:colId xmlns:a16="http://schemas.microsoft.com/office/drawing/2014/main" val="634677806"/>
                    </a:ext>
                  </a:extLst>
                </a:gridCol>
              </a:tblGrid>
              <a:tr h="370840">
                <a:tc>
                  <a:txBody>
                    <a:bodyPr/>
                    <a:lstStyle/>
                    <a:p>
                      <a:r>
                        <a:rPr lang="en-US" sz="1800" kern="0" dirty="0"/>
                        <a:t>Step 1:</a:t>
                      </a:r>
                      <a:endParaRPr lang="en-US" dirty="0"/>
                    </a:p>
                  </a:txBody>
                  <a:tcPr/>
                </a:tc>
                <a:tc>
                  <a:txBody>
                    <a:bodyPr/>
                    <a:lstStyle/>
                    <a:p>
                      <a:r>
                        <a:rPr lang="en-US" sz="1800" kern="0" dirty="0"/>
                        <a:t>Step 2:</a:t>
                      </a:r>
                      <a:endParaRPr lang="en-US" dirty="0"/>
                    </a:p>
                  </a:txBody>
                  <a:tcPr/>
                </a:tc>
                <a:tc>
                  <a:txBody>
                    <a:bodyPr/>
                    <a:lstStyle/>
                    <a:p>
                      <a:r>
                        <a:rPr lang="en-US" sz="1800" kern="0" dirty="0"/>
                        <a:t>Step 3:</a:t>
                      </a:r>
                      <a:endParaRPr lang="en-US" dirty="0"/>
                    </a:p>
                  </a:txBody>
                  <a:tcPr/>
                </a:tc>
                <a:extLst>
                  <a:ext uri="{0D108BD9-81ED-4DB2-BD59-A6C34878D82A}">
                    <a16:rowId xmlns:a16="http://schemas.microsoft.com/office/drawing/2014/main" val="22192352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0" dirty="0"/>
                        <a:t>Determine which accounts have been impacted</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0" dirty="0"/>
                        <a:t>Determine whether the balance in each account has increased or decreased</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0" dirty="0"/>
                        <a:t>Determine by how much each account has been impacted</a:t>
                      </a:r>
                    </a:p>
                    <a:p>
                      <a:endParaRPr lang="en-US" dirty="0"/>
                    </a:p>
                  </a:txBody>
                  <a:tcPr/>
                </a:tc>
                <a:extLst>
                  <a:ext uri="{0D108BD9-81ED-4DB2-BD59-A6C34878D82A}">
                    <a16:rowId xmlns:a16="http://schemas.microsoft.com/office/drawing/2014/main" val="86048453"/>
                  </a:ext>
                </a:extLst>
              </a:tr>
              <a:tr h="370840">
                <a:tc>
                  <a:txBody>
                    <a:bodyPr/>
                    <a:lstStyle/>
                    <a:p>
                      <a:r>
                        <a:rPr lang="en-US" dirty="0"/>
                        <a:t>Accounts Impacted</a:t>
                      </a:r>
                    </a:p>
                  </a:txBody>
                  <a:tcPr/>
                </a:tc>
                <a:tc>
                  <a:txBody>
                    <a:bodyPr/>
                    <a:lstStyle/>
                    <a:p>
                      <a:r>
                        <a:rPr lang="en-US" dirty="0"/>
                        <a:t>Increased or Decrease?</a:t>
                      </a:r>
                    </a:p>
                  </a:txBody>
                  <a:tcPr/>
                </a:tc>
                <a:tc>
                  <a:txBody>
                    <a:bodyPr/>
                    <a:lstStyle/>
                    <a:p>
                      <a:r>
                        <a:rPr lang="en-US" dirty="0"/>
                        <a:t>Amount</a:t>
                      </a:r>
                    </a:p>
                  </a:txBody>
                  <a:tcPr/>
                </a:tc>
                <a:extLst>
                  <a:ext uri="{0D108BD9-81ED-4DB2-BD59-A6C34878D82A}">
                    <a16:rowId xmlns:a16="http://schemas.microsoft.com/office/drawing/2014/main" val="3166825858"/>
                  </a:ext>
                </a:extLst>
              </a:tr>
              <a:tr h="370840">
                <a:tc>
                  <a:txBody>
                    <a:bodyPr/>
                    <a:lstStyle/>
                    <a:p>
                      <a:r>
                        <a:rPr lang="en-US" dirty="0">
                          <a:solidFill>
                            <a:srgbClr val="FFFFFF"/>
                          </a:solidFill>
                        </a:rPr>
                        <a:t>Furniture</a:t>
                      </a:r>
                    </a:p>
                  </a:txBody>
                  <a:tcPr>
                    <a:solidFill>
                      <a:schemeClr val="bg1">
                        <a:lumMod val="95000"/>
                      </a:schemeClr>
                    </a:solidFill>
                  </a:tcPr>
                </a:tc>
                <a:tc>
                  <a:txBody>
                    <a:bodyPr/>
                    <a:lstStyle/>
                    <a:p>
                      <a:r>
                        <a:rPr lang="en-US" dirty="0">
                          <a:solidFill>
                            <a:srgbClr val="FFFFFF"/>
                          </a:solidFill>
                        </a:rPr>
                        <a:t>Increase</a:t>
                      </a:r>
                    </a:p>
                  </a:txBody>
                  <a:tcPr>
                    <a:solidFill>
                      <a:schemeClr val="bg1">
                        <a:lumMod val="95000"/>
                      </a:schemeClr>
                    </a:solidFill>
                  </a:tcPr>
                </a:tc>
                <a:tc>
                  <a:txBody>
                    <a:bodyPr/>
                    <a:lstStyle/>
                    <a:p>
                      <a:r>
                        <a:rPr lang="en-US" dirty="0">
                          <a:solidFill>
                            <a:srgbClr val="FFFFFF"/>
                          </a:solidFill>
                        </a:rPr>
                        <a:t>$1,500</a:t>
                      </a:r>
                    </a:p>
                  </a:txBody>
                  <a:tcPr>
                    <a:solidFill>
                      <a:schemeClr val="bg1">
                        <a:lumMod val="95000"/>
                      </a:schemeClr>
                    </a:solidFill>
                  </a:tcPr>
                </a:tc>
                <a:extLst>
                  <a:ext uri="{0D108BD9-81ED-4DB2-BD59-A6C34878D82A}">
                    <a16:rowId xmlns:a16="http://schemas.microsoft.com/office/drawing/2014/main" val="520000160"/>
                  </a:ext>
                </a:extLst>
              </a:tr>
              <a:tr h="370840">
                <a:tc>
                  <a:txBody>
                    <a:bodyPr/>
                    <a:lstStyle/>
                    <a:p>
                      <a:r>
                        <a:rPr lang="en-US" dirty="0">
                          <a:solidFill>
                            <a:srgbClr val="FFFFFF"/>
                          </a:solidFill>
                        </a:rPr>
                        <a:t>Cash</a:t>
                      </a:r>
                    </a:p>
                  </a:txBody>
                  <a:tcPr>
                    <a:solidFill>
                      <a:schemeClr val="bg1">
                        <a:lumMod val="95000"/>
                      </a:schemeClr>
                    </a:solidFill>
                  </a:tcPr>
                </a:tc>
                <a:tc>
                  <a:txBody>
                    <a:bodyPr/>
                    <a:lstStyle/>
                    <a:p>
                      <a:r>
                        <a:rPr lang="en-US" dirty="0">
                          <a:solidFill>
                            <a:srgbClr val="FFFFFF"/>
                          </a:solidFill>
                        </a:rPr>
                        <a:t>Decrease</a:t>
                      </a:r>
                    </a:p>
                  </a:txBody>
                  <a:tcPr>
                    <a:solidFill>
                      <a:schemeClr val="bg1">
                        <a:lumMod val="95000"/>
                      </a:schemeClr>
                    </a:solidFill>
                  </a:tcPr>
                </a:tc>
                <a:tc>
                  <a:txBody>
                    <a:bodyPr/>
                    <a:lstStyle/>
                    <a:p>
                      <a:r>
                        <a:rPr lang="en-US" dirty="0">
                          <a:solidFill>
                            <a:srgbClr val="FFFFFF"/>
                          </a:solidFill>
                        </a:rPr>
                        <a:t>$1,500</a:t>
                      </a:r>
                    </a:p>
                  </a:txBody>
                  <a:tcPr>
                    <a:solidFill>
                      <a:schemeClr val="bg1">
                        <a:lumMod val="95000"/>
                      </a:schemeClr>
                    </a:solidFill>
                  </a:tcPr>
                </a:tc>
                <a:extLst>
                  <a:ext uri="{0D108BD9-81ED-4DB2-BD59-A6C34878D82A}">
                    <a16:rowId xmlns:a16="http://schemas.microsoft.com/office/drawing/2014/main" val="1338647695"/>
                  </a:ext>
                </a:extLst>
              </a:tr>
            </a:tbl>
          </a:graphicData>
        </a:graphic>
      </p:graphicFrame>
    </p:spTree>
    <p:extLst>
      <p:ext uri="{BB962C8B-B14F-4D97-AF65-F5344CB8AC3E}">
        <p14:creationId xmlns:p14="http://schemas.microsoft.com/office/powerpoint/2010/main" val="3577721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150582" y="1973464"/>
            <a:ext cx="8512175" cy="1798347"/>
          </a:xfrm>
          <a:prstGeom prst="rect">
            <a:avLst/>
          </a:prstGeom>
          <a:noFill/>
          <a:ln w="9525">
            <a:noFill/>
            <a:miter lim="800000"/>
            <a:headEnd/>
            <a:tailEnd/>
          </a:ln>
        </p:spPr>
        <p:txBody>
          <a:bodyPr vert="horz" wrap="square" lIns="93508" tIns="46754" rIns="93508" bIns="46754" numCol="1" anchor="t" anchorCtr="0" compatLnSpc="1">
            <a:prstTxWarp prst="textNoShape">
              <a:avLst/>
            </a:prstTxWarp>
          </a:bodyPr>
          <a:lstStyle>
            <a:lvl1pPr marL="350838" indent="-350838" algn="l" defTabSz="935038" rtl="0" eaLnBrk="0" fontAlgn="base" hangingPunct="0">
              <a:lnSpc>
                <a:spcPct val="125000"/>
              </a:lnSpc>
              <a:spcBef>
                <a:spcPct val="25000"/>
              </a:spcBef>
              <a:spcAft>
                <a:spcPct val="0"/>
              </a:spcAft>
              <a:buClr>
                <a:srgbClr val="15658D"/>
              </a:buClr>
              <a:buSzPct val="80000"/>
              <a:buFont typeface="Wingdings 2" pitchFamily="18" charset="2"/>
              <a:buChar char="¢"/>
              <a:defRPr sz="2600">
                <a:solidFill>
                  <a:schemeClr val="tx1"/>
                </a:solidFill>
                <a:latin typeface="+mn-lt"/>
                <a:ea typeface="+mn-ea"/>
                <a:cs typeface="+mn-cs"/>
              </a:defRPr>
            </a:lvl1pPr>
            <a:lvl2pPr marL="760413" indent="-292100" algn="l" defTabSz="935038" rtl="0" eaLnBrk="0" fontAlgn="base" hangingPunct="0">
              <a:lnSpc>
                <a:spcPct val="125000"/>
              </a:lnSpc>
              <a:spcBef>
                <a:spcPct val="25000"/>
              </a:spcBef>
              <a:spcAft>
                <a:spcPct val="0"/>
              </a:spcAft>
              <a:buClr>
                <a:srgbClr val="15658D"/>
              </a:buClr>
              <a:buSzPct val="80000"/>
              <a:buFont typeface="Wingdings 3" pitchFamily="18" charset="2"/>
              <a:buChar char="p"/>
              <a:defRPr sz="2400">
                <a:solidFill>
                  <a:schemeClr val="tx1"/>
                </a:solidFill>
                <a:latin typeface="+mn-lt"/>
              </a:defRPr>
            </a:lvl2pPr>
            <a:lvl3pPr marL="1168400" indent="-233363" algn="l" defTabSz="935038" rtl="0" eaLnBrk="0" fontAlgn="base" hangingPunct="0">
              <a:lnSpc>
                <a:spcPct val="125000"/>
              </a:lnSpc>
              <a:spcBef>
                <a:spcPct val="25000"/>
              </a:spcBef>
              <a:spcAft>
                <a:spcPct val="0"/>
              </a:spcAft>
              <a:buClr>
                <a:srgbClr val="15658D"/>
              </a:buClr>
              <a:buSzPct val="80000"/>
              <a:buFont typeface="Wingdings" pitchFamily="2" charset="2"/>
              <a:buChar char="u"/>
              <a:defRPr sz="2200">
                <a:solidFill>
                  <a:schemeClr val="tx1"/>
                </a:solidFill>
                <a:latin typeface="+mn-lt"/>
              </a:defRPr>
            </a:lvl3pPr>
            <a:lvl4pPr marL="1636713" indent="-233363" algn="l" defTabSz="935038" rtl="0" eaLnBrk="0" fontAlgn="base" hangingPunct="0">
              <a:lnSpc>
                <a:spcPct val="125000"/>
              </a:lnSpc>
              <a:spcBef>
                <a:spcPct val="25000"/>
              </a:spcBef>
              <a:spcAft>
                <a:spcPct val="0"/>
              </a:spcAft>
              <a:buClr>
                <a:srgbClr val="15658D"/>
              </a:buClr>
              <a:buSzPct val="80000"/>
              <a:buFont typeface="Wingdings 2" pitchFamily="18" charset="2"/>
              <a:buChar char="¢"/>
              <a:defRPr sz="2200">
                <a:solidFill>
                  <a:schemeClr val="tx1"/>
                </a:solidFill>
                <a:latin typeface="+mn-lt"/>
              </a:defRPr>
            </a:lvl4pPr>
            <a:lvl5pPr marL="2105025" indent="-234950" algn="l" defTabSz="935038" rtl="0" eaLnBrk="0" fontAlgn="base" hangingPunct="0">
              <a:lnSpc>
                <a:spcPct val="125000"/>
              </a:lnSpc>
              <a:spcBef>
                <a:spcPct val="25000"/>
              </a:spcBef>
              <a:spcAft>
                <a:spcPct val="0"/>
              </a:spcAft>
              <a:buClr>
                <a:srgbClr val="15658D"/>
              </a:buClr>
              <a:buFont typeface="Wingdings 3" pitchFamily="18" charset="2"/>
              <a:buChar char="p"/>
              <a:defRPr sz="2200">
                <a:solidFill>
                  <a:schemeClr val="tx1"/>
                </a:solidFill>
                <a:latin typeface="+mn-lt"/>
              </a:defRPr>
            </a:lvl5pPr>
            <a:lvl6pPr marL="2562225" indent="-234950" algn="l" defTabSz="935038" rtl="0" fontAlgn="base">
              <a:lnSpc>
                <a:spcPct val="125000"/>
              </a:lnSpc>
              <a:spcBef>
                <a:spcPct val="25000"/>
              </a:spcBef>
              <a:spcAft>
                <a:spcPct val="0"/>
              </a:spcAft>
              <a:buClr>
                <a:srgbClr val="004482"/>
              </a:buClr>
              <a:buFont typeface="Wingdings 3" pitchFamily="18" charset="2"/>
              <a:buChar char="p"/>
              <a:defRPr sz="2200">
                <a:solidFill>
                  <a:schemeClr val="tx1"/>
                </a:solidFill>
                <a:latin typeface="+mn-lt"/>
              </a:defRPr>
            </a:lvl6pPr>
            <a:lvl7pPr marL="3019425" indent="-234950" algn="l" defTabSz="935038" rtl="0" fontAlgn="base">
              <a:lnSpc>
                <a:spcPct val="125000"/>
              </a:lnSpc>
              <a:spcBef>
                <a:spcPct val="25000"/>
              </a:spcBef>
              <a:spcAft>
                <a:spcPct val="0"/>
              </a:spcAft>
              <a:buClr>
                <a:srgbClr val="004482"/>
              </a:buClr>
              <a:buFont typeface="Wingdings 3" pitchFamily="18" charset="2"/>
              <a:buChar char="p"/>
              <a:defRPr sz="2200">
                <a:solidFill>
                  <a:schemeClr val="tx1"/>
                </a:solidFill>
                <a:latin typeface="+mn-lt"/>
              </a:defRPr>
            </a:lvl7pPr>
            <a:lvl8pPr marL="3476625" indent="-234950" algn="l" defTabSz="935038" rtl="0" fontAlgn="base">
              <a:lnSpc>
                <a:spcPct val="125000"/>
              </a:lnSpc>
              <a:spcBef>
                <a:spcPct val="25000"/>
              </a:spcBef>
              <a:spcAft>
                <a:spcPct val="0"/>
              </a:spcAft>
              <a:buClr>
                <a:srgbClr val="004482"/>
              </a:buClr>
              <a:buFont typeface="Wingdings 3" pitchFamily="18" charset="2"/>
              <a:buChar char="p"/>
              <a:defRPr sz="2200">
                <a:solidFill>
                  <a:schemeClr val="tx1"/>
                </a:solidFill>
                <a:latin typeface="+mn-lt"/>
              </a:defRPr>
            </a:lvl8pPr>
            <a:lvl9pPr marL="3933825" indent="-234950" algn="l" defTabSz="935038" rtl="0" fontAlgn="base">
              <a:lnSpc>
                <a:spcPct val="125000"/>
              </a:lnSpc>
              <a:spcBef>
                <a:spcPct val="25000"/>
              </a:spcBef>
              <a:spcAft>
                <a:spcPct val="0"/>
              </a:spcAft>
              <a:buClr>
                <a:srgbClr val="004482"/>
              </a:buClr>
              <a:buFont typeface="Wingdings 3" pitchFamily="18" charset="2"/>
              <a:buChar char="p"/>
              <a:defRPr sz="2200">
                <a:solidFill>
                  <a:schemeClr val="tx1"/>
                </a:solidFill>
                <a:latin typeface="+mn-lt"/>
              </a:defRPr>
            </a:lvl9pPr>
          </a:lstStyle>
          <a:p>
            <a:pPr marL="0" indent="0" algn="ctr">
              <a:buNone/>
            </a:pPr>
            <a:r>
              <a:rPr lang="en-US" sz="2400" dirty="0"/>
              <a:t>Which accounts have been impacted by each transaction, and by how much they have either increased or decreased?</a:t>
            </a:r>
            <a:endParaRPr lang="en-US" sz="2400" b="0" kern="0" dirty="0">
              <a:solidFill>
                <a:srgbClr val="004482"/>
              </a:solidFill>
              <a:latin typeface="Arial" pitchFamily="34" charset="0"/>
              <a:cs typeface="Arial" pitchFamily="34" charset="0"/>
            </a:endParaRPr>
          </a:p>
        </p:txBody>
      </p:sp>
      <p:sp>
        <p:nvSpPr>
          <p:cNvPr id="2" name="Title 1"/>
          <p:cNvSpPr>
            <a:spLocks noGrp="1"/>
          </p:cNvSpPr>
          <p:nvPr>
            <p:ph type="title"/>
          </p:nvPr>
        </p:nvSpPr>
        <p:spPr/>
        <p:txBody>
          <a:bodyPr/>
          <a:lstStyle/>
          <a:p>
            <a:r>
              <a:rPr lang="en-US" sz="3200" dirty="0"/>
              <a:t>Determine which account is impacted</a:t>
            </a:r>
          </a:p>
        </p:txBody>
      </p:sp>
      <p:sp>
        <p:nvSpPr>
          <p:cNvPr id="4" name="Slide Number Placeholder 3"/>
          <p:cNvSpPr>
            <a:spLocks noGrp="1"/>
          </p:cNvSpPr>
          <p:nvPr>
            <p:ph type="sldNum" sz="quarter" idx="11"/>
          </p:nvPr>
        </p:nvSpPr>
        <p:spPr/>
        <p:txBody>
          <a:bodyPr/>
          <a:lstStyle/>
          <a:p>
            <a:pPr>
              <a:defRPr/>
            </a:pPr>
            <a:fld id="{BC020082-E8BF-48E4-8CDA-745C76391993}" type="slidenum">
              <a:rPr lang="en-US" altLang="en-US" smtClean="0"/>
              <a:pPr>
                <a:defRPr/>
              </a:pPr>
              <a:t>7</a:t>
            </a:fld>
            <a:endParaRPr lang="en-US" altLang="en-US"/>
          </a:p>
        </p:txBody>
      </p:sp>
      <p:sp>
        <p:nvSpPr>
          <p:cNvPr id="3" name="TextBox 2"/>
          <p:cNvSpPr txBox="1"/>
          <p:nvPr/>
        </p:nvSpPr>
        <p:spPr>
          <a:xfrm>
            <a:off x="379413" y="5882481"/>
            <a:ext cx="8881610" cy="1077218"/>
          </a:xfrm>
          <a:prstGeom prst="rect">
            <a:avLst/>
          </a:prstGeom>
          <a:solidFill>
            <a:schemeClr val="bg1"/>
          </a:solidFill>
        </p:spPr>
        <p:txBody>
          <a:bodyPr wrap="square" rtlCol="0">
            <a:spAutoFit/>
          </a:bodyPr>
          <a:lstStyle/>
          <a:p>
            <a:pPr>
              <a:buNone/>
            </a:pPr>
            <a:r>
              <a:rPr lang="en-US" i="1" kern="0" dirty="0">
                <a:solidFill>
                  <a:srgbClr val="660066"/>
                </a:solidFill>
                <a:latin typeface="Arial" pitchFamily="34" charset="0"/>
                <a:cs typeface="Arial" pitchFamily="34" charset="0"/>
              </a:rPr>
              <a:t>TIP!</a:t>
            </a:r>
            <a:r>
              <a:rPr lang="en-US" i="1" kern="0" dirty="0">
                <a:latin typeface="Arial" pitchFamily="34" charset="0"/>
                <a:cs typeface="Arial" pitchFamily="34" charset="0"/>
              </a:rPr>
              <a:t> When a transaction takes place, the concept of double-entry bookkeeping dictates that at least two accounts must be impacted. </a:t>
            </a:r>
          </a:p>
          <a:p>
            <a:endParaRPr lang="en-US" i="1" dirty="0"/>
          </a:p>
        </p:txBody>
      </p:sp>
    </p:spTree>
    <p:extLst>
      <p:ext uri="{BB962C8B-B14F-4D97-AF65-F5344CB8AC3E}">
        <p14:creationId xmlns:p14="http://schemas.microsoft.com/office/powerpoint/2010/main" val="3041644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4A5744-B76C-4643-A429-9CEB884AAE60}"/>
              </a:ext>
            </a:extLst>
          </p:cNvPr>
          <p:cNvSpPr txBox="1"/>
          <p:nvPr/>
        </p:nvSpPr>
        <p:spPr>
          <a:xfrm>
            <a:off x="344731" y="1005681"/>
            <a:ext cx="8077199" cy="4871270"/>
          </a:xfrm>
          <a:prstGeom prst="rect">
            <a:avLst/>
          </a:prstGeom>
          <a:noFill/>
        </p:spPr>
        <p:txBody>
          <a:bodyPr wrap="square" rtlCol="0">
            <a:spAutoFit/>
          </a:bodyPr>
          <a:lstStyle/>
          <a:p>
            <a:pPr>
              <a:buNone/>
            </a:pPr>
            <a:r>
              <a:rPr lang="en-US" sz="2000" b="0" dirty="0"/>
              <a:t>.</a:t>
            </a:r>
          </a:p>
          <a:p>
            <a:pPr>
              <a:buNone/>
            </a:pPr>
            <a:endParaRPr lang="en-US" sz="1400" b="0" dirty="0"/>
          </a:p>
          <a:p>
            <a:pPr algn="ctr">
              <a:buNone/>
            </a:pPr>
            <a:endParaRPr lang="en-US" sz="2000" dirty="0"/>
          </a:p>
          <a:p>
            <a:pPr algn="ctr">
              <a:buNone/>
            </a:pPr>
            <a:endParaRPr lang="en-US" sz="1800" b="0" i="0" u="none" strike="noStrike" dirty="0">
              <a:effectLst/>
              <a:latin typeface="Arial" panose="020B0604020202020204" pitchFamily="34" charset="0"/>
            </a:endParaRPr>
          </a:p>
          <a:p>
            <a:pPr algn="ctr">
              <a:buNone/>
            </a:pPr>
            <a:endParaRPr lang="en-US" sz="2000" dirty="0"/>
          </a:p>
          <a:p>
            <a:pPr algn="ctr">
              <a:buNone/>
            </a:pPr>
            <a:endParaRPr lang="en-US" sz="2000" dirty="0"/>
          </a:p>
          <a:p>
            <a:pPr algn="ctr">
              <a:buNone/>
            </a:pPr>
            <a:endParaRPr lang="en-US" sz="2000" dirty="0"/>
          </a:p>
          <a:p>
            <a:pPr algn="ctr">
              <a:buNone/>
            </a:pPr>
            <a:endParaRPr lang="en-US" sz="2000" dirty="0"/>
          </a:p>
          <a:p>
            <a:pPr algn="ctr">
              <a:buNone/>
            </a:pPr>
            <a:endParaRPr lang="en-US" sz="2000" dirty="0"/>
          </a:p>
          <a:p>
            <a:pPr algn="ctr">
              <a:buNone/>
            </a:pPr>
            <a:endParaRPr lang="en-US" sz="2000" dirty="0"/>
          </a:p>
          <a:p>
            <a:pPr algn="ctr">
              <a:buNone/>
            </a:pPr>
            <a:r>
              <a:rPr lang="en-US" sz="2000" dirty="0">
                <a:solidFill>
                  <a:schemeClr val="accent6">
                    <a:lumMod val="20000"/>
                    <a:lumOff val="80000"/>
                  </a:schemeClr>
                </a:solidFill>
              </a:rPr>
              <a:t>+35,000    =            $0         +         $35,000</a:t>
            </a:r>
            <a:r>
              <a:rPr lang="en-US" sz="1400" dirty="0">
                <a:solidFill>
                  <a:schemeClr val="accent6">
                    <a:lumMod val="20000"/>
                    <a:lumOff val="80000"/>
                  </a:schemeClr>
                </a:solidFill>
              </a:rPr>
              <a:t> </a:t>
            </a:r>
          </a:p>
        </p:txBody>
      </p:sp>
      <p:sp>
        <p:nvSpPr>
          <p:cNvPr id="2" name="Title 1"/>
          <p:cNvSpPr>
            <a:spLocks noGrp="1"/>
          </p:cNvSpPr>
          <p:nvPr>
            <p:ph type="title"/>
          </p:nvPr>
        </p:nvSpPr>
        <p:spPr>
          <a:xfrm>
            <a:off x="333375" y="0"/>
            <a:ext cx="8292305" cy="1462882"/>
          </a:xfrm>
        </p:spPr>
        <p:txBody>
          <a:bodyPr/>
          <a:lstStyle/>
          <a:p>
            <a:r>
              <a:rPr lang="en-US" sz="2000" b="0" dirty="0"/>
              <a:t>Nathaniel invests $35,000 to open Nathan’s Donut School</a:t>
            </a:r>
            <a:endParaRPr lang="en-US" sz="2000" dirty="0"/>
          </a:p>
        </p:txBody>
      </p:sp>
      <p:sp>
        <p:nvSpPr>
          <p:cNvPr id="4" name="Slide Number Placeholder 3"/>
          <p:cNvSpPr>
            <a:spLocks noGrp="1"/>
          </p:cNvSpPr>
          <p:nvPr>
            <p:ph type="sldNum" sz="quarter" idx="11"/>
          </p:nvPr>
        </p:nvSpPr>
        <p:spPr/>
        <p:txBody>
          <a:bodyPr/>
          <a:lstStyle/>
          <a:p>
            <a:pPr>
              <a:defRPr/>
            </a:pPr>
            <a:fld id="{BC020082-E8BF-48E4-8CDA-745C76391993}" type="slidenum">
              <a:rPr lang="en-US" altLang="en-US" smtClean="0"/>
              <a:pPr>
                <a:defRPr/>
              </a:pPr>
              <a:t>8</a:t>
            </a:fld>
            <a:endParaRPr lang="en-US" altLang="en-US"/>
          </a:p>
        </p:txBody>
      </p:sp>
      <p:sp>
        <p:nvSpPr>
          <p:cNvPr id="3" name="TextBox 2"/>
          <p:cNvSpPr txBox="1"/>
          <p:nvPr/>
        </p:nvSpPr>
        <p:spPr>
          <a:xfrm>
            <a:off x="548479" y="3291681"/>
            <a:ext cx="7966302" cy="1077218"/>
          </a:xfrm>
          <a:prstGeom prst="rect">
            <a:avLst/>
          </a:prstGeom>
          <a:solidFill>
            <a:schemeClr val="bg1"/>
          </a:solidFill>
        </p:spPr>
        <p:txBody>
          <a:bodyPr wrap="square" rtlCol="0">
            <a:spAutoFit/>
          </a:bodyPr>
          <a:lstStyle/>
          <a:p>
            <a:pPr>
              <a:buNone/>
            </a:pPr>
            <a:r>
              <a:rPr lang="en-US" i="1" kern="0" dirty="0">
                <a:solidFill>
                  <a:srgbClr val="660066"/>
                </a:solidFill>
                <a:latin typeface="Arial" pitchFamily="34" charset="0"/>
                <a:cs typeface="Arial" pitchFamily="34" charset="0"/>
              </a:rPr>
              <a:t>TIP!</a:t>
            </a:r>
            <a:r>
              <a:rPr lang="en-US" i="1" kern="0" dirty="0">
                <a:latin typeface="Arial" pitchFamily="34" charset="0"/>
                <a:cs typeface="Arial" pitchFamily="34" charset="0"/>
              </a:rPr>
              <a:t> When a transaction takes place, the concept of double-entry bookkeeping dictates that at least two accounts must be impacted. </a:t>
            </a:r>
          </a:p>
          <a:p>
            <a:endParaRPr lang="en-US" i="1" dirty="0"/>
          </a:p>
        </p:txBody>
      </p:sp>
      <p:graphicFrame>
        <p:nvGraphicFramePr>
          <p:cNvPr id="11" name="Table 13">
            <a:extLst>
              <a:ext uri="{FF2B5EF4-FFF2-40B4-BE49-F238E27FC236}">
                <a16:creationId xmlns:a16="http://schemas.microsoft.com/office/drawing/2014/main" id="{3B31E042-F27F-42E6-903C-64A8F231BC7E}"/>
              </a:ext>
            </a:extLst>
          </p:cNvPr>
          <p:cNvGraphicFramePr>
            <a:graphicFrameLocks noGrp="1"/>
          </p:cNvGraphicFramePr>
          <p:nvPr>
            <p:extLst>
              <p:ext uri="{D42A27DB-BD31-4B8C-83A1-F6EECF244321}">
                <p14:modId xmlns:p14="http://schemas.microsoft.com/office/powerpoint/2010/main" val="2721553805"/>
              </p:ext>
            </p:extLst>
          </p:nvPr>
        </p:nvGraphicFramePr>
        <p:xfrm>
          <a:off x="1422775" y="2108969"/>
          <a:ext cx="6217710" cy="1198880"/>
        </p:xfrm>
        <a:graphic>
          <a:graphicData uri="http://schemas.openxmlformats.org/drawingml/2006/table">
            <a:tbl>
              <a:tblPr firstRow="1" bandRow="1">
                <a:tableStyleId>{5940675A-B579-460E-94D1-54222C63F5DA}</a:tableStyleId>
              </a:tblPr>
              <a:tblGrid>
                <a:gridCol w="2072570">
                  <a:extLst>
                    <a:ext uri="{9D8B030D-6E8A-4147-A177-3AD203B41FA5}">
                      <a16:colId xmlns:a16="http://schemas.microsoft.com/office/drawing/2014/main" val="3183033593"/>
                    </a:ext>
                  </a:extLst>
                </a:gridCol>
                <a:gridCol w="2072570">
                  <a:extLst>
                    <a:ext uri="{9D8B030D-6E8A-4147-A177-3AD203B41FA5}">
                      <a16:colId xmlns:a16="http://schemas.microsoft.com/office/drawing/2014/main" val="675483355"/>
                    </a:ext>
                  </a:extLst>
                </a:gridCol>
                <a:gridCol w="2072570">
                  <a:extLst>
                    <a:ext uri="{9D8B030D-6E8A-4147-A177-3AD203B41FA5}">
                      <a16:colId xmlns:a16="http://schemas.microsoft.com/office/drawing/2014/main" val="245901318"/>
                    </a:ext>
                  </a:extLst>
                </a:gridCol>
              </a:tblGrid>
              <a:tr h="370840">
                <a:tc>
                  <a:txBody>
                    <a:bodyPr/>
                    <a:lstStyle/>
                    <a:p>
                      <a:pPr algn="ctr"/>
                      <a:r>
                        <a:rPr lang="en-US" sz="2400" b="1" dirty="0"/>
                        <a:t>Assets =</a:t>
                      </a:r>
                    </a:p>
                  </a:txBody>
                  <a:tcPr/>
                </a:tc>
                <a:tc>
                  <a:txBody>
                    <a:bodyPr/>
                    <a:lstStyle/>
                    <a:p>
                      <a:pPr marL="0" algn="ctr" defTabSz="914400" rtl="0" eaLnBrk="1" latinLnBrk="0" hangingPunct="1"/>
                      <a:r>
                        <a:rPr lang="en-US" sz="2400" b="1" kern="1200" dirty="0">
                          <a:solidFill>
                            <a:schemeClr val="tx1"/>
                          </a:solidFill>
                          <a:latin typeface="+mn-lt"/>
                          <a:ea typeface="+mn-ea"/>
                          <a:cs typeface="+mn-cs"/>
                        </a:rPr>
                        <a:t>Liabilities +</a:t>
                      </a:r>
                    </a:p>
                  </a:txBody>
                  <a:tcPr/>
                </a:tc>
                <a:tc>
                  <a:txBody>
                    <a:bodyPr/>
                    <a:lstStyle/>
                    <a:p>
                      <a:pPr marL="0" algn="ctr" defTabSz="914400" rtl="0" eaLnBrk="1" latinLnBrk="0" hangingPunct="1"/>
                      <a:r>
                        <a:rPr lang="en-US" sz="2400" b="1" kern="1200" dirty="0">
                          <a:solidFill>
                            <a:schemeClr val="tx1"/>
                          </a:solidFill>
                          <a:latin typeface="+mn-lt"/>
                          <a:ea typeface="+mn-ea"/>
                          <a:cs typeface="+mn-cs"/>
                        </a:rPr>
                        <a:t>Equity</a:t>
                      </a:r>
                    </a:p>
                  </a:txBody>
                  <a:tcPr/>
                </a:tc>
                <a:extLst>
                  <a:ext uri="{0D108BD9-81ED-4DB2-BD59-A6C34878D82A}">
                    <a16:rowId xmlns:a16="http://schemas.microsoft.com/office/drawing/2014/main" val="2696834948"/>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10957921"/>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78102480"/>
                  </a:ext>
                </a:extLst>
              </a:tr>
            </a:tbl>
          </a:graphicData>
        </a:graphic>
      </p:graphicFrame>
    </p:spTree>
    <p:extLst>
      <p:ext uri="{BB962C8B-B14F-4D97-AF65-F5344CB8AC3E}">
        <p14:creationId xmlns:p14="http://schemas.microsoft.com/office/powerpoint/2010/main" val="447857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0"/>
            <a:ext cx="8292305" cy="1462882"/>
          </a:xfrm>
        </p:spPr>
        <p:txBody>
          <a:bodyPr/>
          <a:lstStyle/>
          <a:p>
            <a:pPr>
              <a:buNone/>
            </a:pPr>
            <a:r>
              <a:rPr lang="en-US" sz="2000" b="0" dirty="0"/>
              <a:t>Nathan’s Donut School pays $20,000 for baking equipment.</a:t>
            </a:r>
          </a:p>
        </p:txBody>
      </p:sp>
      <p:sp>
        <p:nvSpPr>
          <p:cNvPr id="4" name="Slide Number Placeholder 3"/>
          <p:cNvSpPr>
            <a:spLocks noGrp="1"/>
          </p:cNvSpPr>
          <p:nvPr>
            <p:ph type="sldNum" sz="quarter" idx="11"/>
          </p:nvPr>
        </p:nvSpPr>
        <p:spPr/>
        <p:txBody>
          <a:bodyPr/>
          <a:lstStyle/>
          <a:p>
            <a:pPr>
              <a:defRPr/>
            </a:pPr>
            <a:fld id="{BC020082-E8BF-48E4-8CDA-745C76391993}" type="slidenum">
              <a:rPr lang="en-US" altLang="en-US" smtClean="0"/>
              <a:pPr>
                <a:defRPr/>
              </a:pPr>
              <a:t>9</a:t>
            </a:fld>
            <a:endParaRPr lang="en-US" altLang="en-US"/>
          </a:p>
        </p:txBody>
      </p:sp>
      <p:sp>
        <p:nvSpPr>
          <p:cNvPr id="7" name="TextBox 6">
            <a:extLst>
              <a:ext uri="{FF2B5EF4-FFF2-40B4-BE49-F238E27FC236}">
                <a16:creationId xmlns:a16="http://schemas.microsoft.com/office/drawing/2014/main" id="{B4A905A1-2C44-4D31-ACC9-90943C21304F}"/>
              </a:ext>
            </a:extLst>
          </p:cNvPr>
          <p:cNvSpPr txBox="1"/>
          <p:nvPr/>
        </p:nvSpPr>
        <p:spPr>
          <a:xfrm>
            <a:off x="777081" y="1380570"/>
            <a:ext cx="6248400" cy="439287"/>
          </a:xfrm>
          <a:prstGeom prst="rect">
            <a:avLst/>
          </a:prstGeom>
          <a:noFill/>
        </p:spPr>
        <p:txBody>
          <a:bodyPr wrap="square">
            <a:spAutoFit/>
          </a:bodyPr>
          <a:lstStyle/>
          <a:p>
            <a:pPr algn="ctr">
              <a:buNone/>
            </a:pPr>
            <a:r>
              <a:rPr lang="en-US" sz="2000" dirty="0"/>
              <a:t>Assets  =  Liabilities + Owner’s Equity</a:t>
            </a:r>
          </a:p>
        </p:txBody>
      </p:sp>
      <p:pic>
        <p:nvPicPr>
          <p:cNvPr id="9" name="Picture 8">
            <a:extLst>
              <a:ext uri="{FF2B5EF4-FFF2-40B4-BE49-F238E27FC236}">
                <a16:creationId xmlns:a16="http://schemas.microsoft.com/office/drawing/2014/main" id="{5BE11F79-3815-47BA-986B-3977AB7B75CF}"/>
              </a:ext>
            </a:extLst>
          </p:cNvPr>
          <p:cNvPicPr>
            <a:picLocks noChangeAspect="1"/>
          </p:cNvPicPr>
          <p:nvPr/>
        </p:nvPicPr>
        <p:blipFill rotWithShape="1">
          <a:blip r:embed="rId3"/>
          <a:srcRect t="34427" r="16280"/>
          <a:stretch/>
        </p:blipFill>
        <p:spPr>
          <a:xfrm>
            <a:off x="400356" y="3178647"/>
            <a:ext cx="5849062" cy="929468"/>
          </a:xfrm>
          <a:prstGeom prst="rect">
            <a:avLst/>
          </a:prstGeom>
        </p:spPr>
      </p:pic>
      <p:pic>
        <p:nvPicPr>
          <p:cNvPr id="11" name="Picture 10">
            <a:extLst>
              <a:ext uri="{FF2B5EF4-FFF2-40B4-BE49-F238E27FC236}">
                <a16:creationId xmlns:a16="http://schemas.microsoft.com/office/drawing/2014/main" id="{118C14AF-EE09-4B3F-ADEB-F5223BB4FF3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767681" y="4183515"/>
            <a:ext cx="3930982" cy="2622098"/>
          </a:xfrm>
          <a:prstGeom prst="rect">
            <a:avLst/>
          </a:prstGeom>
        </p:spPr>
      </p:pic>
      <p:graphicFrame>
        <p:nvGraphicFramePr>
          <p:cNvPr id="13" name="Table 13">
            <a:extLst>
              <a:ext uri="{FF2B5EF4-FFF2-40B4-BE49-F238E27FC236}">
                <a16:creationId xmlns:a16="http://schemas.microsoft.com/office/drawing/2014/main" id="{C2D5B1EE-F027-4DB3-95A8-C9711ACCBB7F}"/>
              </a:ext>
            </a:extLst>
          </p:cNvPr>
          <p:cNvGraphicFramePr>
            <a:graphicFrameLocks noGrp="1"/>
          </p:cNvGraphicFramePr>
          <p:nvPr>
            <p:extLst>
              <p:ext uri="{D42A27DB-BD31-4B8C-83A1-F6EECF244321}">
                <p14:modId xmlns:p14="http://schemas.microsoft.com/office/powerpoint/2010/main" val="4016112421"/>
              </p:ext>
            </p:extLst>
          </p:nvPr>
        </p:nvGraphicFramePr>
        <p:xfrm>
          <a:off x="379413" y="1819928"/>
          <a:ext cx="6217710" cy="1112520"/>
        </p:xfrm>
        <a:graphic>
          <a:graphicData uri="http://schemas.openxmlformats.org/drawingml/2006/table">
            <a:tbl>
              <a:tblPr firstRow="1" bandRow="1">
                <a:tableStyleId>{5940675A-B579-460E-94D1-54222C63F5DA}</a:tableStyleId>
              </a:tblPr>
              <a:tblGrid>
                <a:gridCol w="2072570">
                  <a:extLst>
                    <a:ext uri="{9D8B030D-6E8A-4147-A177-3AD203B41FA5}">
                      <a16:colId xmlns:a16="http://schemas.microsoft.com/office/drawing/2014/main" val="3183033593"/>
                    </a:ext>
                  </a:extLst>
                </a:gridCol>
                <a:gridCol w="2072570">
                  <a:extLst>
                    <a:ext uri="{9D8B030D-6E8A-4147-A177-3AD203B41FA5}">
                      <a16:colId xmlns:a16="http://schemas.microsoft.com/office/drawing/2014/main" val="675483355"/>
                    </a:ext>
                  </a:extLst>
                </a:gridCol>
                <a:gridCol w="2072570">
                  <a:extLst>
                    <a:ext uri="{9D8B030D-6E8A-4147-A177-3AD203B41FA5}">
                      <a16:colId xmlns:a16="http://schemas.microsoft.com/office/drawing/2014/main" val="245901318"/>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96834948"/>
                  </a:ext>
                </a:extLst>
              </a:tr>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10957921"/>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78102480"/>
                  </a:ext>
                </a:extLst>
              </a:tr>
            </a:tbl>
          </a:graphicData>
        </a:graphic>
      </p:graphicFrame>
    </p:spTree>
    <p:extLst>
      <p:ext uri="{BB962C8B-B14F-4D97-AF65-F5344CB8AC3E}">
        <p14:creationId xmlns:p14="http://schemas.microsoft.com/office/powerpoint/2010/main" val="1157402296"/>
      </p:ext>
    </p:extLst>
  </p:cSld>
  <p:clrMapOvr>
    <a:masterClrMapping/>
  </p:clrMapOvr>
</p:sld>
</file>

<file path=ppt/theme/theme1.xml><?xml version="1.0" encoding="utf-8"?>
<a:theme xmlns:a="http://schemas.openxmlformats.org/drawingml/2006/main" name="Briefcase Template">
  <a:themeElements>
    <a:clrScheme name="Briefcase Templa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fontScheme name="Briefcas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 cap="flat" cmpd="sng" algn="ctr">
          <a:solidFill>
            <a:schemeClr val="tx1"/>
          </a:solidFill>
          <a:prstDash val="solid"/>
          <a:round/>
          <a:headEnd type="none" w="med" len="med"/>
          <a:tailEnd type="none" w="med" len="med"/>
        </a:ln>
        <a:effectLst/>
      </a:spPr>
      <a:bodyPr vert="horz" wrap="square" lIns="93508" tIns="46754" rIns="93508" bIns="46754" numCol="1" anchor="t" anchorCtr="0" compatLnSpc="1">
        <a:prstTxWarp prst="textNoShape">
          <a:avLst/>
        </a:prstTxWarp>
      </a:bodyPr>
      <a:lstStyle>
        <a:defPPr marL="0" marR="0" indent="0" algn="l" defTabSz="935038" rtl="0" eaLnBrk="1" fontAlgn="base" latinLnBrk="0" hangingPunct="1">
          <a:lnSpc>
            <a:spcPct val="125000"/>
          </a:lnSpc>
          <a:spcBef>
            <a:spcPct val="25000"/>
          </a:spcBef>
          <a:spcAft>
            <a:spcPct val="0"/>
          </a:spcAft>
          <a:buClr>
            <a:srgbClr val="3399FF"/>
          </a:buClr>
          <a:buSzPct val="100000"/>
          <a:buFont typeface="Times New Roman" pitchFamily="18" charset="0"/>
          <a:buChar char="•"/>
          <a:tabLst/>
          <a:defRPr kumimoji="0" lang="en-US" sz="1600" b="1" i="0" u="none" strike="noStrike" cap="none" normalizeH="0" baseline="0" smtClean="0">
            <a:ln>
              <a:noFill/>
            </a:ln>
            <a:solidFill>
              <a:srgbClr val="004482"/>
            </a:solidFill>
            <a:effectLst/>
            <a:latin typeface="Arial" charset="0"/>
          </a:defRPr>
        </a:defPPr>
      </a:lstStyle>
    </a:spDef>
    <a:lnDef>
      <a:spPr bwMode="auto">
        <a:noFill/>
        <a:ln w="25400" cap="flat" cmpd="sng" algn="ctr">
          <a:solidFill>
            <a:srgbClr val="004482"/>
          </a:solidFill>
          <a:prstDash val="solid"/>
          <a:round/>
          <a:headEnd type="none" w="med" len="med"/>
          <a:tailEnd type="none" w="med" len="med"/>
        </a:ln>
        <a:effectLst/>
      </a:spPr>
      <a:bodyPr/>
      <a:lstStyle/>
    </a:lnDef>
  </a:objectDefaults>
  <a:extraClrSchemeLst>
    <a:extraClrScheme>
      <a:clrScheme name="Briefcase Templa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riefcase Templa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riefcase Templa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riefcase Templa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riefcase Templa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8054</TotalTime>
  <Words>1339</Words>
  <Application>Microsoft Office PowerPoint</Application>
  <PresentationFormat>Custom</PresentationFormat>
  <Paragraphs>147</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Times New Roman</vt:lpstr>
      <vt:lpstr>Wingdings</vt:lpstr>
      <vt:lpstr>Wingdings 2</vt:lpstr>
      <vt:lpstr>Wingdings 3</vt:lpstr>
      <vt:lpstr>Briefcase Template</vt:lpstr>
      <vt:lpstr> Chapter 1: Evaluating Transactions</vt:lpstr>
      <vt:lpstr>Learning Objectives</vt:lpstr>
      <vt:lpstr>Using the Accounting Equation</vt:lpstr>
      <vt:lpstr>The Different Business Types</vt:lpstr>
      <vt:lpstr>Using Account Names and Descriptions</vt:lpstr>
      <vt:lpstr>Evaluating or analyzing a Transaction</vt:lpstr>
      <vt:lpstr>Determine which account is impacted</vt:lpstr>
      <vt:lpstr>Nathaniel invests $35,000 to open Nathan’s Donut School</vt:lpstr>
      <vt:lpstr>Nathan’s Donut School pays $20,000 for baking equipment.</vt:lpstr>
      <vt:lpstr>The company purchases $500 of supplies and $1,000 of furniture on account</vt:lpstr>
      <vt:lpstr>Nathan’s Donut School opens for business, and on its first day earns $850. As of now, the company only accepts cash payments.</vt:lpstr>
      <vt:lpstr>Recording Transactions</vt:lpstr>
      <vt:lpstr>How Companies Handle the Sale of a Product</vt:lpstr>
      <vt:lpstr>PowerPoint Presentation</vt:lpstr>
      <vt:lpstr> Chapter 1: Evaluating Transactions</vt:lpstr>
    </vt:vector>
  </TitlesOfParts>
  <Manager>Laura Lionello</Manager>
  <Company>Labyrinth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QuickBooks Pro</dc:title>
  <dc:subject>Word 2003</dc:subject>
  <dc:creator>Debra P. Holmes and Joyce S. Kaye</dc:creator>
  <cp:lastModifiedBy>Cookie Setton</cp:lastModifiedBy>
  <cp:revision>347</cp:revision>
  <cp:lastPrinted>2013-08-16T12:39:58Z</cp:lastPrinted>
  <dcterms:created xsi:type="dcterms:W3CDTF">2002-01-08T14:48:50Z</dcterms:created>
  <dcterms:modified xsi:type="dcterms:W3CDTF">2021-12-13T22:27:29Z</dcterms:modified>
</cp:coreProperties>
</file>