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913" r:id="rId2"/>
    <p:sldId id="3914" r:id="rId3"/>
    <p:sldId id="3915" r:id="rId4"/>
    <p:sldId id="3916" r:id="rId5"/>
    <p:sldId id="3917" r:id="rId6"/>
    <p:sldId id="3918" r:id="rId7"/>
    <p:sldId id="3919" r:id="rId8"/>
    <p:sldId id="3920" r:id="rId9"/>
    <p:sldId id="3921" r:id="rId10"/>
    <p:sldId id="3922" r:id="rId11"/>
    <p:sldId id="3923" r:id="rId12"/>
    <p:sldId id="3924" r:id="rId13"/>
    <p:sldId id="3925" r:id="rId14"/>
    <p:sldId id="3926" r:id="rId15"/>
    <p:sldId id="3927" r:id="rId16"/>
    <p:sldId id="3928" r:id="rId17"/>
    <p:sldId id="3929" r:id="rId18"/>
    <p:sldId id="3930" r:id="rId19"/>
    <p:sldId id="3931" r:id="rId20"/>
    <p:sldId id="3932" r:id="rId21"/>
    <p:sldId id="3933" r:id="rId22"/>
    <p:sldId id="3934" r:id="rId23"/>
    <p:sldId id="3935" r:id="rId24"/>
    <p:sldId id="3936" r:id="rId25"/>
    <p:sldId id="3937" r:id="rId26"/>
    <p:sldId id="3938" r:id="rId27"/>
    <p:sldId id="3939" r:id="rId28"/>
    <p:sldId id="3940" r:id="rId29"/>
    <p:sldId id="3941" r:id="rId30"/>
    <p:sldId id="3942" r:id="rId31"/>
    <p:sldId id="3943" r:id="rId32"/>
    <p:sldId id="3944" r:id="rId33"/>
    <p:sldId id="3945" r:id="rId34"/>
    <p:sldId id="3946" r:id="rId35"/>
    <p:sldId id="3947" r:id="rId36"/>
    <p:sldId id="3948" r:id="rId37"/>
  </p:sldIdLst>
  <p:sldSz cx="9144000" cy="6858000" type="screen4x3"/>
  <p:notesSz cx="9388475" cy="7102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Rucker" initials="RR" lastIdx="1" clrIdx="0">
    <p:extLst>
      <p:ext uri="{19B8F6BF-5375-455C-9EA6-DF929625EA0E}">
        <p15:presenceInfo xmlns:p15="http://schemas.microsoft.com/office/powerpoint/2012/main" userId="c1e43cd2c39c03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FFF"/>
    <a:srgbClr val="BBFFFF"/>
    <a:srgbClr val="DEF9FE"/>
    <a:srgbClr val="0052B6"/>
    <a:srgbClr val="003D86"/>
    <a:srgbClr val="246194"/>
    <a:srgbClr val="FEFEFE"/>
    <a:srgbClr val="2D7AB9"/>
    <a:srgbClr val="008000"/>
    <a:srgbClr val="07D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241" autoAdjust="0"/>
    <p:restoredTop sz="96370" autoAdjust="0"/>
  </p:normalViewPr>
  <p:slideViewPr>
    <p:cSldViewPr snapToGrid="0">
      <p:cViewPr varScale="1">
        <p:scale>
          <a:sx n="156" d="100"/>
          <a:sy n="156" d="100"/>
        </p:scale>
        <p:origin x="44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150" d="100"/>
          <a:sy n="150" d="100"/>
        </p:scale>
        <p:origin x="2256" y="108"/>
      </p:cViewPr>
      <p:guideLst>
        <p:guide orient="horz" pos="2237"/>
        <p:guide pos="29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Shroud%20of%20Turin1\EXCEL%20Calculations\Statistical%20analysis%20for%20neutron%20absorption%20hypothesi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676189127040425"/>
          <c:y val="3.33482557491903E-2"/>
          <c:w val="0.79365565608050992"/>
          <c:h val="0.79768499991718578"/>
        </c:manualLayout>
      </c:layout>
      <c:scatterChart>
        <c:scatterStyle val="smoothMarker"/>
        <c:varyColors val="0"/>
        <c:ser>
          <c:idx val="0"/>
          <c:order val="0"/>
          <c:tx>
            <c:v>Measured C14 dates</c:v>
          </c:tx>
          <c:spPr>
            <a:ln w="19050">
              <a:noFill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Statistics!$S$151:$S$153</c:f>
              <c:numCache>
                <c:formatCode>0.0000</c:formatCode>
                <c:ptCount val="3"/>
                <c:pt idx="0">
                  <c:v>5.0095999999999998</c:v>
                </c:pt>
                <c:pt idx="1">
                  <c:v>6.4397000000000002</c:v>
                </c:pt>
                <c:pt idx="2">
                  <c:v>7.7006000000000006</c:v>
                </c:pt>
              </c:numCache>
            </c:numRef>
          </c:xVal>
          <c:yVal>
            <c:numRef>
              <c:f>Statistics!$T$151:$T$153</c:f>
              <c:numCache>
                <c:formatCode>0.0000</c:formatCode>
                <c:ptCount val="3"/>
                <c:pt idx="0">
                  <c:v>1200.8279660438336</c:v>
                </c:pt>
                <c:pt idx="1">
                  <c:v>1273.8594127146089</c:v>
                </c:pt>
                <c:pt idx="2">
                  <c:v>1303.4851855870438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9D3-4E2F-B872-BE9C414930C0}"/>
            </c:ext>
          </c:extLst>
        </c:ser>
        <c:ser>
          <c:idx val="1"/>
          <c:order val="1"/>
          <c:tx>
            <c:v>Weighted least squares line</c:v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noFill/>
              <a:ln w="6350">
                <a:noFill/>
              </a:ln>
            </c:spPr>
          </c:marker>
          <c:xVal>
            <c:numRef>
              <c:f>Statistics!$S$155:$S$156</c:f>
              <c:numCache>
                <c:formatCode>0.0000</c:formatCode>
                <c:ptCount val="2"/>
                <c:pt idx="0">
                  <c:v>4</c:v>
                </c:pt>
                <c:pt idx="1">
                  <c:v>8</c:v>
                </c:pt>
              </c:numCache>
            </c:numRef>
          </c:xVal>
          <c:yVal>
            <c:numRef>
              <c:f>Statistics!$T$155:$T$156</c:f>
              <c:numCache>
                <c:formatCode>General</c:formatCode>
                <c:ptCount val="2"/>
                <c:pt idx="0">
                  <c:v>1174.1500000000001</c:v>
                </c:pt>
                <c:pt idx="1">
                  <c:v>1317.63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9D3-4E2F-B872-BE9C414930C0}"/>
            </c:ext>
          </c:extLst>
        </c:ser>
        <c:ser>
          <c:idx val="2"/>
          <c:order val="2"/>
          <c:tx>
            <c:v>Assumes no bias</c:v>
          </c:tx>
          <c:spPr>
            <a:ln w="2540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noFill/>
              <a:ln w="6350">
                <a:noFill/>
              </a:ln>
            </c:spPr>
          </c:marker>
          <c:xVal>
            <c:numRef>
              <c:f>Statistics!$S$158:$S$159</c:f>
              <c:numCache>
                <c:formatCode>0.0000</c:formatCode>
                <c:ptCount val="2"/>
                <c:pt idx="0">
                  <c:v>4</c:v>
                </c:pt>
                <c:pt idx="1">
                  <c:v>8</c:v>
                </c:pt>
              </c:numCache>
            </c:numRef>
          </c:xVal>
          <c:yVal>
            <c:numRef>
              <c:f>Statistics!$T$158:$T$159</c:f>
              <c:numCache>
                <c:formatCode>General</c:formatCode>
                <c:ptCount val="2"/>
                <c:pt idx="0">
                  <c:v>1260</c:v>
                </c:pt>
                <c:pt idx="1">
                  <c:v>1260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9D3-4E2F-B872-BE9C414930C0}"/>
            </c:ext>
          </c:extLst>
        </c:ser>
        <c:ser>
          <c:idx val="3"/>
          <c:order val="3"/>
          <c:tx>
            <c:v>One sigma for Oxford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dash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Statistics!$V$151:$V$152</c:f>
              <c:numCache>
                <c:formatCode>0.0000</c:formatCode>
                <c:ptCount val="2"/>
                <c:pt idx="0">
                  <c:v>5.0095999999999998</c:v>
                </c:pt>
                <c:pt idx="1">
                  <c:v>5.0095999999999998</c:v>
                </c:pt>
              </c:numCache>
            </c:numRef>
          </c:xVal>
          <c:yVal>
            <c:numRef>
              <c:f>Statistics!$W$151:$W$152</c:f>
              <c:numCache>
                <c:formatCode>0.0000</c:formatCode>
                <c:ptCount val="2"/>
                <c:pt idx="0">
                  <c:v>1231.5269121846673</c:v>
                </c:pt>
                <c:pt idx="1">
                  <c:v>1170.129019903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9D3-4E2F-B872-BE9C414930C0}"/>
            </c:ext>
          </c:extLst>
        </c:ser>
        <c:ser>
          <c:idx val="4"/>
          <c:order val="4"/>
          <c:tx>
            <c:v>One sigma for Zurich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dash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Statistics!$V$154:$V$155</c:f>
              <c:numCache>
                <c:formatCode>0.0000</c:formatCode>
                <c:ptCount val="2"/>
                <c:pt idx="0">
                  <c:v>6.4397000000000002</c:v>
                </c:pt>
                <c:pt idx="1">
                  <c:v>6.4397000000000002</c:v>
                </c:pt>
              </c:numCache>
            </c:numRef>
          </c:xVal>
          <c:yVal>
            <c:numRef>
              <c:f>Statistics!$W$154:$W$155</c:f>
              <c:numCache>
                <c:formatCode>0.0000</c:formatCode>
                <c:ptCount val="2"/>
                <c:pt idx="0">
                  <c:v>1297.6037144893176</c:v>
                </c:pt>
                <c:pt idx="1">
                  <c:v>1250.1151109399002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9D3-4E2F-B872-BE9C414930C0}"/>
            </c:ext>
          </c:extLst>
        </c:ser>
        <c:ser>
          <c:idx val="5"/>
          <c:order val="5"/>
          <c:tx>
            <c:v>One sigma for Tucson A1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dash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Statistics!$V$157:$V$158</c:f>
              <c:numCache>
                <c:formatCode>0.0000</c:formatCode>
                <c:ptCount val="2"/>
                <c:pt idx="0">
                  <c:v>7.7006000000000006</c:v>
                </c:pt>
                <c:pt idx="1">
                  <c:v>7.7006000000000006</c:v>
                </c:pt>
              </c:numCache>
            </c:numRef>
          </c:xVal>
          <c:yVal>
            <c:numRef>
              <c:f>Statistics!$W$157:$W$158</c:f>
              <c:numCache>
                <c:formatCode>0.0000</c:formatCode>
                <c:ptCount val="2"/>
                <c:pt idx="0">
                  <c:v>1320.6600172000008</c:v>
                </c:pt>
                <c:pt idx="1">
                  <c:v>1286.3103539740869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29D3-4E2F-B872-BE9C41493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574080"/>
        <c:axId val="288584832"/>
      </c:scatterChart>
      <c:valAx>
        <c:axId val="288574080"/>
        <c:scaling>
          <c:orientation val="minMax"/>
          <c:max val="8"/>
          <c:min val="4"/>
        </c:scaling>
        <c:delete val="0"/>
        <c:axPos val="b"/>
        <c:majorGridlines>
          <c:spPr>
            <a:ln w="0" cap="flat" cmpd="sng" algn="ctr">
              <a:solidFill>
                <a:schemeClr val="bg1">
                  <a:lumMod val="75000"/>
                </a:schemeClr>
              </a:solidFill>
              <a:miter lim="800000"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 dirty="0"/>
                  <a:t>Distance from the bottom of the Shroud, cm</a:t>
                </a:r>
              </a:p>
            </c:rich>
          </c:tx>
          <c:layout>
            <c:manualLayout>
              <c:xMode val="edge"/>
              <c:yMode val="edge"/>
              <c:x val="0.19378629403440947"/>
              <c:y val="0.89332727265431944"/>
            </c:manualLayout>
          </c:layout>
          <c:overlay val="0"/>
          <c:spPr>
            <a:solidFill>
              <a:schemeClr val="bg1"/>
            </a:solidFill>
            <a:ln w="19050">
              <a:noFill/>
            </a:ln>
            <a:effectLst/>
          </c:spPr>
        </c:title>
        <c:numFmt formatCode="0.0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88584832"/>
        <c:crossesAt val="1160"/>
        <c:crossBetween val="midCat"/>
      </c:valAx>
      <c:valAx>
        <c:axId val="28858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 b="1" i="0" u="none" strike="noStrike" baseline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C</a:t>
                </a:r>
                <a:r>
                  <a:rPr lang="en-US" sz="2400" b="1" i="0" u="none" strike="noStrike" baseline="30000" dirty="0">
                    <a:solidFill>
                      <a:srgbClr val="000000"/>
                    </a:solidFill>
                    <a:latin typeface="Calibri"/>
                    <a:cs typeface="Calibri"/>
                  </a:rPr>
                  <a:t>14</a:t>
                </a:r>
                <a:r>
                  <a:rPr lang="en-US" sz="2400" b="1" i="0" u="none" strike="noStrike" baseline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 Date, AD</a:t>
                </a:r>
              </a:p>
            </c:rich>
          </c:tx>
          <c:layout>
            <c:manualLayout>
              <c:xMode val="edge"/>
              <c:yMode val="edge"/>
              <c:x val="2.7746951026674564E-2"/>
              <c:y val="0.3420563547614257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in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88574080"/>
        <c:crossesAt val="4"/>
        <c:crossBetween val="midCat"/>
        <c:minorUnit val="2"/>
      </c:valAx>
      <c:spPr>
        <a:noFill/>
        <a:ln w="12700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9849127411705117"/>
          <c:y val="6.8264013010643609E-2"/>
          <c:w val="0.40196683674669548"/>
          <c:h val="0.12523537197226381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/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B8954B86-5BBB-43FD-8D06-53D302B59F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8658" cy="35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8" tIns="47109" rIns="94218" bIns="47109" numCol="1" anchor="t" anchorCtr="0" compatLnSpc="1">
            <a:prstTxWarp prst="textNoShape">
              <a:avLst/>
            </a:prstTxWarp>
          </a:bodyPr>
          <a:lstStyle>
            <a:lvl1pPr defTabSz="942619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4914638F-15BB-4F4C-80E2-D13225D7B8C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8226" y="0"/>
            <a:ext cx="4068658" cy="35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8" tIns="47109" rIns="94218" bIns="47109" numCol="1" anchor="t" anchorCtr="0" compatLnSpc="1">
            <a:prstTxWarp prst="textNoShape">
              <a:avLst/>
            </a:prstTxWarp>
          </a:bodyPr>
          <a:lstStyle>
            <a:lvl1pPr algn="r" defTabSz="942619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5892" name="Rectangle 4">
            <a:extLst>
              <a:ext uri="{FF2B5EF4-FFF2-40B4-BE49-F238E27FC236}">
                <a16:creationId xmlns:a16="http://schemas.microsoft.com/office/drawing/2014/main" id="{053A343A-D2C8-45FF-9457-433D287B105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5599"/>
            <a:ext cx="4068658" cy="35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8" tIns="47109" rIns="94218" bIns="47109" numCol="1" anchor="b" anchorCtr="0" compatLnSpc="1">
            <a:prstTxWarp prst="textNoShape">
              <a:avLst/>
            </a:prstTxWarp>
          </a:bodyPr>
          <a:lstStyle>
            <a:lvl1pPr defTabSz="942619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5893" name="Rectangle 5">
            <a:extLst>
              <a:ext uri="{FF2B5EF4-FFF2-40B4-BE49-F238E27FC236}">
                <a16:creationId xmlns:a16="http://schemas.microsoft.com/office/drawing/2014/main" id="{D6DCED21-8860-491B-85C4-E5019B6193C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8226" y="6745599"/>
            <a:ext cx="4068658" cy="35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8" tIns="47109" rIns="94218" bIns="47109" numCol="1" anchor="b" anchorCtr="0" compatLnSpc="1">
            <a:prstTxWarp prst="textNoShape">
              <a:avLst/>
            </a:prstTxWarp>
          </a:bodyPr>
          <a:lstStyle>
            <a:lvl1pPr algn="r" defTabSz="942619" eaLnBrk="1" hangingPunct="1">
              <a:defRPr sz="1200"/>
            </a:lvl1pPr>
          </a:lstStyle>
          <a:p>
            <a:pPr>
              <a:defRPr/>
            </a:pPr>
            <a:fld id="{E0815DD6-A48D-40BD-A3DD-BE88B7695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950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CD3AA55-A337-4168-AD99-712659A6FE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8658" cy="35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8" tIns="47109" rIns="94218" bIns="47109" numCol="1" anchor="t" anchorCtr="0" compatLnSpc="1">
            <a:prstTxWarp prst="textNoShape">
              <a:avLst/>
            </a:prstTxWarp>
          </a:bodyPr>
          <a:lstStyle>
            <a:lvl1pPr defTabSz="942619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7AB4EC1-A8FB-4ECC-864D-074F014FF3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318226" y="0"/>
            <a:ext cx="4068658" cy="35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8" tIns="47109" rIns="94218" bIns="47109" numCol="1" anchor="t" anchorCtr="0" compatLnSpc="1">
            <a:prstTxWarp prst="textNoShape">
              <a:avLst/>
            </a:prstTxWarp>
          </a:bodyPr>
          <a:lstStyle>
            <a:lvl1pPr algn="r" defTabSz="942619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1E6C6EC-FD72-48C4-9BDC-7AC41F2A3C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19413" y="531813"/>
            <a:ext cx="3551237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817268B-388B-49D9-BC49-FEDD8C6FC1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167" y="3374393"/>
            <a:ext cx="7510143" cy="319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8" tIns="47109" rIns="94218" bIns="47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722F810-EDB4-4883-BC30-E7DEDD78439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599"/>
            <a:ext cx="4068658" cy="35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8" tIns="47109" rIns="94218" bIns="47109" numCol="1" anchor="b" anchorCtr="0" compatLnSpc="1">
            <a:prstTxWarp prst="textNoShape">
              <a:avLst/>
            </a:prstTxWarp>
          </a:bodyPr>
          <a:lstStyle>
            <a:lvl1pPr defTabSz="942619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D04C52B-A92B-4795-8BA1-2ECEABF0F0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8226" y="6745599"/>
            <a:ext cx="4068658" cy="35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8" tIns="47109" rIns="94218" bIns="47109" numCol="1" anchor="b" anchorCtr="0" compatLnSpc="1">
            <a:prstTxWarp prst="textNoShape">
              <a:avLst/>
            </a:prstTxWarp>
          </a:bodyPr>
          <a:lstStyle>
            <a:lvl1pPr algn="r" defTabSz="942619" eaLnBrk="1" hangingPunct="1">
              <a:defRPr sz="1200"/>
            </a:lvl1pPr>
          </a:lstStyle>
          <a:p>
            <a:pPr>
              <a:defRPr/>
            </a:pPr>
            <a:fld id="{11E3A363-39C4-422B-9B82-FA891EFF7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892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76392537-BCFE-481F-900C-86D1D35316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61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179" indent="-286607" defTabSz="94261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429" indent="-229286" defTabSz="94261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001" indent="-229286" defTabSz="94261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572" indent="-229286" defTabSz="94261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144" indent="-229286" defTabSz="9426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0715" indent="-229286" defTabSz="9426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287" indent="-229286" defTabSz="9426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7859" indent="-229286" defTabSz="9426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B6A98C-4FAC-41C9-91E9-DDA0574E6DCA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AC4414ED-26AE-4F8D-8E0C-EFAAB9ECB8C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4068658" cy="35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03" tIns="45851" rIns="91703" bIns="4585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www.stlouisshroudconference.com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05F4C7B-A5A3-4246-8D76-E5F51E7E23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318226" y="0"/>
            <a:ext cx="4068658" cy="35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03" tIns="45851" rIns="91703" bIns="4585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/>
              <a:t>Oct. 11, 2014</a:t>
            </a:r>
          </a:p>
        </p:txBody>
      </p:sp>
      <p:sp>
        <p:nvSpPr>
          <p:cNvPr id="5125" name="Rectangle 6">
            <a:extLst>
              <a:ext uri="{FF2B5EF4-FFF2-40B4-BE49-F238E27FC236}">
                <a16:creationId xmlns:a16="http://schemas.microsoft.com/office/drawing/2014/main" id="{C40A57BF-3F3E-4AC4-9398-F05DDDA1AC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6745599"/>
            <a:ext cx="4068658" cy="35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03" tIns="45851" rIns="91703" bIns="45851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Robert A. Rucker</a:t>
            </a:r>
          </a:p>
        </p:txBody>
      </p:sp>
      <p:sp>
        <p:nvSpPr>
          <p:cNvPr id="5126" name="Rectangle 7">
            <a:extLst>
              <a:ext uri="{FF2B5EF4-FFF2-40B4-BE49-F238E27FC236}">
                <a16:creationId xmlns:a16="http://schemas.microsoft.com/office/drawing/2014/main" id="{D2264321-1F7D-4C45-A8C4-713BA36AEF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318226" y="6745599"/>
            <a:ext cx="4068658" cy="35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03" tIns="45851" rIns="91703" bIns="45851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6541D9F-09E1-431A-91BB-D7B53F77A121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5127" name="Rectangle 2">
            <a:extLst>
              <a:ext uri="{FF2B5EF4-FFF2-40B4-BE49-F238E27FC236}">
                <a16:creationId xmlns:a16="http://schemas.microsoft.com/office/drawing/2014/main" id="{F1E77187-E5AA-4D88-8003-67557D263A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8" name="Rectangle 3">
            <a:extLst>
              <a:ext uri="{FF2B5EF4-FFF2-40B4-BE49-F238E27FC236}">
                <a16:creationId xmlns:a16="http://schemas.microsoft.com/office/drawing/2014/main" id="{61B9A052-F9A3-4A3B-B2B2-2A3E323AF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703" tIns="45851" rIns="91703" bIns="4585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107EF44C-8A68-4623-9C99-F32E1941635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318226" y="6745599"/>
            <a:ext cx="4068658" cy="35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218" tIns="47109" rIns="94218" bIns="47109" anchor="b"/>
          <a:lstStyle>
            <a:lvl1pPr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C3E1DBD-5611-417B-8CAA-F0C67C321492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5F221C2-E9E5-49C6-AC2D-72A0497EC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A1B2FA4-4140-4109-9BC5-7A5213222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53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E368D8-3619-4695-81E0-7153035386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70BAA-6122-4563-A38E-0D0709738DA3}" type="datetime1">
              <a:rPr lang="en-US" altLang="en-US" smtClean="0"/>
              <a:t>8/8/2021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14FD8E-1C6D-4572-AB4F-CC73656600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2020 Robert A. Rucker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462F21-497D-44F4-BAD0-83680C4036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DCAD9-CC47-424C-B008-30422275E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84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2FAE43-3EC1-43DB-A27C-A58D11906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DF704-6423-4EE4-A105-3D4F3668FBC2}" type="datetime1">
              <a:rPr lang="en-US" altLang="en-US" smtClean="0"/>
              <a:t>8/8/2021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6F976D-1240-432C-991F-F36A8512A6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2020 Robert A. Rucker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7FC917-83F8-4771-A25A-F36377C61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FD8C8-9C22-4A43-8C3F-4B9C50E3B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49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D5DDC2-8C95-4FBC-8F06-1D80DD556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AF27-C132-4DED-84E1-8F85651B77B7}" type="datetime1">
              <a:rPr lang="en-US" altLang="en-US" smtClean="0"/>
              <a:t>8/8/2021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83E3E7-369B-45F2-9800-67CC4BF74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2020 Robert A. Rucker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5A0595-CD31-4915-B41B-A9DA0AE751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AE9CE-3189-45D9-9C14-FD7FFA99B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053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46CE10-9A3C-5545-9ECF-28134A5D7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7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54C377-7D06-447F-B3CB-B71DA0B7A0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6AE92-8974-4A63-92D9-DA99048F7F7A}" type="datetime1">
              <a:rPr lang="en-US" altLang="en-US" smtClean="0"/>
              <a:t>8/8/2021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B0E863-E32D-4D22-AC68-B8E096AE35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2020 Robert A. Rucker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ACF3B5-2121-4887-9A1F-F9D9DD0742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31C8D-704A-4447-88F1-B99C1F28D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02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2EC5B0-64BD-4A5B-BA1D-2E89A65662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2277A-CAD4-4FE6-87DF-B156C16D4CE4}" type="datetime1">
              <a:rPr lang="en-US" altLang="en-US" smtClean="0"/>
              <a:t>8/8/2021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60E15D-5F8C-4DAE-8410-B919396BE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2020 Robert A. Rucker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7A6320-F642-40F9-A817-6D824801D9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A9230-6D80-4651-B4CF-8487E4A062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5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1E880F-361C-4513-B376-1C516E6D7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E8C7-826A-42B6-B15F-131D613F4CED}" type="datetime1">
              <a:rPr lang="en-US" altLang="en-US" smtClean="0"/>
              <a:t>8/8/2021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A11E7D-425A-4986-8816-F685A25F2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2020 Robert A. Rucker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0ED9DA-14EA-40C5-89DD-A49892668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032D-D0E9-43B8-BF7C-486401E36F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25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0CD51B8-8E4B-47AC-B6F6-B4A0B81526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1D5E8-6F18-44C3-B9E2-C447189BEC94}" type="datetime1">
              <a:rPr lang="en-US" altLang="en-US" smtClean="0"/>
              <a:t>8/8/2021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402E9A-0BA9-4A6F-B9E9-D15162F5A3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2020 Robert A. Rucker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C55E9F4-E337-42E1-9630-79FFDC8B66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B68A1-D8AF-481F-8D77-B4838EC9B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08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93A0B4-1AB6-4FF2-90DB-D5ADE8BA2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55A35-0DC8-403D-9735-118122F87AC0}" type="datetime1">
              <a:rPr lang="en-US" altLang="en-US" smtClean="0"/>
              <a:t>8/8/2021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D03C44-9DB9-40F7-BB3F-1923572174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2020 Robert A. Rucker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338FCC-8E61-48E9-80CF-3453A5141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D493-4A24-4237-8CEE-9855D33F7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3143E4-5C5D-4F1E-BF34-06566A793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D9000-3C6A-42A9-AB86-CF50A7624180}" type="datetime1">
              <a:rPr lang="en-US" altLang="en-US" smtClean="0"/>
              <a:t>8/8/2021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395D2D-8559-4AA6-A0DE-06E33944B0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2020 Robert A. Rucker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35B3F0-991D-474B-A486-0031D2433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29A87-4BFB-4CA3-BEA9-81F58ECC1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96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701A0A-89DB-4479-B4CC-874FBE205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80918-6495-4ED8-B27A-029A0A0A61B2}" type="datetime1">
              <a:rPr lang="en-US" altLang="en-US" smtClean="0"/>
              <a:t>8/8/2021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7A9F0-5746-441C-AB5B-AEE56512F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2020 Robert A. Rucker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599135-D366-4DA8-8C9C-B42B7D1BB1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C37E1-41C0-4292-BEE9-579122765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16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E2DEA8-86F0-46AD-A751-6646E435D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48B24-205A-48E7-98E7-0793DAF5CFE1}" type="datetime1">
              <a:rPr lang="en-US" altLang="en-US" smtClean="0"/>
              <a:t>8/8/2021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A0917E-0AAE-462F-B60F-CC024470F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2020 Robert A. Rucker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4E01D-0F78-4FCF-94EB-20F402885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9125-6EF5-4BCE-A556-C494A23D09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55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8479F6-28AA-4234-98FC-21E9A5B9B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C05348-1E09-4611-B4C5-CC7142BA1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831BC03-CD58-455E-93AA-F490E327C9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461F5F7C-99AF-4640-9BCF-64FA1FD2DA01}" type="datetime1">
              <a:rPr lang="en-US" altLang="en-US" smtClean="0"/>
              <a:t>8/8/2021</a:t>
            </a:fld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8937EF6-0955-4CE3-BA5A-BD7E2CFBCD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altLang="en-US"/>
              <a:t>© 2020 Robert A. Rucker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03CC2F-3D5A-4B97-8762-58D8348517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BCE90A1-4537-4CF5-A103-748DD90DA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oudresearch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source=images&amp;cd=&amp;cad=rja&amp;uact=8&amp;docid=Ha_V2QPviktA0M&amp;tbnid=ebDuQaVZgy2whM&amp;ved=0CAgQjRw&amp;url=http://medievalnews.blogspot.com/2010/04/shroud-of-turin-goes-on-display.html&amp;ei=iR0vVJfCDOL1iwL8hYGYCA&amp;psig=AFQjCNEmSr1q0mp3SjyjpHuw94aASnzmqg&amp;ust=1412460297302280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oudresearch.net/" TargetMode="External"/><Relationship Id="rId2" Type="http://schemas.openxmlformats.org/officeDocument/2006/relationships/hyperlink" Target="http://www.shrou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sttheshroud.org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robertarucker@yahoo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36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2951F51-BCD5-4B2D-A05D-C1451A134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334627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98609F89-E98B-41E4-989E-608C91EB9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23371"/>
            <a:ext cx="9143999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188873-8E56-4608-BAB8-75E015D23336}"/>
              </a:ext>
            </a:extLst>
          </p:cNvPr>
          <p:cNvCxnSpPr>
            <a:cxnSpLocks/>
          </p:cNvCxnSpPr>
          <p:nvPr/>
        </p:nvCxnSpPr>
        <p:spPr>
          <a:xfrm flipV="1">
            <a:off x="7785935" y="5089358"/>
            <a:ext cx="335381" cy="1152566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ysDash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C60A97-8D8B-4AB8-9F1C-2F18B3382F7C}"/>
              </a:ext>
            </a:extLst>
          </p:cNvPr>
          <p:cNvCxnSpPr>
            <a:cxnSpLocks/>
          </p:cNvCxnSpPr>
          <p:nvPr/>
        </p:nvCxnSpPr>
        <p:spPr>
          <a:xfrm flipH="1" flipV="1">
            <a:off x="6605338" y="4842834"/>
            <a:ext cx="1515978" cy="246524"/>
          </a:xfrm>
          <a:prstGeom prst="line">
            <a:avLst/>
          </a:prstGeom>
          <a:ln w="57150">
            <a:solidFill>
              <a:srgbClr val="FF0000"/>
            </a:solidFill>
            <a:prstDash val="sysDash"/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366" name="TextBox 13">
            <a:extLst>
              <a:ext uri="{FF2B5EF4-FFF2-40B4-BE49-F238E27FC236}">
                <a16:creationId xmlns:a16="http://schemas.microsoft.com/office/drawing/2014/main" id="{B73533A5-B1F9-4741-9E20-341538257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528239"/>
            <a:ext cx="9144000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 u="sng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u="sng" dirty="0"/>
              <a:t>History of the Shroud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>
                <a:solidFill>
                  <a:srgbClr val="009900"/>
                </a:solidFill>
              </a:rPr>
              <a:t>(paper 19)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Jerusalem  </a:t>
            </a:r>
            <a:r>
              <a:rPr lang="en-US" alt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  Antioch (?)    Gal. 3:1 (?)    Edessa (Urfa), Turkey   Constantinople (Istanbul), Turkey  Athens (?)  </a:t>
            </a:r>
            <a:r>
              <a:rPr lang="en-US" altLang="en-US" sz="2000" dirty="0" err="1">
                <a:solidFill>
                  <a:srgbClr val="0000FF"/>
                </a:solidFill>
                <a:sym typeface="Wingdings" panose="05000000000000000000" pitchFamily="2" charset="2"/>
              </a:rPr>
              <a:t>Lirey</a:t>
            </a:r>
            <a:r>
              <a:rPr lang="en-US" alt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, France  Turin, Italy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7B3472-1BE9-431C-99AB-40E1C97A93D2}"/>
              </a:ext>
            </a:extLst>
          </p:cNvPr>
          <p:cNvSpPr/>
          <p:nvPr/>
        </p:nvSpPr>
        <p:spPr>
          <a:xfrm>
            <a:off x="2466474" y="3609474"/>
            <a:ext cx="4138864" cy="2556710"/>
          </a:xfrm>
          <a:custGeom>
            <a:avLst/>
            <a:gdLst>
              <a:gd name="connsiteX0" fmla="*/ 4150014 w 4150014"/>
              <a:gd name="connsiteY0" fmla="*/ 1346479 h 2750679"/>
              <a:gd name="connsiteX1" fmla="*/ 3979192 w 4150014"/>
              <a:gd name="connsiteY1" fmla="*/ 1497205 h 2750679"/>
              <a:gd name="connsiteX2" fmla="*/ 3808370 w 4150014"/>
              <a:gd name="connsiteY2" fmla="*/ 1577592 h 2750679"/>
              <a:gd name="connsiteX3" fmla="*/ 3557162 w 4150014"/>
              <a:gd name="connsiteY3" fmla="*/ 1718268 h 2750679"/>
              <a:gd name="connsiteX4" fmla="*/ 3537065 w 4150014"/>
              <a:gd name="connsiteY4" fmla="*/ 2039816 h 2750679"/>
              <a:gd name="connsiteX5" fmla="*/ 3547113 w 4150014"/>
              <a:gd name="connsiteY5" fmla="*/ 2451798 h 2750679"/>
              <a:gd name="connsiteX6" fmla="*/ 3346146 w 4150014"/>
              <a:gd name="connsiteY6" fmla="*/ 2582427 h 2750679"/>
              <a:gd name="connsiteX7" fmla="*/ 2934164 w 4150014"/>
              <a:gd name="connsiteY7" fmla="*/ 2652765 h 2750679"/>
              <a:gd name="connsiteX8" fmla="*/ 2401601 w 4150014"/>
              <a:gd name="connsiteY8" fmla="*/ 2723104 h 2750679"/>
              <a:gd name="connsiteX9" fmla="*/ 1768555 w 4150014"/>
              <a:gd name="connsiteY9" fmla="*/ 2743200 h 2750679"/>
              <a:gd name="connsiteX10" fmla="*/ 1256089 w 4150014"/>
              <a:gd name="connsiteY10" fmla="*/ 2602523 h 2750679"/>
              <a:gd name="connsiteX11" fmla="*/ 793865 w 4150014"/>
              <a:gd name="connsiteY11" fmla="*/ 2341266 h 2750679"/>
              <a:gd name="connsiteX12" fmla="*/ 401979 w 4150014"/>
              <a:gd name="connsiteY12" fmla="*/ 2140299 h 2750679"/>
              <a:gd name="connsiteX13" fmla="*/ 110577 w 4150014"/>
              <a:gd name="connsiteY13" fmla="*/ 1135464 h 2750679"/>
              <a:gd name="connsiteX14" fmla="*/ 45 w 4150014"/>
              <a:gd name="connsiteY14" fmla="*/ 653143 h 2750679"/>
              <a:gd name="connsiteX15" fmla="*/ 120625 w 4150014"/>
              <a:gd name="connsiteY15" fmla="*/ 0 h 2750679"/>
              <a:gd name="connsiteX16" fmla="*/ 120625 w 4150014"/>
              <a:gd name="connsiteY16" fmla="*/ 0 h 275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50014" h="2750679">
                <a:moveTo>
                  <a:pt x="4150014" y="1346479"/>
                </a:moveTo>
                <a:cubicBezTo>
                  <a:pt x="4093073" y="1402582"/>
                  <a:pt x="4036133" y="1458686"/>
                  <a:pt x="3979192" y="1497205"/>
                </a:cubicBezTo>
                <a:cubicBezTo>
                  <a:pt x="3922251" y="1535724"/>
                  <a:pt x="3878708" y="1540748"/>
                  <a:pt x="3808370" y="1577592"/>
                </a:cubicBezTo>
                <a:cubicBezTo>
                  <a:pt x="3738032" y="1614436"/>
                  <a:pt x="3602379" y="1641231"/>
                  <a:pt x="3557162" y="1718268"/>
                </a:cubicBezTo>
                <a:cubicBezTo>
                  <a:pt x="3511944" y="1795305"/>
                  <a:pt x="3538740" y="1917561"/>
                  <a:pt x="3537065" y="2039816"/>
                </a:cubicBezTo>
                <a:cubicBezTo>
                  <a:pt x="3535390" y="2162071"/>
                  <a:pt x="3578933" y="2361363"/>
                  <a:pt x="3547113" y="2451798"/>
                </a:cubicBezTo>
                <a:cubicBezTo>
                  <a:pt x="3515293" y="2542233"/>
                  <a:pt x="3448304" y="2548933"/>
                  <a:pt x="3346146" y="2582427"/>
                </a:cubicBezTo>
                <a:cubicBezTo>
                  <a:pt x="3243988" y="2615921"/>
                  <a:pt x="3091588" y="2629319"/>
                  <a:pt x="2934164" y="2652765"/>
                </a:cubicBezTo>
                <a:cubicBezTo>
                  <a:pt x="2776740" y="2676211"/>
                  <a:pt x="2595869" y="2708032"/>
                  <a:pt x="2401601" y="2723104"/>
                </a:cubicBezTo>
                <a:cubicBezTo>
                  <a:pt x="2207333" y="2738176"/>
                  <a:pt x="1959474" y="2763297"/>
                  <a:pt x="1768555" y="2743200"/>
                </a:cubicBezTo>
                <a:cubicBezTo>
                  <a:pt x="1577636" y="2723103"/>
                  <a:pt x="1418537" y="2669512"/>
                  <a:pt x="1256089" y="2602523"/>
                </a:cubicBezTo>
                <a:cubicBezTo>
                  <a:pt x="1093641" y="2535534"/>
                  <a:pt x="936217" y="2418303"/>
                  <a:pt x="793865" y="2341266"/>
                </a:cubicBezTo>
                <a:cubicBezTo>
                  <a:pt x="651513" y="2264229"/>
                  <a:pt x="515860" y="2341266"/>
                  <a:pt x="401979" y="2140299"/>
                </a:cubicBezTo>
                <a:cubicBezTo>
                  <a:pt x="288098" y="1939332"/>
                  <a:pt x="177566" y="1383323"/>
                  <a:pt x="110577" y="1135464"/>
                </a:cubicBezTo>
                <a:cubicBezTo>
                  <a:pt x="43588" y="887605"/>
                  <a:pt x="-1630" y="842387"/>
                  <a:pt x="45" y="653143"/>
                </a:cubicBezTo>
                <a:cubicBezTo>
                  <a:pt x="1720" y="463899"/>
                  <a:pt x="120625" y="0"/>
                  <a:pt x="120625" y="0"/>
                </a:cubicBezTo>
                <a:lnTo>
                  <a:pt x="120625" y="0"/>
                </a:lnTo>
              </a:path>
            </a:pathLst>
          </a:custGeom>
          <a:noFill/>
          <a:ln w="5715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3A05C11-FF4C-4EA5-938B-D0E6B5AA9D52}"/>
              </a:ext>
            </a:extLst>
          </p:cNvPr>
          <p:cNvSpPr/>
          <p:nvPr/>
        </p:nvSpPr>
        <p:spPr>
          <a:xfrm>
            <a:off x="2583616" y="3609474"/>
            <a:ext cx="472406" cy="800100"/>
          </a:xfrm>
          <a:custGeom>
            <a:avLst/>
            <a:gdLst>
              <a:gd name="connsiteX0" fmla="*/ 0 w 542611"/>
              <a:gd name="connsiteY0" fmla="*/ 0 h 896442"/>
              <a:gd name="connsiteX1" fmla="*/ 10048 w 542611"/>
              <a:gd name="connsiteY1" fmla="*/ 271306 h 896442"/>
              <a:gd name="connsiteX2" fmla="*/ 20097 w 542611"/>
              <a:gd name="connsiteY2" fmla="*/ 452176 h 896442"/>
              <a:gd name="connsiteX3" fmla="*/ 40193 w 542611"/>
              <a:gd name="connsiteY3" fmla="*/ 693337 h 896442"/>
              <a:gd name="connsiteX4" fmla="*/ 110532 w 542611"/>
              <a:gd name="connsiteY4" fmla="*/ 844062 h 896442"/>
              <a:gd name="connsiteX5" fmla="*/ 261257 w 542611"/>
              <a:gd name="connsiteY5" fmla="*/ 894304 h 896442"/>
              <a:gd name="connsiteX6" fmla="*/ 542611 w 542611"/>
              <a:gd name="connsiteY6" fmla="*/ 783772 h 89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611" h="896442">
                <a:moveTo>
                  <a:pt x="0" y="0"/>
                </a:moveTo>
                <a:cubicBezTo>
                  <a:pt x="3349" y="97971"/>
                  <a:pt x="6699" y="195943"/>
                  <a:pt x="10048" y="271306"/>
                </a:cubicBezTo>
                <a:cubicBezTo>
                  <a:pt x="13398" y="346669"/>
                  <a:pt x="15073" y="381837"/>
                  <a:pt x="20097" y="452176"/>
                </a:cubicBezTo>
                <a:cubicBezTo>
                  <a:pt x="25121" y="522515"/>
                  <a:pt x="25121" y="628023"/>
                  <a:pt x="40193" y="693337"/>
                </a:cubicBezTo>
                <a:cubicBezTo>
                  <a:pt x="55266" y="758651"/>
                  <a:pt x="73688" y="810568"/>
                  <a:pt x="110532" y="844062"/>
                </a:cubicBezTo>
                <a:cubicBezTo>
                  <a:pt x="147376" y="877557"/>
                  <a:pt x="189244" y="904352"/>
                  <a:pt x="261257" y="894304"/>
                </a:cubicBezTo>
                <a:cubicBezTo>
                  <a:pt x="333270" y="884256"/>
                  <a:pt x="437940" y="834014"/>
                  <a:pt x="542611" y="783772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E49C23-8F4B-42FF-B76E-41DB3B32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388307" cy="305970"/>
          </a:xfrm>
        </p:spPr>
        <p:txBody>
          <a:bodyPr/>
          <a:lstStyle/>
          <a:p>
            <a:pPr>
              <a:defRPr/>
            </a:pPr>
            <a:fld id="{96229A87-4BFB-4CA3-BEA9-81F58ECC16A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5775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1CB136-1F4C-419B-9340-8C8FB44D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4197"/>
            <a:ext cx="8229600" cy="1143000"/>
          </a:xfrm>
        </p:spPr>
        <p:txBody>
          <a:bodyPr/>
          <a:lstStyle/>
          <a:p>
            <a:r>
              <a:rPr lang="en-US" altLang="en-US" sz="3800" u="sng" dirty="0"/>
              <a:t>Opportunity for NDT of the Shroud</a:t>
            </a:r>
            <a:endParaRPr lang="en-US" altLang="en-US" sz="3800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A97455D-EDA1-478A-9C51-23F393708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43592"/>
            <a:ext cx="7802479" cy="4032354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Last tested in 1978 after an exhibition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Rumors of an exhibition in 2025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Vatican could allow testing in 2025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Need NDT program to promote a decision to allow testing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Improvements in NDT since 1978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806BAC-43D3-4C34-B659-A4CA281A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5180"/>
            <a:ext cx="401782" cy="30597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C1EEB-876E-454C-9866-A56679F8F4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F5985BE-9CF0-42F1-8828-2CCAA295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4627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415347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1CB136-1F4C-419B-9340-8C8FB44D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5891"/>
            <a:ext cx="8229600" cy="1143000"/>
          </a:xfrm>
        </p:spPr>
        <p:txBody>
          <a:bodyPr/>
          <a:lstStyle/>
          <a:p>
            <a:r>
              <a:rPr lang="en-US" altLang="en-US" sz="4000" u="sng" dirty="0"/>
              <a:t>Linen is Made from the Flax Plant</a:t>
            </a:r>
            <a:endParaRPr lang="en-US" altLang="en-US" sz="4000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806BAC-43D3-4C34-B659-A4CA281A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03058" cy="275891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C1EEB-876E-454C-9866-A56679F8F4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dirty="0"/>
          </a:p>
        </p:txBody>
      </p:sp>
      <p:pic>
        <p:nvPicPr>
          <p:cNvPr id="2052" name="Picture 4" descr="Image result for Flax Linen Fiber Plant">
            <a:extLst>
              <a:ext uri="{FF2B5EF4-FFF2-40B4-BE49-F238E27FC236}">
                <a16:creationId xmlns:a16="http://schemas.microsoft.com/office/drawing/2014/main" id="{B7497764-1E73-4816-B464-768CE567DF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30" y="1251284"/>
            <a:ext cx="6793480" cy="508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6D4E3C3-CF19-4468-934E-331D6A7A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4627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231704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1CB136-1F4C-419B-9340-8C8FB44D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4197"/>
            <a:ext cx="8229600" cy="1143000"/>
          </a:xfrm>
        </p:spPr>
        <p:txBody>
          <a:bodyPr/>
          <a:lstStyle/>
          <a:p>
            <a:r>
              <a:rPr lang="en-US" altLang="en-US" sz="4100" u="sng" dirty="0"/>
              <a:t>Stem of a Flax Plant</a:t>
            </a:r>
            <a:endParaRPr lang="en-US" altLang="en-US" sz="4100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806BAC-43D3-4C34-B659-A4CA281A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397042" cy="281907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C1EEB-876E-454C-9866-A56679F8F4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BB57BD-75C4-4BD1-B1EA-835FFE141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868" y="1425615"/>
            <a:ext cx="6214311" cy="4842320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D073738A-A8A8-4B79-A1C9-2E0D1179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23" y="6334627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33763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1CB136-1F4C-419B-9340-8C8FB44D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4197"/>
            <a:ext cx="8229600" cy="1143000"/>
          </a:xfrm>
        </p:spPr>
        <p:txBody>
          <a:bodyPr/>
          <a:lstStyle/>
          <a:p>
            <a:r>
              <a:rPr lang="en-US" altLang="en-US" sz="4100" u="sng" dirty="0"/>
              <a:t>Flax Fiber</a:t>
            </a:r>
            <a:endParaRPr lang="en-US" altLang="en-US" sz="4100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806BAC-43D3-4C34-B659-A4CA281A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836"/>
            <a:ext cx="397042" cy="29995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C1EEB-876E-454C-9866-A56679F8F4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A38B22-43FD-46FF-8535-8115BF804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240" y="1557197"/>
            <a:ext cx="4938406" cy="4374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AB8C81-60E9-4F57-B480-7117A04D6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083741"/>
            <a:ext cx="2221960" cy="3368024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8ED5635A-9BBD-4B49-9AB2-A38D6E54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3791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2712719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Number Placeholder 5">
            <a:extLst>
              <a:ext uri="{FF2B5EF4-FFF2-40B4-BE49-F238E27FC236}">
                <a16:creationId xmlns:a16="http://schemas.microsoft.com/office/drawing/2014/main" id="{1B000D5F-41F2-4150-BEDB-48808D21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15089" cy="28792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017BF3-2F8C-483D-9DDA-B76EECA2B4C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dirty="0"/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A7CC6DF7-4D25-49E5-91B1-2F85A4647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0699"/>
            <a:ext cx="8229600" cy="942391"/>
          </a:xfrm>
        </p:spPr>
        <p:txBody>
          <a:bodyPr/>
          <a:lstStyle/>
          <a:p>
            <a:pPr eaLnBrk="1" hangingPunct="1"/>
            <a:r>
              <a:rPr lang="en-US" altLang="en-US" sz="3700" u="sng" dirty="0"/>
              <a:t>Dorsal Image, Small of the Back (32x)</a:t>
            </a:r>
          </a:p>
        </p:txBody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1BABC013-8AD7-46ED-8FBE-B15E88C36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161797" name="Picture 4" descr="ME-06 72dpi">
            <a:extLst>
              <a:ext uri="{FF2B5EF4-FFF2-40B4-BE49-F238E27FC236}">
                <a16:creationId xmlns:a16="http://schemas.microsoft.com/office/drawing/2014/main" id="{7A2068C0-E6A6-40AD-8B2E-C4737B12A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20" y="1130968"/>
            <a:ext cx="7713091" cy="52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FCC86FC-2B28-4EA6-82DE-A373D059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4627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FBEA96-CBC5-4760-8229-438C06677BDE}"/>
              </a:ext>
            </a:extLst>
          </p:cNvPr>
          <p:cNvSpPr txBox="1"/>
          <p:nvPr/>
        </p:nvSpPr>
        <p:spPr>
          <a:xfrm>
            <a:off x="5032108" y="1150423"/>
            <a:ext cx="3510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©1978 Barrie M. Schwortz Collection, STERA, INC.</a:t>
            </a:r>
          </a:p>
        </p:txBody>
      </p:sp>
    </p:spTree>
    <p:extLst>
      <p:ext uri="{BB962C8B-B14F-4D97-AF65-F5344CB8AC3E}">
        <p14:creationId xmlns:p14="http://schemas.microsoft.com/office/powerpoint/2010/main" val="3351220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>
            <a:extLst>
              <a:ext uri="{FF2B5EF4-FFF2-40B4-BE49-F238E27FC236}">
                <a16:creationId xmlns:a16="http://schemas.microsoft.com/office/drawing/2014/main" id="{B5D826EA-FE19-48F2-BF0C-403ADE1B1502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0"/>
            <a:ext cx="392029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DD24E59-218E-4D35-8119-D6E117C233C2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dirty="0"/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41408696-4ED9-40F3-8DF8-BE0FF4D288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8917"/>
            <a:ext cx="8229600" cy="85817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Tip of the Nose (64x)</a:t>
            </a:r>
            <a:endParaRPr lang="en-US" altLang="en-US" dirty="0"/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1D5A31B6-DBA3-4C06-8972-0B65837DDE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5062" name="Picture 4" descr="ME-29 cont enhance 72dpi">
            <a:extLst>
              <a:ext uri="{FF2B5EF4-FFF2-40B4-BE49-F238E27FC236}">
                <a16:creationId xmlns:a16="http://schemas.microsoft.com/office/drawing/2014/main" id="{4072081B-379A-4ADD-BDC0-FB75E2C5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4" y="998621"/>
            <a:ext cx="7962429" cy="536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04180A00-9FB2-4547-9E60-26C66D54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4220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D40FD-6CA2-43EF-9F9D-46154D69CA17}"/>
              </a:ext>
            </a:extLst>
          </p:cNvPr>
          <p:cNvSpPr txBox="1"/>
          <p:nvPr/>
        </p:nvSpPr>
        <p:spPr>
          <a:xfrm>
            <a:off x="5098808" y="981033"/>
            <a:ext cx="3510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©1978 Barrie M. Schwortz Collection, STERA, INC.</a:t>
            </a:r>
          </a:p>
        </p:txBody>
      </p:sp>
    </p:spTree>
    <p:extLst>
      <p:ext uri="{BB962C8B-B14F-4D97-AF65-F5344CB8AC3E}">
        <p14:creationId xmlns:p14="http://schemas.microsoft.com/office/powerpoint/2010/main" val="356907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1CB136-1F4C-419B-9340-8C8FB44D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87702"/>
            <a:ext cx="8229600" cy="1143000"/>
          </a:xfrm>
        </p:spPr>
        <p:txBody>
          <a:bodyPr/>
          <a:lstStyle/>
          <a:p>
            <a:r>
              <a:rPr lang="en-US" altLang="en-US" sz="2800" dirty="0"/>
              <a:t>Shroud is the Most Researched</a:t>
            </a:r>
            <a:br>
              <a:rPr lang="en-US" altLang="en-US" sz="4000" u="sng" dirty="0"/>
            </a:br>
            <a:r>
              <a:rPr lang="en-US" altLang="en-US" sz="4000" u="sng" dirty="0"/>
              <a:t>Artifact in Human Possession</a:t>
            </a:r>
            <a:endParaRPr lang="en-US" altLang="en-US" sz="4000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A97455D-EDA1-478A-9C51-23F393708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8950" y="1991762"/>
            <a:ext cx="8066088" cy="4047088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sz="2000" dirty="0"/>
              <a:t>Dr. Yves Delage, Prof. of Comparative Anatomy, Paris	   1900-1902</a:t>
            </a:r>
          </a:p>
          <a:p>
            <a:pPr lvl="0">
              <a:spcBef>
                <a:spcPts val="1200"/>
              </a:spcBef>
            </a:pPr>
            <a:r>
              <a:rPr lang="en-US" sz="2000" dirty="0"/>
              <a:t>Dr. Paul </a:t>
            </a:r>
            <a:r>
              <a:rPr lang="en-US" sz="2000" dirty="0" err="1"/>
              <a:t>Vignon</a:t>
            </a:r>
            <a:r>
              <a:rPr lang="en-US" sz="2000" dirty="0"/>
              <a:t>, Professor of Biology, Paris		   1900-1943</a:t>
            </a:r>
          </a:p>
          <a:p>
            <a:pPr lvl="0">
              <a:spcBef>
                <a:spcPts val="1200"/>
              </a:spcBef>
            </a:pPr>
            <a:r>
              <a:rPr lang="en-US" sz="2000" dirty="0"/>
              <a:t>Dr. Pierre Barbet, Prof. of Anatomy, Paris		   1932-1961</a:t>
            </a:r>
          </a:p>
          <a:p>
            <a:pPr lvl="0">
              <a:spcBef>
                <a:spcPts val="1200"/>
              </a:spcBef>
            </a:pPr>
            <a:r>
              <a:rPr lang="en-US" sz="2000" dirty="0"/>
              <a:t>Dr. Robert Bucklin, M.D, Forensic Examiner, LA	   1941-1993</a:t>
            </a:r>
          </a:p>
          <a:p>
            <a:pPr lvl="0">
              <a:spcBef>
                <a:spcPts val="1200"/>
              </a:spcBef>
            </a:pPr>
            <a:r>
              <a:rPr lang="en-US" sz="2000" dirty="0"/>
              <a:t>Dr. Frederick Zugibe, Chief Medical Examiner, NY	   1953-2002</a:t>
            </a:r>
          </a:p>
          <a:p>
            <a:pPr lvl="0">
              <a:spcBef>
                <a:spcPts val="1200"/>
              </a:spcBef>
            </a:pPr>
            <a:r>
              <a:rPr lang="en-US" sz="2000" dirty="0"/>
              <a:t>Dr. Alan D. Adler, Prof. of Chemistry, Conn. State U.	   1978-2000</a:t>
            </a:r>
          </a:p>
          <a:p>
            <a:pPr lvl="0">
              <a:spcBef>
                <a:spcPts val="1200"/>
              </a:spcBef>
            </a:pPr>
            <a:r>
              <a:rPr lang="en-US" sz="2000" dirty="0"/>
              <a:t>Dr. John Heller, Prof. of Medical Physics, Yale		   1978-1995</a:t>
            </a:r>
          </a:p>
          <a:p>
            <a:pPr lvl="0">
              <a:spcBef>
                <a:spcPts val="1200"/>
              </a:spcBef>
            </a:pPr>
            <a:r>
              <a:rPr lang="en-US" sz="2000" dirty="0"/>
              <a:t>Dr. John Jackson, Prof. of Physics, Air Force Aca.	   1978-</a:t>
            </a:r>
          </a:p>
          <a:p>
            <a:pPr lvl="0">
              <a:spcBef>
                <a:spcPts val="1200"/>
              </a:spcBef>
            </a:pPr>
            <a:r>
              <a:rPr lang="en-US" sz="2000" dirty="0"/>
              <a:t>Dr. Baima-</a:t>
            </a:r>
            <a:r>
              <a:rPr lang="en-US" sz="2000" dirty="0" err="1"/>
              <a:t>Bollone</a:t>
            </a:r>
            <a:r>
              <a:rPr lang="en-US" sz="2000" dirty="0"/>
              <a:t>, Chief of Forensic Medicine, Turin	   1978- 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806BAC-43D3-4C34-B659-A4CA281A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00444" cy="33799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C1EEB-876E-454C-9866-A56679F8F4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06280EA-6F85-48F4-8476-4685A7B9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4627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1298823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1CB136-1F4C-419B-9340-8C8FB44D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4197"/>
            <a:ext cx="8229600" cy="1143000"/>
          </a:xfrm>
        </p:spPr>
        <p:txBody>
          <a:bodyPr/>
          <a:lstStyle/>
          <a:p>
            <a:r>
              <a:rPr lang="en-US" altLang="en-US" sz="3700" u="sng" dirty="0"/>
              <a:t>STURP Scientific Investigation, 1978</a:t>
            </a:r>
            <a:endParaRPr lang="en-US" altLang="en-US" sz="3700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A97455D-EDA1-478A-9C51-23F393708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40021"/>
            <a:ext cx="8066088" cy="442580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solidFill>
                  <a:srgbClr val="FF0000"/>
                </a:solidFill>
              </a:rPr>
              <a:t>STURP</a:t>
            </a:r>
            <a:r>
              <a:rPr lang="en-US" altLang="en-US" sz="2800" dirty="0"/>
              <a:t> = </a:t>
            </a:r>
            <a:r>
              <a:rPr lang="en-US" altLang="en-US" sz="2800" dirty="0">
                <a:solidFill>
                  <a:srgbClr val="FF0000"/>
                </a:solidFill>
              </a:rPr>
              <a:t>S</a:t>
            </a:r>
            <a:r>
              <a:rPr lang="en-US" altLang="en-US" sz="2800" dirty="0"/>
              <a:t>hroud of </a:t>
            </a:r>
            <a:r>
              <a:rPr lang="en-US" altLang="en-US" sz="2800" dirty="0">
                <a:solidFill>
                  <a:srgbClr val="FF0000"/>
                </a:solidFill>
              </a:rPr>
              <a:t>Tu</a:t>
            </a:r>
            <a:r>
              <a:rPr lang="en-US" altLang="en-US" sz="2800" dirty="0"/>
              <a:t>rin </a:t>
            </a:r>
            <a:r>
              <a:rPr lang="en-US" altLang="en-US" sz="2800" dirty="0">
                <a:solidFill>
                  <a:srgbClr val="FF0000"/>
                </a:solidFill>
              </a:rPr>
              <a:t>R</a:t>
            </a:r>
            <a:r>
              <a:rPr lang="en-US" altLang="en-US" sz="2800" dirty="0"/>
              <a:t>esearch </a:t>
            </a:r>
            <a:r>
              <a:rPr lang="en-US" altLang="en-US" sz="2800" dirty="0">
                <a:solidFill>
                  <a:srgbClr val="FF0000"/>
                </a:solidFill>
              </a:rPr>
              <a:t>P</a:t>
            </a:r>
            <a:r>
              <a:rPr lang="en-US" altLang="en-US" sz="2800" dirty="0"/>
              <a:t>roject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/>
              <a:t>26 American scientists to Turin, Italy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sym typeface="Wingdings" panose="05000000000000000000" pitchFamily="2" charset="2"/>
              </a:rPr>
              <a:t>Equipment worth 2.5 million dollars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/>
              <a:t>Allowed to do any non-destructive experiment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/>
              <a:t>5 days, 24 hours a day</a:t>
            </a:r>
            <a:endParaRPr lang="en-US" altLang="en-US" sz="28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sym typeface="Wingdings" panose="05000000000000000000" pitchFamily="2" charset="2"/>
              </a:rPr>
              <a:t>Worked in three shifts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sym typeface="Wingdings" panose="05000000000000000000" pitchFamily="2" charset="2"/>
              </a:rPr>
              <a:t>Led by Dr. John Jackson</a:t>
            </a:r>
            <a:endParaRPr lang="en-US" altLang="en-US" sz="2400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806BAC-43D3-4C34-B659-A4CA281A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836"/>
            <a:ext cx="415089" cy="281907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C1EEB-876E-454C-9866-A56679F8F4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6A7C8E8-DC18-4835-A617-E71A7C75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3791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3546328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Number Placeholder 5">
            <a:extLst>
              <a:ext uri="{FF2B5EF4-FFF2-40B4-BE49-F238E27FC236}">
                <a16:creationId xmlns:a16="http://schemas.microsoft.com/office/drawing/2014/main" id="{CF102AD5-579B-4EF5-B8B6-DEE357A2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836"/>
            <a:ext cx="427121" cy="338137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F9F976-0227-4ED2-9D95-15C58E30BED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dirty="0"/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EF20B4F9-64BC-4FC0-BFBC-DEDA8D32C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1776"/>
            <a:ext cx="8229600" cy="840122"/>
          </a:xfrm>
        </p:spPr>
        <p:txBody>
          <a:bodyPr/>
          <a:lstStyle/>
          <a:p>
            <a:pPr eaLnBrk="1" hangingPunct="1"/>
            <a:endParaRPr lang="en-US" altLang="en-US" sz="3300" u="sng" dirty="0"/>
          </a:p>
        </p:txBody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AE1211BD-EA88-48BE-9853-E8BAC4F89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4000" dirty="0"/>
              <a:t>Shroud of </a:t>
            </a:r>
          </a:p>
          <a:p>
            <a:pPr marL="0" indent="0" eaLnBrk="1" hangingPunct="1">
              <a:buNone/>
            </a:pPr>
            <a:r>
              <a:rPr lang="en-US" altLang="en-US" sz="4000" dirty="0"/>
              <a:t>   Turin Research</a:t>
            </a:r>
            <a:r>
              <a:rPr lang="en-US" altLang="en-US" sz="4000" u="sng" dirty="0"/>
              <a:t> </a:t>
            </a:r>
          </a:p>
          <a:p>
            <a:pPr marL="0" indent="0" eaLnBrk="1" hangingPunct="1">
              <a:buNone/>
            </a:pPr>
            <a:r>
              <a:rPr lang="en-US" altLang="en-US" sz="4000" dirty="0"/>
              <a:t>      </a:t>
            </a:r>
            <a:r>
              <a:rPr lang="en-US" altLang="en-US" sz="4000" u="sng" dirty="0"/>
              <a:t>Project (STURP)</a:t>
            </a:r>
            <a:endParaRPr lang="en-US" altLang="en-US" sz="4000" dirty="0"/>
          </a:p>
        </p:txBody>
      </p:sp>
      <p:pic>
        <p:nvPicPr>
          <p:cNvPr id="4" name="Picture 3" descr="A group of people sitting around a table with papers on it&#10;&#10;Description automatically generated with medium confidence">
            <a:extLst>
              <a:ext uri="{FF2B5EF4-FFF2-40B4-BE49-F238E27FC236}">
                <a16:creationId xmlns:a16="http://schemas.microsoft.com/office/drawing/2014/main" id="{90B2320E-93DF-453E-A04B-3F64C6D97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00" y="0"/>
            <a:ext cx="3914600" cy="6333791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C7A5C1D-A50A-46AB-A97E-34DA322A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3791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FC685-0E66-4549-B640-2DE1880E6ABC}"/>
              </a:ext>
            </a:extLst>
          </p:cNvPr>
          <p:cNvSpPr txBox="1"/>
          <p:nvPr/>
        </p:nvSpPr>
        <p:spPr>
          <a:xfrm>
            <a:off x="760978" y="6003052"/>
            <a:ext cx="3510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©1978 Barrie M. Schwortz Collection, STERA, INC.</a:t>
            </a:r>
          </a:p>
        </p:txBody>
      </p:sp>
    </p:spTree>
    <p:extLst>
      <p:ext uri="{BB962C8B-B14F-4D97-AF65-F5344CB8AC3E}">
        <p14:creationId xmlns:p14="http://schemas.microsoft.com/office/powerpoint/2010/main" val="83725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1C771001-0909-4077-BF80-7163C7586BF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10356" y="456622"/>
            <a:ext cx="8523288" cy="304440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5400" b="1" dirty="0"/>
              <a:t>Nondestructive Testing of the</a:t>
            </a:r>
            <a:br>
              <a:rPr lang="en-US" altLang="en-US" sz="5400" b="1" dirty="0"/>
            </a:br>
            <a:r>
              <a:rPr lang="en-US" altLang="en-US" sz="7200" b="1" dirty="0"/>
              <a:t>Shroud of Turin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194E5630-3235-4999-99D9-F20268D6A4E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27454" y="3494763"/>
            <a:ext cx="7785651" cy="248336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   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/>
              <a:t>Robert A. Rucker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/>
              <a:t>August 12, 2021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hlinkClick r:id="rId3"/>
              </a:rPr>
              <a:t>www.shroudresearch.net</a:t>
            </a:r>
            <a:endParaRPr lang="en-US" altLang="en-US" sz="2800" dirty="0"/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/>
              <a:t>American Society for Nondestructive Testing</a:t>
            </a:r>
          </a:p>
        </p:txBody>
      </p:sp>
      <p:sp>
        <p:nvSpPr>
          <p:cNvPr id="4102" name="Slide Number Placeholder 3">
            <a:extLst>
              <a:ext uri="{FF2B5EF4-FFF2-40B4-BE49-F238E27FC236}">
                <a16:creationId xmlns:a16="http://schemas.microsoft.com/office/drawing/2014/main" id="{B3A5D3E8-5514-481F-A0D2-C5D4ACD25A13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0"/>
            <a:ext cx="216568" cy="29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77ABADB-C91A-4EF0-806B-C5E3BF4B18AD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F6B3DEA-AA3D-49A5-9E25-DF97AB5C38F8}"/>
              </a:ext>
            </a:extLst>
          </p:cNvPr>
          <p:cNvSpPr txBox="1">
            <a:spLocks/>
          </p:cNvSpPr>
          <p:nvPr/>
        </p:nvSpPr>
        <p:spPr bwMode="auto">
          <a:xfrm>
            <a:off x="0" y="6334627"/>
            <a:ext cx="9144000" cy="523373"/>
          </a:xfrm>
          <a:prstGeom prst="rect">
            <a:avLst/>
          </a:prstGeom>
          <a:solidFill>
            <a:srgbClr val="0052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b="1">
                <a:solidFill>
                  <a:srgbClr val="FEFEFE"/>
                </a:solidFill>
              </a:rPr>
              <a:t>ASNT:  16</a:t>
            </a:r>
            <a:r>
              <a:rPr lang="en-US" altLang="en-US" b="1" baseline="30000">
                <a:solidFill>
                  <a:srgbClr val="FEFEFE"/>
                </a:solidFill>
              </a:rPr>
              <a:t>th</a:t>
            </a:r>
            <a:r>
              <a:rPr lang="en-US" altLang="en-US" b="1">
                <a:solidFill>
                  <a:srgbClr val="FEFEFE"/>
                </a:solidFill>
              </a:rPr>
              <a:t> INTERNATIONAL SYMPOSIUM OF NONDESTRUCTIVE CHARACTERIZATION OF MATERIALS</a:t>
            </a:r>
            <a:endParaRPr lang="en-US" altLang="en-US" b="1" dirty="0">
              <a:solidFill>
                <a:srgbClr val="FEFEFE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1CB136-1F4C-419B-9340-8C8FB44D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4197"/>
            <a:ext cx="8229600" cy="1143000"/>
          </a:xfrm>
        </p:spPr>
        <p:txBody>
          <a:bodyPr/>
          <a:lstStyle/>
          <a:p>
            <a:r>
              <a:rPr lang="en-US" altLang="en-US" sz="4200" u="sng" dirty="0"/>
              <a:t>Testing by STURP in 1978</a:t>
            </a:r>
            <a:endParaRPr lang="en-US" altLang="en-US" sz="4200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A97455D-EDA1-478A-9C51-23F393708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2468"/>
            <a:ext cx="8066088" cy="43031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altLang="en-US" sz="2800" dirty="0"/>
              <a:t>Light (1000x) and electron microscopy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altLang="en-US" sz="2800" dirty="0"/>
              <a:t>Photography, various wavelengths, front &amp; back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altLang="en-US" sz="2800" dirty="0"/>
              <a:t>UV spectrophotometry of fluorescence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altLang="en-US" sz="2800" dirty="0"/>
              <a:t>X-ray fluorescence and absorption radiography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altLang="en-US" sz="2800" dirty="0"/>
              <a:t>Thermal photography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altLang="en-US" sz="2800" dirty="0"/>
              <a:t>Mass </a:t>
            </a:r>
            <a:r>
              <a:rPr lang="en-US" altLang="en-US" sz="2800" dirty="0" err="1"/>
              <a:t>spectrography</a:t>
            </a:r>
            <a:endParaRPr lang="en-US" altLang="en-US" sz="28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altLang="en-US" sz="2800" dirty="0"/>
              <a:t>Laser-microprobe Raman spectroscopy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/>
              <a:t>Attempts to alter color on fibers using acids, bases, oxidants, reductants, organic chemicals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800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806BAC-43D3-4C34-B659-A4CA281A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397042" cy="281907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C1EEB-876E-454C-9866-A56679F8F4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39890649-F03A-4FB8-9486-2B31A21B9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4627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3784722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1CB136-1F4C-419B-9340-8C8FB44D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4197"/>
            <a:ext cx="8229600" cy="1143000"/>
          </a:xfrm>
        </p:spPr>
        <p:txBody>
          <a:bodyPr/>
          <a:lstStyle/>
          <a:p>
            <a:r>
              <a:rPr lang="en-US" altLang="en-US" sz="4200" u="sng" dirty="0"/>
              <a:t>Testing by STURP in 1978</a:t>
            </a:r>
            <a:endParaRPr lang="en-US" altLang="en-US" sz="4200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A97455D-EDA1-478A-9C51-23F393708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2468"/>
            <a:ext cx="8066088" cy="43031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altLang="en-US" sz="2800" dirty="0"/>
              <a:t>Testing image for the presence of protein using: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altLang="en-US" sz="2400" dirty="0"/>
              <a:t>Ultraviolet fluorescence test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altLang="en-US" sz="2400" dirty="0"/>
              <a:t>Biuret-Lowry test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altLang="en-US" sz="2400" dirty="0"/>
              <a:t>Proteolytic enzymes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altLang="en-US" sz="2400" dirty="0" err="1"/>
              <a:t>Fluorescamine</a:t>
            </a:r>
            <a:r>
              <a:rPr lang="en-US" altLang="en-US" sz="2400" dirty="0"/>
              <a:t> test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altLang="en-US" sz="2800" dirty="0"/>
              <a:t>Blood tested for protein, high Fe content, </a:t>
            </a:r>
            <a:r>
              <a:rPr lang="en-US" altLang="en-US" sz="2800" dirty="0" err="1"/>
              <a:t>hemochromagen</a:t>
            </a:r>
            <a:r>
              <a:rPr lang="en-US" altLang="en-US" sz="2800" dirty="0"/>
              <a:t>, human albumin, porphyrin fluorescence, cyanmethemoglobin, bile pigments, protease, bilirubin, immunoglobulin, serum clot rings, and blood reflectance spectra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800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806BAC-43D3-4C34-B659-A4CA281A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836"/>
            <a:ext cx="421105" cy="26987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C1EEB-876E-454C-9866-A56679F8F4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ADC1DF5-A097-4912-A171-8F561802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28668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1019004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1CB136-1F4C-419B-9340-8C8FB44D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4197"/>
            <a:ext cx="8229600" cy="1143000"/>
          </a:xfrm>
        </p:spPr>
        <p:txBody>
          <a:bodyPr/>
          <a:lstStyle/>
          <a:p>
            <a:r>
              <a:rPr lang="en-US" altLang="en-US" sz="4100" u="sng" dirty="0"/>
              <a:t>STURP’s Conclusions</a:t>
            </a:r>
            <a:endParaRPr lang="en-US" altLang="en-US" sz="4100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A97455D-EDA1-478A-9C51-23F393708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2468"/>
            <a:ext cx="8066088" cy="43031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sym typeface="Wingdings" panose="05000000000000000000" pitchFamily="2" charset="2"/>
              </a:rPr>
              <a:t>Image not due to paint, dye, or stain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No pigment, no binder, no brush strokes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No clumping of fibers or threads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No stiffening of the cloth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ym typeface="Wingdings" panose="05000000000000000000" pitchFamily="2" charset="2"/>
              </a:rPr>
              <a:t>No cracking of image along fold lines</a:t>
            </a:r>
            <a:endParaRPr lang="en-US" alt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sym typeface="Wingdings" panose="05000000000000000000" pitchFamily="2" charset="2"/>
              </a:rPr>
              <a:t>Image not due to any liquid: no capillarity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sym typeface="Wingdings" panose="05000000000000000000" pitchFamily="2" charset="2"/>
              </a:rPr>
              <a:t>Not a scorch from hot object: no fluorescence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sym typeface="Wingdings" panose="05000000000000000000" pitchFamily="2" charset="2"/>
              </a:rPr>
              <a:t>Not a photograph: </a:t>
            </a:r>
            <a:r>
              <a:rPr lang="en-US" altLang="en-US" sz="2800" dirty="0"/>
              <a:t>3D information in the image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806BAC-43D3-4C34-B659-A4CA281A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1"/>
            <a:ext cx="391026" cy="275891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C1EEB-876E-454C-9866-A56679F8F4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031B296-974B-40B1-BC43-9540C33B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27776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2612315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1CB136-1F4C-419B-9340-8C8FB44D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6484"/>
            <a:ext cx="8229600" cy="1143000"/>
          </a:xfrm>
        </p:spPr>
        <p:txBody>
          <a:bodyPr/>
          <a:lstStyle/>
          <a:p>
            <a:r>
              <a:rPr lang="en-US" altLang="en-US" sz="4100" u="sng" dirty="0"/>
              <a:t>STURP’s Conclusions</a:t>
            </a:r>
            <a:endParaRPr lang="en-US" altLang="en-US" sz="4100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A97455D-EDA1-478A-9C51-23F393708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09691"/>
            <a:ext cx="8066088" cy="4556131"/>
          </a:xfrm>
          <a:ln>
            <a:noFill/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800" dirty="0">
                <a:sym typeface="Wingdings" panose="05000000000000000000" pitchFamily="2" charset="2"/>
              </a:rPr>
              <a:t>Only top 1 or 2 layers of fibers discolored</a:t>
            </a:r>
          </a:p>
          <a:p>
            <a:pPr>
              <a:spcBef>
                <a:spcPts val="600"/>
              </a:spcBef>
            </a:pPr>
            <a:r>
              <a:rPr lang="en-US" altLang="en-US" sz="2800" dirty="0">
                <a:sym typeface="Wingdings" panose="05000000000000000000" pitchFamily="2" charset="2"/>
              </a:rPr>
              <a:t>Discoloration ≤ 0.2 µm deep around 20 µm fiber</a:t>
            </a:r>
          </a:p>
          <a:p>
            <a:pPr>
              <a:spcBef>
                <a:spcPts val="600"/>
              </a:spcBef>
            </a:pPr>
            <a:r>
              <a:rPr lang="en-US" altLang="en-US" sz="2800" dirty="0">
                <a:sym typeface="Wingdings" panose="05000000000000000000" pitchFamily="2" charset="2"/>
              </a:rPr>
              <a:t>Discoloration caused by a change in the atomic structure of the atoms in the cellulose</a:t>
            </a:r>
          </a:p>
          <a:p>
            <a:pPr>
              <a:spcBef>
                <a:spcPts val="600"/>
              </a:spcBef>
            </a:pPr>
            <a:r>
              <a:rPr lang="en-US" altLang="en-US" sz="2800" dirty="0">
                <a:sym typeface="Wingdings" panose="05000000000000000000" pitchFamily="2" charset="2"/>
              </a:rPr>
              <a:t>Carbon atoms changed from all single electron bonds to some double electron bonds: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en-US" sz="28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endParaRPr lang="en-US" altLang="en-US" sz="16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endParaRPr lang="en-US" altLang="en-US" sz="16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altLang="en-US" sz="2800" dirty="0">
                <a:sym typeface="Wingdings" panose="05000000000000000000" pitchFamily="2" charset="2"/>
              </a:rPr>
              <a:t>Not due to any substance added to the cloth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806BAC-43D3-4C34-B659-A4CA281A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09074" cy="275891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C1EEB-876E-454C-9866-A56679F8F4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277C61-6911-4750-95FA-AEDEC7C91269}"/>
              </a:ext>
            </a:extLst>
          </p:cNvPr>
          <p:cNvSpPr txBox="1"/>
          <p:nvPr/>
        </p:nvSpPr>
        <p:spPr>
          <a:xfrm>
            <a:off x="2020005" y="4448175"/>
            <a:ext cx="442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               </a:t>
            </a:r>
          </a:p>
          <a:p>
            <a:r>
              <a:rPr lang="en-US" sz="2400" dirty="0"/>
              <a:t>          C                     </a:t>
            </a:r>
            <a:r>
              <a:rPr lang="en-US" sz="2400" dirty="0" err="1"/>
              <a:t>C</a:t>
            </a:r>
            <a:endParaRPr lang="en-US" sz="2400" dirty="0"/>
          </a:p>
          <a:p>
            <a:r>
              <a:rPr lang="en-US" sz="2400" dirty="0"/>
              <a:t>                              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B5FFA4C-76A0-4806-94C0-22BA5F51F911}"/>
              </a:ext>
            </a:extLst>
          </p:cNvPr>
          <p:cNvSpPr/>
          <p:nvPr/>
        </p:nvSpPr>
        <p:spPr>
          <a:xfrm>
            <a:off x="2527288" y="4966560"/>
            <a:ext cx="162427" cy="1607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591195-C7A1-4AAF-BBA3-4866D83BBA19}"/>
              </a:ext>
            </a:extLst>
          </p:cNvPr>
          <p:cNvSpPr/>
          <p:nvPr/>
        </p:nvSpPr>
        <p:spPr>
          <a:xfrm>
            <a:off x="2983590" y="5391505"/>
            <a:ext cx="162427" cy="1607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FFC446-BAAF-43F9-A925-2C47E95161FB}"/>
              </a:ext>
            </a:extLst>
          </p:cNvPr>
          <p:cNvSpPr/>
          <p:nvPr/>
        </p:nvSpPr>
        <p:spPr>
          <a:xfrm>
            <a:off x="2983590" y="4531289"/>
            <a:ext cx="162427" cy="1607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E9D988-2977-464E-AB8D-C141901D798E}"/>
              </a:ext>
            </a:extLst>
          </p:cNvPr>
          <p:cNvSpPr/>
          <p:nvPr/>
        </p:nvSpPr>
        <p:spPr>
          <a:xfrm>
            <a:off x="3421485" y="4966560"/>
            <a:ext cx="162427" cy="1607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060B1D-DAE6-4E4C-A8C8-235F24BA6258}"/>
              </a:ext>
            </a:extLst>
          </p:cNvPr>
          <p:cNvSpPr/>
          <p:nvPr/>
        </p:nvSpPr>
        <p:spPr>
          <a:xfrm>
            <a:off x="4498105" y="4966560"/>
            <a:ext cx="162427" cy="1607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490624-1D5C-4780-8696-840E27AA86A3}"/>
              </a:ext>
            </a:extLst>
          </p:cNvPr>
          <p:cNvSpPr/>
          <p:nvPr/>
        </p:nvSpPr>
        <p:spPr>
          <a:xfrm>
            <a:off x="4964839" y="5389638"/>
            <a:ext cx="162427" cy="1607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B1097A-44FC-4787-BD4B-B1865D652356}"/>
              </a:ext>
            </a:extLst>
          </p:cNvPr>
          <p:cNvSpPr/>
          <p:nvPr/>
        </p:nvSpPr>
        <p:spPr>
          <a:xfrm>
            <a:off x="4969659" y="4531614"/>
            <a:ext cx="162427" cy="1607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5B2BA5-309B-465D-A412-106D7351CD45}"/>
              </a:ext>
            </a:extLst>
          </p:cNvPr>
          <p:cNvCxnSpPr>
            <a:cxnSpLocks/>
          </p:cNvCxnSpPr>
          <p:nvPr/>
        </p:nvCxnSpPr>
        <p:spPr>
          <a:xfrm>
            <a:off x="2739441" y="5046928"/>
            <a:ext cx="1624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778313-A968-43B3-B678-2F5D8D4EF4CA}"/>
              </a:ext>
            </a:extLst>
          </p:cNvPr>
          <p:cNvCxnSpPr>
            <a:cxnSpLocks/>
          </p:cNvCxnSpPr>
          <p:nvPr/>
        </p:nvCxnSpPr>
        <p:spPr>
          <a:xfrm>
            <a:off x="4713371" y="5046928"/>
            <a:ext cx="1624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9568CF-0DD5-436E-BA5F-014515FDB447}"/>
              </a:ext>
            </a:extLst>
          </p:cNvPr>
          <p:cNvCxnSpPr>
            <a:cxnSpLocks/>
          </p:cNvCxnSpPr>
          <p:nvPr/>
        </p:nvCxnSpPr>
        <p:spPr>
          <a:xfrm>
            <a:off x="3067046" y="4742128"/>
            <a:ext cx="0" cy="1518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6DCDDA3-85C5-4FE6-BBD1-D2E8F41ADEBC}"/>
              </a:ext>
            </a:extLst>
          </p:cNvPr>
          <p:cNvCxnSpPr>
            <a:cxnSpLocks/>
          </p:cNvCxnSpPr>
          <p:nvPr/>
        </p:nvCxnSpPr>
        <p:spPr>
          <a:xfrm>
            <a:off x="3212432" y="5046928"/>
            <a:ext cx="1624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9C5FF6-0636-4976-B018-D2488B78EB0C}"/>
              </a:ext>
            </a:extLst>
          </p:cNvPr>
          <p:cNvCxnSpPr>
            <a:cxnSpLocks/>
          </p:cNvCxnSpPr>
          <p:nvPr/>
        </p:nvCxnSpPr>
        <p:spPr>
          <a:xfrm>
            <a:off x="5074920" y="4727448"/>
            <a:ext cx="0" cy="1518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7EB511C-6C4C-44DC-8940-FFC0B8122F5D}"/>
              </a:ext>
            </a:extLst>
          </p:cNvPr>
          <p:cNvCxnSpPr>
            <a:cxnSpLocks/>
          </p:cNvCxnSpPr>
          <p:nvPr/>
        </p:nvCxnSpPr>
        <p:spPr>
          <a:xfrm>
            <a:off x="5029200" y="4727448"/>
            <a:ext cx="0" cy="1518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3ABD7F-8C6B-4189-AF08-164B85BA696F}"/>
              </a:ext>
            </a:extLst>
          </p:cNvPr>
          <p:cNvCxnSpPr>
            <a:cxnSpLocks/>
          </p:cNvCxnSpPr>
          <p:nvPr/>
        </p:nvCxnSpPr>
        <p:spPr>
          <a:xfrm>
            <a:off x="5046053" y="5198730"/>
            <a:ext cx="0" cy="1518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1B7AEE-AC34-4E04-AF81-086731AE277B}"/>
              </a:ext>
            </a:extLst>
          </p:cNvPr>
          <p:cNvCxnSpPr>
            <a:cxnSpLocks/>
          </p:cNvCxnSpPr>
          <p:nvPr/>
        </p:nvCxnSpPr>
        <p:spPr>
          <a:xfrm>
            <a:off x="3064804" y="5198730"/>
            <a:ext cx="0" cy="1518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932B9FB2-B7DC-4C19-B5E1-AF15AF4A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4627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2359674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>
            <a:extLst>
              <a:ext uri="{FF2B5EF4-FFF2-40B4-BE49-F238E27FC236}">
                <a16:creationId xmlns:a16="http://schemas.microsoft.com/office/drawing/2014/main" id="{5E48FDB9-8792-425A-B9D6-90DA17222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-501" y="0"/>
            <a:ext cx="391893" cy="322537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064941-5672-459A-9BDD-3D89FEE4D02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dirty="0"/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45664B6B-84C3-4FE9-844F-257FF37DC8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u="sng" dirty="0"/>
              <a:t>Discolored Fiber</a:t>
            </a:r>
          </a:p>
        </p:txBody>
      </p:sp>
      <p:sp>
        <p:nvSpPr>
          <p:cNvPr id="46085" name="Oval 3">
            <a:extLst>
              <a:ext uri="{FF2B5EF4-FFF2-40B4-BE49-F238E27FC236}">
                <a16:creationId xmlns:a16="http://schemas.microsoft.com/office/drawing/2014/main" id="{A811A0D8-0A3E-4917-9F25-7CCF1CDA7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2047875"/>
            <a:ext cx="3657600" cy="3578225"/>
          </a:xfrm>
          <a:prstGeom prst="ellipse">
            <a:avLst/>
          </a:prstGeom>
          <a:solidFill>
            <a:srgbClr val="F5EA95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6" name="Oval 4">
            <a:extLst>
              <a:ext uri="{FF2B5EF4-FFF2-40B4-BE49-F238E27FC236}">
                <a16:creationId xmlns:a16="http://schemas.microsoft.com/office/drawing/2014/main" id="{543CBC8F-EF65-4A1B-8BE0-205DA5CB7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515" y="2101526"/>
            <a:ext cx="3541546" cy="3470921"/>
          </a:xfrm>
          <a:prstGeom prst="ellipse">
            <a:avLst/>
          </a:prstGeom>
          <a:solidFill>
            <a:srgbClr val="F5F5F5"/>
          </a:solidFill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46087" name="Line 6">
            <a:extLst>
              <a:ext uri="{FF2B5EF4-FFF2-40B4-BE49-F238E27FC236}">
                <a16:creationId xmlns:a16="http://schemas.microsoft.com/office/drawing/2014/main" id="{8AD49FA9-9C77-4404-8417-F472C9C28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5425" y="2590800"/>
            <a:ext cx="2686050" cy="2428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Text Box 7">
            <a:extLst>
              <a:ext uri="{FF2B5EF4-FFF2-40B4-BE49-F238E27FC236}">
                <a16:creationId xmlns:a16="http://schemas.microsoft.com/office/drawing/2014/main" id="{D1C72268-9049-4408-9DD6-8D178EE5A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08" y="1540209"/>
            <a:ext cx="427785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The discolored layer is a sepia or light straw-yellow color with a thickness of  </a:t>
            </a:r>
            <a:r>
              <a:rPr lang="en-US" altLang="en-US" sz="2800" dirty="0">
                <a:sym typeface="Wingdings" panose="05000000000000000000" pitchFamily="2" charset="2"/>
              </a:rPr>
              <a:t>≤</a:t>
            </a:r>
            <a:r>
              <a:rPr lang="en-US" altLang="en-US" sz="2800" dirty="0"/>
              <a:t> 0.2 micrometers around the fiber’s circumference.  The diameter of a linen fibers is about 20 micrometers =  0.020 mm = about 1/5 the diameter of a human hair.</a:t>
            </a:r>
          </a:p>
        </p:txBody>
      </p:sp>
      <p:sp>
        <p:nvSpPr>
          <p:cNvPr id="46089" name="Line 8">
            <a:extLst>
              <a:ext uri="{FF2B5EF4-FFF2-40B4-BE49-F238E27FC236}">
                <a16:creationId xmlns:a16="http://schemas.microsoft.com/office/drawing/2014/main" id="{2EE0BC45-ED34-459C-860B-E946787D5E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8751" y="3363799"/>
            <a:ext cx="340468" cy="137879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Line 9">
            <a:extLst>
              <a:ext uri="{FF2B5EF4-FFF2-40B4-BE49-F238E27FC236}">
                <a16:creationId xmlns:a16="http://schemas.microsoft.com/office/drawing/2014/main" id="{CCC9BB61-3E48-4596-BA07-43BACF40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6141" y="3429000"/>
            <a:ext cx="1600201" cy="133495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4C688C26-10EE-4BEE-8FCF-5C40968A8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4627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1851764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1CB136-1F4C-419B-9340-8C8FB44D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700" u="sng" dirty="0"/>
              <a:t>Mystery #1:  Image Formation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A97455D-EDA1-478A-9C51-23F393708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8956" y="1466030"/>
            <a:ext cx="8066088" cy="4779195"/>
          </a:xfrm>
        </p:spPr>
        <p:txBody>
          <a:bodyPr/>
          <a:lstStyle/>
          <a:p>
            <a:r>
              <a:rPr lang="en-US" altLang="en-US" dirty="0"/>
              <a:t>We can see the image on the Shroud because the information that defines the form of a crucified man has been encoded into the pattern of discolored fibers on the cloth. </a:t>
            </a:r>
            <a:r>
              <a:rPr lang="en-US" altLang="en-US" sz="2400" dirty="0">
                <a:solidFill>
                  <a:srgbClr val="0000FF"/>
                </a:solidFill>
              </a:rPr>
              <a:t>(Paper 26)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Information was carried from body to cloth by vertically collimated radiation.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Caused an electrical discharge </a:t>
            </a: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from top fibers  heat &amp; ozone  discoloration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806BAC-43D3-4C34-B659-A4CA281A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836"/>
            <a:ext cx="427121" cy="275891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C1EEB-876E-454C-9866-A56679F8F4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01BCE93-0240-4004-B31E-9A2C3EAF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4627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265245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>
            <a:extLst>
              <a:ext uri="{FF2B5EF4-FFF2-40B4-BE49-F238E27FC236}">
                <a16:creationId xmlns:a16="http://schemas.microsoft.com/office/drawing/2014/main" id="{E0DB3B6A-5DC4-4ED1-B9D9-73FB7832B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400444" cy="336123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664278-EAD0-48CF-8318-BB91A955F9A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dirty="0"/>
          </a:p>
        </p:txBody>
      </p:sp>
      <p:pic>
        <p:nvPicPr>
          <p:cNvPr id="89093" name="Picture 18" descr="Shroudofturin_rotated">
            <a:hlinkClick r:id="rId2"/>
            <a:extLst>
              <a:ext uri="{FF2B5EF4-FFF2-40B4-BE49-F238E27FC236}">
                <a16:creationId xmlns:a16="http://schemas.microsoft.com/office/drawing/2014/main" id="{04BF628F-1C8D-4A53-8888-8B448502E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7"/>
          <a:stretch>
            <a:fillRect/>
          </a:stretch>
        </p:blipFill>
        <p:spPr bwMode="auto">
          <a:xfrm>
            <a:off x="483393" y="1744688"/>
            <a:ext cx="8177212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Rectangle 2">
            <a:extLst>
              <a:ext uri="{FF2B5EF4-FFF2-40B4-BE49-F238E27FC236}">
                <a16:creationId xmlns:a16="http://schemas.microsoft.com/office/drawing/2014/main" id="{5EAAA818-B568-4CE1-88EE-4B6892C410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u="sng" dirty="0"/>
              <a:t>Mystery #2:  Carbon Dating</a:t>
            </a:r>
          </a:p>
        </p:txBody>
      </p:sp>
      <p:sp>
        <p:nvSpPr>
          <p:cNvPr id="89095" name="Rectangle 3">
            <a:extLst>
              <a:ext uri="{FF2B5EF4-FFF2-40B4-BE49-F238E27FC236}">
                <a16:creationId xmlns:a16="http://schemas.microsoft.com/office/drawing/2014/main" id="{4D15A37F-18EA-431C-99E4-A46F7A5EE9C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7662" y="1431498"/>
            <a:ext cx="84486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89096" name="Text Box 20">
            <a:extLst>
              <a:ext uri="{FF2B5EF4-FFF2-40B4-BE49-F238E27FC236}">
                <a16:creationId xmlns:a16="http://schemas.microsoft.com/office/drawing/2014/main" id="{21D305A9-9CFF-4F8F-BE19-837FB2109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250" y="1275107"/>
            <a:ext cx="6866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Location of Samples for C</a:t>
            </a:r>
            <a:r>
              <a:rPr lang="en-US" altLang="en-US" sz="2800" baseline="30000" dirty="0"/>
              <a:t>14</a:t>
            </a:r>
            <a:r>
              <a:rPr lang="en-US" altLang="en-US" sz="2800" dirty="0"/>
              <a:t> Dating</a:t>
            </a:r>
          </a:p>
        </p:txBody>
      </p:sp>
      <p:sp>
        <p:nvSpPr>
          <p:cNvPr id="89097" name="Line 21">
            <a:extLst>
              <a:ext uri="{FF2B5EF4-FFF2-40B4-BE49-F238E27FC236}">
                <a16:creationId xmlns:a16="http://schemas.microsoft.com/office/drawing/2014/main" id="{C80174D3-2183-41C3-8D6F-2F165D7E4A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7259" y="1578451"/>
            <a:ext cx="873991" cy="6027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8" name="Freeform 26">
            <a:extLst>
              <a:ext uri="{FF2B5EF4-FFF2-40B4-BE49-F238E27FC236}">
                <a16:creationId xmlns:a16="http://schemas.microsoft.com/office/drawing/2014/main" id="{44750686-1B7B-4B15-A256-8DAE6BB4C477}"/>
              </a:ext>
            </a:extLst>
          </p:cNvPr>
          <p:cNvSpPr>
            <a:spLocks/>
          </p:cNvSpPr>
          <p:nvPr/>
        </p:nvSpPr>
        <p:spPr bwMode="auto">
          <a:xfrm>
            <a:off x="746123" y="2162174"/>
            <a:ext cx="211137" cy="101600"/>
          </a:xfrm>
          <a:custGeom>
            <a:avLst/>
            <a:gdLst>
              <a:gd name="T0" fmla="*/ 2147483646 w 133"/>
              <a:gd name="T1" fmla="*/ 0 h 64"/>
              <a:gd name="T2" fmla="*/ 2147483646 w 133"/>
              <a:gd name="T3" fmla="*/ 2147483646 h 64"/>
              <a:gd name="T4" fmla="*/ 2147483646 w 133"/>
              <a:gd name="T5" fmla="*/ 2147483646 h 64"/>
              <a:gd name="T6" fmla="*/ 2147483646 w 133"/>
              <a:gd name="T7" fmla="*/ 2147483646 h 64"/>
              <a:gd name="T8" fmla="*/ 2147483646 w 133"/>
              <a:gd name="T9" fmla="*/ 2147483646 h 64"/>
              <a:gd name="T10" fmla="*/ 2147483646 w 133"/>
              <a:gd name="T11" fmla="*/ 2147483646 h 64"/>
              <a:gd name="T12" fmla="*/ 2147483646 w 133"/>
              <a:gd name="T13" fmla="*/ 2147483646 h 64"/>
              <a:gd name="T14" fmla="*/ 2147483646 w 133"/>
              <a:gd name="T15" fmla="*/ 2147483646 h 64"/>
              <a:gd name="T16" fmla="*/ 2147483646 w 133"/>
              <a:gd name="T17" fmla="*/ 2147483646 h 64"/>
              <a:gd name="T18" fmla="*/ 2147483646 w 133"/>
              <a:gd name="T19" fmla="*/ 0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3" h="64">
                <a:moveTo>
                  <a:pt x="23" y="0"/>
                </a:moveTo>
                <a:cubicBezTo>
                  <a:pt x="32" y="1"/>
                  <a:pt x="38" y="3"/>
                  <a:pt x="46" y="4"/>
                </a:cubicBezTo>
                <a:cubicBezTo>
                  <a:pt x="72" y="17"/>
                  <a:pt x="106" y="16"/>
                  <a:pt x="133" y="18"/>
                </a:cubicBezTo>
                <a:cubicBezTo>
                  <a:pt x="130" y="35"/>
                  <a:pt x="133" y="29"/>
                  <a:pt x="127" y="37"/>
                </a:cubicBezTo>
                <a:cubicBezTo>
                  <a:pt x="125" y="47"/>
                  <a:pt x="126" y="53"/>
                  <a:pt x="116" y="55"/>
                </a:cubicBezTo>
                <a:cubicBezTo>
                  <a:pt x="104" y="64"/>
                  <a:pt x="71" y="54"/>
                  <a:pt x="56" y="52"/>
                </a:cubicBezTo>
                <a:cubicBezTo>
                  <a:pt x="42" y="45"/>
                  <a:pt x="48" y="47"/>
                  <a:pt x="38" y="45"/>
                </a:cubicBezTo>
                <a:cubicBezTo>
                  <a:pt x="31" y="40"/>
                  <a:pt x="25" y="37"/>
                  <a:pt x="16" y="36"/>
                </a:cubicBezTo>
                <a:cubicBezTo>
                  <a:pt x="0" y="30"/>
                  <a:pt x="17" y="19"/>
                  <a:pt x="22" y="9"/>
                </a:cubicBezTo>
                <a:cubicBezTo>
                  <a:pt x="23" y="3"/>
                  <a:pt x="23" y="6"/>
                  <a:pt x="23" y="0"/>
                </a:cubicBez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E49BD3D-4AC4-4F06-B383-7AA60769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4627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7E9286-FE97-41F9-9D41-5A9544548FA8}"/>
              </a:ext>
            </a:extLst>
          </p:cNvPr>
          <p:cNvSpPr txBox="1"/>
          <p:nvPr/>
        </p:nvSpPr>
        <p:spPr>
          <a:xfrm>
            <a:off x="5286022" y="6098953"/>
            <a:ext cx="3510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©1978 Barrie M. Schwortz Collection, STERA, INC.</a:t>
            </a:r>
          </a:p>
        </p:txBody>
      </p:sp>
    </p:spTree>
    <p:extLst>
      <p:ext uri="{BB962C8B-B14F-4D97-AF65-F5344CB8AC3E}">
        <p14:creationId xmlns:p14="http://schemas.microsoft.com/office/powerpoint/2010/main" val="260810832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1CB136-1F4C-419B-9340-8C8FB44D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100" u="sng" dirty="0"/>
              <a:t>1260-1390 AD Should be Rejected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A97455D-EDA1-478A-9C51-23F393708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8956" y="1469079"/>
            <a:ext cx="8066088" cy="4552183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3200" dirty="0"/>
              <a:t>The technology </a:t>
            </a:r>
            <a:r>
              <a:rPr lang="en-US" altLang="en-US" dirty="0"/>
              <a:t>d</a:t>
            </a:r>
            <a:r>
              <a:rPr lang="en-US" altLang="en-US" sz="3200" dirty="0"/>
              <a:t>id </a:t>
            </a:r>
            <a:r>
              <a:rPr lang="en-US" altLang="en-US" dirty="0"/>
              <a:t>n</a:t>
            </a:r>
            <a:r>
              <a:rPr lang="en-US" altLang="en-US" sz="3200" dirty="0"/>
              <a:t>ot </a:t>
            </a:r>
            <a:r>
              <a:rPr lang="en-US" altLang="en-US" dirty="0"/>
              <a:t>e</a:t>
            </a:r>
            <a:r>
              <a:rPr lang="en-US" altLang="en-US" sz="3200" dirty="0"/>
              <a:t>xist</a:t>
            </a:r>
            <a:br>
              <a:rPr lang="en-US" altLang="en-US" sz="3200" dirty="0"/>
            </a:br>
            <a:r>
              <a:rPr lang="en-US" altLang="en-US" sz="3200" dirty="0"/>
              <a:t> to make the image in 1260-1390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dirty="0"/>
              <a:t>13 date indicators contradict 1260-1390</a:t>
            </a:r>
            <a:endParaRPr lang="en-US" altLang="en-US" sz="26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dirty="0"/>
              <a:t>Statistical analysis of measurement data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dirty="0">
                <a:sym typeface="Symbol" panose="05050102010706020507" pitchFamily="18" charset="2"/>
              </a:rPr>
              <a:t>Dates depend on distance from end of cloth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dirty="0"/>
              <a:t>Two labs different by </a:t>
            </a:r>
            <a:r>
              <a:rPr lang="en-US" altLang="en-US" dirty="0">
                <a:sym typeface="Symbol" panose="05050102010706020507" pitchFamily="18" charset="2"/>
              </a:rPr>
              <a:t>104  35 (3.0 sigma)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dirty="0">
                <a:sym typeface="Symbol" panose="05050102010706020507" pitchFamily="18" charset="2"/>
              </a:rPr>
              <a:t>Probability different dates are consistent with the random errors is only 1.4%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(Papers 9, 10, 11, 12, 23, 25, 28, and 30)</a:t>
            </a:r>
            <a:endParaRPr lang="en-US" altLang="en-US" sz="2400" dirty="0"/>
          </a:p>
          <a:p>
            <a:pPr eaLnBrk="1" hangingPunct="1">
              <a:buFontTx/>
              <a:buNone/>
              <a:tabLst>
                <a:tab pos="2743200" algn="l"/>
              </a:tabLst>
            </a:pPr>
            <a:r>
              <a:rPr lang="en-US" altLang="en-US" dirty="0"/>
              <a:t>      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806BAC-43D3-4C34-B659-A4CA281A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1"/>
            <a:ext cx="409074" cy="338137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C1EEB-876E-454C-9866-A56679F8F4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D1A031DA-B443-4E76-B838-CA600549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4627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3263392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>
            <a:extLst>
              <a:ext uri="{FF2B5EF4-FFF2-40B4-BE49-F238E27FC236}">
                <a16:creationId xmlns:a16="http://schemas.microsoft.com/office/drawing/2014/main" id="{68E4DCE1-0A14-485B-9E06-CE4A6583B7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402618" cy="338931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BAFB95-A682-4799-AD06-41390F51D5E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dirty="0"/>
          </a:p>
        </p:txBody>
      </p:sp>
      <p:sp>
        <p:nvSpPr>
          <p:cNvPr id="95237" name="Rectangle 2">
            <a:extLst>
              <a:ext uri="{FF2B5EF4-FFF2-40B4-BE49-F238E27FC236}">
                <a16:creationId xmlns:a16="http://schemas.microsoft.com/office/drawing/2014/main" id="{4F71C9A7-836B-492F-BFD2-96D8D35D774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400" u="sng" dirty="0"/>
              <a:t>Dates are a Function of Sample Location</a:t>
            </a:r>
          </a:p>
        </p:txBody>
      </p:sp>
      <p:sp>
        <p:nvSpPr>
          <p:cNvPr id="95238" name="Rectangle 3">
            <a:extLst>
              <a:ext uri="{FF2B5EF4-FFF2-40B4-BE49-F238E27FC236}">
                <a16:creationId xmlns:a16="http://schemas.microsoft.com/office/drawing/2014/main" id="{053986BD-16AF-40C6-A41D-7D26340C3A6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BAD3B1-161D-4020-A0F0-AB2530FAB6AC}"/>
              </a:ext>
            </a:extLst>
          </p:cNvPr>
          <p:cNvGraphicFramePr>
            <a:graphicFrameLocks/>
          </p:cNvGraphicFramePr>
          <p:nvPr/>
        </p:nvGraphicFramePr>
        <p:xfrm>
          <a:off x="661737" y="1249613"/>
          <a:ext cx="7652084" cy="523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5240" name="TextBox 1">
            <a:extLst>
              <a:ext uri="{FF2B5EF4-FFF2-40B4-BE49-F238E27FC236}">
                <a16:creationId xmlns:a16="http://schemas.microsoft.com/office/drawing/2014/main" id="{FC7C4EF3-3F5F-461F-82D4-1E67172FB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4391025"/>
            <a:ext cx="2525712" cy="646113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best fit line is: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Y = 35.87 x + 1030.67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40D4071-EA3E-492D-917D-72A743CC33F1}"/>
              </a:ext>
            </a:extLst>
          </p:cNvPr>
          <p:cNvCxnSpPr>
            <a:cxnSpLocks/>
          </p:cNvCxnSpPr>
          <p:nvPr/>
        </p:nvCxnSpPr>
        <p:spPr>
          <a:xfrm flipH="1" flipV="1">
            <a:off x="4740275" y="3754438"/>
            <a:ext cx="446088" cy="636587"/>
          </a:xfrm>
          <a:prstGeom prst="straightConnector1">
            <a:avLst/>
          </a:prstGeom>
          <a:ln w="57150">
            <a:solidFill>
              <a:srgbClr val="00B0F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3C4EA39-522D-4F17-83A1-F408C632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3791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128359111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Slide Number Placeholder 5">
            <a:extLst>
              <a:ext uri="{FF2B5EF4-FFF2-40B4-BE49-F238E27FC236}">
                <a16:creationId xmlns:a16="http://schemas.microsoft.com/office/drawing/2014/main" id="{0A0F9EB9-149A-4199-8521-4493A4EF591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0"/>
            <a:ext cx="409074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27910F6-7E0C-452A-BB23-B6F1BE01CB1E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dirty="0"/>
          </a:p>
        </p:txBody>
      </p:sp>
      <p:sp>
        <p:nvSpPr>
          <p:cNvPr id="98309" name="Rectangle 2">
            <a:extLst>
              <a:ext uri="{FF2B5EF4-FFF2-40B4-BE49-F238E27FC236}">
                <a16:creationId xmlns:a16="http://schemas.microsoft.com/office/drawing/2014/main" id="{E5C547FD-4673-4B72-B4C1-2385930673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Neutron Absorption Hypothesis</a:t>
            </a:r>
          </a:p>
        </p:txBody>
      </p:sp>
      <p:sp>
        <p:nvSpPr>
          <p:cNvPr id="98310" name="Rectangle 3">
            <a:extLst>
              <a:ext uri="{FF2B5EF4-FFF2-40B4-BE49-F238E27FC236}">
                <a16:creationId xmlns:a16="http://schemas.microsoft.com/office/drawing/2014/main" id="{C453CF36-D306-41CE-BA81-898BFAC2CA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7638"/>
            <a:ext cx="8229600" cy="4827587"/>
          </a:xfrm>
        </p:spPr>
        <p:txBody>
          <a:bodyPr/>
          <a:lstStyle/>
          <a:p>
            <a:pPr marL="228600" indent="-228600" eaLnBrk="1" hangingPunct="1">
              <a:buFontTx/>
              <a:buNone/>
            </a:pPr>
            <a:r>
              <a:rPr lang="en-US" altLang="en-US" sz="3600" dirty="0"/>
              <a:t>  If neutrons were included in the burst of radiation that caused the image, then a small fraction of them would have been absorbed in N</a:t>
            </a:r>
            <a:r>
              <a:rPr lang="en-US" altLang="en-US" sz="3600" baseline="30000" dirty="0"/>
              <a:t>14</a:t>
            </a:r>
            <a:r>
              <a:rPr lang="en-US" altLang="en-US" sz="3600" dirty="0"/>
              <a:t> in the Shroud to produce new C</a:t>
            </a:r>
            <a:r>
              <a:rPr lang="en-US" altLang="en-US" sz="3600" baseline="30000" dirty="0"/>
              <a:t>14</a:t>
            </a:r>
            <a:r>
              <a:rPr lang="en-US" altLang="en-US" sz="3600" dirty="0"/>
              <a:t> atoms:</a:t>
            </a:r>
          </a:p>
          <a:p>
            <a:pPr marL="228600" indent="-228600" algn="ctr" eaLnBrk="1" hangingPunct="1"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N</a:t>
            </a:r>
            <a:r>
              <a:rPr lang="en-US" altLang="en-US" sz="4000" b="1" baseline="30000" dirty="0">
                <a:solidFill>
                  <a:srgbClr val="FF0000"/>
                </a:solidFill>
              </a:rPr>
              <a:t>14</a:t>
            </a:r>
            <a:r>
              <a:rPr lang="en-US" altLang="en-US" sz="4000" b="1" dirty="0">
                <a:solidFill>
                  <a:srgbClr val="FF0000"/>
                </a:solidFill>
              </a:rPr>
              <a:t> + neutron </a:t>
            </a:r>
            <a:r>
              <a:rPr lang="en-US" alt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 C</a:t>
            </a:r>
            <a:r>
              <a:rPr lang="en-US" altLang="en-US" sz="4000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14</a:t>
            </a:r>
            <a:r>
              <a:rPr lang="en-US" alt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+ proton</a:t>
            </a:r>
            <a:endParaRPr lang="en-US" altLang="en-US" sz="4000" b="1" dirty="0">
              <a:solidFill>
                <a:srgbClr val="FF0000"/>
              </a:solidFill>
            </a:endParaRPr>
          </a:p>
          <a:p>
            <a:pPr marL="228600" indent="-228600" eaLnBrk="1" hangingPunct="1">
              <a:buFontTx/>
              <a:buNone/>
            </a:pPr>
            <a:r>
              <a:rPr lang="en-US" altLang="en-US" sz="3600" dirty="0"/>
              <a:t>	This would cause the Shroud to be C</a:t>
            </a:r>
            <a:r>
              <a:rPr lang="en-US" altLang="en-US" sz="3600" baseline="30000" dirty="0"/>
              <a:t>14</a:t>
            </a:r>
            <a:r>
              <a:rPr lang="en-US" altLang="en-US" sz="3600" dirty="0"/>
              <a:t> dated younger than its true age.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CD7A5C9-2877-4161-8452-C23F1D6A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4627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25778943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1CB136-1F4C-419B-9340-8C8FB44D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u="sng" dirty="0"/>
              <a:t>Bob Rucker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A97455D-EDA1-478A-9C51-23F393708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18246"/>
            <a:ext cx="8066088" cy="4549351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dirty="0"/>
              <a:t>MS in Nuclear, U. of Michigan</a:t>
            </a:r>
            <a:endParaRPr lang="en-US" altLang="en-US" i="1" dirty="0"/>
          </a:p>
          <a:p>
            <a:pPr>
              <a:spcBef>
                <a:spcPts val="400"/>
              </a:spcBef>
            </a:pPr>
            <a:r>
              <a:rPr lang="en-US" altLang="en-US" dirty="0"/>
              <a:t>38 years in the nuclear industry</a:t>
            </a:r>
          </a:p>
          <a:p>
            <a:pPr lvl="1">
              <a:spcBef>
                <a:spcPts val="400"/>
              </a:spcBef>
            </a:pPr>
            <a:r>
              <a:rPr lang="en-US" altLang="en-US" dirty="0"/>
              <a:t>Nuclear reactor design</a:t>
            </a:r>
          </a:p>
          <a:p>
            <a:pPr lvl="1">
              <a:spcBef>
                <a:spcPts val="400"/>
              </a:spcBef>
            </a:pPr>
            <a:r>
              <a:rPr lang="en-US" altLang="en-US" dirty="0"/>
              <a:t>NDT for fissile material in containers</a:t>
            </a:r>
          </a:p>
          <a:p>
            <a:pPr lvl="1">
              <a:spcBef>
                <a:spcPts val="400"/>
              </a:spcBef>
            </a:pPr>
            <a:r>
              <a:rPr lang="en-US" altLang="en-US" dirty="0"/>
              <a:t>Criticality safety for nuclear fuel production</a:t>
            </a:r>
          </a:p>
          <a:p>
            <a:pPr>
              <a:spcBef>
                <a:spcPts val="400"/>
              </a:spcBef>
            </a:pPr>
            <a:r>
              <a:rPr lang="en-US" altLang="en-US" dirty="0"/>
              <a:t>8 years in Shroud research</a:t>
            </a:r>
          </a:p>
          <a:p>
            <a:pPr lvl="1">
              <a:spcBef>
                <a:spcPts val="400"/>
              </a:spcBef>
            </a:pPr>
            <a:r>
              <a:rPr lang="en-US" altLang="en-US" dirty="0"/>
              <a:t>30 papers on www.shroudresearch.net</a:t>
            </a:r>
          </a:p>
          <a:p>
            <a:pPr lvl="1">
              <a:spcBef>
                <a:spcPts val="400"/>
              </a:spcBef>
            </a:pPr>
            <a:r>
              <a:rPr lang="en-US" altLang="en-US" dirty="0"/>
              <a:t>Organized Shroud conference in 2017</a:t>
            </a:r>
          </a:p>
          <a:p>
            <a:pPr lvl="1">
              <a:spcBef>
                <a:spcPts val="400"/>
              </a:spcBef>
            </a:pPr>
            <a:r>
              <a:rPr lang="en-US" altLang="en-US" dirty="0"/>
              <a:t>Goal:  Explain the mysteries of the Shroud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806BAC-43D3-4C34-B659-A4CA281A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240631" cy="2875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C1EEB-876E-454C-9866-A56679F8F4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C036395-E534-45D9-A432-9A37A23E30CF}"/>
              </a:ext>
            </a:extLst>
          </p:cNvPr>
          <p:cNvSpPr txBox="1">
            <a:spLocks/>
          </p:cNvSpPr>
          <p:nvPr/>
        </p:nvSpPr>
        <p:spPr bwMode="auto">
          <a:xfrm>
            <a:off x="0" y="6334627"/>
            <a:ext cx="9144000" cy="523373"/>
          </a:xfrm>
          <a:prstGeom prst="rect">
            <a:avLst/>
          </a:prstGeom>
          <a:solidFill>
            <a:srgbClr val="0052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385598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>
            <a:extLst>
              <a:ext uri="{FF2B5EF4-FFF2-40B4-BE49-F238E27FC236}">
                <a16:creationId xmlns:a16="http://schemas.microsoft.com/office/drawing/2014/main" id="{2D24AFD3-3B2E-463D-A654-7BC9B5293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400444" cy="32657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070EF3-5D1E-455F-8646-3E87BECD857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dirty="0"/>
          </a:p>
        </p:txBody>
      </p:sp>
      <p:sp>
        <p:nvSpPr>
          <p:cNvPr id="105477" name="Rectangle 2">
            <a:extLst>
              <a:ext uri="{FF2B5EF4-FFF2-40B4-BE49-F238E27FC236}">
                <a16:creationId xmlns:a16="http://schemas.microsoft.com/office/drawing/2014/main" id="{0195FB3A-7754-41B2-B3A1-837D9E8BC7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65200"/>
          </a:xfrm>
        </p:spPr>
        <p:txBody>
          <a:bodyPr/>
          <a:lstStyle/>
          <a:p>
            <a:pPr eaLnBrk="1" hangingPunct="1"/>
            <a:r>
              <a:rPr lang="en-US" altLang="en-US" sz="4000" u="sng"/>
              <a:t>C</a:t>
            </a:r>
            <a:r>
              <a:rPr lang="en-US" altLang="en-US" sz="4000" u="sng" baseline="30000"/>
              <a:t>14</a:t>
            </a:r>
            <a:r>
              <a:rPr lang="en-US" altLang="en-US" sz="4000" u="sng"/>
              <a:t> Date in Shroud Below the Body</a:t>
            </a:r>
          </a:p>
        </p:txBody>
      </p:sp>
      <p:sp>
        <p:nvSpPr>
          <p:cNvPr id="105478" name="Rectangle 3">
            <a:extLst>
              <a:ext uri="{FF2B5EF4-FFF2-40B4-BE49-F238E27FC236}">
                <a16:creationId xmlns:a16="http://schemas.microsoft.com/office/drawing/2014/main" id="{37BE028E-66A4-4619-A5AB-3A88B1231CD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D36D90-29C7-44AC-8E8B-870DE873DA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" t="1175" r="467" b="1189"/>
          <a:stretch>
            <a:fillRect/>
          </a:stretch>
        </p:blipFill>
        <p:spPr bwMode="auto">
          <a:xfrm>
            <a:off x="818147" y="1395663"/>
            <a:ext cx="7477627" cy="48495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AC07F18-5258-4CCA-BB82-0788FBF5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4627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229630696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1CB136-1F4C-419B-9340-8C8FB44D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4197"/>
            <a:ext cx="8229600" cy="1143000"/>
          </a:xfrm>
        </p:spPr>
        <p:txBody>
          <a:bodyPr/>
          <a:lstStyle/>
          <a:p>
            <a:r>
              <a:rPr lang="en-US" altLang="en-US" sz="4800" u="sng" dirty="0"/>
              <a:t>Mystery #3:  Blood</a:t>
            </a:r>
            <a:endParaRPr lang="en-US" altLang="en-US" sz="4800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A97455D-EDA1-478A-9C51-23F393708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5642" y="1557197"/>
            <a:ext cx="7802479" cy="4542978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It is blood, consistent with human blood.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Blood could drain onto the cloth from wounds in the scalp, wrists, side, &amp; feet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But dried blood is not absorbed by cloth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Blood from wrists that ran down the arms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Blood from scourging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Burst of radiation could have thrust dried blood off the body onto the cloth by radiation pressure.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altLang="en-US" dirty="0">
              <a:sym typeface="Wingdings" panose="05000000000000000000" pitchFamily="2" charset="2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altLang="en-US" dirty="0">
              <a:sym typeface="Wingdings" panose="05000000000000000000" pitchFamily="2" charset="2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806BAC-43D3-4C34-B659-A4CA281A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836"/>
            <a:ext cx="415089" cy="318001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C1EEB-876E-454C-9866-A56679F8F4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622C2D2A-44CC-4F0F-9FF3-5FB34184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3791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1016804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1CB136-1F4C-419B-9340-8C8FB44D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4197"/>
            <a:ext cx="8229600" cy="1026978"/>
          </a:xfrm>
        </p:spPr>
        <p:txBody>
          <a:bodyPr/>
          <a:lstStyle/>
          <a:p>
            <a:r>
              <a:rPr lang="en-US" altLang="en-US" sz="4200" u="sng" dirty="0"/>
              <a:t>Questions for Future Testing</a:t>
            </a:r>
            <a:endParaRPr lang="en-US" altLang="en-US" sz="4200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A97455D-EDA1-478A-9C51-23F393708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0760" y="1441175"/>
            <a:ext cx="7802479" cy="4530134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Image Formation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Nature &amp; location of discoloration?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Evidence of bones, backside image, coins?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Cause of banding and mottling?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Evidence of radiation / neutron absorption?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Dating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Carbon dates for other locations?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Evidence of an invisible reweave?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Other dating methods?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806BAC-43D3-4C34-B659-A4CA281A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867"/>
            <a:ext cx="403058" cy="31198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C1EEB-876E-454C-9866-A56679F8F4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CCBFD40-0751-4856-81E6-323DD838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334627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1754196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1CB136-1F4C-419B-9340-8C8FB44D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4197"/>
            <a:ext cx="8229600" cy="1026978"/>
          </a:xfrm>
        </p:spPr>
        <p:txBody>
          <a:bodyPr/>
          <a:lstStyle/>
          <a:p>
            <a:r>
              <a:rPr lang="en-US" altLang="en-US" sz="4200" u="sng" dirty="0"/>
              <a:t>Questions for Future Testing</a:t>
            </a:r>
            <a:endParaRPr lang="en-US" altLang="en-US" sz="4200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A97455D-EDA1-478A-9C51-23F393708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5642" y="1565564"/>
            <a:ext cx="7802479" cy="4454236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Blood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Location, shape, composition, serum rings?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Is blood human, male, type AB?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DNA genome?  What race?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Why is it reddish?  Has it been painted?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History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Pollen?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Limestone chips, dust, debris?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Side piece and stitch?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altLang="en-US" dirty="0">
              <a:sym typeface="Wingdings" panose="05000000000000000000" pitchFamily="2" charset="2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806BAC-43D3-4C34-B659-A4CA281A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836"/>
            <a:ext cx="421105" cy="29995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C1EEB-876E-454C-9866-A56679F8F4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61AEC893-85F1-451B-B9CB-9F72349071C5}"/>
              </a:ext>
            </a:extLst>
          </p:cNvPr>
          <p:cNvSpPr txBox="1">
            <a:spLocks/>
          </p:cNvSpPr>
          <p:nvPr/>
        </p:nvSpPr>
        <p:spPr bwMode="auto">
          <a:xfrm>
            <a:off x="0" y="6333791"/>
            <a:ext cx="9144000" cy="523373"/>
          </a:xfrm>
          <a:prstGeom prst="rect">
            <a:avLst/>
          </a:prstGeom>
          <a:solidFill>
            <a:srgbClr val="0052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1643198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1CB136-1F4C-419B-9340-8C8FB44D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4197"/>
            <a:ext cx="8229600" cy="1143000"/>
          </a:xfrm>
        </p:spPr>
        <p:txBody>
          <a:bodyPr/>
          <a:lstStyle/>
          <a:p>
            <a:r>
              <a:rPr lang="en-US" altLang="en-US" sz="3500" u="sng" dirty="0"/>
              <a:t>NDT Methods for Testing the Shroud</a:t>
            </a:r>
            <a:endParaRPr lang="en-US" altLang="en-US" sz="3500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A97455D-EDA1-478A-9C51-23F393708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57197"/>
            <a:ext cx="7802479" cy="4518749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Light and electron microscopy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Multispectral &amp; Hyperspectral imaging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X-ray fluorescence</a:t>
            </a:r>
            <a:endParaRPr lang="en-US" altLang="en-US" dirty="0">
              <a:sym typeface="Wingdings" panose="05000000000000000000" pitchFamily="2" charset="2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Fourier Transform Infrared Spec.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Raman and Energy Dispersive Spec.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Atom probe tomography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Nuclear Activation Analysis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Radiation detection methods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altLang="en-US" dirty="0">
              <a:sym typeface="Wingdings" panose="05000000000000000000" pitchFamily="2" charset="2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altLang="en-US" dirty="0">
              <a:sym typeface="Wingdings" panose="05000000000000000000" pitchFamily="2" charset="2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806BAC-43D3-4C34-B659-A4CA281A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27121" cy="31198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C1EEB-876E-454C-9866-A56679F8F4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69E4C0D-10F0-4E8F-8856-FEA6169CBA00}"/>
              </a:ext>
            </a:extLst>
          </p:cNvPr>
          <p:cNvSpPr txBox="1">
            <a:spLocks/>
          </p:cNvSpPr>
          <p:nvPr/>
        </p:nvSpPr>
        <p:spPr bwMode="auto">
          <a:xfrm>
            <a:off x="0" y="6334627"/>
            <a:ext cx="9144000" cy="523373"/>
          </a:xfrm>
          <a:prstGeom prst="rect">
            <a:avLst/>
          </a:prstGeom>
          <a:solidFill>
            <a:srgbClr val="0052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b="1">
                <a:solidFill>
                  <a:srgbClr val="FEFEFE"/>
                </a:solidFill>
              </a:rPr>
              <a:t>ASNT:  16</a:t>
            </a:r>
            <a:r>
              <a:rPr lang="en-US" altLang="en-US" b="1" baseline="30000">
                <a:solidFill>
                  <a:srgbClr val="FEFEFE"/>
                </a:solidFill>
              </a:rPr>
              <a:t>th</a:t>
            </a:r>
            <a:r>
              <a:rPr lang="en-US" altLang="en-US" b="1">
                <a:solidFill>
                  <a:srgbClr val="FEFEFE"/>
                </a:solidFill>
              </a:rPr>
              <a:t> INTERNATIONAL SYMPOSIUM OF NONDESTRUCTIVE CHARACTERIZATION OF MATERIALS</a:t>
            </a:r>
            <a:endParaRPr lang="en-US" altLang="en-US" b="1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49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1CB136-1F4C-419B-9340-8C8FB44D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8947"/>
            <a:ext cx="8229600" cy="1143000"/>
          </a:xfrm>
        </p:spPr>
        <p:txBody>
          <a:bodyPr/>
          <a:lstStyle/>
          <a:p>
            <a:r>
              <a:rPr lang="en-US" altLang="en-US" u="sng" dirty="0"/>
              <a:t>Further Information</a:t>
            </a:r>
            <a:endParaRPr lang="en-US" altLang="en-US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A97455D-EDA1-478A-9C51-23F393708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2428" y="1461948"/>
            <a:ext cx="7802479" cy="4783278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Websites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sz="2700" dirty="0">
                <a:sym typeface="Wingdings" panose="05000000000000000000" pitchFamily="2" charset="2"/>
                <a:hlinkClick r:id="rId2"/>
              </a:rPr>
              <a:t>shroud.com</a:t>
            </a:r>
            <a:r>
              <a:rPr lang="en-US" altLang="en-US" sz="2700" dirty="0">
                <a:sym typeface="Wingdings" panose="05000000000000000000" pitchFamily="2" charset="2"/>
              </a:rPr>
              <a:t>,  Barrie Schwortz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sz="2700" dirty="0">
                <a:sym typeface="Wingdings" panose="05000000000000000000" pitchFamily="2" charset="2"/>
                <a:hlinkClick r:id="rId3"/>
              </a:rPr>
              <a:t>shroudresearch.net</a:t>
            </a:r>
            <a:r>
              <a:rPr lang="en-US" altLang="en-US" sz="2700" dirty="0">
                <a:sym typeface="Wingdings" panose="05000000000000000000" pitchFamily="2" charset="2"/>
              </a:rPr>
              <a:t>,  Bob Rucker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sz="2700" dirty="0">
                <a:sym typeface="Wingdings" panose="05000000000000000000" pitchFamily="2" charset="2"/>
                <a:hlinkClick r:id="rId4"/>
              </a:rPr>
              <a:t>testtheshroud.org</a:t>
            </a:r>
            <a:r>
              <a:rPr lang="en-US" altLang="en-US" sz="2700" dirty="0">
                <a:sym typeface="Wingdings" panose="05000000000000000000" pitchFamily="2" charset="2"/>
              </a:rPr>
              <a:t>,  Mark Antonacci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sym typeface="Wingdings" panose="05000000000000000000" pitchFamily="2" charset="2"/>
              </a:rPr>
              <a:t>Books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700" dirty="0">
                <a:sym typeface="Wingdings" panose="05000000000000000000" pitchFamily="2" charset="2"/>
              </a:rPr>
              <a:t>“Report on the Shroud of Turin”, Heller 1983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700" dirty="0">
                <a:sym typeface="Wingdings" panose="05000000000000000000" pitchFamily="2" charset="2"/>
              </a:rPr>
              <a:t>“The Blood and the Shroud”, Wilson 1998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700" dirty="0">
                <a:sym typeface="Wingdings" panose="05000000000000000000" pitchFamily="2" charset="2"/>
              </a:rPr>
              <a:t>“Resurrection of the Shroud”, Antonacci 2000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700" dirty="0">
                <a:sym typeface="Wingdings" panose="05000000000000000000" pitchFamily="2" charset="2"/>
              </a:rPr>
              <a:t>“Test the Shroud”, Antonacci 2015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700" dirty="0">
                <a:sym typeface="Wingdings" panose="05000000000000000000" pitchFamily="2" charset="2"/>
              </a:rPr>
              <a:t>“The Shroud of Turin”, Fanti &amp; </a:t>
            </a:r>
            <a:r>
              <a:rPr lang="en-US" sz="2700" dirty="0" err="1">
                <a:sym typeface="Wingdings" panose="05000000000000000000" pitchFamily="2" charset="2"/>
              </a:rPr>
              <a:t>Malfi</a:t>
            </a:r>
            <a:r>
              <a:rPr lang="en-US" sz="2700" dirty="0">
                <a:sym typeface="Wingdings" panose="05000000000000000000" pitchFamily="2" charset="2"/>
              </a:rPr>
              <a:t>, 2015</a:t>
            </a:r>
            <a:endParaRPr lang="en-US" sz="2700" dirty="0"/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altLang="en-US" dirty="0">
              <a:sym typeface="Wingdings" panose="05000000000000000000" pitchFamily="2" charset="2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altLang="en-US" dirty="0">
              <a:sym typeface="Wingdings" panose="05000000000000000000" pitchFamily="2" charset="2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806BAC-43D3-4C34-B659-A4CA281A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1" y="0"/>
            <a:ext cx="415089" cy="29382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C1EEB-876E-454C-9866-A56679F8F4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68B79854-482E-4C5C-AD16-440C7E5FEDDD}"/>
              </a:ext>
            </a:extLst>
          </p:cNvPr>
          <p:cNvSpPr txBox="1">
            <a:spLocks/>
          </p:cNvSpPr>
          <p:nvPr/>
        </p:nvSpPr>
        <p:spPr bwMode="auto">
          <a:xfrm>
            <a:off x="0" y="6334627"/>
            <a:ext cx="9144000" cy="523373"/>
          </a:xfrm>
          <a:prstGeom prst="rect">
            <a:avLst/>
          </a:prstGeom>
          <a:solidFill>
            <a:srgbClr val="0052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b="1">
                <a:solidFill>
                  <a:srgbClr val="FEFEFE"/>
                </a:solidFill>
              </a:rPr>
              <a:t>ASNT:  16</a:t>
            </a:r>
            <a:r>
              <a:rPr lang="en-US" altLang="en-US" b="1" baseline="30000">
                <a:solidFill>
                  <a:srgbClr val="FEFEFE"/>
                </a:solidFill>
              </a:rPr>
              <a:t>th</a:t>
            </a:r>
            <a:r>
              <a:rPr lang="en-US" altLang="en-US" b="1">
                <a:solidFill>
                  <a:srgbClr val="FEFEFE"/>
                </a:solidFill>
              </a:rPr>
              <a:t> INTERNATIONAL SYMPOSIUM OF NONDESTRUCTIVE CHARACTERIZATION OF MATERIALS</a:t>
            </a:r>
            <a:endParaRPr lang="en-US" altLang="en-US" b="1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97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>
            <a:extLst>
              <a:ext uri="{FF2B5EF4-FFF2-40B4-BE49-F238E27FC236}">
                <a16:creationId xmlns:a16="http://schemas.microsoft.com/office/drawing/2014/main" id="{D397032D-5CA4-4585-AB6C-5959F0F01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u="sng"/>
              <a:t>Thank You</a:t>
            </a:r>
          </a:p>
        </p:txBody>
      </p:sp>
      <p:sp>
        <p:nvSpPr>
          <p:cNvPr id="123907" name="Content Placeholder 2">
            <a:extLst>
              <a:ext uri="{FF2B5EF4-FFF2-40B4-BE49-F238E27FC236}">
                <a16:creationId xmlns:a16="http://schemas.microsoft.com/office/drawing/2014/main" id="{B5D1E1F0-7308-41F6-A559-A38DA6F663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370221"/>
            <a:ext cx="8229600" cy="315515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400" dirty="0"/>
              <a:t>Bob Rucker</a:t>
            </a:r>
          </a:p>
          <a:p>
            <a:pPr marL="0" indent="0" algn="ctr">
              <a:buFontTx/>
              <a:buNone/>
            </a:pPr>
            <a:r>
              <a:rPr lang="en-US" altLang="en-US" sz="4800" dirty="0"/>
              <a:t>www.shroudresearch.net</a:t>
            </a:r>
          </a:p>
          <a:p>
            <a:pPr marL="0" indent="0" algn="ctr">
              <a:buFontTx/>
              <a:buNone/>
            </a:pPr>
            <a:r>
              <a:rPr lang="en-US" altLang="en-US" sz="4400" dirty="0">
                <a:hlinkClick r:id="rId2"/>
              </a:rPr>
              <a:t>robertarucker@yahoo.com</a:t>
            </a:r>
            <a:endParaRPr lang="en-US" altLang="en-US" sz="4400" dirty="0"/>
          </a:p>
          <a:p>
            <a:pPr marL="0" indent="0" algn="ctr">
              <a:buFontTx/>
              <a:buNone/>
            </a:pPr>
            <a:r>
              <a:rPr lang="en-US" altLang="en-US" sz="4400" dirty="0"/>
              <a:t>509-375-4770</a:t>
            </a:r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ACDA82E0-3B52-43BC-A85B-CCB40D2A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15089" cy="338137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B17F3-26E9-4FF9-A651-14AB6D61D10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80DD25-F606-41A7-A4B8-BD852DF4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4627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50314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1" name="Slide Number Placeholder 5">
            <a:extLst>
              <a:ext uri="{FF2B5EF4-FFF2-40B4-BE49-F238E27FC236}">
                <a16:creationId xmlns:a16="http://schemas.microsoft.com/office/drawing/2014/main" id="{D4E65FD3-D0A5-4245-B73A-5E5E7F6A0E39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851"/>
            <a:ext cx="276726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0DD8B21-3825-418E-9F30-1F4A9E59AD2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/>
          </a:p>
        </p:txBody>
      </p:sp>
      <p:sp>
        <p:nvSpPr>
          <p:cNvPr id="729092" name="Rectangle 2">
            <a:extLst>
              <a:ext uri="{FF2B5EF4-FFF2-40B4-BE49-F238E27FC236}">
                <a16:creationId xmlns:a16="http://schemas.microsoft.com/office/drawing/2014/main" id="{14947F4F-449C-4DDB-AE76-EA4B56A68D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480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Images on the Shroud of Turin</a:t>
            </a:r>
          </a:p>
        </p:txBody>
      </p:sp>
      <p:pic>
        <p:nvPicPr>
          <p:cNvPr id="729093" name="Picture 4" descr="fullcolr 72dpi">
            <a:extLst>
              <a:ext uri="{FF2B5EF4-FFF2-40B4-BE49-F238E27FC236}">
                <a16:creationId xmlns:a16="http://schemas.microsoft.com/office/drawing/2014/main" id="{774D237A-566F-4DC4-BF8D-75984E82F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0655"/>
            <a:ext cx="914400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9094" name="Picture 5" descr="FullBW1 Vertical 72dpi">
            <a:extLst>
              <a:ext uri="{FF2B5EF4-FFF2-40B4-BE49-F238E27FC236}">
                <a16:creationId xmlns:a16="http://schemas.microsoft.com/office/drawing/2014/main" id="{A092607A-66C4-423E-A3C1-EC9BC57CE685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70617"/>
            <a:ext cx="9144000" cy="2227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B4782E7F-0772-4AC3-AC7A-B399D58180B3}"/>
              </a:ext>
            </a:extLst>
          </p:cNvPr>
          <p:cNvSpPr txBox="1">
            <a:spLocks/>
          </p:cNvSpPr>
          <p:nvPr/>
        </p:nvSpPr>
        <p:spPr bwMode="auto">
          <a:xfrm>
            <a:off x="0" y="6334627"/>
            <a:ext cx="9144000" cy="523373"/>
          </a:xfrm>
          <a:prstGeom prst="rect">
            <a:avLst/>
          </a:prstGeom>
          <a:solidFill>
            <a:srgbClr val="0052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040108-F755-4982-AD1B-DC6F40D17AFB}"/>
              </a:ext>
            </a:extLst>
          </p:cNvPr>
          <p:cNvSpPr txBox="1"/>
          <p:nvPr/>
        </p:nvSpPr>
        <p:spPr>
          <a:xfrm>
            <a:off x="5547770" y="6088406"/>
            <a:ext cx="3510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Photos ©1978 Barrie M. Schwortz Collection, STERA, INC.</a:t>
            </a:r>
          </a:p>
        </p:txBody>
      </p:sp>
    </p:spTree>
    <p:extLst>
      <p:ext uri="{BB962C8B-B14F-4D97-AF65-F5344CB8AC3E}">
        <p14:creationId xmlns:p14="http://schemas.microsoft.com/office/powerpoint/2010/main" val="361188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>
            <a:extLst>
              <a:ext uri="{FF2B5EF4-FFF2-40B4-BE49-F238E27FC236}">
                <a16:creationId xmlns:a16="http://schemas.microsoft.com/office/drawing/2014/main" id="{C8A65AEC-C844-4599-A6D4-3916252AE1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7875" y="423863"/>
            <a:ext cx="7685088" cy="928948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Descent from the Cross with the Shroud of Turin by Giulio </a:t>
            </a:r>
            <a:r>
              <a:rPr lang="en-US" altLang="en-US" sz="3200" dirty="0" err="1"/>
              <a:t>Clovio</a:t>
            </a:r>
            <a:r>
              <a:rPr lang="en-US" altLang="en-US" sz="3200" dirty="0"/>
              <a:t>, 1498-1578</a:t>
            </a:r>
          </a:p>
        </p:txBody>
      </p:sp>
      <p:pic>
        <p:nvPicPr>
          <p:cNvPr id="20486" name="Picture 5" descr="Delarovere 72dpi">
            <a:extLst>
              <a:ext uri="{FF2B5EF4-FFF2-40B4-BE49-F238E27FC236}">
                <a16:creationId xmlns:a16="http://schemas.microsoft.com/office/drawing/2014/main" id="{1AEDFB29-E865-4F8D-B870-D04D1A71E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11"/>
          <a:stretch/>
        </p:blipFill>
        <p:spPr bwMode="auto">
          <a:xfrm>
            <a:off x="1647173" y="1467123"/>
            <a:ext cx="6370648" cy="493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A14475-30A9-4BD6-AAA2-BC16CC54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304800" cy="317306"/>
          </a:xfrm>
        </p:spPr>
        <p:txBody>
          <a:bodyPr/>
          <a:lstStyle/>
          <a:p>
            <a:pPr>
              <a:defRPr/>
            </a:pPr>
            <a:fld id="{96229A87-4BFB-4CA3-BEA9-81F58ECC16A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4EE92B43-C040-4ED5-B9AC-EC12DC1EFB4C}"/>
              </a:ext>
            </a:extLst>
          </p:cNvPr>
          <p:cNvSpPr txBox="1">
            <a:spLocks/>
          </p:cNvSpPr>
          <p:nvPr/>
        </p:nvSpPr>
        <p:spPr bwMode="auto">
          <a:xfrm>
            <a:off x="0" y="6361658"/>
            <a:ext cx="9144000" cy="523373"/>
          </a:xfrm>
          <a:prstGeom prst="rect">
            <a:avLst/>
          </a:prstGeom>
          <a:solidFill>
            <a:srgbClr val="0052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3D4BDB-8B0F-44E4-A621-B51060191CD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2400" y="5807660"/>
            <a:ext cx="1685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/>
              <a:t>Photo ©1978 Barrie M. Schwortz Collection, STERA, INC.</a:t>
            </a:r>
          </a:p>
        </p:txBody>
      </p:sp>
    </p:spTree>
    <p:extLst>
      <p:ext uri="{BB962C8B-B14F-4D97-AF65-F5344CB8AC3E}">
        <p14:creationId xmlns:p14="http://schemas.microsoft.com/office/powerpoint/2010/main" val="172832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>
            <a:extLst>
              <a:ext uri="{FF2B5EF4-FFF2-40B4-BE49-F238E27FC236}">
                <a16:creationId xmlns:a16="http://schemas.microsoft.com/office/drawing/2014/main" id="{2A235726-655A-44D8-BD53-E18B1D4B9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171450"/>
            <a:ext cx="4886325" cy="742950"/>
          </a:xfrm>
        </p:spPr>
        <p:txBody>
          <a:bodyPr/>
          <a:lstStyle/>
          <a:p>
            <a:pPr eaLnBrk="1" hangingPunct="1"/>
            <a:r>
              <a:rPr lang="en-US" altLang="en-US" sz="4000" u="sng" dirty="0"/>
              <a:t>Frontal Image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A69DFB8C-9741-4EF6-A2B3-3FAF84382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5275" y="1057275"/>
            <a:ext cx="5000625" cy="5411788"/>
          </a:xfrm>
        </p:spPr>
        <p:txBody>
          <a:bodyPr/>
          <a:lstStyle/>
          <a:p>
            <a:pPr eaLnBrk="1" hangingPunct="1"/>
            <a:r>
              <a:rPr lang="en-US" altLang="en-US" dirty="0"/>
              <a:t>Puncture wounds</a:t>
            </a:r>
          </a:p>
          <a:p>
            <a:pPr eaLnBrk="1" hangingPunct="1"/>
            <a:r>
              <a:rPr lang="en-US" altLang="en-US" dirty="0"/>
              <a:t>Swollen cheek and nose</a:t>
            </a:r>
          </a:p>
          <a:p>
            <a:pPr eaLnBrk="1" hangingPunct="1"/>
            <a:r>
              <a:rPr lang="en-US" altLang="en-US" dirty="0"/>
              <a:t>2” wide elliptical wound</a:t>
            </a:r>
          </a:p>
          <a:p>
            <a:pPr eaLnBrk="1" hangingPunct="1"/>
            <a:r>
              <a:rPr lang="en-US" altLang="en-US" dirty="0"/>
              <a:t>Blood running down arm</a:t>
            </a:r>
          </a:p>
          <a:p>
            <a:pPr eaLnBrk="1" hangingPunct="1"/>
            <a:r>
              <a:rPr lang="en-US" altLang="en-US" dirty="0"/>
              <a:t>Nail through wrist</a:t>
            </a:r>
          </a:p>
          <a:p>
            <a:pPr eaLnBrk="1" hangingPunct="1"/>
            <a:r>
              <a:rPr lang="en-US" altLang="en-US" dirty="0"/>
              <a:t>Thumbs not visible</a:t>
            </a:r>
          </a:p>
          <a:p>
            <a:pPr eaLnBrk="1" hangingPunct="1"/>
            <a:r>
              <a:rPr lang="en-US" altLang="en-US" dirty="0"/>
              <a:t>Scourge marks</a:t>
            </a:r>
          </a:p>
          <a:p>
            <a:pPr eaLnBrk="1" hangingPunct="1"/>
            <a:r>
              <a:rPr lang="en-US" altLang="en-US" dirty="0"/>
              <a:t>Nose &amp; knee abrasions</a:t>
            </a:r>
          </a:p>
          <a:p>
            <a:pPr eaLnBrk="1" hangingPunct="1"/>
            <a:r>
              <a:rPr lang="en-US" altLang="en-US" dirty="0"/>
              <a:t>Side strip sown on</a:t>
            </a:r>
          </a:p>
        </p:txBody>
      </p:sp>
      <p:pic>
        <p:nvPicPr>
          <p:cNvPr id="22534" name="Picture 4" descr="Shroudofturin1">
            <a:extLst>
              <a:ext uri="{FF2B5EF4-FFF2-40B4-BE49-F238E27FC236}">
                <a16:creationId xmlns:a16="http://schemas.microsoft.com/office/drawing/2014/main" id="{8515781B-DAC8-48DC-BAE3-2EBAC6ACB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53" y="-1"/>
            <a:ext cx="3523247" cy="633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Line 5">
            <a:extLst>
              <a:ext uri="{FF2B5EF4-FFF2-40B4-BE49-F238E27FC236}">
                <a16:creationId xmlns:a16="http://schemas.microsoft.com/office/drawing/2014/main" id="{A2436E9A-9912-4832-BE56-80A9D8BBB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1450" y="424112"/>
            <a:ext cx="3014632" cy="890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6">
            <a:extLst>
              <a:ext uri="{FF2B5EF4-FFF2-40B4-BE49-F238E27FC236}">
                <a16:creationId xmlns:a16="http://schemas.microsoft.com/office/drawing/2014/main" id="{7046CA9D-A347-4302-8FD2-02EBC377E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663827"/>
            <a:ext cx="1850023" cy="12792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7">
            <a:extLst>
              <a:ext uri="{FF2B5EF4-FFF2-40B4-BE49-F238E27FC236}">
                <a16:creationId xmlns:a16="http://schemas.microsoft.com/office/drawing/2014/main" id="{339258B4-CF73-476B-82FB-7EDDCF0BAB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3950" y="1709488"/>
            <a:ext cx="2614453" cy="805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8">
            <a:extLst>
              <a:ext uri="{FF2B5EF4-FFF2-40B4-BE49-F238E27FC236}">
                <a16:creationId xmlns:a16="http://schemas.microsoft.com/office/drawing/2014/main" id="{604D6387-B0D7-4262-B85B-74820B8BE3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53026" y="2405312"/>
            <a:ext cx="1444156" cy="709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9">
            <a:extLst>
              <a:ext uri="{FF2B5EF4-FFF2-40B4-BE49-F238E27FC236}">
                <a16:creationId xmlns:a16="http://schemas.microsoft.com/office/drawing/2014/main" id="{0B11B20F-2AE9-4BB9-83A7-37341A596E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1451" y="2833937"/>
            <a:ext cx="2904166" cy="89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0">
            <a:extLst>
              <a:ext uri="{FF2B5EF4-FFF2-40B4-BE49-F238E27FC236}">
                <a16:creationId xmlns:a16="http://schemas.microsoft.com/office/drawing/2014/main" id="{3D91055B-A184-4FFE-8230-431B5B7F86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0525" y="3038473"/>
            <a:ext cx="2593037" cy="1247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1">
            <a:extLst>
              <a:ext uri="{FF2B5EF4-FFF2-40B4-BE49-F238E27FC236}">
                <a16:creationId xmlns:a16="http://schemas.microsoft.com/office/drawing/2014/main" id="{0E20CA48-24DB-4317-BF2B-1847768CC5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43300" y="3629025"/>
            <a:ext cx="329565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2">
            <a:extLst>
              <a:ext uri="{FF2B5EF4-FFF2-40B4-BE49-F238E27FC236}">
                <a16:creationId xmlns:a16="http://schemas.microsoft.com/office/drawing/2014/main" id="{8E976148-7089-44EA-B556-14648AC751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3475" y="4473573"/>
            <a:ext cx="1895476" cy="974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Line 13">
            <a:extLst>
              <a:ext uri="{FF2B5EF4-FFF2-40B4-BE49-F238E27FC236}">
                <a16:creationId xmlns:a16="http://schemas.microsoft.com/office/drawing/2014/main" id="{7555AAAD-9556-4137-B75C-B117CC970B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3850" y="5597524"/>
            <a:ext cx="1640986" cy="4127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60E514F0-F62E-48FA-928A-061C47BBA2D0}"/>
              </a:ext>
            </a:extLst>
          </p:cNvPr>
          <p:cNvSpPr txBox="1">
            <a:spLocks/>
          </p:cNvSpPr>
          <p:nvPr/>
        </p:nvSpPr>
        <p:spPr bwMode="auto">
          <a:xfrm>
            <a:off x="0" y="6339137"/>
            <a:ext cx="9144000" cy="523373"/>
          </a:xfrm>
          <a:prstGeom prst="rect">
            <a:avLst/>
          </a:prstGeom>
          <a:solidFill>
            <a:srgbClr val="0052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  <p:sp>
        <p:nvSpPr>
          <p:cNvPr id="22530" name="Rectangle 6">
            <a:extLst>
              <a:ext uri="{FF2B5EF4-FFF2-40B4-BE49-F238E27FC236}">
                <a16:creationId xmlns:a16="http://schemas.microsoft.com/office/drawing/2014/main" id="{776B8F0A-2FF0-4950-A6AD-DD5DB8CD34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543"/>
            <a:ext cx="280737" cy="341813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A51D6A-D92F-4163-B10A-57FAF0EE0BF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CAB0D9-1019-4366-BFB1-5DC7DC014CF6}"/>
              </a:ext>
            </a:extLst>
          </p:cNvPr>
          <p:cNvSpPr txBox="1"/>
          <p:nvPr/>
        </p:nvSpPr>
        <p:spPr>
          <a:xfrm>
            <a:off x="7312643" y="4473574"/>
            <a:ext cx="3510314" cy="24622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000" dirty="0"/>
              <a:t>Photo ©1978 Barrie M. Schwortz Collection, STERA, INC.</a:t>
            </a:r>
          </a:p>
        </p:txBody>
      </p:sp>
    </p:spTree>
    <p:extLst>
      <p:ext uri="{BB962C8B-B14F-4D97-AF65-F5344CB8AC3E}">
        <p14:creationId xmlns:p14="http://schemas.microsoft.com/office/powerpoint/2010/main" val="117740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Number Placeholder 5">
            <a:extLst>
              <a:ext uri="{FF2B5EF4-FFF2-40B4-BE49-F238E27FC236}">
                <a16:creationId xmlns:a16="http://schemas.microsoft.com/office/drawing/2014/main" id="{59F5D64B-E69C-4950-9084-983C47FA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63"/>
            <a:ext cx="258679" cy="26987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C61AE5-151A-4F60-AD0F-02BC64988DC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/>
          </a:p>
        </p:txBody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id="{6DA828EF-87CF-4B6C-9E07-54DDCCC78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6761"/>
            <a:ext cx="8229600" cy="846138"/>
          </a:xfrm>
        </p:spPr>
        <p:txBody>
          <a:bodyPr/>
          <a:lstStyle/>
          <a:p>
            <a:pPr eaLnBrk="1" hangingPunct="1"/>
            <a:endParaRPr lang="en-US" altLang="en-US" sz="4100" u="sng" dirty="0"/>
          </a:p>
        </p:txBody>
      </p:sp>
      <p:sp>
        <p:nvSpPr>
          <p:cNvPr id="176132" name="Rectangle 3">
            <a:extLst>
              <a:ext uri="{FF2B5EF4-FFF2-40B4-BE49-F238E27FC236}">
                <a16:creationId xmlns:a16="http://schemas.microsoft.com/office/drawing/2014/main" id="{52B3D961-68A6-43FD-819D-1CF34EACA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4000" dirty="0"/>
              <a:t>Photographic </a:t>
            </a:r>
          </a:p>
          <a:p>
            <a:pPr marL="0" indent="0" eaLnBrk="1" hangingPunct="1">
              <a:buNone/>
            </a:pPr>
            <a:r>
              <a:rPr lang="en-US" altLang="en-US" sz="4000" dirty="0"/>
              <a:t>   Negative </a:t>
            </a:r>
          </a:p>
          <a:p>
            <a:pPr marL="0" indent="0" eaLnBrk="1" hangingPunct="1">
              <a:buNone/>
            </a:pPr>
            <a:r>
              <a:rPr lang="en-US" altLang="en-US" sz="4000" dirty="0"/>
              <a:t>      </a:t>
            </a:r>
            <a:r>
              <a:rPr lang="en-US" altLang="en-US" sz="4000" u="sng" dirty="0"/>
              <a:t>of the Face</a:t>
            </a:r>
            <a:endParaRPr lang="en-US" altLang="en-US" sz="4000" dirty="0"/>
          </a:p>
        </p:txBody>
      </p:sp>
      <p:pic>
        <p:nvPicPr>
          <p:cNvPr id="176133" name="Picture 4" descr="Enrie Face 72dpi">
            <a:extLst>
              <a:ext uri="{FF2B5EF4-FFF2-40B4-BE49-F238E27FC236}">
                <a16:creationId xmlns:a16="http://schemas.microsoft.com/office/drawing/2014/main" id="{A00C1ADE-E345-4260-9E1E-FE2B37BA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174" y="0"/>
            <a:ext cx="4800826" cy="633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7E43D618-2A55-43F4-9B7A-AC9F321B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4627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C4E25B-46A6-49BD-AB0E-D1C17F4FBAEE}"/>
              </a:ext>
            </a:extLst>
          </p:cNvPr>
          <p:cNvSpPr txBox="1"/>
          <p:nvPr/>
        </p:nvSpPr>
        <p:spPr>
          <a:xfrm>
            <a:off x="545770" y="5984174"/>
            <a:ext cx="3510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©1978 Barrie M. Schwortz Collection, STERA, INC.</a:t>
            </a:r>
          </a:p>
        </p:txBody>
      </p:sp>
    </p:spTree>
    <p:extLst>
      <p:ext uri="{BB962C8B-B14F-4D97-AF65-F5344CB8AC3E}">
        <p14:creationId xmlns:p14="http://schemas.microsoft.com/office/powerpoint/2010/main" val="229477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AEF295BF-59E7-4C25-AAD8-F061E26C74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240632" cy="3004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75C849-9538-4A7E-9F53-F592298327B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7A927F18-A16E-466C-A676-33AEF60CD7A0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819F8A-24AE-4DEF-AD48-011B597B8785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09C64197-B98B-4C0C-A404-CEDCBC1B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71450"/>
            <a:ext cx="5095875" cy="742950"/>
          </a:xfrm>
        </p:spPr>
        <p:txBody>
          <a:bodyPr/>
          <a:lstStyle/>
          <a:p>
            <a:pPr eaLnBrk="1" hangingPunct="1"/>
            <a:r>
              <a:rPr lang="en-US" altLang="en-US" sz="4000" u="sng"/>
              <a:t>Dorsal Image</a:t>
            </a: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C9AE3651-8834-469C-B5D6-A48199A0B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62024"/>
            <a:ext cx="5000625" cy="5411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Puncture wounds on the back of the head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Abrasions on shoulders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~ 120 scourge marks from 2 Roman </a:t>
            </a:r>
            <a:r>
              <a:rPr lang="en-US" altLang="en-US" dirty="0" err="1"/>
              <a:t>flagrum</a:t>
            </a:r>
            <a:r>
              <a:rPr lang="en-US" altLang="en-US" dirty="0"/>
              <a:t> with dumbbells on ends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Flow of blood and clear blood serum from the side wound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Two nails through feet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Rigor mortis in feet</a:t>
            </a:r>
          </a:p>
        </p:txBody>
      </p:sp>
      <p:pic>
        <p:nvPicPr>
          <p:cNvPr id="23558" name="Picture 4">
            <a:extLst>
              <a:ext uri="{FF2B5EF4-FFF2-40B4-BE49-F238E27FC236}">
                <a16:creationId xmlns:a16="http://schemas.microsoft.com/office/drawing/2014/main" id="{CED30D73-671D-468C-AE9F-99D3ECB33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98"/>
          <a:stretch>
            <a:fillRect/>
          </a:stretch>
        </p:blipFill>
        <p:spPr bwMode="auto">
          <a:xfrm rot="10800000">
            <a:off x="5705476" y="15176"/>
            <a:ext cx="3112668" cy="631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Line 5">
            <a:extLst>
              <a:ext uri="{FF2B5EF4-FFF2-40B4-BE49-F238E27FC236}">
                <a16:creationId xmlns:a16="http://schemas.microsoft.com/office/drawing/2014/main" id="{036494AD-3562-45C5-8BD8-EA38395605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9596" y="813049"/>
            <a:ext cx="1832784" cy="4363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6">
            <a:extLst>
              <a:ext uri="{FF2B5EF4-FFF2-40B4-BE49-F238E27FC236}">
                <a16:creationId xmlns:a16="http://schemas.microsoft.com/office/drawing/2014/main" id="{116A6A4F-CC06-4629-ADD7-C33CC8AF21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7300" y="1343025"/>
            <a:ext cx="1694447" cy="895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7">
            <a:extLst>
              <a:ext uri="{FF2B5EF4-FFF2-40B4-BE49-F238E27FC236}">
                <a16:creationId xmlns:a16="http://schemas.microsoft.com/office/drawing/2014/main" id="{68C7BFBF-981E-4FC7-99C9-121606AB8F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0783" y="1668462"/>
            <a:ext cx="1941597" cy="103517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8">
            <a:extLst>
              <a:ext uri="{FF2B5EF4-FFF2-40B4-BE49-F238E27FC236}">
                <a16:creationId xmlns:a16="http://schemas.microsoft.com/office/drawing/2014/main" id="{BC58ED54-3D6F-4130-A6BA-11B4233F71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0783" y="2563811"/>
            <a:ext cx="1776693" cy="15905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9">
            <a:extLst>
              <a:ext uri="{FF2B5EF4-FFF2-40B4-BE49-F238E27FC236}">
                <a16:creationId xmlns:a16="http://schemas.microsoft.com/office/drawing/2014/main" id="{D943EFDB-7B68-4AF9-AD5F-1F2FCD62F9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1132" y="5785103"/>
            <a:ext cx="2995863" cy="3270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0">
            <a:extLst>
              <a:ext uri="{FF2B5EF4-FFF2-40B4-BE49-F238E27FC236}">
                <a16:creationId xmlns:a16="http://schemas.microsoft.com/office/drawing/2014/main" id="{E918D204-275B-4D49-9FA3-9E4AA0BE94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6695" y="5432258"/>
            <a:ext cx="2346158" cy="1488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1">
            <a:extLst>
              <a:ext uri="{FF2B5EF4-FFF2-40B4-BE49-F238E27FC236}">
                <a16:creationId xmlns:a16="http://schemas.microsoft.com/office/drawing/2014/main" id="{363B654F-E38F-40E5-A260-E19C1AA40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0679" y="5581152"/>
            <a:ext cx="2352174" cy="11797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12">
            <a:extLst>
              <a:ext uri="{FF2B5EF4-FFF2-40B4-BE49-F238E27FC236}">
                <a16:creationId xmlns:a16="http://schemas.microsoft.com/office/drawing/2014/main" id="{9F0F1823-FDC2-450B-BD7D-342BE9793F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7300" y="1276848"/>
            <a:ext cx="2482516" cy="9615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C5326B75-2DF6-443D-A9D1-5DD86594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331203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C2EC2-0E14-47B8-9A1F-438B46716D0D}"/>
              </a:ext>
            </a:extLst>
          </p:cNvPr>
          <p:cNvSpPr txBox="1"/>
          <p:nvPr/>
        </p:nvSpPr>
        <p:spPr>
          <a:xfrm>
            <a:off x="7182853" y="4423981"/>
            <a:ext cx="3510314" cy="24622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000" dirty="0"/>
              <a:t>Photo ©1978 Barrie M. Schwortz Collection, STERA, INC.</a:t>
            </a:r>
          </a:p>
        </p:txBody>
      </p:sp>
    </p:spTree>
    <p:extLst>
      <p:ext uri="{BB962C8B-B14F-4D97-AF65-F5344CB8AC3E}">
        <p14:creationId xmlns:p14="http://schemas.microsoft.com/office/powerpoint/2010/main" val="383526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>
            <a:extLst>
              <a:ext uri="{FF2B5EF4-FFF2-40B4-BE49-F238E27FC236}">
                <a16:creationId xmlns:a16="http://schemas.microsoft.com/office/drawing/2014/main" id="{DB000587-5FDA-4A0E-BCE9-35F7437090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76312"/>
          </a:xfrm>
        </p:spPr>
        <p:txBody>
          <a:bodyPr/>
          <a:lstStyle/>
          <a:p>
            <a:pPr eaLnBrk="1" hangingPunct="1"/>
            <a:r>
              <a:rPr lang="en-US" altLang="en-US" u="sng"/>
              <a:t>Cathedral in Turin (Torino), Italy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6CEDEBCE-CB10-49BB-A688-B9F67900198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686800" cy="4800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16390" name="Picture 4" descr="3-L-3 72dpi">
            <a:extLst>
              <a:ext uri="{FF2B5EF4-FFF2-40B4-BE49-F238E27FC236}">
                <a16:creationId xmlns:a16="http://schemas.microsoft.com/office/drawing/2014/main" id="{F8562C2D-5EB2-428D-90F5-4E23B1D8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8" y="1213090"/>
            <a:ext cx="8021721" cy="512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9A42E0-42EC-449F-91B6-191E23AD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1"/>
            <a:ext cx="276726" cy="287922"/>
          </a:xfrm>
        </p:spPr>
        <p:txBody>
          <a:bodyPr/>
          <a:lstStyle/>
          <a:p>
            <a:pPr>
              <a:defRPr/>
            </a:pPr>
            <a:fld id="{96229A87-4BFB-4CA3-BEA9-81F58ECC16A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E03072E2-D937-415E-8778-8ACDCCDE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34627"/>
            <a:ext cx="9144000" cy="523373"/>
          </a:xfrm>
          <a:solidFill>
            <a:srgbClr val="0052B6"/>
          </a:solidFill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FEFEFE"/>
                </a:solidFill>
              </a:rPr>
              <a:t>ASNT:  16</a:t>
            </a:r>
            <a:r>
              <a:rPr lang="en-US" altLang="en-US" b="1" baseline="30000" dirty="0">
                <a:solidFill>
                  <a:srgbClr val="FEFEFE"/>
                </a:solidFill>
              </a:rPr>
              <a:t>th</a:t>
            </a:r>
            <a:r>
              <a:rPr lang="en-US" altLang="en-US" b="1" dirty="0">
                <a:solidFill>
                  <a:srgbClr val="FEFEFE"/>
                </a:solidFill>
              </a:rPr>
              <a:t> INTERNATIONAL SYMPOSIUM OF NONDESTRUCTIVE CHARACTERIZATION OF MATERIALS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4E689-25F1-4630-BC45-A314816D10F3}"/>
              </a:ext>
            </a:extLst>
          </p:cNvPr>
          <p:cNvSpPr txBox="1"/>
          <p:nvPr/>
        </p:nvSpPr>
        <p:spPr>
          <a:xfrm>
            <a:off x="5125018" y="1213090"/>
            <a:ext cx="3510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©1978 Barrie M. Schwortz Collection, STERA, INC.</a:t>
            </a:r>
          </a:p>
        </p:txBody>
      </p:sp>
    </p:spTree>
    <p:extLst>
      <p:ext uri="{BB962C8B-B14F-4D97-AF65-F5344CB8AC3E}">
        <p14:creationId xmlns:p14="http://schemas.microsoft.com/office/powerpoint/2010/main" val="21626116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164314</TotalTime>
  <Words>1888</Words>
  <Application>Microsoft Office PowerPoint</Application>
  <PresentationFormat>On-screen Show (4:3)</PresentationFormat>
  <Paragraphs>284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Default Design</vt:lpstr>
      <vt:lpstr>PowerPoint Presentation</vt:lpstr>
      <vt:lpstr>Nondestructive Testing of the Shroud of Turin</vt:lpstr>
      <vt:lpstr>Bob Rucker</vt:lpstr>
      <vt:lpstr>Images on the Shroud of Turin</vt:lpstr>
      <vt:lpstr>Descent from the Cross with the Shroud of Turin by Giulio Clovio, 1498-1578</vt:lpstr>
      <vt:lpstr>Frontal Image</vt:lpstr>
      <vt:lpstr>PowerPoint Presentation</vt:lpstr>
      <vt:lpstr>Dorsal Image</vt:lpstr>
      <vt:lpstr>Cathedral in Turin (Torino), Italy</vt:lpstr>
      <vt:lpstr>PowerPoint Presentation</vt:lpstr>
      <vt:lpstr>Opportunity for NDT of the Shroud</vt:lpstr>
      <vt:lpstr>Linen is Made from the Flax Plant</vt:lpstr>
      <vt:lpstr>Stem of a Flax Plant</vt:lpstr>
      <vt:lpstr>Flax Fiber</vt:lpstr>
      <vt:lpstr>Dorsal Image, Small of the Back (32x)</vt:lpstr>
      <vt:lpstr>Tip of the Nose (64x)</vt:lpstr>
      <vt:lpstr>Shroud is the Most Researched Artifact in Human Possession</vt:lpstr>
      <vt:lpstr>STURP Scientific Investigation, 1978</vt:lpstr>
      <vt:lpstr>PowerPoint Presentation</vt:lpstr>
      <vt:lpstr>Testing by STURP in 1978</vt:lpstr>
      <vt:lpstr>Testing by STURP in 1978</vt:lpstr>
      <vt:lpstr>STURP’s Conclusions</vt:lpstr>
      <vt:lpstr>STURP’s Conclusions</vt:lpstr>
      <vt:lpstr>Discolored Fiber</vt:lpstr>
      <vt:lpstr>Mystery #1:  Image Formation</vt:lpstr>
      <vt:lpstr>Mystery #2:  Carbon Dating</vt:lpstr>
      <vt:lpstr>1260-1390 AD Should be Rejected</vt:lpstr>
      <vt:lpstr>Dates are a Function of Sample Location</vt:lpstr>
      <vt:lpstr>Neutron Absorption Hypothesis</vt:lpstr>
      <vt:lpstr>C14 Date in Shroud Below the Body</vt:lpstr>
      <vt:lpstr>Mystery #3:  Blood</vt:lpstr>
      <vt:lpstr>Questions for Future Testing</vt:lpstr>
      <vt:lpstr>Questions for Future Testing</vt:lpstr>
      <vt:lpstr>NDT Methods for Testing the Shroud</vt:lpstr>
      <vt:lpstr>Further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of Research  on the  Shroud of Turin</dc:title>
  <dc:creator>Robert A Rucker</dc:creator>
  <cp:lastModifiedBy>Robert Rucker</cp:lastModifiedBy>
  <cp:revision>1556</cp:revision>
  <cp:lastPrinted>2019-08-13T07:24:30Z</cp:lastPrinted>
  <dcterms:created xsi:type="dcterms:W3CDTF">2015-04-28T03:49:18Z</dcterms:created>
  <dcterms:modified xsi:type="dcterms:W3CDTF">2021-08-08T15:03:18Z</dcterms:modified>
</cp:coreProperties>
</file>