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7"/>
  </p:notesMasterIdLst>
  <p:handoutMasterIdLst>
    <p:handoutMasterId r:id="rId28"/>
  </p:handoutMasterIdLst>
  <p:sldIdLst>
    <p:sldId id="256" r:id="rId2"/>
    <p:sldId id="305" r:id="rId3"/>
    <p:sldId id="262" r:id="rId4"/>
    <p:sldId id="328" r:id="rId5"/>
    <p:sldId id="308" r:id="rId6"/>
    <p:sldId id="312" r:id="rId7"/>
    <p:sldId id="313" r:id="rId8"/>
    <p:sldId id="315" r:id="rId9"/>
    <p:sldId id="310" r:id="rId10"/>
    <p:sldId id="311" r:id="rId11"/>
    <p:sldId id="326" r:id="rId12"/>
    <p:sldId id="330" r:id="rId13"/>
    <p:sldId id="332" r:id="rId14"/>
    <p:sldId id="327" r:id="rId15"/>
    <p:sldId id="306" r:id="rId16"/>
    <p:sldId id="324" r:id="rId17"/>
    <p:sldId id="325" r:id="rId18"/>
    <p:sldId id="323" r:id="rId19"/>
    <p:sldId id="333" r:id="rId20"/>
    <p:sldId id="329" r:id="rId21"/>
    <p:sldId id="322" r:id="rId22"/>
    <p:sldId id="309" r:id="rId23"/>
    <p:sldId id="265" r:id="rId24"/>
    <p:sldId id="266" r:id="rId25"/>
    <p:sldId id="263" r:id="rId26"/>
  </p:sldIdLst>
  <p:sldSz cx="10058400" cy="7772400"/>
  <p:notesSz cx="6997700" cy="9271000"/>
  <p:defaultTextStyle>
    <a:defPPr>
      <a:defRPr lang="en-US"/>
    </a:defPPr>
    <a:lvl1pPr algn="l" defTabSz="1017588" rtl="0" fontAlgn="base">
      <a:spcBef>
        <a:spcPct val="0"/>
      </a:spcBef>
      <a:spcAft>
        <a:spcPct val="0"/>
      </a:spcAft>
      <a:defRPr sz="2000" kern="1200">
        <a:solidFill>
          <a:schemeClr val="tx1"/>
        </a:solidFill>
        <a:latin typeface="Arial" charset="0"/>
        <a:ea typeface="+mn-ea"/>
        <a:cs typeface="+mn-cs"/>
      </a:defRPr>
    </a:lvl1pPr>
    <a:lvl2pPr marL="508000" indent="-50800" algn="l" defTabSz="1017588" rtl="0" fontAlgn="base">
      <a:spcBef>
        <a:spcPct val="0"/>
      </a:spcBef>
      <a:spcAft>
        <a:spcPct val="0"/>
      </a:spcAft>
      <a:defRPr sz="2000" kern="1200">
        <a:solidFill>
          <a:schemeClr val="tx1"/>
        </a:solidFill>
        <a:latin typeface="Arial" charset="0"/>
        <a:ea typeface="+mn-ea"/>
        <a:cs typeface="+mn-cs"/>
      </a:defRPr>
    </a:lvl2pPr>
    <a:lvl3pPr marL="1017588" indent="-103188" algn="l" defTabSz="1017588" rtl="0" fontAlgn="base">
      <a:spcBef>
        <a:spcPct val="0"/>
      </a:spcBef>
      <a:spcAft>
        <a:spcPct val="0"/>
      </a:spcAft>
      <a:defRPr sz="2000" kern="1200">
        <a:solidFill>
          <a:schemeClr val="tx1"/>
        </a:solidFill>
        <a:latin typeface="Arial" charset="0"/>
        <a:ea typeface="+mn-ea"/>
        <a:cs typeface="+mn-cs"/>
      </a:defRPr>
    </a:lvl3pPr>
    <a:lvl4pPr marL="1527175" indent="-155575" algn="l" defTabSz="1017588" rtl="0" fontAlgn="base">
      <a:spcBef>
        <a:spcPct val="0"/>
      </a:spcBef>
      <a:spcAft>
        <a:spcPct val="0"/>
      </a:spcAft>
      <a:defRPr sz="2000" kern="1200">
        <a:solidFill>
          <a:schemeClr val="tx1"/>
        </a:solidFill>
        <a:latin typeface="Arial" charset="0"/>
        <a:ea typeface="+mn-ea"/>
        <a:cs typeface="+mn-cs"/>
      </a:defRPr>
    </a:lvl4pPr>
    <a:lvl5pPr marL="2036763" indent="-207963" algn="l" defTabSz="1017588"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6" autoAdjust="0"/>
    <p:restoredTop sz="90877" autoAdjust="0"/>
  </p:normalViewPr>
  <p:slideViewPr>
    <p:cSldViewPr snapToGrid="0">
      <p:cViewPr varScale="1">
        <p:scale>
          <a:sx n="60" d="100"/>
          <a:sy n="60" d="100"/>
        </p:scale>
        <p:origin x="-732" y="-78"/>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836" y="-84"/>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resource\dfs\OASD(NII)_Org\DASD(Resources)\RPBO\Z%20Drive\TNT\FY12\IT%20Budget\Briefings\Backup%20Material\FY12BudgetProfi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esource\dfs\OASD(NII)_Org\DASD(Resources)\RPBO\Z%20Drive\TNT\FY12\IT%20Budget\Staffer%20Day\FY12%20Budget%20Material%20for%20Briefing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esource\dfs\usersc\CasteeJR\lapbackup\Work%20Files\Budget%20DB\FY12BudgetProfil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resource\dfs\OASD(NII)_Org\DASD(Resources)\RPBO\Z%20Drive\TNT\FY12\IT%20Budget\Staffer%20Day\FY12%20Budget%20Material%20for%20Briefin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10"/>
    </c:view3D>
    <c:plotArea>
      <c:layout>
        <c:manualLayout>
          <c:layoutTarget val="inner"/>
          <c:xMode val="edge"/>
          <c:yMode val="edge"/>
          <c:x val="0.17665439208158681"/>
          <c:y val="0.12162764576822607"/>
          <c:w val="0.58924929159974471"/>
          <c:h val="0.66509651925438507"/>
        </c:manualLayout>
      </c:layout>
      <c:pie3DChart>
        <c:varyColors val="1"/>
        <c:ser>
          <c:idx val="0"/>
          <c:order val="0"/>
          <c:tx>
            <c:strRef>
              <c:f>'Componenet View'!$C$43</c:f>
              <c:strCache>
                <c:ptCount val="1"/>
                <c:pt idx="0">
                  <c:v>FY12</c:v>
                </c:pt>
              </c:strCache>
            </c:strRef>
          </c:tx>
          <c:dPt>
            <c:idx val="0"/>
            <c:explosion val="4"/>
          </c:dPt>
          <c:dPt>
            <c:idx val="1"/>
            <c:explosion val="4"/>
          </c:dPt>
          <c:dPt>
            <c:idx val="2"/>
            <c:explosion val="6"/>
          </c:dPt>
          <c:dPt>
            <c:idx val="3"/>
            <c:explosion val="5"/>
          </c:dPt>
          <c:dPt>
            <c:idx val="4"/>
            <c:explosion val="4"/>
          </c:dPt>
          <c:dLbls>
            <c:dLbl>
              <c:idx val="0"/>
              <c:layout>
                <c:manualLayout>
                  <c:x val="9.0359782856035853E-2"/>
                  <c:y val="-0.10981186005429545"/>
                </c:manualLayout>
              </c:layout>
              <c:dLblPos val="bestFit"/>
              <c:showVal val="1"/>
              <c:showCatName val="1"/>
              <c:showPercent val="1"/>
              <c:separator>
</c:separator>
            </c:dLbl>
            <c:dLbl>
              <c:idx val="1"/>
              <c:layout>
                <c:manualLayout>
                  <c:x val="9.4653577196264257E-2"/>
                  <c:y val="0.16697684066430532"/>
                </c:manualLayout>
              </c:layout>
              <c:dLblPos val="bestFit"/>
              <c:showVal val="1"/>
              <c:showCatName val="1"/>
              <c:showPercent val="1"/>
              <c:separator>
</c:separator>
            </c:dLbl>
            <c:dLbl>
              <c:idx val="2"/>
              <c:layout>
                <c:manualLayout>
                  <c:x val="-9.2357330657794043E-2"/>
                  <c:y val="7.0007326807574627E-2"/>
                </c:manualLayout>
              </c:layout>
              <c:dLblPos val="bestFit"/>
              <c:showVal val="1"/>
              <c:showCatName val="1"/>
              <c:showPercent val="1"/>
              <c:separator>
</c:separator>
            </c:dLbl>
            <c:dLbl>
              <c:idx val="3"/>
              <c:layout>
                <c:manualLayout>
                  <c:x val="-4.782344354793093E-2"/>
                  <c:y val="3.5524267653335682E-2"/>
                </c:manualLayout>
              </c:layout>
              <c:tx>
                <c:rich>
                  <a:bodyPr/>
                  <a:lstStyle/>
                  <a:p>
                    <a:r>
                      <a:rPr lang="en-US" dirty="0" smtClean="0"/>
                      <a:t>DISA</a:t>
                    </a:r>
                    <a:r>
                      <a:rPr lang="en-US" dirty="0"/>
                      <a:t>
 $5,651,666 
15%</a:t>
                    </a:r>
                  </a:p>
                </c:rich>
              </c:tx>
              <c:dLblPos val="bestFit"/>
              <c:showVal val="1"/>
              <c:showCatName val="1"/>
              <c:showPercent val="1"/>
              <c:separator>
</c:separator>
            </c:dLbl>
            <c:dLbl>
              <c:idx val="4"/>
              <c:layout>
                <c:manualLayout>
                  <c:x val="-8.45771144278607E-2"/>
                  <c:y val="-6.208425720620854E-2"/>
                </c:manualLayout>
              </c:layout>
              <c:tx>
                <c:rich>
                  <a:bodyPr/>
                  <a:lstStyle/>
                  <a:p>
                    <a:r>
                      <a:rPr lang="en-US" dirty="0" smtClean="0"/>
                      <a:t>Defense Wide</a:t>
                    </a:r>
                    <a:r>
                      <a:rPr lang="en-US" dirty="0"/>
                      <a:t>
 $7,713,326 
20%</a:t>
                    </a:r>
                  </a:p>
                </c:rich>
              </c:tx>
              <c:dLblPos val="bestFit"/>
              <c:showVal val="1"/>
              <c:showCatName val="1"/>
              <c:showPercent val="1"/>
              <c:separator>
</c:separator>
            </c:dLbl>
            <c:txPr>
              <a:bodyPr/>
              <a:lstStyle/>
              <a:p>
                <a:pPr>
                  <a:defRPr b="1"/>
                </a:pPr>
                <a:endParaRPr lang="en-US"/>
              </a:p>
            </c:txPr>
            <c:dLblPos val="outEnd"/>
            <c:showVal val="1"/>
            <c:showCatName val="1"/>
            <c:showPercent val="1"/>
            <c:separator>
</c:separator>
            <c:showLeaderLines val="1"/>
          </c:dLbls>
          <c:cat>
            <c:strRef>
              <c:f>'Componenet View'!$B$44:$B$48</c:f>
              <c:strCache>
                <c:ptCount val="5"/>
                <c:pt idx="0">
                  <c:v>Army</c:v>
                </c:pt>
                <c:pt idx="1">
                  <c:v>Navy</c:v>
                </c:pt>
                <c:pt idx="2">
                  <c:v>Air Force</c:v>
                </c:pt>
                <c:pt idx="3">
                  <c:v>Disa</c:v>
                </c:pt>
                <c:pt idx="4">
                  <c:v>Defense wide</c:v>
                </c:pt>
              </c:strCache>
            </c:strRef>
          </c:cat>
          <c:val>
            <c:numRef>
              <c:f>'Componenet View'!$C$44:$C$48</c:f>
              <c:numCache>
                <c:formatCode>_("$"* #,##0_);_("$"* \(#,##0\);_("$"* "-"??_);_(@_)</c:formatCode>
                <c:ptCount val="5"/>
                <c:pt idx="0">
                  <c:v>10452583</c:v>
                </c:pt>
                <c:pt idx="1">
                  <c:v>7879402</c:v>
                </c:pt>
                <c:pt idx="2">
                  <c:v>6750067</c:v>
                </c:pt>
                <c:pt idx="3">
                  <c:v>5651666</c:v>
                </c:pt>
                <c:pt idx="4">
                  <c:v>7713326</c:v>
                </c:pt>
              </c:numCache>
            </c:numRef>
          </c:val>
        </c:ser>
        <c:dLbls>
          <c:showVal val="1"/>
        </c:dLbls>
      </c:pie3DChart>
    </c:plotArea>
    <c:plotVisOnly val="1"/>
  </c:chart>
  <c:txPr>
    <a:bodyPr/>
    <a:lstStyle/>
    <a:p>
      <a:pPr>
        <a:defRPr sz="1600">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manualLayout>
          <c:layoutTarget val="inner"/>
          <c:xMode val="edge"/>
          <c:yMode val="edge"/>
          <c:x val="0.19561501349368768"/>
          <c:y val="0.24073869463282738"/>
          <c:w val="0.58068068754318503"/>
          <c:h val="0.56092956725073861"/>
        </c:manualLayout>
      </c:layout>
      <c:pie3DChart>
        <c:varyColors val="1"/>
        <c:ser>
          <c:idx val="0"/>
          <c:order val="0"/>
          <c:explosion val="15"/>
          <c:dLbls>
            <c:dLbl>
              <c:idx val="0"/>
              <c:layout>
                <c:manualLayout>
                  <c:x val="0.18289166121692974"/>
                  <c:y val="9.3885031779756767E-2"/>
                </c:manualLayout>
              </c:layout>
              <c:tx>
                <c:rich>
                  <a:bodyPr/>
                  <a:lstStyle/>
                  <a:p>
                    <a:r>
                      <a:rPr lang="en-US" dirty="0" smtClean="0"/>
                      <a:t>Business </a:t>
                    </a:r>
                    <a:r>
                      <a:rPr lang="en-US" dirty="0"/>
                      <a:t>
 7,573,078 
20%</a:t>
                    </a:r>
                  </a:p>
                </c:rich>
              </c:tx>
              <c:dLblPos val="bestFit"/>
              <c:showVal val="1"/>
              <c:showCatName val="1"/>
              <c:showPercent val="1"/>
              <c:separator>
</c:separator>
            </c:dLbl>
            <c:dLbl>
              <c:idx val="1"/>
              <c:layout>
                <c:manualLayout>
                  <c:x val="9.9438731742387709E-2"/>
                  <c:y val="3.3608123135244004E-3"/>
                </c:manualLayout>
              </c:layout>
              <c:tx>
                <c:rich>
                  <a:bodyPr/>
                  <a:lstStyle/>
                  <a:p>
                    <a:r>
                      <a:rPr lang="en-US" sz="1600" b="1">
                        <a:latin typeface="+mj-lt"/>
                      </a:rPr>
                      <a:t>Enterprise Infrastructure
 16,496,655 
43%</a:t>
                    </a:r>
                  </a:p>
                </c:rich>
              </c:tx>
              <c:dLblPos val="bestFit"/>
              <c:showVal val="1"/>
              <c:showCatName val="1"/>
              <c:showPercent val="1"/>
              <c:separator>
</c:separator>
            </c:dLbl>
            <c:dLbl>
              <c:idx val="2"/>
              <c:layout>
                <c:manualLayout>
                  <c:x val="-9.285755589880141E-3"/>
                  <c:y val="0.10965490856342279"/>
                </c:manualLayout>
              </c:layout>
              <c:tx>
                <c:rich>
                  <a:bodyPr/>
                  <a:lstStyle/>
                  <a:p>
                    <a:r>
                      <a:rPr lang="en-US" sz="1600" b="1">
                        <a:latin typeface="+mj-lt"/>
                      </a:rPr>
                      <a:t>Cyber/Information Assurance
 2,824,251 
7%</a:t>
                    </a:r>
                  </a:p>
                </c:rich>
              </c:tx>
              <c:dLblPos val="bestFit"/>
              <c:showVal val="1"/>
              <c:showCatName val="1"/>
              <c:showPercent val="1"/>
              <c:separator>
</c:separator>
            </c:dLbl>
            <c:dLbl>
              <c:idx val="3"/>
              <c:layout>
                <c:manualLayout>
                  <c:x val="-6.9631720986186904E-2"/>
                  <c:y val="0.12425205592745271"/>
                </c:manualLayout>
              </c:layout>
              <c:dLblPos val="bestFit"/>
              <c:showVal val="1"/>
              <c:showCatName val="1"/>
              <c:showPercent val="1"/>
              <c:separator>
</c:separator>
            </c:dLbl>
            <c:dLbl>
              <c:idx val="4"/>
              <c:layout>
                <c:manualLayout>
                  <c:x val="-0.20789805484631194"/>
                  <c:y val="0.1122801468611572"/>
                </c:manualLayout>
              </c:layout>
              <c:dLblPos val="bestFit"/>
              <c:showVal val="1"/>
              <c:showCatName val="1"/>
              <c:showPercent val="1"/>
              <c:separator>
</c:separator>
            </c:dLbl>
            <c:dLbl>
              <c:idx val="5"/>
              <c:layout>
                <c:manualLayout>
                  <c:x val="-0.20088026416270879"/>
                  <c:y val="-5.7049837061132015E-2"/>
                </c:manualLayout>
              </c:layout>
              <c:dLblPos val="bestFit"/>
              <c:showVal val="1"/>
              <c:showCatName val="1"/>
              <c:showPercent val="1"/>
              <c:separator>
</c:separator>
            </c:dLbl>
            <c:dLbl>
              <c:idx val="6"/>
              <c:layout>
                <c:manualLayout>
                  <c:x val="-4.6566367661410077E-2"/>
                  <c:y val="-9.211239063668851E-2"/>
                </c:manualLayout>
              </c:layout>
              <c:dLblPos val="bestFit"/>
              <c:showVal val="1"/>
              <c:showCatName val="1"/>
              <c:showPercent val="1"/>
              <c:separator>
</c:separator>
            </c:dLbl>
            <c:dLbl>
              <c:idx val="7"/>
              <c:layout>
                <c:manualLayout>
                  <c:x val="9.6563535984061727E-2"/>
                  <c:y val="-6.4140209477183283E-2"/>
                </c:manualLayout>
              </c:layout>
              <c:dLblPos val="bestFit"/>
              <c:showVal val="1"/>
              <c:showCatName val="1"/>
              <c:showPercent val="1"/>
              <c:separator>
</c:separator>
            </c:dLbl>
            <c:dLbl>
              <c:idx val="8"/>
              <c:layout>
                <c:manualLayout>
                  <c:x val="0.33637179267829653"/>
                  <c:y val="-4.5285072401581895E-2"/>
                </c:manualLayout>
              </c:layout>
              <c:tx>
                <c:rich>
                  <a:bodyPr/>
                  <a:lstStyle/>
                  <a:p>
                    <a:r>
                      <a:rPr lang="en-US" sz="1600" b="1">
                        <a:latin typeface="+mj-lt"/>
                      </a:rPr>
                      <a:t>Miscellaneous
 8,023 
0%</a:t>
                    </a:r>
                  </a:p>
                </c:rich>
              </c:tx>
              <c:dLblPos val="bestFit"/>
              <c:showVal val="1"/>
              <c:showCatName val="1"/>
              <c:showPercent val="1"/>
              <c:separator>
</c:separator>
            </c:dLbl>
            <c:txPr>
              <a:bodyPr/>
              <a:lstStyle/>
              <a:p>
                <a:pPr>
                  <a:defRPr sz="1600" b="1">
                    <a:latin typeface="+mj-lt"/>
                  </a:defRPr>
                </a:pPr>
                <a:endParaRPr lang="en-US"/>
              </a:p>
            </c:txPr>
            <c:dLblPos val="outEnd"/>
            <c:showVal val="1"/>
            <c:showCatName val="1"/>
            <c:showPercent val="1"/>
            <c:separator>
</c:separator>
            <c:showLeaderLines val="1"/>
          </c:dLbls>
          <c:cat>
            <c:strRef>
              <c:f>Sheet6!$D$35:$D$43</c:f>
              <c:strCache>
                <c:ptCount val="9"/>
                <c:pt idx="0">
                  <c:v>Business Systems</c:v>
                </c:pt>
                <c:pt idx="1">
                  <c:v>Enterprise Infrastructure</c:v>
                </c:pt>
                <c:pt idx="2">
                  <c:v>Cyber/Information Assurance</c:v>
                </c:pt>
                <c:pt idx="3">
                  <c:v>BattleSpace</c:v>
                </c:pt>
                <c:pt idx="4">
                  <c:v>Command &amp; Control</c:v>
                </c:pt>
                <c:pt idx="5">
                  <c:v>Force Applications</c:v>
                </c:pt>
                <c:pt idx="6">
                  <c:v>Protection</c:v>
                </c:pt>
                <c:pt idx="7">
                  <c:v>IT Management Oversight</c:v>
                </c:pt>
                <c:pt idx="8">
                  <c:v>Miscellaneous</c:v>
                </c:pt>
              </c:strCache>
            </c:strRef>
          </c:cat>
          <c:val>
            <c:numRef>
              <c:f>Sheet6!$E$35:$E$43</c:f>
              <c:numCache>
                <c:formatCode>_(* #,##0_);_(* \(#,##0\);_(* "-"??_);_(@_)</c:formatCode>
                <c:ptCount val="9"/>
                <c:pt idx="0">
                  <c:v>7573078</c:v>
                </c:pt>
                <c:pt idx="1">
                  <c:v>16496655</c:v>
                </c:pt>
                <c:pt idx="2">
                  <c:v>2824251</c:v>
                </c:pt>
                <c:pt idx="3">
                  <c:v>7007603</c:v>
                </c:pt>
                <c:pt idx="4">
                  <c:v>2666135</c:v>
                </c:pt>
                <c:pt idx="5">
                  <c:v>936642</c:v>
                </c:pt>
                <c:pt idx="6">
                  <c:v>428945</c:v>
                </c:pt>
                <c:pt idx="7">
                  <c:v>505712</c:v>
                </c:pt>
                <c:pt idx="8">
                  <c:v>8023</c:v>
                </c:pt>
              </c:numCache>
            </c:numRef>
          </c:val>
        </c:ser>
        <c:dLbls>
          <c:showVal val="1"/>
        </c:dLbls>
      </c:pie3DChart>
    </c:plotArea>
    <c:plotVisOnly val="1"/>
  </c:chart>
  <c:spPr>
    <a:scene3d>
      <a:camera prst="orthographicFront"/>
      <a:lightRig rig="threePt" dir="t"/>
    </a:scene3d>
    <a:sp3d>
      <a:bevelT/>
    </a:sp3d>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Sheet6!$E$2</c:f>
              <c:strCache>
                <c:ptCount val="1"/>
                <c:pt idx="0">
                  <c:v>Army</c:v>
                </c:pt>
              </c:strCache>
            </c:strRef>
          </c:tx>
          <c:cat>
            <c:strRef>
              <c:f>Sheet6!$F$1:$N$1</c:f>
              <c:strCache>
                <c:ptCount val="9"/>
                <c:pt idx="0">
                  <c:v>BattleSpace</c:v>
                </c:pt>
                <c:pt idx="1">
                  <c:v>Business Systems</c:v>
                </c:pt>
                <c:pt idx="2">
                  <c:v>Command &amp; Control</c:v>
                </c:pt>
                <c:pt idx="3">
                  <c:v>Cyber Information Assurance</c:v>
                </c:pt>
                <c:pt idx="4">
                  <c:v>Enterprise Infrastructure</c:v>
                </c:pt>
                <c:pt idx="5">
                  <c:v>Force Applications</c:v>
                </c:pt>
                <c:pt idx="6">
                  <c:v>IT Management Oversight</c:v>
                </c:pt>
                <c:pt idx="7">
                  <c:v>Misc</c:v>
                </c:pt>
                <c:pt idx="8">
                  <c:v>Protection</c:v>
                </c:pt>
              </c:strCache>
            </c:strRef>
          </c:cat>
          <c:val>
            <c:numRef>
              <c:f>Sheet6!$F$2:$N$2</c:f>
              <c:numCache>
                <c:formatCode>_(* #,##0_);_(* \(#,##0\);_(* "-"??_);_(@_)</c:formatCode>
                <c:ptCount val="9"/>
                <c:pt idx="0">
                  <c:v>2709378</c:v>
                </c:pt>
                <c:pt idx="1">
                  <c:v>1808074</c:v>
                </c:pt>
                <c:pt idx="2">
                  <c:v>735863</c:v>
                </c:pt>
                <c:pt idx="3">
                  <c:v>432212</c:v>
                </c:pt>
                <c:pt idx="4">
                  <c:v>3747349</c:v>
                </c:pt>
                <c:pt idx="5">
                  <c:v>376108</c:v>
                </c:pt>
                <c:pt idx="6">
                  <c:v>53476</c:v>
                </c:pt>
                <c:pt idx="8">
                  <c:v>163409</c:v>
                </c:pt>
              </c:numCache>
            </c:numRef>
          </c:val>
        </c:ser>
        <c:ser>
          <c:idx val="1"/>
          <c:order val="1"/>
          <c:tx>
            <c:strRef>
              <c:f>Sheet6!$E$3</c:f>
              <c:strCache>
                <c:ptCount val="1"/>
                <c:pt idx="0">
                  <c:v>NAVY</c:v>
                </c:pt>
              </c:strCache>
            </c:strRef>
          </c:tx>
          <c:cat>
            <c:strRef>
              <c:f>Sheet6!$F$1:$N$1</c:f>
              <c:strCache>
                <c:ptCount val="9"/>
                <c:pt idx="0">
                  <c:v>BattleSpace</c:v>
                </c:pt>
                <c:pt idx="1">
                  <c:v>Business Systems</c:v>
                </c:pt>
                <c:pt idx="2">
                  <c:v>Command &amp; Control</c:v>
                </c:pt>
                <c:pt idx="3">
                  <c:v>Cyber Information Assurance</c:v>
                </c:pt>
                <c:pt idx="4">
                  <c:v>Enterprise Infrastructure</c:v>
                </c:pt>
                <c:pt idx="5">
                  <c:v>Force Applications</c:v>
                </c:pt>
                <c:pt idx="6">
                  <c:v>IT Management Oversight</c:v>
                </c:pt>
                <c:pt idx="7">
                  <c:v>Misc</c:v>
                </c:pt>
                <c:pt idx="8">
                  <c:v>Protection</c:v>
                </c:pt>
              </c:strCache>
            </c:strRef>
          </c:cat>
          <c:val>
            <c:numRef>
              <c:f>Sheet6!$F$3:$N$3</c:f>
              <c:numCache>
                <c:formatCode>_(* #,##0_);_(* \(#,##0\);_(* "-"??_);_(@_)</c:formatCode>
                <c:ptCount val="9"/>
                <c:pt idx="0">
                  <c:v>1513421</c:v>
                </c:pt>
                <c:pt idx="1">
                  <c:v>1721578</c:v>
                </c:pt>
                <c:pt idx="2">
                  <c:v>493574</c:v>
                </c:pt>
                <c:pt idx="3">
                  <c:v>347689</c:v>
                </c:pt>
                <c:pt idx="4">
                  <c:v>3501434</c:v>
                </c:pt>
                <c:pt idx="5">
                  <c:v>173369</c:v>
                </c:pt>
                <c:pt idx="6">
                  <c:v>1276</c:v>
                </c:pt>
                <c:pt idx="7">
                  <c:v>937</c:v>
                </c:pt>
                <c:pt idx="8">
                  <c:v>19848</c:v>
                </c:pt>
              </c:numCache>
            </c:numRef>
          </c:val>
        </c:ser>
        <c:ser>
          <c:idx val="2"/>
          <c:order val="2"/>
          <c:tx>
            <c:strRef>
              <c:f>Sheet6!$E$4</c:f>
              <c:strCache>
                <c:ptCount val="1"/>
                <c:pt idx="0">
                  <c:v>Air Force</c:v>
                </c:pt>
              </c:strCache>
            </c:strRef>
          </c:tx>
          <c:cat>
            <c:strRef>
              <c:f>Sheet6!$F$1:$N$1</c:f>
              <c:strCache>
                <c:ptCount val="9"/>
                <c:pt idx="0">
                  <c:v>BattleSpace</c:v>
                </c:pt>
                <c:pt idx="1">
                  <c:v>Business Systems</c:v>
                </c:pt>
                <c:pt idx="2">
                  <c:v>Command &amp; Control</c:v>
                </c:pt>
                <c:pt idx="3">
                  <c:v>Cyber Information Assurance</c:v>
                </c:pt>
                <c:pt idx="4">
                  <c:v>Enterprise Infrastructure</c:v>
                </c:pt>
                <c:pt idx="5">
                  <c:v>Force Applications</c:v>
                </c:pt>
                <c:pt idx="6">
                  <c:v>IT Management Oversight</c:v>
                </c:pt>
                <c:pt idx="7">
                  <c:v>Misc</c:v>
                </c:pt>
                <c:pt idx="8">
                  <c:v>Protection</c:v>
                </c:pt>
              </c:strCache>
            </c:strRef>
          </c:cat>
          <c:val>
            <c:numRef>
              <c:f>Sheet6!$F$4:$N$4</c:f>
              <c:numCache>
                <c:formatCode>_(* #,##0_);_(* \(#,##0\);_(* "-"??_);_(@_)</c:formatCode>
                <c:ptCount val="9"/>
                <c:pt idx="0">
                  <c:v>919970</c:v>
                </c:pt>
                <c:pt idx="1">
                  <c:v>1120687</c:v>
                </c:pt>
                <c:pt idx="2">
                  <c:v>1082368</c:v>
                </c:pt>
                <c:pt idx="3">
                  <c:v>440098</c:v>
                </c:pt>
                <c:pt idx="4">
                  <c:v>2600159</c:v>
                </c:pt>
                <c:pt idx="5">
                  <c:v>359800</c:v>
                </c:pt>
                <c:pt idx="6">
                  <c:v>26318</c:v>
                </c:pt>
                <c:pt idx="7">
                  <c:v>100</c:v>
                </c:pt>
                <c:pt idx="8">
                  <c:v>200567</c:v>
                </c:pt>
              </c:numCache>
            </c:numRef>
          </c:val>
        </c:ser>
        <c:ser>
          <c:idx val="3"/>
          <c:order val="3"/>
          <c:tx>
            <c:strRef>
              <c:f>Sheet6!$E$5</c:f>
              <c:strCache>
                <c:ptCount val="1"/>
                <c:pt idx="0">
                  <c:v>DISA</c:v>
                </c:pt>
              </c:strCache>
            </c:strRef>
          </c:tx>
          <c:cat>
            <c:strRef>
              <c:f>Sheet6!$F$1:$N$1</c:f>
              <c:strCache>
                <c:ptCount val="9"/>
                <c:pt idx="0">
                  <c:v>BattleSpace</c:v>
                </c:pt>
                <c:pt idx="1">
                  <c:v>Business Systems</c:v>
                </c:pt>
                <c:pt idx="2">
                  <c:v>Command &amp; Control</c:v>
                </c:pt>
                <c:pt idx="3">
                  <c:v>Cyber Information Assurance</c:v>
                </c:pt>
                <c:pt idx="4">
                  <c:v>Enterprise Infrastructure</c:v>
                </c:pt>
                <c:pt idx="5">
                  <c:v>Force Applications</c:v>
                </c:pt>
                <c:pt idx="6">
                  <c:v>IT Management Oversight</c:v>
                </c:pt>
                <c:pt idx="7">
                  <c:v>Misc</c:v>
                </c:pt>
                <c:pt idx="8">
                  <c:v>Protection</c:v>
                </c:pt>
              </c:strCache>
            </c:strRef>
          </c:cat>
          <c:val>
            <c:numRef>
              <c:f>Sheet6!$F$5:$N$5</c:f>
              <c:numCache>
                <c:formatCode>_(* #,##0_);_(* \(#,##0\);_(* "-"??_);_(@_)</c:formatCode>
                <c:ptCount val="9"/>
                <c:pt idx="0">
                  <c:v>506090</c:v>
                </c:pt>
                <c:pt idx="1">
                  <c:v>84786</c:v>
                </c:pt>
                <c:pt idx="2">
                  <c:v>295120</c:v>
                </c:pt>
                <c:pt idx="3">
                  <c:v>372472</c:v>
                </c:pt>
                <c:pt idx="4">
                  <c:v>4318765</c:v>
                </c:pt>
                <c:pt idx="6">
                  <c:v>74433</c:v>
                </c:pt>
              </c:numCache>
            </c:numRef>
          </c:val>
        </c:ser>
        <c:ser>
          <c:idx val="4"/>
          <c:order val="4"/>
          <c:tx>
            <c:strRef>
              <c:f>Sheet6!$E$6</c:f>
              <c:strCache>
                <c:ptCount val="1"/>
                <c:pt idx="0">
                  <c:v>Defense-Wide</c:v>
                </c:pt>
              </c:strCache>
            </c:strRef>
          </c:tx>
          <c:cat>
            <c:strRef>
              <c:f>Sheet6!$F$1:$N$1</c:f>
              <c:strCache>
                <c:ptCount val="9"/>
                <c:pt idx="0">
                  <c:v>BattleSpace</c:v>
                </c:pt>
                <c:pt idx="1">
                  <c:v>Business Systems</c:v>
                </c:pt>
                <c:pt idx="2">
                  <c:v>Command &amp; Control</c:v>
                </c:pt>
                <c:pt idx="3">
                  <c:v>Cyber Information Assurance</c:v>
                </c:pt>
                <c:pt idx="4">
                  <c:v>Enterprise Infrastructure</c:v>
                </c:pt>
                <c:pt idx="5">
                  <c:v>Force Applications</c:v>
                </c:pt>
                <c:pt idx="6">
                  <c:v>IT Management Oversight</c:v>
                </c:pt>
                <c:pt idx="7">
                  <c:v>Misc</c:v>
                </c:pt>
                <c:pt idx="8">
                  <c:v>Protection</c:v>
                </c:pt>
              </c:strCache>
            </c:strRef>
          </c:cat>
          <c:val>
            <c:numRef>
              <c:f>Sheet6!$F$6:$N$6</c:f>
              <c:numCache>
                <c:formatCode>_(* #,##0_);_(* \(#,##0\);_(* "-"??_);_(@_)</c:formatCode>
                <c:ptCount val="9"/>
                <c:pt idx="0">
                  <c:v>1358744</c:v>
                </c:pt>
                <c:pt idx="1">
                  <c:v>2837953</c:v>
                </c:pt>
                <c:pt idx="2">
                  <c:v>59210</c:v>
                </c:pt>
                <c:pt idx="3">
                  <c:v>1231780</c:v>
                </c:pt>
                <c:pt idx="4">
                  <c:v>2328948</c:v>
                </c:pt>
                <c:pt idx="5">
                  <c:v>27365</c:v>
                </c:pt>
                <c:pt idx="6">
                  <c:v>350209</c:v>
                </c:pt>
                <c:pt idx="7">
                  <c:v>6986</c:v>
                </c:pt>
                <c:pt idx="8">
                  <c:v>45121</c:v>
                </c:pt>
              </c:numCache>
            </c:numRef>
          </c:val>
        </c:ser>
        <c:shape val="cylinder"/>
        <c:axId val="41918464"/>
        <c:axId val="41920000"/>
        <c:axId val="0"/>
      </c:bar3DChart>
      <c:catAx>
        <c:axId val="41918464"/>
        <c:scaling>
          <c:orientation val="minMax"/>
        </c:scaling>
        <c:axPos val="b"/>
        <c:majorGridlines/>
        <c:tickLblPos val="nextTo"/>
        <c:crossAx val="41920000"/>
        <c:crosses val="autoZero"/>
        <c:auto val="1"/>
        <c:lblAlgn val="ctr"/>
        <c:lblOffset val="100"/>
      </c:catAx>
      <c:valAx>
        <c:axId val="41920000"/>
        <c:scaling>
          <c:orientation val="minMax"/>
        </c:scaling>
        <c:axPos val="l"/>
        <c:majorGridlines/>
        <c:numFmt formatCode="_(* #,##0_);_(* \(#,##0\);_(* &quot;-&quot;??_);_(@_)" sourceLinked="1"/>
        <c:tickLblPos val="nextTo"/>
        <c:crossAx val="41918464"/>
        <c:crosses val="autoZero"/>
        <c:crossBetween val="between"/>
      </c:valAx>
    </c:plotArea>
    <c:legend>
      <c:legendPos val="r"/>
      <c:layout>
        <c:manualLayout>
          <c:xMode val="edge"/>
          <c:yMode val="edge"/>
          <c:x val="0.85333173918602068"/>
          <c:y val="0.25829955145979239"/>
          <c:w val="0.1330010662564069"/>
          <c:h val="0.23250844206502919"/>
        </c:manualLayout>
      </c:layout>
    </c:legend>
    <c:plotVisOnly val="1"/>
  </c:chart>
  <c:spPr>
    <a:scene3d>
      <a:camera prst="orthographicFront"/>
      <a:lightRig rig="threePt" dir="t"/>
    </a:scene3d>
    <a:sp3d>
      <a:bevelT/>
    </a:sp3d>
  </c:spPr>
  <c:txPr>
    <a:bodyPr/>
    <a:lstStyle/>
    <a:p>
      <a:pPr>
        <a:defRPr sz="1200" b="1">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manualLayout>
          <c:layoutTarget val="inner"/>
          <c:xMode val="edge"/>
          <c:yMode val="edge"/>
          <c:x val="0.12828947368421054"/>
          <c:y val="0.24054896164838074"/>
          <c:w val="0.75877192982456165"/>
          <c:h val="0.60019717403065087"/>
        </c:manualLayout>
      </c:layout>
      <c:pie3DChart>
        <c:varyColors val="1"/>
        <c:ser>
          <c:idx val="0"/>
          <c:order val="0"/>
          <c:dPt>
            <c:idx val="0"/>
            <c:explosion val="10"/>
          </c:dPt>
          <c:dPt>
            <c:idx val="1"/>
            <c:explosion val="11"/>
          </c:dPt>
          <c:dLbls>
            <c:dLbl>
              <c:idx val="0"/>
              <c:layout>
                <c:manualLayout>
                  <c:x val="-8.771929824561403E-3"/>
                  <c:y val="-0.14083896998740891"/>
                </c:manualLayout>
              </c:layout>
              <c:dLblPos val="bestFit"/>
              <c:showVal val="1"/>
              <c:showCatName val="1"/>
              <c:showPercent val="1"/>
              <c:separator>
</c:separator>
            </c:dLbl>
            <c:dLbl>
              <c:idx val="1"/>
              <c:layout>
                <c:manualLayout>
                  <c:x val="-4.3859649122807015E-3"/>
                  <c:y val="0.12331238948510639"/>
                </c:manualLayout>
              </c:layout>
              <c:tx>
                <c:rich>
                  <a:bodyPr/>
                  <a:lstStyle/>
                  <a:p>
                    <a:r>
                      <a:rPr lang="en-US"/>
                      <a:t>Operation and Maintenance
 $22,672,567 
59%</a:t>
                    </a:r>
                  </a:p>
                </c:rich>
              </c:tx>
              <c:dLblPos val="bestFit"/>
              <c:showVal val="1"/>
              <c:showCatName val="1"/>
              <c:showPercent val="1"/>
              <c:separator>
</c:separator>
            </c:dLbl>
            <c:dLbl>
              <c:idx val="2"/>
              <c:layout>
                <c:manualLayout>
                  <c:x val="7.4561230832988296E-2"/>
                  <c:y val="-7.9253365753032934E-2"/>
                </c:manualLayout>
              </c:layout>
              <c:dLblPos val="bestFit"/>
              <c:showVal val="1"/>
              <c:showCatName val="1"/>
              <c:showPercent val="1"/>
              <c:separator>
</c:separator>
            </c:dLbl>
            <c:dLblPos val="outEnd"/>
            <c:showVal val="1"/>
            <c:showCatName val="1"/>
            <c:showPercent val="1"/>
            <c:separator>
</c:separator>
            <c:showLeaderLines val="1"/>
          </c:dLbls>
          <c:cat>
            <c:strRef>
              <c:f>Sheet2!$J$1:$J$3</c:f>
              <c:strCache>
                <c:ptCount val="3"/>
                <c:pt idx="0">
                  <c:v>Investment</c:v>
                </c:pt>
                <c:pt idx="1">
                  <c:v>Operation and Mainteance</c:v>
                </c:pt>
                <c:pt idx="2">
                  <c:v>Other Appropriation</c:v>
                </c:pt>
              </c:strCache>
            </c:strRef>
          </c:cat>
          <c:val>
            <c:numRef>
              <c:f>Sheet2!$K$1:$K$3</c:f>
              <c:numCache>
                <c:formatCode>_("$"* #,##0_);_("$"* \(#,##0\);_("$"* "-"??_);_(@_)</c:formatCode>
                <c:ptCount val="3"/>
                <c:pt idx="0">
                  <c:v>14661225</c:v>
                </c:pt>
                <c:pt idx="1">
                  <c:v>22672567</c:v>
                </c:pt>
                <c:pt idx="2">
                  <c:v>1113252</c:v>
                </c:pt>
              </c:numCache>
            </c:numRef>
          </c:val>
        </c:ser>
        <c:dLbls>
          <c:showVal val="1"/>
        </c:dLbls>
      </c:pie3DChart>
    </c:plotArea>
    <c:plotVisOnly val="1"/>
  </c:chart>
  <c:spPr>
    <a:scene3d>
      <a:camera prst="orthographicFront"/>
      <a:lightRig rig="threePt" dir="t"/>
    </a:scene3d>
    <a:sp3d>
      <a:bevelT/>
    </a:sp3d>
  </c:spPr>
  <c:txPr>
    <a:bodyPr/>
    <a:lstStyle/>
    <a:p>
      <a:pPr>
        <a:defRPr sz="1600" b="1">
          <a:latin typeface="+mj-lt"/>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defTabSz="1035736"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defTabSz="1035736" fontAlgn="auto">
              <a:spcBef>
                <a:spcPts val="0"/>
              </a:spcBef>
              <a:spcAft>
                <a:spcPts val="0"/>
              </a:spcAft>
              <a:defRPr sz="1200">
                <a:latin typeface="+mn-lt"/>
              </a:defRPr>
            </a:lvl1pPr>
          </a:lstStyle>
          <a:p>
            <a:pPr>
              <a:defRPr/>
            </a:pPr>
            <a:fld id="{9A6C9CEF-DBB8-442F-B3A2-B154AFD2B02A}" type="datetimeFigureOut">
              <a:rPr lang="en-US"/>
              <a:pPr>
                <a:defRPr/>
              </a:pPr>
              <a:t>5/18/2011</a:t>
            </a:fld>
            <a:endParaRPr lang="en-US" dirty="0"/>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defTabSz="1035736"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defTabSz="1035736" fontAlgn="auto">
              <a:spcBef>
                <a:spcPts val="0"/>
              </a:spcBef>
              <a:spcAft>
                <a:spcPts val="0"/>
              </a:spcAft>
              <a:defRPr sz="1200">
                <a:latin typeface="+mn-lt"/>
              </a:defRPr>
            </a:lvl1pPr>
          </a:lstStyle>
          <a:p>
            <a:pPr>
              <a:defRPr/>
            </a:pPr>
            <a:fld id="{42B70D92-8B83-4D01-8411-D36E48CAFA59}"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defTabSz="1035736"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defTabSz="1035736" fontAlgn="auto">
              <a:spcBef>
                <a:spcPts val="0"/>
              </a:spcBef>
              <a:spcAft>
                <a:spcPts val="0"/>
              </a:spcAft>
              <a:defRPr sz="1200">
                <a:latin typeface="+mn-lt"/>
              </a:defRPr>
            </a:lvl1pPr>
          </a:lstStyle>
          <a:p>
            <a:pPr>
              <a:defRPr/>
            </a:pPr>
            <a:fld id="{E2902F30-626A-429B-8391-EF761DF6EF8A}" type="datetimeFigureOut">
              <a:rPr lang="en-US"/>
              <a:pPr>
                <a:defRPr/>
              </a:pPr>
              <a:t>5/18/2011</a:t>
            </a:fld>
            <a:endParaRPr lang="en-US" dirty="0"/>
          </a:p>
        </p:txBody>
      </p:sp>
      <p:sp>
        <p:nvSpPr>
          <p:cNvPr id="5" name="Notes Placeholder 4"/>
          <p:cNvSpPr>
            <a:spLocks noGrp="1"/>
          </p:cNvSpPr>
          <p:nvPr>
            <p:ph type="body" sz="quarter" idx="3"/>
          </p:nvPr>
        </p:nvSpPr>
        <p:spPr>
          <a:xfrm>
            <a:off x="699770" y="4470400"/>
            <a:ext cx="5598160" cy="4105274"/>
          </a:xfrm>
          <a:prstGeom prst="rect">
            <a:avLst/>
          </a:prstGeom>
        </p:spPr>
        <p:txBody>
          <a:bodyPr vert="horz" lIns="92958" tIns="46479" rIns="92958" bIns="4647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defTabSz="1035736"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defTabSz="1035736" fontAlgn="auto">
              <a:spcBef>
                <a:spcPts val="0"/>
              </a:spcBef>
              <a:spcAft>
                <a:spcPts val="0"/>
              </a:spcAft>
              <a:defRPr sz="1200">
                <a:latin typeface="+mn-lt"/>
              </a:defRPr>
            </a:lvl1pPr>
          </a:lstStyle>
          <a:p>
            <a:pPr>
              <a:defRPr/>
            </a:pPr>
            <a:fld id="{6E1BAF1B-5B25-4560-A151-CC26FEBB08A4}"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p:notesStyle>
    <a:lvl1pPr algn="l" defTabSz="1017588" rtl="0" eaLnBrk="0" fontAlgn="base" hangingPunct="0">
      <a:spcBef>
        <a:spcPct val="30000"/>
      </a:spcBef>
      <a:spcAft>
        <a:spcPct val="0"/>
      </a:spcAft>
      <a:defRPr sz="1300" kern="1200">
        <a:solidFill>
          <a:schemeClr val="tx1"/>
        </a:solidFill>
        <a:latin typeface="+mn-lt"/>
        <a:ea typeface="+mn-ea"/>
        <a:cs typeface="+mn-cs"/>
      </a:defRPr>
    </a:lvl1pPr>
    <a:lvl2pPr marL="508000" algn="l" defTabSz="1017588" rtl="0" eaLnBrk="0" fontAlgn="base" hangingPunct="0">
      <a:spcBef>
        <a:spcPct val="30000"/>
      </a:spcBef>
      <a:spcAft>
        <a:spcPct val="0"/>
      </a:spcAft>
      <a:defRPr sz="1300" kern="1200">
        <a:solidFill>
          <a:schemeClr val="tx1"/>
        </a:solidFill>
        <a:latin typeface="+mn-lt"/>
        <a:ea typeface="+mn-ea"/>
        <a:cs typeface="+mn-cs"/>
      </a:defRPr>
    </a:lvl2pPr>
    <a:lvl3pPr marL="1017588" algn="l" defTabSz="1017588" rtl="0" eaLnBrk="0" fontAlgn="base" hangingPunct="0">
      <a:spcBef>
        <a:spcPct val="30000"/>
      </a:spcBef>
      <a:spcAft>
        <a:spcPct val="0"/>
      </a:spcAft>
      <a:defRPr sz="1300" kern="1200">
        <a:solidFill>
          <a:schemeClr val="tx1"/>
        </a:solidFill>
        <a:latin typeface="+mn-lt"/>
        <a:ea typeface="+mn-ea"/>
        <a:cs typeface="+mn-cs"/>
      </a:defRPr>
    </a:lvl3pPr>
    <a:lvl4pPr marL="1527175" algn="l" defTabSz="1017588" rtl="0" eaLnBrk="0" fontAlgn="base" hangingPunct="0">
      <a:spcBef>
        <a:spcPct val="30000"/>
      </a:spcBef>
      <a:spcAft>
        <a:spcPct val="0"/>
      </a:spcAft>
      <a:defRPr sz="1300" kern="1200">
        <a:solidFill>
          <a:schemeClr val="tx1"/>
        </a:solidFill>
        <a:latin typeface="+mn-lt"/>
        <a:ea typeface="+mn-ea"/>
        <a:cs typeface="+mn-cs"/>
      </a:defRPr>
    </a:lvl4pPr>
    <a:lvl5pPr marL="2036763" algn="l" defTabSz="1017588" rtl="0" eaLnBrk="0" fontAlgn="base" hangingPunct="0">
      <a:spcBef>
        <a:spcPct val="30000"/>
      </a:spcBef>
      <a:spcAft>
        <a:spcPct val="0"/>
      </a:spcAft>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D639944C-56FA-47B5-8922-FEBA972DCCE9}"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2243FE76-80CA-4DFE-822A-32BD274B0614}"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D784D003-A377-4EDA-BDE9-BC64FC20118F}"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493A0175-F6F5-46CE-B90D-739E468050D3}"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6B5CB5F3-3078-4EDD-8E5E-9CAD8DE20721}"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5F33A02-B5C4-494B-99EC-A9A8B4933BEE}"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3ED57D19-6348-4AA8-B389-5C3C1A97CFDF}"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F411DBD-7F28-424F-A3D1-78CA7C5D74F6}"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91CBDBF7-202D-4949-927E-5DD4AADE6CC8}"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61A959EE-6E22-4732-BF20-9C1DC51EF469}"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0F11000-3EF7-4E07-8D23-C4388A12C729}"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C0044CCF-7B24-4909-9B02-6B9D9C60B1F1}" type="slidenum">
              <a:rPr lang="en-US" smtClean="0"/>
              <a:pPr/>
              <a:t>2</a:t>
            </a:fld>
            <a:endParaRPr lang="en-US" smtClean="0"/>
          </a:p>
        </p:txBody>
      </p:sp>
      <p:sp>
        <p:nvSpPr>
          <p:cNvPr id="5123" name="Rectangle 2"/>
          <p:cNvSpPr>
            <a:spLocks noGrp="1" noRot="1" noChangeAspect="1" noChangeArrowheads="1" noTextEdit="1"/>
          </p:cNvSpPr>
          <p:nvPr>
            <p:ph type="sldImg"/>
          </p:nvPr>
        </p:nvSpPr>
        <p:spPr>
          <a:xfrm>
            <a:off x="1249363" y="695325"/>
            <a:ext cx="4498975" cy="3476625"/>
          </a:xfrm>
          <a:prstGeom prst="rect">
            <a:avLst/>
          </a:prstGeom>
          <a:ln/>
        </p:spPr>
      </p:sp>
      <p:sp>
        <p:nvSpPr>
          <p:cNvPr id="5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D3D8AFB4-9AEA-442E-9611-2919DE0E9E67}"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56A8D000-0680-4096-9FDD-96890266ECF4}"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F7D0CF1-7E8F-4D88-9A2C-BC410D7C4FD9}"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29211084-6D05-45B0-81C6-6E6E36FFAADE}"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5A1587A4-4EC1-4FD6-B356-C13B2C8167F6}"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63F483CB-3081-416C-ABD9-23274D195A65}"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smtClean="0"/>
          </a:p>
          <a:p>
            <a:endParaRPr lang="en-US" dirty="0" smtClean="0"/>
          </a:p>
        </p:txBody>
      </p:sp>
      <p:sp>
        <p:nvSpPr>
          <p:cNvPr id="4" name="Date Placeholder 3"/>
          <p:cNvSpPr>
            <a:spLocks noGrp="1"/>
          </p:cNvSpPr>
          <p:nvPr>
            <p:ph type="dt" idx="10"/>
          </p:nvPr>
        </p:nvSpPr>
        <p:spPr/>
        <p:txBody>
          <a:bodyPr/>
          <a:lstStyle/>
          <a:p>
            <a:pPr>
              <a:defRPr/>
            </a:pPr>
            <a:fld id="{CAB5C3CC-3931-4813-8E9E-2016B6CFA5A7}"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8E7CEEDB-BCD6-46DF-B6F6-82F07F7EEEC8}"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4AE066F-2CBD-4C03-AD49-84E6CAA29733}"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19F69118-A04F-4256-8D7D-C079CB3A0ED4}"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7F5F1D2A-7568-4CDE-AA49-58E6170E95A8}"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5325"/>
            <a:ext cx="4498975" cy="347662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17557C1-8C5B-4209-B098-B07DE0FFC2F1}" type="datetime1">
              <a:rPr lang="en-US" smtClean="0"/>
              <a:pPr>
                <a:defRPr/>
              </a:pPr>
              <a:t>5/18/2011</a:t>
            </a:fld>
            <a:endParaRPr lang="en-US" dirty="0"/>
          </a:p>
        </p:txBody>
      </p:sp>
      <p:sp>
        <p:nvSpPr>
          <p:cNvPr id="5" name="Slide Number Placeholder 4"/>
          <p:cNvSpPr>
            <a:spLocks noGrp="1"/>
          </p:cNvSpPr>
          <p:nvPr>
            <p:ph type="sldNum" sz="quarter" idx="11"/>
          </p:nvPr>
        </p:nvSpPr>
        <p:spPr/>
        <p:txBody>
          <a:bodyPr/>
          <a:lstStyle/>
          <a:p>
            <a:pPr>
              <a:defRPr/>
            </a:pPr>
            <a:fld id="{6E1BAF1B-5B25-4560-A151-CC26FEBB08A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424940" y="2245360"/>
            <a:ext cx="7124700" cy="1899920"/>
          </a:xfrm>
          <a:prstGeom prst="rect">
            <a:avLst/>
          </a:prstGeom>
        </p:spPr>
        <p:txBody>
          <a:bodyPr rtlCol="0">
            <a:noAutofit/>
          </a:bodyPr>
          <a:lstStyle>
            <a:lvl1pPr>
              <a:defRPr sz="3800">
                <a:latin typeface="+mj-lt"/>
              </a:defRPr>
            </a:lvl1pPr>
          </a:lstStyle>
          <a:p>
            <a:r>
              <a:rPr lang="en-US" dirty="0" smtClean="0"/>
              <a:t>Click to edit Master title style</a:t>
            </a:r>
            <a:endParaRPr lang="en-US" dirty="0"/>
          </a:p>
        </p:txBody>
      </p:sp>
      <p:sp>
        <p:nvSpPr>
          <p:cNvPr id="9" name="Text Placeholder 2"/>
          <p:cNvSpPr>
            <a:spLocks noGrp="1"/>
          </p:cNvSpPr>
          <p:nvPr>
            <p:ph idx="1"/>
          </p:nvPr>
        </p:nvSpPr>
        <p:spPr>
          <a:xfrm>
            <a:off x="502920" y="4490720"/>
            <a:ext cx="9052560" cy="1468120"/>
          </a:xfrm>
          <a:prstGeom prst="rect">
            <a:avLst/>
          </a:prstGeom>
        </p:spPr>
        <p:txBody>
          <a:bodyPr rtlCol="0">
            <a:normAutofit/>
          </a:bodyPr>
          <a:lstStyle>
            <a:lvl1pPr algn="ctr">
              <a:defRPr>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a:xfrm>
            <a:off x="7712075" y="7518400"/>
            <a:ext cx="2346325" cy="254000"/>
          </a:xfrm>
        </p:spPr>
        <p:txBody>
          <a:bodyPr/>
          <a:lstStyle>
            <a:lvl1pPr algn="r">
              <a:defRPr sz="1200">
                <a:latin typeface="+mj-lt"/>
                <a:cs typeface="Arial" pitchFamily="34" charset="0"/>
              </a:defRPr>
            </a:lvl1pPr>
          </a:lstStyle>
          <a:p>
            <a:pPr>
              <a:defRPr/>
            </a:pPr>
            <a:fld id="{F704E206-D79A-43D4-B869-252400C8180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72721"/>
            <a:ext cx="7467600" cy="1198879"/>
          </a:xfrm>
        </p:spPr>
        <p:txBody>
          <a:bodyPr>
            <a:normAutofit/>
          </a:bodyPr>
          <a:lstStyle>
            <a:lvl1pPr>
              <a:defRPr sz="3400">
                <a:latin typeface="+mj-lt"/>
              </a:defRPr>
            </a:lvl1pPr>
          </a:lstStyle>
          <a:p>
            <a:r>
              <a:rPr lang="en-US" smtClean="0"/>
              <a:t>Click to edit Master title style</a:t>
            </a:r>
            <a:endParaRPr lang="en-US" dirty="0"/>
          </a:p>
        </p:txBody>
      </p:sp>
      <p:sp>
        <p:nvSpPr>
          <p:cNvPr id="7" name="Content Placeholder 2"/>
          <p:cNvSpPr>
            <a:spLocks noGrp="1"/>
          </p:cNvSpPr>
          <p:nvPr>
            <p:ph idx="1"/>
          </p:nvPr>
        </p:nvSpPr>
        <p:spPr>
          <a:xfrm>
            <a:off x="502920" y="1676400"/>
            <a:ext cx="9052560" cy="5318760"/>
          </a:xfrm>
        </p:spPr>
        <p:txBody>
          <a:bodyPr/>
          <a:lstStyle>
            <a:lvl1pPr algn="l">
              <a:buFont typeface="Arial" pitchFamily="34" charset="0"/>
              <a:buChar char="•"/>
              <a:defRPr sz="3000" baseline="0">
                <a:latin typeface="+mj-lt"/>
                <a:cs typeface="Times New Roman" pitchFamily="18" charset="0"/>
              </a:defRPr>
            </a:lvl1pPr>
            <a:lvl2pPr algn="l">
              <a:buFont typeface="Arial" pitchFamily="34" charset="0"/>
              <a:buChar char="•"/>
              <a:defRPr>
                <a:latin typeface="+mj-lt"/>
                <a:cs typeface="Times New Roman" pitchFamily="18" charset="0"/>
              </a:defRPr>
            </a:lvl2pPr>
            <a:lvl3pPr algn="l">
              <a:buFont typeface="Arial" pitchFamily="34" charset="0"/>
              <a:buChar char="•"/>
              <a:defRPr>
                <a:latin typeface="+mj-lt"/>
                <a:cs typeface="Times New Roman" pitchFamily="18" charset="0"/>
              </a:defRPr>
            </a:lvl3pPr>
            <a:lvl4pPr algn="l">
              <a:buFont typeface="Arial" pitchFamily="34" charset="0"/>
              <a:buChar char="•"/>
              <a:defRPr>
                <a:latin typeface="+mj-lt"/>
                <a:cs typeface="Times New Roman" pitchFamily="18" charset="0"/>
              </a:defRPr>
            </a:lvl4pPr>
            <a:lvl5pPr algn="l">
              <a:buFont typeface="Arial" pitchFamily="34" charset="0"/>
              <a:buChar char="•"/>
              <a:defRPr>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3238" y="7204075"/>
            <a:ext cx="2346325" cy="414338"/>
          </a:xfrm>
          <a:prstGeom prst="rect">
            <a:avLst/>
          </a:prstGeom>
        </p:spPr>
        <p:txBody>
          <a:bodyPr/>
          <a:lstStyle>
            <a:lvl1pPr>
              <a:defRPr sz="1600">
                <a:latin typeface="+mj-lt"/>
                <a:cs typeface="Arial" pitchFamily="34" charset="0"/>
              </a:defRPr>
            </a:lvl1pPr>
          </a:lstStyle>
          <a:p>
            <a:pPr>
              <a:defRPr/>
            </a:pPr>
            <a:endParaRPr lang="en-US" dirty="0"/>
          </a:p>
        </p:txBody>
      </p:sp>
      <p:sp>
        <p:nvSpPr>
          <p:cNvPr id="5" name="Footer Placeholder 4"/>
          <p:cNvSpPr>
            <a:spLocks noGrp="1"/>
          </p:cNvSpPr>
          <p:nvPr>
            <p:ph type="ftr" sz="quarter" idx="11"/>
          </p:nvPr>
        </p:nvSpPr>
        <p:spPr>
          <a:xfrm>
            <a:off x="3436938" y="7204075"/>
            <a:ext cx="3184525" cy="414338"/>
          </a:xfrm>
          <a:prstGeom prst="rect">
            <a:avLst/>
          </a:prstGeom>
        </p:spPr>
        <p:txBody>
          <a:bodyPr/>
          <a:lstStyle>
            <a:lvl1pPr algn="ctr">
              <a:defRPr sz="1600">
                <a:latin typeface="+mj-lt"/>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lgn="r">
              <a:defRPr sz="1600">
                <a:latin typeface="+mj-lt"/>
                <a:cs typeface="Arial" pitchFamily="34" charset="0"/>
              </a:defRPr>
            </a:lvl1pPr>
          </a:lstStyle>
          <a:p>
            <a:pPr>
              <a:defRPr/>
            </a:pPr>
            <a:fld id="{FA246B23-50EF-494D-851F-FA6F8751DF0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72720"/>
            <a:ext cx="7467600" cy="1209040"/>
          </a:xfrm>
        </p:spPr>
        <p:txBody>
          <a:bodyPr>
            <a:normAutofit/>
          </a:bodyPr>
          <a:lstStyle>
            <a:lvl1pPr>
              <a:defRPr sz="3400">
                <a:latin typeface="+mj-lt"/>
                <a:cs typeface="Times New Roman"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02920" y="1676400"/>
            <a:ext cx="9052560" cy="5318760"/>
          </a:xfrm>
        </p:spPr>
        <p:txBody>
          <a:bodyPr/>
          <a:lstStyle>
            <a:lvl1pPr algn="l">
              <a:buFont typeface="Arial" pitchFamily="34" charset="0"/>
              <a:buChar char="•"/>
              <a:defRPr sz="3000" baseline="0">
                <a:latin typeface="+mj-lt"/>
                <a:cs typeface="Times New Roman" pitchFamily="18" charset="0"/>
              </a:defRPr>
            </a:lvl1pPr>
            <a:lvl2pPr algn="l">
              <a:buFont typeface="Arial" pitchFamily="34" charset="0"/>
              <a:buChar char="•"/>
              <a:defRPr>
                <a:latin typeface="+mj-lt"/>
                <a:cs typeface="Times New Roman" pitchFamily="18" charset="0"/>
              </a:defRPr>
            </a:lvl2pPr>
            <a:lvl3pPr algn="l">
              <a:buFont typeface="Arial" pitchFamily="34" charset="0"/>
              <a:buChar char="•"/>
              <a:defRPr>
                <a:latin typeface="+mj-lt"/>
                <a:cs typeface="Times New Roman" pitchFamily="18" charset="0"/>
              </a:defRPr>
            </a:lvl3pPr>
            <a:lvl4pPr algn="l">
              <a:buFont typeface="Arial" pitchFamily="34" charset="0"/>
              <a:buChar char="•"/>
              <a:defRPr>
                <a:latin typeface="+mj-lt"/>
                <a:cs typeface="Times New Roman" pitchFamily="18" charset="0"/>
              </a:defRPr>
            </a:lvl4pPr>
            <a:lvl5pPr algn="l">
              <a:buFont typeface="Arial" pitchFamily="34" charset="0"/>
              <a:buChar char="•"/>
              <a:defRPr>
                <a:latin typeface="+mj-lt"/>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3238" y="7204075"/>
            <a:ext cx="2346325" cy="414338"/>
          </a:xfrm>
          <a:prstGeom prst="rect">
            <a:avLst/>
          </a:prstGeom>
        </p:spPr>
        <p:txBody>
          <a:bodyPr/>
          <a:lstStyle>
            <a:lvl1pPr>
              <a:defRPr sz="1600">
                <a:latin typeface="+mj-lt"/>
                <a:cs typeface="Arial" pitchFamily="34" charset="0"/>
              </a:defRPr>
            </a:lvl1pPr>
          </a:lstStyle>
          <a:p>
            <a:pPr>
              <a:defRPr/>
            </a:pPr>
            <a:endParaRPr lang="en-US" dirty="0"/>
          </a:p>
        </p:txBody>
      </p:sp>
      <p:sp>
        <p:nvSpPr>
          <p:cNvPr id="5" name="Footer Placeholder 4"/>
          <p:cNvSpPr>
            <a:spLocks noGrp="1"/>
          </p:cNvSpPr>
          <p:nvPr>
            <p:ph type="ftr" sz="quarter" idx="11"/>
          </p:nvPr>
        </p:nvSpPr>
        <p:spPr>
          <a:xfrm>
            <a:off x="3436938" y="7204075"/>
            <a:ext cx="3184525" cy="414338"/>
          </a:xfrm>
          <a:prstGeom prst="rect">
            <a:avLst/>
          </a:prstGeom>
        </p:spPr>
        <p:txBody>
          <a:bodyPr/>
          <a:lstStyle>
            <a:lvl1pPr>
              <a:defRPr sz="1600">
                <a:latin typeface="+mj-lt"/>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lgn="r">
              <a:defRPr sz="1600">
                <a:latin typeface="+mj-lt"/>
                <a:cs typeface="Arial" pitchFamily="34" charset="0"/>
              </a:defRPr>
            </a:lvl1pPr>
          </a:lstStyle>
          <a:p>
            <a:pPr>
              <a:defRPr/>
            </a:pPr>
            <a:fld id="{BBA98048-AD37-4A43-9EE7-0E03A26E075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72720"/>
            <a:ext cx="7467600" cy="1209040"/>
          </a:xfrm>
        </p:spPr>
        <p:txBody>
          <a:bodyPr>
            <a:normAutofit/>
          </a:bodyPr>
          <a:lstStyle>
            <a:lvl1pPr>
              <a:defRPr sz="3400">
                <a:latin typeface="+mj-lt"/>
                <a:cs typeface="Times New Roman" pitchFamily="18"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503238" y="7204075"/>
            <a:ext cx="2346325" cy="414338"/>
          </a:xfrm>
          <a:prstGeom prst="rect">
            <a:avLst/>
          </a:prstGeom>
        </p:spPr>
        <p:txBody>
          <a:bodyPr/>
          <a:lstStyle>
            <a:lvl1pPr>
              <a:defRPr sz="1600">
                <a:latin typeface="+mj-lt"/>
                <a:cs typeface="Arial" pitchFamily="34" charset="0"/>
              </a:defRPr>
            </a:lvl1pPr>
          </a:lstStyle>
          <a:p>
            <a:pPr>
              <a:defRPr/>
            </a:pPr>
            <a:endParaRPr lang="en-US" dirty="0"/>
          </a:p>
        </p:txBody>
      </p:sp>
      <p:sp>
        <p:nvSpPr>
          <p:cNvPr id="4" name="Footer Placeholder 3"/>
          <p:cNvSpPr>
            <a:spLocks noGrp="1"/>
          </p:cNvSpPr>
          <p:nvPr>
            <p:ph type="ftr" sz="quarter" idx="11"/>
          </p:nvPr>
        </p:nvSpPr>
        <p:spPr>
          <a:xfrm>
            <a:off x="3436938" y="7204075"/>
            <a:ext cx="3184525" cy="414338"/>
          </a:xfrm>
          <a:prstGeom prst="rect">
            <a:avLst/>
          </a:prstGeom>
        </p:spPr>
        <p:txBody>
          <a:bodyPr/>
          <a:lstStyle>
            <a:lvl1pPr algn="ctr">
              <a:defRPr sz="1600">
                <a:latin typeface="+mj-lt"/>
                <a:cs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lgn="r">
              <a:defRPr sz="1600">
                <a:latin typeface="+mj-lt"/>
                <a:cs typeface="Arial" pitchFamily="34" charset="0"/>
              </a:defRPr>
            </a:lvl1pPr>
          </a:lstStyle>
          <a:p>
            <a:pPr>
              <a:defRPr/>
            </a:pPr>
            <a:fld id="{2494A6B6-5827-4FC8-9CFD-3A68030FC19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813560"/>
            <a:ext cx="4442460" cy="5129425"/>
          </a:xfrm>
        </p:spPr>
        <p:txBody>
          <a:bodyPr>
            <a:normAutofit/>
          </a:bodyPr>
          <a:lstStyle>
            <a:lvl1pPr>
              <a:defRPr sz="2800">
                <a:latin typeface="+mj-lt"/>
                <a:cs typeface="Times New Roman" pitchFamily="18" charset="0"/>
              </a:defRPr>
            </a:lvl1pPr>
            <a:lvl2pPr>
              <a:defRPr sz="2800">
                <a:latin typeface="+mj-lt"/>
                <a:cs typeface="Times New Roman" pitchFamily="18" charset="0"/>
              </a:defRPr>
            </a:lvl2pPr>
            <a:lvl3pPr>
              <a:defRPr sz="2800">
                <a:latin typeface="+mj-lt"/>
                <a:cs typeface="Times New Roman" pitchFamily="18" charset="0"/>
              </a:defRPr>
            </a:lvl3pPr>
            <a:lvl4pPr>
              <a:defRPr sz="2800">
                <a:latin typeface="+mj-lt"/>
                <a:cs typeface="Times New Roman" pitchFamily="18" charset="0"/>
              </a:defRPr>
            </a:lvl4pPr>
            <a:lvl5pPr>
              <a:defRPr sz="2800">
                <a:latin typeface="+mj-lt"/>
                <a:cs typeface="Times New Roman"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1813560"/>
            <a:ext cx="4442460" cy="5129425"/>
          </a:xfrm>
        </p:spPr>
        <p:txBody>
          <a:bodyPr>
            <a:normAutofit/>
          </a:bodyPr>
          <a:lstStyle>
            <a:lvl1pPr>
              <a:defRPr sz="2800">
                <a:latin typeface="+mj-lt"/>
                <a:cs typeface="Times New Roman" pitchFamily="18" charset="0"/>
              </a:defRPr>
            </a:lvl1pPr>
            <a:lvl2pPr>
              <a:defRPr sz="2800">
                <a:latin typeface="+mj-lt"/>
                <a:cs typeface="Times New Roman" pitchFamily="18" charset="0"/>
              </a:defRPr>
            </a:lvl2pPr>
            <a:lvl3pPr>
              <a:defRPr sz="2800">
                <a:latin typeface="+mj-lt"/>
                <a:cs typeface="Times New Roman" pitchFamily="18" charset="0"/>
              </a:defRPr>
            </a:lvl3pPr>
            <a:lvl4pPr>
              <a:defRPr sz="2800">
                <a:latin typeface="+mj-lt"/>
                <a:cs typeface="Times New Roman" pitchFamily="18" charset="0"/>
              </a:defRPr>
            </a:lvl4pPr>
            <a:lvl5pPr>
              <a:defRPr sz="2800">
                <a:latin typeface="+mj-lt"/>
                <a:cs typeface="Times New Roman" pitchFamily="18"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1295400" y="172720"/>
            <a:ext cx="7467600" cy="1209040"/>
          </a:xfrm>
        </p:spPr>
        <p:txBody>
          <a:bodyPr>
            <a:normAutofit/>
          </a:bodyPr>
          <a:lstStyle>
            <a:lvl1pPr>
              <a:defRPr sz="3400">
                <a:latin typeface="+mj-lt"/>
                <a:cs typeface="Times New Roman" pitchFamily="18" charset="0"/>
              </a:defRPr>
            </a:lvl1pPr>
          </a:lstStyle>
          <a:p>
            <a:r>
              <a:rPr lang="en-US" smtClean="0"/>
              <a:t>Click to edit Master title style</a:t>
            </a:r>
            <a:endParaRPr lang="en-US" dirty="0"/>
          </a:p>
        </p:txBody>
      </p:sp>
      <p:sp>
        <p:nvSpPr>
          <p:cNvPr id="5" name="Date Placeholder 4"/>
          <p:cNvSpPr>
            <a:spLocks noGrp="1"/>
          </p:cNvSpPr>
          <p:nvPr>
            <p:ph type="dt" sz="half" idx="10"/>
          </p:nvPr>
        </p:nvSpPr>
        <p:spPr>
          <a:xfrm>
            <a:off x="503238" y="7204075"/>
            <a:ext cx="2346325" cy="414338"/>
          </a:xfrm>
          <a:prstGeom prst="rect">
            <a:avLst/>
          </a:prstGeom>
        </p:spPr>
        <p:txBody>
          <a:bodyPr/>
          <a:lstStyle>
            <a:lvl1pPr>
              <a:defRPr sz="1600">
                <a:latin typeface="+mj-lt"/>
                <a:cs typeface="Arial" pitchFamily="34" charset="0"/>
              </a:defRPr>
            </a:lvl1pPr>
          </a:lstStyle>
          <a:p>
            <a:pPr>
              <a:defRPr/>
            </a:pPr>
            <a:endParaRPr lang="en-US" dirty="0"/>
          </a:p>
        </p:txBody>
      </p:sp>
      <p:sp>
        <p:nvSpPr>
          <p:cNvPr id="6" name="Footer Placeholder 5"/>
          <p:cNvSpPr>
            <a:spLocks noGrp="1"/>
          </p:cNvSpPr>
          <p:nvPr>
            <p:ph type="ftr" sz="quarter" idx="11"/>
          </p:nvPr>
        </p:nvSpPr>
        <p:spPr>
          <a:xfrm>
            <a:off x="3436938" y="7204075"/>
            <a:ext cx="3184525" cy="414338"/>
          </a:xfrm>
          <a:prstGeom prst="rect">
            <a:avLst/>
          </a:prstGeom>
        </p:spPr>
        <p:txBody>
          <a:bodyPr/>
          <a:lstStyle>
            <a:lvl1pPr algn="ctr">
              <a:defRPr sz="1600">
                <a:latin typeface="+mj-lt"/>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lgn="r">
              <a:defRPr sz="1600">
                <a:latin typeface="+mj-lt"/>
                <a:cs typeface="Arial" pitchFamily="34" charset="0"/>
              </a:defRPr>
            </a:lvl1pPr>
          </a:lstStyle>
          <a:p>
            <a:pPr>
              <a:defRPr/>
            </a:pPr>
            <a:fld id="{F817156D-C214-4870-AF24-793E12CE9FC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295400" y="172720"/>
            <a:ext cx="7467600" cy="1209040"/>
          </a:xfrm>
        </p:spPr>
        <p:txBody>
          <a:bodyPr>
            <a:normAutofit/>
          </a:bodyPr>
          <a:lstStyle>
            <a:lvl1pPr>
              <a:defRPr sz="3400">
                <a:latin typeface="+mj-lt"/>
                <a:cs typeface="Times New Roman" pitchFamily="18" charset="0"/>
              </a:defRPr>
            </a:lvl1pPr>
          </a:lstStyle>
          <a:p>
            <a:r>
              <a:rPr lang="en-US" smtClean="0"/>
              <a:t>Click to edit Master title style</a:t>
            </a:r>
            <a:endParaRPr lang="en-US" dirty="0"/>
          </a:p>
        </p:txBody>
      </p:sp>
      <p:sp>
        <p:nvSpPr>
          <p:cNvPr id="3" name="Date Placeholder 1"/>
          <p:cNvSpPr>
            <a:spLocks noGrp="1"/>
          </p:cNvSpPr>
          <p:nvPr>
            <p:ph type="dt" sz="half" idx="10"/>
          </p:nvPr>
        </p:nvSpPr>
        <p:spPr>
          <a:xfrm>
            <a:off x="503238" y="7167563"/>
            <a:ext cx="2346325" cy="414337"/>
          </a:xfrm>
          <a:prstGeom prst="rect">
            <a:avLst/>
          </a:prstGeom>
        </p:spPr>
        <p:txBody>
          <a:bodyPr/>
          <a:lstStyle>
            <a:lvl1pPr>
              <a:defRPr sz="1600">
                <a:latin typeface="+mj-lt"/>
                <a:cs typeface="Arial" pitchFamily="34" charset="0"/>
              </a:defRPr>
            </a:lvl1pPr>
          </a:lstStyle>
          <a:p>
            <a:pPr>
              <a:defRPr/>
            </a:pPr>
            <a:endParaRPr lang="en-US" dirty="0"/>
          </a:p>
        </p:txBody>
      </p:sp>
      <p:sp>
        <p:nvSpPr>
          <p:cNvPr id="4" name="Footer Placeholder 2"/>
          <p:cNvSpPr>
            <a:spLocks noGrp="1"/>
          </p:cNvSpPr>
          <p:nvPr>
            <p:ph type="ftr" sz="quarter" idx="11"/>
          </p:nvPr>
        </p:nvSpPr>
        <p:spPr>
          <a:xfrm>
            <a:off x="3436938" y="7167563"/>
            <a:ext cx="3184525" cy="414337"/>
          </a:xfrm>
          <a:prstGeom prst="rect">
            <a:avLst/>
          </a:prstGeom>
        </p:spPr>
        <p:txBody>
          <a:bodyPr/>
          <a:lstStyle>
            <a:lvl1pPr algn="ctr">
              <a:defRPr sz="1600">
                <a:latin typeface="+mj-lt"/>
                <a:cs typeface="Arial" pitchFamily="34" charset="0"/>
              </a:defRPr>
            </a:lvl1pPr>
          </a:lstStyle>
          <a:p>
            <a:pPr>
              <a:defRPr/>
            </a:pPr>
            <a:endParaRPr lang="en-US" dirty="0"/>
          </a:p>
        </p:txBody>
      </p:sp>
      <p:sp>
        <p:nvSpPr>
          <p:cNvPr id="6" name="Slide Number Placeholder 3"/>
          <p:cNvSpPr>
            <a:spLocks noGrp="1"/>
          </p:cNvSpPr>
          <p:nvPr>
            <p:ph type="sldNum" sz="quarter" idx="12"/>
          </p:nvPr>
        </p:nvSpPr>
        <p:spPr>
          <a:xfrm>
            <a:off x="7640635" y="7318368"/>
            <a:ext cx="2346325" cy="254000"/>
          </a:xfrm>
        </p:spPr>
        <p:txBody>
          <a:bodyPr/>
          <a:lstStyle>
            <a:lvl1pPr algn="r">
              <a:defRPr sz="1600">
                <a:latin typeface="+mj-lt"/>
                <a:cs typeface="Arial" pitchFamily="34" charset="0"/>
              </a:defRPr>
            </a:lvl1pPr>
          </a:lstStyle>
          <a:p>
            <a:pPr>
              <a:defRPr/>
            </a:pPr>
            <a:fld id="{15AE58AA-6D7C-4578-93C4-0D097A097A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1295400" y="173038"/>
            <a:ext cx="7467600" cy="1208087"/>
          </a:xfrm>
          <a:prstGeom prst="rect">
            <a:avLst/>
          </a:prstGeom>
        </p:spPr>
        <p:txBody>
          <a:bodyPr lIns="101882" tIns="50941" rIns="101882" bIns="50941" anchor="ctr">
            <a:normAutofit/>
          </a:bodyPr>
          <a:lstStyle>
            <a:lvl1pPr>
              <a:defRPr sz="3200">
                <a:latin typeface="Times New Roman" pitchFamily="18" charset="0"/>
                <a:cs typeface="Times New Roman" pitchFamily="18" charset="0"/>
              </a:defRPr>
            </a:lvl1pPr>
          </a:lstStyle>
          <a:p>
            <a:pPr algn="ctr" defTabSz="1018824" fontAlgn="auto">
              <a:spcAft>
                <a:spcPts val="0"/>
              </a:spcAft>
              <a:defRPr/>
            </a:pPr>
            <a:r>
              <a:rPr lang="en-US" sz="3400" dirty="0" smtClean="0">
                <a:latin typeface="+mj-lt"/>
                <a:ea typeface="+mj-ea"/>
              </a:rPr>
              <a:t>Click to edit text</a:t>
            </a:r>
          </a:p>
        </p:txBody>
      </p:sp>
      <p:sp>
        <p:nvSpPr>
          <p:cNvPr id="2" name="Title 1"/>
          <p:cNvSpPr>
            <a:spLocks noGrp="1"/>
          </p:cNvSpPr>
          <p:nvPr>
            <p:ph type="title"/>
          </p:nvPr>
        </p:nvSpPr>
        <p:spPr>
          <a:xfrm>
            <a:off x="502921" y="1640840"/>
            <a:ext cx="3309144" cy="1036320"/>
          </a:xfrm>
        </p:spPr>
        <p:txBody>
          <a:bodyPr anchor="b"/>
          <a:lstStyle>
            <a:lvl1pPr algn="l">
              <a:defRPr sz="2200" b="1">
                <a:latin typeface="+mj-lt"/>
                <a:cs typeface="Times New Roman"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3932555" y="1640840"/>
            <a:ext cx="5622925" cy="5302145"/>
          </a:xfrm>
        </p:spPr>
        <p:txBody>
          <a:bodyPr>
            <a:normAutofit/>
          </a:bodyPr>
          <a:lstStyle>
            <a:lvl1pPr>
              <a:defRPr sz="2400">
                <a:latin typeface="+mj-lt"/>
                <a:cs typeface="Times New Roman" pitchFamily="18" charset="0"/>
              </a:defRPr>
            </a:lvl1pPr>
            <a:lvl2pPr>
              <a:defRPr sz="2400">
                <a:latin typeface="+mj-lt"/>
                <a:cs typeface="Times New Roman" pitchFamily="18" charset="0"/>
              </a:defRPr>
            </a:lvl2pPr>
            <a:lvl3pPr>
              <a:defRPr sz="2400">
                <a:latin typeface="+mj-lt"/>
                <a:cs typeface="Times New Roman" pitchFamily="18" charset="0"/>
              </a:defRPr>
            </a:lvl3pPr>
            <a:lvl4pPr>
              <a:defRPr sz="2400">
                <a:latin typeface="+mj-lt"/>
                <a:cs typeface="Times New Roman" pitchFamily="18" charset="0"/>
              </a:defRPr>
            </a:lvl4pPr>
            <a:lvl5pPr>
              <a:defRPr sz="2400">
                <a:latin typeface="+mj-lt"/>
                <a:cs typeface="Times New Roman" pitchFamily="18" charset="0"/>
              </a:defRPr>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93504"/>
            <a:ext cx="3309144" cy="4249481"/>
          </a:xfrm>
        </p:spPr>
        <p:txBody>
          <a:bodyPr/>
          <a:lstStyle>
            <a:lvl1pPr marL="0" indent="0">
              <a:buNone/>
              <a:defRPr sz="1600">
                <a:latin typeface="+mj-lt"/>
                <a:cs typeface="Times New Roman" pitchFamily="18" charset="0"/>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503238" y="7150100"/>
            <a:ext cx="2346325" cy="414338"/>
          </a:xfrm>
          <a:prstGeom prst="rect">
            <a:avLst/>
          </a:prstGeom>
        </p:spPr>
        <p:txBody>
          <a:bodyPr/>
          <a:lstStyle>
            <a:lvl1pPr>
              <a:defRPr sz="1600">
                <a:latin typeface="+mj-lt"/>
                <a:cs typeface="Arial" pitchFamily="34" charset="0"/>
              </a:defRPr>
            </a:lvl1pPr>
          </a:lstStyle>
          <a:p>
            <a:pPr>
              <a:defRPr/>
            </a:pPr>
            <a:endParaRPr lang="en-US" dirty="0"/>
          </a:p>
        </p:txBody>
      </p:sp>
      <p:sp>
        <p:nvSpPr>
          <p:cNvPr id="7" name="Footer Placeholder 5"/>
          <p:cNvSpPr>
            <a:spLocks noGrp="1"/>
          </p:cNvSpPr>
          <p:nvPr>
            <p:ph type="ftr" sz="quarter" idx="11"/>
          </p:nvPr>
        </p:nvSpPr>
        <p:spPr>
          <a:xfrm>
            <a:off x="3436938" y="7150100"/>
            <a:ext cx="3184525" cy="414338"/>
          </a:xfrm>
          <a:prstGeom prst="rect">
            <a:avLst/>
          </a:prstGeom>
        </p:spPr>
        <p:txBody>
          <a:bodyPr/>
          <a:lstStyle>
            <a:lvl1pPr algn="ctr">
              <a:defRPr sz="1600">
                <a:latin typeface="+mj-lt"/>
                <a:cs typeface="Arial" pitchFamily="34" charset="0"/>
              </a:defRPr>
            </a:lvl1pPr>
          </a:lstStyle>
          <a:p>
            <a:pPr>
              <a:defRPr/>
            </a:pPr>
            <a:endParaRPr lang="en-US" dirty="0"/>
          </a:p>
        </p:txBody>
      </p:sp>
      <p:sp>
        <p:nvSpPr>
          <p:cNvPr id="8" name="Slide Number Placeholder 6"/>
          <p:cNvSpPr>
            <a:spLocks noGrp="1"/>
          </p:cNvSpPr>
          <p:nvPr>
            <p:ph type="sldNum" sz="quarter" idx="12"/>
          </p:nvPr>
        </p:nvSpPr>
        <p:spPr>
          <a:xfrm>
            <a:off x="7208838" y="7150100"/>
            <a:ext cx="2346325" cy="414338"/>
          </a:xfrm>
        </p:spPr>
        <p:txBody>
          <a:bodyPr/>
          <a:lstStyle>
            <a:lvl1pPr algn="r">
              <a:defRPr sz="1600">
                <a:latin typeface="+mj-lt"/>
                <a:cs typeface="Arial" pitchFamily="34" charset="0"/>
              </a:defRPr>
            </a:lvl1pPr>
          </a:lstStyle>
          <a:p>
            <a:pPr>
              <a:defRPr/>
            </a:pPr>
            <a:fld id="{B0A522CA-86A6-412D-B849-C8ED70567FB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1295400" y="173038"/>
            <a:ext cx="7467600" cy="1208087"/>
          </a:xfrm>
          <a:prstGeom prst="rect">
            <a:avLst/>
          </a:prstGeom>
        </p:spPr>
        <p:txBody>
          <a:bodyPr lIns="101882" tIns="50941" rIns="101882" bIns="50941" anchor="ctr">
            <a:normAutofit/>
          </a:bodyPr>
          <a:lstStyle>
            <a:lvl1pPr>
              <a:defRPr sz="3200">
                <a:latin typeface="Times New Roman" pitchFamily="18" charset="0"/>
                <a:cs typeface="Times New Roman" pitchFamily="18" charset="0"/>
              </a:defRPr>
            </a:lvl1pPr>
          </a:lstStyle>
          <a:p>
            <a:pPr algn="ctr" defTabSz="1018824" fontAlgn="auto">
              <a:spcAft>
                <a:spcPts val="0"/>
              </a:spcAft>
              <a:defRPr/>
            </a:pPr>
            <a:r>
              <a:rPr lang="en-US" sz="3400" dirty="0" smtClean="0">
                <a:latin typeface="+mj-lt"/>
                <a:ea typeface="+mj-ea"/>
              </a:rPr>
              <a:t>Click to edit text</a:t>
            </a:r>
          </a:p>
        </p:txBody>
      </p:sp>
      <p:sp>
        <p:nvSpPr>
          <p:cNvPr id="2" name="Title 1"/>
          <p:cNvSpPr>
            <a:spLocks noGrp="1"/>
          </p:cNvSpPr>
          <p:nvPr>
            <p:ph type="title"/>
          </p:nvPr>
        </p:nvSpPr>
        <p:spPr>
          <a:xfrm>
            <a:off x="1971517" y="5440680"/>
            <a:ext cx="6035040" cy="642303"/>
          </a:xfrm>
        </p:spPr>
        <p:txBody>
          <a:bodyPr anchor="b"/>
          <a:lstStyle>
            <a:lvl1pPr algn="l">
              <a:defRPr sz="2200" b="1">
                <a:latin typeface="+mj-lt"/>
                <a:cs typeface="Times New Roman" pitchFamily="18"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971517" y="1727200"/>
            <a:ext cx="6035040" cy="3630718"/>
          </a:xfrm>
        </p:spPr>
        <p:txBody>
          <a:bodyPr rtlCol="0">
            <a:normAutofit/>
          </a:bodyPr>
          <a:lstStyle>
            <a:lvl1pPr marL="0" indent="0">
              <a:buNone/>
              <a:defRPr sz="3600">
                <a:latin typeface="+mj-lt"/>
              </a:defRPr>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atin typeface="+mj-lt"/>
                <a:cs typeface="Times New Roman" pitchFamily="18" charset="0"/>
              </a:defRPr>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587375" y="7204075"/>
            <a:ext cx="2346325" cy="414338"/>
          </a:xfrm>
          <a:prstGeom prst="rect">
            <a:avLst/>
          </a:prstGeom>
        </p:spPr>
        <p:txBody>
          <a:bodyPr/>
          <a:lstStyle>
            <a:lvl1pPr>
              <a:defRPr sz="1600">
                <a:latin typeface="+mj-lt"/>
                <a:cs typeface="Arial" pitchFamily="34" charset="0"/>
              </a:defRPr>
            </a:lvl1pPr>
          </a:lstStyle>
          <a:p>
            <a:pPr>
              <a:defRPr/>
            </a:pPr>
            <a:endParaRPr lang="en-US" dirty="0"/>
          </a:p>
        </p:txBody>
      </p:sp>
      <p:sp>
        <p:nvSpPr>
          <p:cNvPr id="7" name="Footer Placeholder 5"/>
          <p:cNvSpPr>
            <a:spLocks noGrp="1"/>
          </p:cNvSpPr>
          <p:nvPr>
            <p:ph type="ftr" sz="quarter" idx="11"/>
          </p:nvPr>
        </p:nvSpPr>
        <p:spPr>
          <a:xfrm>
            <a:off x="3521075" y="7204075"/>
            <a:ext cx="3184525" cy="414338"/>
          </a:xfrm>
          <a:prstGeom prst="rect">
            <a:avLst/>
          </a:prstGeom>
        </p:spPr>
        <p:txBody>
          <a:bodyPr/>
          <a:lstStyle>
            <a:lvl1pPr algn="ctr">
              <a:defRPr sz="1600">
                <a:latin typeface="+mj-lt"/>
                <a:cs typeface="Arial" pitchFamily="34" charset="0"/>
              </a:defRPr>
            </a:lvl1pPr>
          </a:lstStyle>
          <a:p>
            <a:pPr>
              <a:defRPr/>
            </a:pPr>
            <a:endParaRPr lang="en-US" dirty="0"/>
          </a:p>
        </p:txBody>
      </p:sp>
      <p:sp>
        <p:nvSpPr>
          <p:cNvPr id="8" name="Slide Number Placeholder 6"/>
          <p:cNvSpPr>
            <a:spLocks noGrp="1"/>
          </p:cNvSpPr>
          <p:nvPr>
            <p:ph type="sldNum" sz="quarter" idx="12"/>
          </p:nvPr>
        </p:nvSpPr>
        <p:spPr/>
        <p:txBody>
          <a:bodyPr/>
          <a:lstStyle>
            <a:lvl1pPr algn="r">
              <a:defRPr sz="1600">
                <a:latin typeface="+mj-lt"/>
                <a:cs typeface="Arial" pitchFamily="34" charset="0"/>
              </a:defRPr>
            </a:lvl1pPr>
          </a:lstStyle>
          <a:p>
            <a:pPr>
              <a:defRPr/>
            </a:pPr>
            <a:fld id="{F5D6EA99-E4AF-4502-B21B-5F1AFD12539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60220" y="259080"/>
            <a:ext cx="7376160" cy="60452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424940" y="1727200"/>
            <a:ext cx="8465820" cy="5129425"/>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503238" y="7204075"/>
            <a:ext cx="2346325" cy="414338"/>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436620" y="6995160"/>
            <a:ext cx="3185160" cy="539750"/>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1954AAE-6551-4AF7-A0C2-E9E4F127FCA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25575" y="2244725"/>
            <a:ext cx="7124700" cy="1900238"/>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Title</a:t>
            </a:r>
          </a:p>
        </p:txBody>
      </p:sp>
      <p:sp>
        <p:nvSpPr>
          <p:cNvPr id="1027" name="Text Placeholder 2"/>
          <p:cNvSpPr>
            <a:spLocks noGrp="1"/>
          </p:cNvSpPr>
          <p:nvPr>
            <p:ph type="body" idx="1"/>
          </p:nvPr>
        </p:nvSpPr>
        <p:spPr bwMode="auto">
          <a:xfrm>
            <a:off x="503238" y="4491038"/>
            <a:ext cx="9051925" cy="1468437"/>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Event Title</a:t>
            </a:r>
          </a:p>
          <a:p>
            <a:pPr lvl="0"/>
            <a:r>
              <a:rPr lang="en-US" smtClean="0"/>
              <a:t>Location</a:t>
            </a:r>
          </a:p>
          <a:p>
            <a:pPr lvl="0"/>
            <a:r>
              <a:rPr lang="en-US" smtClean="0"/>
              <a:t>Date / Year</a:t>
            </a:r>
          </a:p>
        </p:txBody>
      </p:sp>
      <p:sp>
        <p:nvSpPr>
          <p:cNvPr id="6" name="Slide Number Placeholder 5"/>
          <p:cNvSpPr>
            <a:spLocks noGrp="1"/>
          </p:cNvSpPr>
          <p:nvPr>
            <p:ph type="sldNum" sz="quarter" idx="4"/>
          </p:nvPr>
        </p:nvSpPr>
        <p:spPr>
          <a:xfrm>
            <a:off x="7640635" y="7446960"/>
            <a:ext cx="2346325" cy="254000"/>
          </a:xfrm>
          <a:prstGeom prst="rect">
            <a:avLst/>
          </a:prstGeom>
        </p:spPr>
        <p:txBody>
          <a:bodyPr lIns="101882" tIns="50941" rIns="101882" bIns="50941"/>
          <a:lstStyle>
            <a:lvl1pPr algn="r" defTabSz="1018824" fontAlgn="auto">
              <a:spcBef>
                <a:spcPts val="0"/>
              </a:spcBef>
              <a:spcAft>
                <a:spcPts val="0"/>
              </a:spcAft>
              <a:defRPr sz="1200">
                <a:latin typeface="+mj-lt"/>
              </a:defRPr>
            </a:lvl1pPr>
          </a:lstStyle>
          <a:p>
            <a:pPr>
              <a:defRPr/>
            </a:pPr>
            <a:fld id="{83594A51-40BB-4ADB-9E87-483A63E56D6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ctr" defTabSz="1017588" rtl="0" eaLnBrk="0" fontAlgn="base" hangingPunct="0">
        <a:spcBef>
          <a:spcPct val="0"/>
        </a:spcBef>
        <a:spcAft>
          <a:spcPct val="0"/>
        </a:spcAft>
        <a:defRPr sz="3600" kern="1200">
          <a:solidFill>
            <a:schemeClr val="tx1"/>
          </a:solidFill>
          <a:latin typeface="+mj-lt"/>
          <a:ea typeface="+mj-ea"/>
          <a:cs typeface="Times New Roman" pitchFamily="18" charset="0"/>
        </a:defRPr>
      </a:lvl1pPr>
      <a:lvl2pPr algn="ctr" defTabSz="1017588" rtl="0" eaLnBrk="0" fontAlgn="base" hangingPunct="0">
        <a:spcBef>
          <a:spcPct val="0"/>
        </a:spcBef>
        <a:spcAft>
          <a:spcPct val="0"/>
        </a:spcAft>
        <a:defRPr sz="3600">
          <a:solidFill>
            <a:schemeClr val="tx1"/>
          </a:solidFill>
          <a:latin typeface="Arial" charset="0"/>
          <a:cs typeface="Times New Roman" pitchFamily="18" charset="0"/>
        </a:defRPr>
      </a:lvl2pPr>
      <a:lvl3pPr algn="ctr" defTabSz="1017588" rtl="0" eaLnBrk="0" fontAlgn="base" hangingPunct="0">
        <a:spcBef>
          <a:spcPct val="0"/>
        </a:spcBef>
        <a:spcAft>
          <a:spcPct val="0"/>
        </a:spcAft>
        <a:defRPr sz="3600">
          <a:solidFill>
            <a:schemeClr val="tx1"/>
          </a:solidFill>
          <a:latin typeface="Arial" charset="0"/>
          <a:cs typeface="Times New Roman" pitchFamily="18" charset="0"/>
        </a:defRPr>
      </a:lvl3pPr>
      <a:lvl4pPr algn="ctr" defTabSz="1017588" rtl="0" eaLnBrk="0" fontAlgn="base" hangingPunct="0">
        <a:spcBef>
          <a:spcPct val="0"/>
        </a:spcBef>
        <a:spcAft>
          <a:spcPct val="0"/>
        </a:spcAft>
        <a:defRPr sz="3600">
          <a:solidFill>
            <a:schemeClr val="tx1"/>
          </a:solidFill>
          <a:latin typeface="Arial" charset="0"/>
          <a:cs typeface="Times New Roman" pitchFamily="18" charset="0"/>
        </a:defRPr>
      </a:lvl4pPr>
      <a:lvl5pPr algn="ctr" defTabSz="1017588" rtl="0" eaLnBrk="0" fontAlgn="base" hangingPunct="0">
        <a:spcBef>
          <a:spcPct val="0"/>
        </a:spcBef>
        <a:spcAft>
          <a:spcPct val="0"/>
        </a:spcAft>
        <a:defRPr sz="3600">
          <a:solidFill>
            <a:schemeClr val="tx1"/>
          </a:solidFill>
          <a:latin typeface="Arial" charset="0"/>
          <a:cs typeface="Times New Roman" pitchFamily="18" charset="0"/>
        </a:defRPr>
      </a:lvl5pPr>
      <a:lvl6pPr marL="457200" algn="ctr" defTabSz="1017588" rtl="0" fontAlgn="base">
        <a:spcBef>
          <a:spcPct val="0"/>
        </a:spcBef>
        <a:spcAft>
          <a:spcPct val="0"/>
        </a:spcAft>
        <a:defRPr sz="3600">
          <a:solidFill>
            <a:schemeClr val="tx1"/>
          </a:solidFill>
          <a:latin typeface="Arial" charset="0"/>
          <a:cs typeface="Times New Roman" pitchFamily="18" charset="0"/>
        </a:defRPr>
      </a:lvl6pPr>
      <a:lvl7pPr marL="914400" algn="ctr" defTabSz="1017588" rtl="0" fontAlgn="base">
        <a:spcBef>
          <a:spcPct val="0"/>
        </a:spcBef>
        <a:spcAft>
          <a:spcPct val="0"/>
        </a:spcAft>
        <a:defRPr sz="3600">
          <a:solidFill>
            <a:schemeClr val="tx1"/>
          </a:solidFill>
          <a:latin typeface="Arial" charset="0"/>
          <a:cs typeface="Times New Roman" pitchFamily="18" charset="0"/>
        </a:defRPr>
      </a:lvl7pPr>
      <a:lvl8pPr marL="1371600" algn="ctr" defTabSz="1017588" rtl="0" fontAlgn="base">
        <a:spcBef>
          <a:spcPct val="0"/>
        </a:spcBef>
        <a:spcAft>
          <a:spcPct val="0"/>
        </a:spcAft>
        <a:defRPr sz="3600">
          <a:solidFill>
            <a:schemeClr val="tx1"/>
          </a:solidFill>
          <a:latin typeface="Arial" charset="0"/>
          <a:cs typeface="Times New Roman" pitchFamily="18" charset="0"/>
        </a:defRPr>
      </a:lvl8pPr>
      <a:lvl9pPr marL="1828800" algn="ctr" defTabSz="1017588" rtl="0" fontAlgn="base">
        <a:spcBef>
          <a:spcPct val="0"/>
        </a:spcBef>
        <a:spcAft>
          <a:spcPct val="0"/>
        </a:spcAft>
        <a:defRPr sz="3600">
          <a:solidFill>
            <a:schemeClr val="tx1"/>
          </a:solidFill>
          <a:latin typeface="Arial" charset="0"/>
          <a:cs typeface="Times New Roman" pitchFamily="18" charset="0"/>
        </a:defRPr>
      </a:lvl9pPr>
    </p:titleStyle>
    <p:bodyStyle>
      <a:lvl1pPr marL="381000" indent="-381000" algn="ctr" defTabSz="1017588" rtl="0" eaLnBrk="0" fontAlgn="base" hangingPunct="0">
        <a:spcBef>
          <a:spcPct val="0"/>
        </a:spcBef>
        <a:spcAft>
          <a:spcPct val="0"/>
        </a:spcAft>
        <a:buFont typeface="Arial" charset="0"/>
        <a:defRPr sz="2400" kern="1200">
          <a:solidFill>
            <a:schemeClr val="tx1"/>
          </a:solidFill>
          <a:latin typeface="+mj-lt"/>
          <a:ea typeface="+mn-ea"/>
          <a:cs typeface="Times New Roman" pitchFamily="18" charset="0"/>
        </a:defRPr>
      </a:lvl1pPr>
      <a:lvl2pPr marL="827088" indent="-317500" algn="ctr" defTabSz="1017588" rtl="0" eaLnBrk="0" fontAlgn="base" hangingPunct="0">
        <a:spcBef>
          <a:spcPct val="20000"/>
        </a:spcBef>
        <a:spcAft>
          <a:spcPct val="0"/>
        </a:spcAft>
        <a:buFont typeface="Arial" charset="0"/>
        <a:defRPr sz="3100" kern="1200">
          <a:solidFill>
            <a:schemeClr val="tx1"/>
          </a:solidFill>
          <a:latin typeface="Times New Roman" pitchFamily="18" charset="0"/>
          <a:ea typeface="+mn-ea"/>
          <a:cs typeface="Times New Roman" pitchFamily="18" charset="0"/>
        </a:defRPr>
      </a:lvl2pPr>
      <a:lvl3pPr marL="1273175" indent="-254000" algn="ctr" defTabSz="1017588" rtl="0" eaLnBrk="0" fontAlgn="base" hangingPunct="0">
        <a:spcBef>
          <a:spcPct val="20000"/>
        </a:spcBef>
        <a:spcAft>
          <a:spcPct val="0"/>
        </a:spcAft>
        <a:buFont typeface="Arial" charset="0"/>
        <a:defRPr sz="2700" kern="1200">
          <a:solidFill>
            <a:schemeClr val="tx1"/>
          </a:solidFill>
          <a:latin typeface="Times New Roman" pitchFamily="18" charset="0"/>
          <a:ea typeface="+mn-ea"/>
          <a:cs typeface="Times New Roman" pitchFamily="18" charset="0"/>
        </a:defRPr>
      </a:lvl3pPr>
      <a:lvl4pPr marL="1782763" indent="-254000" algn="ctr" defTabSz="1017588" rtl="0" eaLnBrk="0" fontAlgn="base" hangingPunct="0">
        <a:spcBef>
          <a:spcPct val="20000"/>
        </a:spcBef>
        <a:spcAft>
          <a:spcPct val="0"/>
        </a:spcAft>
        <a:buFont typeface="Arial" charset="0"/>
        <a:defRPr sz="2200" kern="1200">
          <a:solidFill>
            <a:schemeClr val="tx1"/>
          </a:solidFill>
          <a:latin typeface="Times New Roman" pitchFamily="18" charset="0"/>
          <a:ea typeface="+mn-ea"/>
          <a:cs typeface="Times New Roman" pitchFamily="18" charset="0"/>
        </a:defRPr>
      </a:lvl4pPr>
      <a:lvl5pPr marL="2292350" indent="-254000" algn="ctr" defTabSz="1017588" rtl="0" eaLnBrk="0" fontAlgn="base" hangingPunct="0">
        <a:spcBef>
          <a:spcPct val="20000"/>
        </a:spcBef>
        <a:spcAft>
          <a:spcPct val="0"/>
        </a:spcAft>
        <a:buFont typeface="Arial" charset="0"/>
        <a:defRPr sz="2200" kern="1200">
          <a:solidFill>
            <a:schemeClr val="tx1"/>
          </a:solidFill>
          <a:latin typeface="Times New Roman" pitchFamily="18" charset="0"/>
          <a:ea typeface="+mn-ea"/>
          <a:cs typeface="Times New Roman" pitchFamily="18"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hyperlink" Target="mailto:Cynthia.Curry@osd.mil" TargetMode="External"/><Relationship Id="rId2" Type="http://schemas.openxmlformats.org/officeDocument/2006/relationships/hyperlink" Target="mailto:John.Casteel@osd.mil" TargetMode="External"/><Relationship Id="rId1" Type="http://schemas.openxmlformats.org/officeDocument/2006/relationships/slideLayout" Target="../slideLayouts/slideLayout3.xml"/><Relationship Id="rId4" Type="http://schemas.openxmlformats.org/officeDocument/2006/relationships/hyperlink" Target="mailto:Craig.garant@osd.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0" y="2463800"/>
            <a:ext cx="10058400" cy="1985963"/>
          </a:xfrm>
        </p:spPr>
        <p:txBody>
          <a:bodyPr/>
          <a:lstStyle/>
          <a:p>
            <a:pPr eaLnBrk="1" hangingPunct="1"/>
            <a:r>
              <a:rPr lang="en-US" dirty="0" smtClean="0"/>
              <a:t>FY 2012 DoD Information Technology</a:t>
            </a:r>
            <a:br>
              <a:rPr lang="en-US" dirty="0" smtClean="0"/>
            </a:br>
            <a:r>
              <a:rPr lang="en-US" dirty="0" smtClean="0"/>
              <a:t>President’s Budget Submission</a:t>
            </a:r>
            <a:br>
              <a:rPr lang="en-US" dirty="0" smtClean="0"/>
            </a:br>
            <a:r>
              <a:rPr lang="en-US" dirty="0" smtClean="0"/>
              <a:t>Overview</a:t>
            </a:r>
          </a:p>
        </p:txBody>
      </p:sp>
      <p:sp>
        <p:nvSpPr>
          <p:cNvPr id="10243" name="Subtitle 2"/>
          <p:cNvSpPr>
            <a:spLocks noGrp="1"/>
          </p:cNvSpPr>
          <p:nvPr>
            <p:ph type="subTitle" idx="4294967295"/>
          </p:nvPr>
        </p:nvSpPr>
        <p:spPr>
          <a:xfrm>
            <a:off x="587375" y="4708525"/>
            <a:ext cx="9051925" cy="488315"/>
          </a:xfrm>
        </p:spPr>
        <p:txBody>
          <a:bodyPr/>
          <a:lstStyle/>
          <a:p>
            <a:pPr eaLnBrk="1" hangingPunct="1"/>
            <a:r>
              <a:rPr lang="en-US" sz="3800" dirty="0" smtClean="0"/>
              <a:t>May 18, 2011</a:t>
            </a:r>
          </a:p>
        </p:txBody>
      </p:sp>
      <p:sp>
        <p:nvSpPr>
          <p:cNvPr id="10244" name="Text Box 11"/>
          <p:cNvSpPr txBox="1">
            <a:spLocks noChangeArrowheads="1"/>
          </p:cNvSpPr>
          <p:nvPr/>
        </p:nvSpPr>
        <p:spPr bwMode="auto">
          <a:xfrm>
            <a:off x="3521123" y="6154738"/>
            <a:ext cx="6124528" cy="933874"/>
          </a:xfrm>
          <a:prstGeom prst="rect">
            <a:avLst/>
          </a:prstGeom>
          <a:noFill/>
          <a:ln w="9525">
            <a:noFill/>
            <a:miter lim="800000"/>
            <a:headEnd/>
            <a:tailEnd/>
          </a:ln>
        </p:spPr>
        <p:txBody>
          <a:bodyPr wrap="square" lIns="101882" tIns="50941" rIns="101882" bIns="50941">
            <a:spAutoFit/>
          </a:bodyPr>
          <a:lstStyle/>
          <a:p>
            <a:pPr algn="r"/>
            <a:r>
              <a:rPr lang="en-US" sz="2700" b="1" dirty="0" smtClean="0">
                <a:latin typeface="+mj-lt"/>
                <a:cs typeface="Arial" pitchFamily="34" charset="0"/>
              </a:rPr>
              <a:t>Bonnie Hammersley</a:t>
            </a:r>
            <a:endParaRPr lang="en-US" sz="2700" b="1" dirty="0">
              <a:latin typeface="+mj-lt"/>
              <a:cs typeface="Arial" pitchFamily="34" charset="0"/>
            </a:endParaRPr>
          </a:p>
          <a:p>
            <a:pPr algn="r"/>
            <a:r>
              <a:rPr lang="en-US" sz="2700" dirty="0" smtClean="0">
                <a:latin typeface="+mj-lt"/>
                <a:cs typeface="Arial" pitchFamily="34" charset="0"/>
              </a:rPr>
              <a:t>OASD(NII)/DoD CIO DASD Resources</a:t>
            </a:r>
            <a:endParaRPr lang="en-US" sz="2700" dirty="0">
              <a:latin typeface="+mj-l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143000" y="304800"/>
            <a:ext cx="7797800" cy="971550"/>
          </a:xfrm>
        </p:spPr>
        <p:txBody>
          <a:bodyPr/>
          <a:lstStyle/>
          <a:p>
            <a:pPr eaLnBrk="1" hangingPunct="1"/>
            <a:r>
              <a:rPr lang="en-US" b="1" smtClean="0">
                <a:latin typeface="Arial" charset="0"/>
              </a:rPr>
              <a:t>AND IF WE’RE NOT?</a:t>
            </a:r>
          </a:p>
        </p:txBody>
      </p:sp>
      <p:graphicFrame>
        <p:nvGraphicFramePr>
          <p:cNvPr id="1026" name="Object 2"/>
          <p:cNvGraphicFramePr>
            <a:graphicFrameLocks noChangeAspect="1"/>
          </p:cNvGraphicFramePr>
          <p:nvPr>
            <p:ph type="body" idx="1"/>
          </p:nvPr>
        </p:nvGraphicFramePr>
        <p:xfrm>
          <a:off x="3392488" y="1900238"/>
          <a:ext cx="3160712" cy="4449762"/>
        </p:xfrm>
        <a:graphic>
          <a:graphicData uri="http://schemas.openxmlformats.org/presentationml/2006/ole">
            <p:oleObj spid="_x0000_s24578" name="Clip" r:id="rId4" imgW="1574280" imgH="1661400" progId="">
              <p:embed/>
            </p:oleObj>
          </a:graphicData>
        </a:graphic>
      </p:graphicFrame>
      <p:grpSp>
        <p:nvGrpSpPr>
          <p:cNvPr id="2" name="Group 6"/>
          <p:cNvGrpSpPr>
            <a:grpSpLocks/>
          </p:cNvGrpSpPr>
          <p:nvPr/>
        </p:nvGrpSpPr>
        <p:grpSpPr bwMode="auto">
          <a:xfrm>
            <a:off x="2971800" y="1985963"/>
            <a:ext cx="4191000" cy="4627562"/>
            <a:chOff x="-559" y="-480"/>
            <a:chExt cx="2400" cy="2572"/>
          </a:xfrm>
        </p:grpSpPr>
        <p:sp>
          <p:nvSpPr>
            <p:cNvPr id="1030" name="Line 4"/>
            <p:cNvSpPr>
              <a:spLocks noChangeShapeType="1"/>
            </p:cNvSpPr>
            <p:nvPr/>
          </p:nvSpPr>
          <p:spPr bwMode="auto">
            <a:xfrm rot="1011490">
              <a:off x="-559" y="-67"/>
              <a:ext cx="2400" cy="1680"/>
            </a:xfrm>
            <a:prstGeom prst="line">
              <a:avLst/>
            </a:prstGeom>
            <a:noFill/>
            <a:ln w="57150">
              <a:solidFill>
                <a:srgbClr val="CC3300"/>
              </a:solidFill>
              <a:round/>
              <a:headEnd/>
              <a:tailEnd/>
            </a:ln>
          </p:spPr>
          <p:txBody>
            <a:bodyPr/>
            <a:lstStyle/>
            <a:p>
              <a:endParaRPr lang="en-US"/>
            </a:p>
          </p:txBody>
        </p:sp>
        <p:sp>
          <p:nvSpPr>
            <p:cNvPr id="1031" name="Line 5"/>
            <p:cNvSpPr>
              <a:spLocks noChangeShapeType="1"/>
            </p:cNvSpPr>
            <p:nvPr/>
          </p:nvSpPr>
          <p:spPr bwMode="auto">
            <a:xfrm rot="1012505" flipH="1">
              <a:off x="-144" y="-480"/>
              <a:ext cx="1552" cy="2572"/>
            </a:xfrm>
            <a:prstGeom prst="line">
              <a:avLst/>
            </a:prstGeom>
            <a:noFill/>
            <a:ln w="57150">
              <a:solidFill>
                <a:srgbClr val="CC3300"/>
              </a:solidFill>
              <a:round/>
              <a:headEnd/>
              <a:tailEnd/>
            </a:ln>
          </p:spPr>
          <p:txBody>
            <a:bodyPr/>
            <a:lstStyle/>
            <a:p>
              <a:endParaRPr lang="en-US"/>
            </a:p>
          </p:txBody>
        </p:sp>
      </p:grpSp>
      <p:sp>
        <p:nvSpPr>
          <p:cNvPr id="8" name="Slide Number Placeholder 7"/>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Process for Collecting IT Budget</a:t>
            </a:r>
            <a:endParaRPr lang="en-US" b="1" dirty="0"/>
          </a:p>
        </p:txBody>
      </p:sp>
      <p:sp>
        <p:nvSpPr>
          <p:cNvPr id="4" name="Slide Number Placeholder 3"/>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11</a:t>
            </a:fld>
            <a:endParaRPr lang="en-US" dirty="0"/>
          </a:p>
        </p:txBody>
      </p:sp>
      <p:sp>
        <p:nvSpPr>
          <p:cNvPr id="5" name="AutoShape 2"/>
          <p:cNvSpPr>
            <a:spLocks noChangeArrowheads="1"/>
          </p:cNvSpPr>
          <p:nvPr/>
        </p:nvSpPr>
        <p:spPr bwMode="auto">
          <a:xfrm>
            <a:off x="492760" y="3812540"/>
            <a:ext cx="3670300" cy="1308100"/>
          </a:xfrm>
          <a:prstGeom prst="can">
            <a:avLst>
              <a:gd name="adj" fmla="val 25000"/>
            </a:avLst>
          </a:prstGeom>
          <a:solidFill>
            <a:schemeClr val="accent1">
              <a:alpha val="6000"/>
            </a:schemeClr>
          </a:solidFill>
          <a:ln w="9525">
            <a:solidFill>
              <a:schemeClr val="tx1"/>
            </a:solidFill>
            <a:round/>
            <a:headEnd/>
            <a:tailEnd/>
          </a:ln>
          <a:effectLst/>
        </p:spPr>
        <p:txBody>
          <a:bodyPr wrap="none" lIns="91427" tIns="45713" rIns="91427" bIns="45713" anchor="ctr"/>
          <a:lstStyle/>
          <a:p>
            <a:pPr algn="ctr"/>
            <a:endParaRPr lang="en-US">
              <a:latin typeface="+mj-lt"/>
            </a:endParaRPr>
          </a:p>
        </p:txBody>
      </p:sp>
      <p:sp>
        <p:nvSpPr>
          <p:cNvPr id="6" name="AutoShape 4"/>
          <p:cNvSpPr>
            <a:spLocks noChangeArrowheads="1"/>
          </p:cNvSpPr>
          <p:nvPr/>
        </p:nvSpPr>
        <p:spPr bwMode="auto">
          <a:xfrm>
            <a:off x="1935480" y="3883978"/>
            <a:ext cx="1325880" cy="1190625"/>
          </a:xfrm>
          <a:prstGeom prst="can">
            <a:avLst>
              <a:gd name="adj" fmla="val 25755"/>
            </a:avLst>
          </a:prstGeom>
          <a:solidFill>
            <a:srgbClr val="99CCFF"/>
          </a:solidFill>
          <a:ln w="9525">
            <a:solidFill>
              <a:schemeClr val="tx1"/>
            </a:solidFill>
            <a:round/>
            <a:headEnd/>
            <a:tailEnd/>
          </a:ln>
          <a:effectLst/>
        </p:spPr>
        <p:txBody>
          <a:bodyPr wrap="none" lIns="91427" tIns="45713" rIns="91427" bIns="45713" anchor="ctr"/>
          <a:lstStyle/>
          <a:p>
            <a:pPr algn="ctr"/>
            <a:r>
              <a:rPr lang="en-US" dirty="0" err="1">
                <a:latin typeface="+mj-lt"/>
              </a:rPr>
              <a:t>SNaP</a:t>
            </a:r>
            <a:r>
              <a:rPr lang="en-US" dirty="0">
                <a:latin typeface="+mj-lt"/>
              </a:rPr>
              <a:t>-IT</a:t>
            </a:r>
          </a:p>
          <a:p>
            <a:pPr algn="ctr"/>
            <a:r>
              <a:rPr lang="en-US" sz="1000" dirty="0" smtClean="0">
                <a:latin typeface="+mj-lt"/>
              </a:rPr>
              <a:t>2,423 </a:t>
            </a:r>
            <a:r>
              <a:rPr lang="en-US" sz="1000" dirty="0">
                <a:latin typeface="+mj-lt"/>
              </a:rPr>
              <a:t>Initiatives</a:t>
            </a:r>
          </a:p>
          <a:p>
            <a:pPr algn="ctr"/>
            <a:r>
              <a:rPr lang="en-US" sz="1000" dirty="0" smtClean="0">
                <a:latin typeface="+mj-lt"/>
              </a:rPr>
              <a:t>33 </a:t>
            </a:r>
            <a:r>
              <a:rPr lang="en-US" sz="1000" dirty="0">
                <a:latin typeface="+mj-lt"/>
              </a:rPr>
              <a:t>Components</a:t>
            </a:r>
          </a:p>
          <a:p>
            <a:pPr algn="ctr"/>
            <a:r>
              <a:rPr lang="en-US" sz="1000" dirty="0" smtClean="0">
                <a:latin typeface="+mj-lt"/>
              </a:rPr>
              <a:t>5,776 Resource Lines</a:t>
            </a:r>
            <a:endParaRPr lang="en-US" sz="1000" dirty="0">
              <a:latin typeface="+mj-lt"/>
            </a:endParaRPr>
          </a:p>
        </p:txBody>
      </p:sp>
      <p:sp>
        <p:nvSpPr>
          <p:cNvPr id="7" name="AutoShape 5"/>
          <p:cNvSpPr>
            <a:spLocks noChangeArrowheads="1"/>
          </p:cNvSpPr>
          <p:nvPr/>
        </p:nvSpPr>
        <p:spPr bwMode="auto">
          <a:xfrm>
            <a:off x="2726373" y="6071553"/>
            <a:ext cx="654050" cy="871537"/>
          </a:xfrm>
          <a:prstGeom prst="can">
            <a:avLst>
              <a:gd name="adj" fmla="val 33313"/>
            </a:avLst>
          </a:prstGeom>
          <a:solidFill>
            <a:srgbClr val="339966"/>
          </a:solidFill>
          <a:ln w="9525">
            <a:solidFill>
              <a:schemeClr val="tx1"/>
            </a:solidFill>
            <a:round/>
            <a:headEnd/>
            <a:tailEnd/>
          </a:ln>
          <a:effectLst/>
        </p:spPr>
        <p:txBody>
          <a:bodyPr wrap="none" lIns="91427" tIns="45713" rIns="91427" bIns="45713" anchor="ctr"/>
          <a:lstStyle/>
          <a:p>
            <a:pPr algn="ctr"/>
            <a:r>
              <a:rPr lang="en-US" sz="1600">
                <a:solidFill>
                  <a:schemeClr val="bg1"/>
                </a:solidFill>
                <a:latin typeface="+mj-lt"/>
              </a:rPr>
              <a:t>Army</a:t>
            </a:r>
            <a:endParaRPr lang="en-US" sz="700">
              <a:solidFill>
                <a:schemeClr val="bg1"/>
              </a:solidFill>
              <a:latin typeface="+mj-lt"/>
            </a:endParaRPr>
          </a:p>
        </p:txBody>
      </p:sp>
      <p:sp>
        <p:nvSpPr>
          <p:cNvPr id="8" name="AutoShape 6"/>
          <p:cNvSpPr>
            <a:spLocks noChangeArrowheads="1"/>
          </p:cNvSpPr>
          <p:nvPr/>
        </p:nvSpPr>
        <p:spPr bwMode="auto">
          <a:xfrm>
            <a:off x="921385" y="6071553"/>
            <a:ext cx="654050" cy="871537"/>
          </a:xfrm>
          <a:prstGeom prst="can">
            <a:avLst>
              <a:gd name="adj" fmla="val 33313"/>
            </a:avLst>
          </a:prstGeom>
          <a:solidFill>
            <a:srgbClr val="3366FF"/>
          </a:solidFill>
          <a:ln w="9525">
            <a:solidFill>
              <a:schemeClr val="tx1"/>
            </a:solidFill>
            <a:round/>
            <a:headEnd/>
            <a:tailEnd/>
          </a:ln>
          <a:effectLst/>
        </p:spPr>
        <p:txBody>
          <a:bodyPr wrap="none" lIns="91427" tIns="45713" rIns="91427" bIns="45713" anchor="ctr"/>
          <a:lstStyle/>
          <a:p>
            <a:pPr algn="ctr"/>
            <a:r>
              <a:rPr lang="en-US" sz="1600">
                <a:solidFill>
                  <a:schemeClr val="bg1"/>
                </a:solidFill>
                <a:latin typeface="+mj-lt"/>
              </a:rPr>
              <a:t>AF</a:t>
            </a:r>
          </a:p>
          <a:p>
            <a:pPr algn="ctr"/>
            <a:r>
              <a:rPr lang="en-US" sz="1200">
                <a:solidFill>
                  <a:schemeClr val="bg1"/>
                </a:solidFill>
                <a:latin typeface="+mj-lt"/>
              </a:rPr>
              <a:t>EITDR</a:t>
            </a:r>
            <a:endParaRPr lang="en-US" sz="700">
              <a:solidFill>
                <a:schemeClr val="bg1"/>
              </a:solidFill>
              <a:latin typeface="+mj-lt"/>
            </a:endParaRPr>
          </a:p>
        </p:txBody>
      </p:sp>
      <p:sp>
        <p:nvSpPr>
          <p:cNvPr id="9" name="AutoShape 7"/>
          <p:cNvSpPr>
            <a:spLocks noChangeArrowheads="1"/>
          </p:cNvSpPr>
          <p:nvPr/>
        </p:nvSpPr>
        <p:spPr bwMode="auto">
          <a:xfrm>
            <a:off x="2004060" y="6071553"/>
            <a:ext cx="654050" cy="871537"/>
          </a:xfrm>
          <a:prstGeom prst="can">
            <a:avLst>
              <a:gd name="adj" fmla="val 33313"/>
            </a:avLst>
          </a:prstGeom>
          <a:solidFill>
            <a:srgbClr val="00CCFF"/>
          </a:solidFill>
          <a:ln w="9525">
            <a:solidFill>
              <a:schemeClr val="tx1"/>
            </a:solidFill>
            <a:round/>
            <a:headEnd/>
            <a:tailEnd/>
          </a:ln>
          <a:effectLst/>
        </p:spPr>
        <p:txBody>
          <a:bodyPr wrap="none" lIns="91427" tIns="45713" rIns="91427" bIns="45713" anchor="ctr"/>
          <a:lstStyle/>
          <a:p>
            <a:pPr algn="ctr"/>
            <a:r>
              <a:rPr lang="en-US" sz="1600">
                <a:solidFill>
                  <a:schemeClr val="bg1"/>
                </a:solidFill>
                <a:latin typeface="+mj-lt"/>
              </a:rPr>
              <a:t>DoN</a:t>
            </a:r>
            <a:endParaRPr lang="en-US" sz="700">
              <a:solidFill>
                <a:schemeClr val="bg1"/>
              </a:solidFill>
              <a:latin typeface="+mj-lt"/>
            </a:endParaRPr>
          </a:p>
        </p:txBody>
      </p:sp>
      <p:sp>
        <p:nvSpPr>
          <p:cNvPr id="10" name="Line 8"/>
          <p:cNvSpPr>
            <a:spLocks noChangeShapeType="1"/>
          </p:cNvSpPr>
          <p:nvPr/>
        </p:nvSpPr>
        <p:spPr bwMode="auto">
          <a:xfrm flipV="1">
            <a:off x="1245235" y="5003165"/>
            <a:ext cx="827088" cy="1076325"/>
          </a:xfrm>
          <a:prstGeom prst="line">
            <a:avLst/>
          </a:prstGeom>
          <a:noFill/>
          <a:ln w="9525">
            <a:solidFill>
              <a:schemeClr val="tx1"/>
            </a:solidFill>
            <a:round/>
            <a:headEnd/>
            <a:tailEnd type="triangle" w="med" len="med"/>
          </a:ln>
          <a:effectLst/>
        </p:spPr>
        <p:txBody>
          <a:bodyPr/>
          <a:lstStyle/>
          <a:p>
            <a:endParaRPr lang="en-US">
              <a:latin typeface="+mj-lt"/>
            </a:endParaRPr>
          </a:p>
        </p:txBody>
      </p:sp>
      <p:sp>
        <p:nvSpPr>
          <p:cNvPr id="11" name="AutoShape 9"/>
          <p:cNvSpPr>
            <a:spLocks noChangeArrowheads="1"/>
          </p:cNvSpPr>
          <p:nvPr/>
        </p:nvSpPr>
        <p:spPr bwMode="auto">
          <a:xfrm>
            <a:off x="1532573" y="2172653"/>
            <a:ext cx="654050" cy="871537"/>
          </a:xfrm>
          <a:prstGeom prst="can">
            <a:avLst>
              <a:gd name="adj" fmla="val 33313"/>
            </a:avLst>
          </a:prstGeom>
          <a:solidFill>
            <a:srgbClr val="339966"/>
          </a:solidFill>
          <a:ln w="9525">
            <a:solidFill>
              <a:schemeClr val="tx1"/>
            </a:solidFill>
            <a:round/>
            <a:headEnd/>
            <a:tailEnd/>
          </a:ln>
          <a:effectLst/>
        </p:spPr>
        <p:txBody>
          <a:bodyPr wrap="none" lIns="91427" tIns="45713" rIns="91427" bIns="45713" anchor="ctr"/>
          <a:lstStyle/>
          <a:p>
            <a:pPr algn="ctr"/>
            <a:r>
              <a:rPr lang="en-US" sz="1600" dirty="0">
                <a:solidFill>
                  <a:schemeClr val="bg1"/>
                </a:solidFill>
                <a:latin typeface="+mj-lt"/>
              </a:rPr>
              <a:t>Army</a:t>
            </a:r>
          </a:p>
          <a:p>
            <a:pPr algn="ctr"/>
            <a:r>
              <a:rPr lang="en-US" sz="1200" dirty="0" smtClean="0">
                <a:solidFill>
                  <a:schemeClr val="bg1"/>
                </a:solidFill>
                <a:latin typeface="+mj-lt"/>
              </a:rPr>
              <a:t>PROBE</a:t>
            </a:r>
            <a:endParaRPr lang="en-US" sz="700" dirty="0">
              <a:solidFill>
                <a:schemeClr val="bg1"/>
              </a:solidFill>
              <a:latin typeface="+mj-lt"/>
            </a:endParaRPr>
          </a:p>
        </p:txBody>
      </p:sp>
      <p:sp>
        <p:nvSpPr>
          <p:cNvPr id="12" name="AutoShape 10"/>
          <p:cNvSpPr>
            <a:spLocks noChangeArrowheads="1"/>
          </p:cNvSpPr>
          <p:nvPr/>
        </p:nvSpPr>
        <p:spPr bwMode="auto">
          <a:xfrm>
            <a:off x="2292985" y="2172653"/>
            <a:ext cx="654050" cy="871537"/>
          </a:xfrm>
          <a:prstGeom prst="can">
            <a:avLst>
              <a:gd name="adj" fmla="val 33313"/>
            </a:avLst>
          </a:prstGeom>
          <a:solidFill>
            <a:srgbClr val="3366FF"/>
          </a:solidFill>
          <a:ln w="9525">
            <a:solidFill>
              <a:schemeClr val="tx1"/>
            </a:solidFill>
            <a:round/>
            <a:headEnd/>
            <a:tailEnd/>
          </a:ln>
          <a:effectLst/>
        </p:spPr>
        <p:txBody>
          <a:bodyPr wrap="none" lIns="91427" tIns="45713" rIns="91427" bIns="45713" anchor="ctr"/>
          <a:lstStyle/>
          <a:p>
            <a:pPr algn="ctr"/>
            <a:r>
              <a:rPr lang="en-US" sz="1600">
                <a:solidFill>
                  <a:schemeClr val="bg1"/>
                </a:solidFill>
                <a:latin typeface="+mj-lt"/>
              </a:rPr>
              <a:t>AF</a:t>
            </a:r>
          </a:p>
          <a:p>
            <a:pPr algn="ctr"/>
            <a:r>
              <a:rPr lang="en-US" sz="1200">
                <a:solidFill>
                  <a:schemeClr val="bg1"/>
                </a:solidFill>
                <a:latin typeface="+mj-lt"/>
              </a:rPr>
              <a:t>EITDR</a:t>
            </a:r>
            <a:endParaRPr lang="en-US" sz="700">
              <a:solidFill>
                <a:schemeClr val="bg1"/>
              </a:solidFill>
              <a:latin typeface="+mj-lt"/>
            </a:endParaRPr>
          </a:p>
        </p:txBody>
      </p:sp>
      <p:sp>
        <p:nvSpPr>
          <p:cNvPr id="13" name="AutoShape 11"/>
          <p:cNvSpPr>
            <a:spLocks noChangeArrowheads="1"/>
          </p:cNvSpPr>
          <p:nvPr/>
        </p:nvSpPr>
        <p:spPr bwMode="auto">
          <a:xfrm>
            <a:off x="772160" y="2172653"/>
            <a:ext cx="654050" cy="871537"/>
          </a:xfrm>
          <a:prstGeom prst="can">
            <a:avLst>
              <a:gd name="adj" fmla="val 33313"/>
            </a:avLst>
          </a:prstGeom>
          <a:solidFill>
            <a:srgbClr val="00CCFF"/>
          </a:solidFill>
          <a:ln w="9525">
            <a:solidFill>
              <a:schemeClr val="tx1"/>
            </a:solidFill>
            <a:round/>
            <a:headEnd/>
            <a:tailEnd/>
          </a:ln>
          <a:effectLst/>
        </p:spPr>
        <p:txBody>
          <a:bodyPr wrap="none" lIns="91427" tIns="45713" rIns="91427" bIns="45713" anchor="ctr"/>
          <a:lstStyle/>
          <a:p>
            <a:pPr algn="ctr"/>
            <a:r>
              <a:rPr lang="en-US" sz="1600">
                <a:solidFill>
                  <a:schemeClr val="bg1"/>
                </a:solidFill>
                <a:latin typeface="+mj-lt"/>
              </a:rPr>
              <a:t>DoN</a:t>
            </a:r>
          </a:p>
          <a:p>
            <a:pPr algn="ctr"/>
            <a:r>
              <a:rPr lang="en-US" sz="1200">
                <a:solidFill>
                  <a:schemeClr val="bg1"/>
                </a:solidFill>
                <a:latin typeface="+mj-lt"/>
              </a:rPr>
              <a:t>Nitestar</a:t>
            </a:r>
            <a:endParaRPr lang="en-US" sz="700">
              <a:solidFill>
                <a:schemeClr val="bg1"/>
              </a:solidFill>
              <a:latin typeface="+mj-lt"/>
            </a:endParaRPr>
          </a:p>
        </p:txBody>
      </p:sp>
      <p:sp>
        <p:nvSpPr>
          <p:cNvPr id="14" name="Oval 12"/>
          <p:cNvSpPr>
            <a:spLocks noChangeArrowheads="1"/>
          </p:cNvSpPr>
          <p:nvPr/>
        </p:nvSpPr>
        <p:spPr bwMode="auto">
          <a:xfrm>
            <a:off x="524510" y="5257165"/>
            <a:ext cx="1520825" cy="712788"/>
          </a:xfrm>
          <a:prstGeom prst="ellipse">
            <a:avLst/>
          </a:prstGeom>
          <a:solidFill>
            <a:schemeClr val="bg1"/>
          </a:solidFill>
          <a:ln w="9525">
            <a:solidFill>
              <a:schemeClr val="tx1"/>
            </a:solidFill>
            <a:round/>
            <a:headEnd/>
            <a:tailEnd/>
          </a:ln>
          <a:effectLst/>
        </p:spPr>
        <p:txBody>
          <a:bodyPr wrap="none" lIns="91427" tIns="45713" rIns="91427" bIns="45713" anchor="ctr"/>
          <a:lstStyle/>
          <a:p>
            <a:pPr algn="ctr"/>
            <a:r>
              <a:rPr lang="en-US" sz="1200">
                <a:latin typeface="+mj-lt"/>
              </a:rPr>
              <a:t>Batch</a:t>
            </a:r>
          </a:p>
          <a:p>
            <a:pPr algn="ctr"/>
            <a:r>
              <a:rPr lang="en-US" sz="1200">
                <a:latin typeface="+mj-lt"/>
              </a:rPr>
              <a:t>upload/update</a:t>
            </a:r>
          </a:p>
          <a:p>
            <a:pPr algn="ctr"/>
            <a:r>
              <a:rPr lang="en-US" sz="1200">
                <a:latin typeface="+mj-lt"/>
              </a:rPr>
              <a:t>XML</a:t>
            </a:r>
          </a:p>
        </p:txBody>
      </p:sp>
      <p:sp>
        <p:nvSpPr>
          <p:cNvPr id="15" name="Line 13"/>
          <p:cNvSpPr>
            <a:spLocks noChangeShapeType="1"/>
          </p:cNvSpPr>
          <p:nvPr/>
        </p:nvSpPr>
        <p:spPr bwMode="auto">
          <a:xfrm flipH="1" flipV="1">
            <a:off x="2810510" y="5052378"/>
            <a:ext cx="219075" cy="1028700"/>
          </a:xfrm>
          <a:prstGeom prst="line">
            <a:avLst/>
          </a:prstGeom>
          <a:noFill/>
          <a:ln w="9525">
            <a:solidFill>
              <a:schemeClr val="tx1"/>
            </a:solidFill>
            <a:round/>
            <a:headEnd/>
            <a:tailEnd type="triangle" w="med" len="med"/>
          </a:ln>
          <a:effectLst/>
        </p:spPr>
        <p:txBody>
          <a:bodyPr/>
          <a:lstStyle/>
          <a:p>
            <a:endParaRPr lang="en-US">
              <a:latin typeface="+mj-lt"/>
            </a:endParaRPr>
          </a:p>
        </p:txBody>
      </p:sp>
      <p:sp>
        <p:nvSpPr>
          <p:cNvPr id="16" name="Line 14"/>
          <p:cNvSpPr>
            <a:spLocks noChangeShapeType="1"/>
          </p:cNvSpPr>
          <p:nvPr/>
        </p:nvSpPr>
        <p:spPr bwMode="auto">
          <a:xfrm>
            <a:off x="1102360" y="3050540"/>
            <a:ext cx="922338" cy="901700"/>
          </a:xfrm>
          <a:prstGeom prst="line">
            <a:avLst/>
          </a:prstGeom>
          <a:noFill/>
          <a:ln w="9525">
            <a:solidFill>
              <a:schemeClr val="tx1"/>
            </a:solidFill>
            <a:round/>
            <a:headEnd/>
            <a:tailEnd type="triangle" w="med" len="med"/>
          </a:ln>
          <a:effectLst/>
        </p:spPr>
        <p:txBody>
          <a:bodyPr/>
          <a:lstStyle/>
          <a:p>
            <a:endParaRPr lang="en-US">
              <a:latin typeface="+mj-lt"/>
            </a:endParaRPr>
          </a:p>
        </p:txBody>
      </p:sp>
      <p:sp>
        <p:nvSpPr>
          <p:cNvPr id="17" name="Line 15"/>
          <p:cNvSpPr>
            <a:spLocks noChangeShapeType="1"/>
          </p:cNvSpPr>
          <p:nvPr/>
        </p:nvSpPr>
        <p:spPr bwMode="auto">
          <a:xfrm>
            <a:off x="1838960" y="3050540"/>
            <a:ext cx="438150" cy="857250"/>
          </a:xfrm>
          <a:prstGeom prst="line">
            <a:avLst/>
          </a:prstGeom>
          <a:noFill/>
          <a:ln w="9525">
            <a:solidFill>
              <a:schemeClr val="tx1"/>
            </a:solidFill>
            <a:round/>
            <a:headEnd/>
            <a:tailEnd type="triangle" w="med" len="med"/>
          </a:ln>
          <a:effectLst/>
        </p:spPr>
        <p:txBody>
          <a:bodyPr/>
          <a:lstStyle/>
          <a:p>
            <a:endParaRPr lang="en-US">
              <a:latin typeface="+mj-lt"/>
            </a:endParaRPr>
          </a:p>
        </p:txBody>
      </p:sp>
      <p:sp>
        <p:nvSpPr>
          <p:cNvPr id="18" name="Line 16"/>
          <p:cNvSpPr>
            <a:spLocks noChangeShapeType="1"/>
          </p:cNvSpPr>
          <p:nvPr/>
        </p:nvSpPr>
        <p:spPr bwMode="auto">
          <a:xfrm flipH="1">
            <a:off x="2497773" y="3050540"/>
            <a:ext cx="115887" cy="830263"/>
          </a:xfrm>
          <a:prstGeom prst="line">
            <a:avLst/>
          </a:prstGeom>
          <a:noFill/>
          <a:ln w="9525">
            <a:solidFill>
              <a:schemeClr val="tx1"/>
            </a:solidFill>
            <a:round/>
            <a:headEnd/>
            <a:tailEnd type="triangle" w="med" len="med"/>
          </a:ln>
          <a:effectLst/>
        </p:spPr>
        <p:txBody>
          <a:bodyPr/>
          <a:lstStyle/>
          <a:p>
            <a:endParaRPr lang="en-US">
              <a:latin typeface="+mj-lt"/>
            </a:endParaRPr>
          </a:p>
        </p:txBody>
      </p:sp>
      <p:sp>
        <p:nvSpPr>
          <p:cNvPr id="19" name="Oval 17"/>
          <p:cNvSpPr>
            <a:spLocks noChangeArrowheads="1"/>
          </p:cNvSpPr>
          <p:nvPr/>
        </p:nvSpPr>
        <p:spPr bwMode="auto">
          <a:xfrm>
            <a:off x="562610" y="3187065"/>
            <a:ext cx="2270125" cy="484188"/>
          </a:xfrm>
          <a:prstGeom prst="ellipse">
            <a:avLst/>
          </a:prstGeom>
          <a:solidFill>
            <a:schemeClr val="bg1"/>
          </a:solidFill>
          <a:ln w="9525">
            <a:solidFill>
              <a:schemeClr val="tx1"/>
            </a:solidFill>
            <a:round/>
            <a:headEnd/>
            <a:tailEnd/>
          </a:ln>
          <a:effectLst/>
        </p:spPr>
        <p:txBody>
          <a:bodyPr wrap="none" lIns="91427" tIns="45713" rIns="91427" bIns="45713" anchor="ctr"/>
          <a:lstStyle/>
          <a:p>
            <a:pPr algn="ctr"/>
            <a:r>
              <a:rPr lang="en-US" sz="1200">
                <a:latin typeface="+mj-lt"/>
              </a:rPr>
              <a:t>Batch upload/update</a:t>
            </a:r>
          </a:p>
          <a:p>
            <a:pPr algn="ctr"/>
            <a:r>
              <a:rPr lang="en-US" sz="1200">
                <a:latin typeface="+mj-lt"/>
              </a:rPr>
              <a:t>XLS</a:t>
            </a:r>
          </a:p>
        </p:txBody>
      </p:sp>
      <p:sp>
        <p:nvSpPr>
          <p:cNvPr id="20" name="Rectangle 18"/>
          <p:cNvSpPr>
            <a:spLocks noChangeArrowheads="1"/>
          </p:cNvSpPr>
          <p:nvPr/>
        </p:nvSpPr>
        <p:spPr bwMode="auto">
          <a:xfrm>
            <a:off x="480060" y="5184140"/>
            <a:ext cx="3695700" cy="2044700"/>
          </a:xfrm>
          <a:prstGeom prst="rect">
            <a:avLst/>
          </a:prstGeom>
          <a:noFill/>
          <a:ln w="9525">
            <a:solidFill>
              <a:srgbClr val="FF6600"/>
            </a:solidFill>
            <a:miter lim="800000"/>
            <a:headEnd/>
            <a:tailEnd/>
          </a:ln>
          <a:effectLst/>
        </p:spPr>
        <p:txBody>
          <a:bodyPr wrap="none" lIns="91427" tIns="45713" rIns="91427" bIns="45713" anchor="ctr"/>
          <a:lstStyle/>
          <a:p>
            <a:pPr algn="ctr"/>
            <a:endParaRPr lang="en-US">
              <a:latin typeface="+mj-lt"/>
            </a:endParaRPr>
          </a:p>
        </p:txBody>
      </p:sp>
      <p:sp>
        <p:nvSpPr>
          <p:cNvPr id="21" name="Text Box 19"/>
          <p:cNvSpPr txBox="1">
            <a:spLocks noChangeArrowheads="1"/>
          </p:cNvSpPr>
          <p:nvPr/>
        </p:nvSpPr>
        <p:spPr bwMode="auto">
          <a:xfrm>
            <a:off x="494348" y="6960553"/>
            <a:ext cx="3670300" cy="304800"/>
          </a:xfrm>
          <a:prstGeom prst="rect">
            <a:avLst/>
          </a:prstGeom>
          <a:noFill/>
          <a:ln w="9525">
            <a:noFill/>
            <a:miter lim="800000"/>
            <a:headEnd/>
            <a:tailEnd/>
          </a:ln>
          <a:effectLst/>
        </p:spPr>
        <p:txBody>
          <a:bodyPr lIns="91427" tIns="45713" rIns="91427" bIns="45713">
            <a:spAutoFit/>
          </a:bodyPr>
          <a:lstStyle/>
          <a:p>
            <a:pPr algn="ctr"/>
            <a:r>
              <a:rPr lang="en-US" sz="1400" b="1" i="1">
                <a:latin typeface="+mj-lt"/>
              </a:rPr>
              <a:t>Exhibit 300 Data</a:t>
            </a:r>
          </a:p>
        </p:txBody>
      </p:sp>
      <p:sp>
        <p:nvSpPr>
          <p:cNvPr id="22" name="Rectangle 20"/>
          <p:cNvSpPr>
            <a:spLocks noChangeArrowheads="1"/>
          </p:cNvSpPr>
          <p:nvPr/>
        </p:nvSpPr>
        <p:spPr bwMode="auto">
          <a:xfrm>
            <a:off x="480060" y="1831340"/>
            <a:ext cx="3695700" cy="1905000"/>
          </a:xfrm>
          <a:prstGeom prst="rect">
            <a:avLst/>
          </a:prstGeom>
          <a:noFill/>
          <a:ln w="9525">
            <a:solidFill>
              <a:srgbClr val="008000"/>
            </a:solidFill>
            <a:miter lim="800000"/>
            <a:headEnd/>
            <a:tailEnd/>
          </a:ln>
          <a:effectLst/>
        </p:spPr>
        <p:txBody>
          <a:bodyPr wrap="none" anchor="ctr"/>
          <a:lstStyle/>
          <a:p>
            <a:endParaRPr lang="en-US">
              <a:latin typeface="+mj-lt"/>
            </a:endParaRPr>
          </a:p>
        </p:txBody>
      </p:sp>
      <p:sp>
        <p:nvSpPr>
          <p:cNvPr id="23" name="Text Box 21"/>
          <p:cNvSpPr txBox="1">
            <a:spLocks noChangeArrowheads="1"/>
          </p:cNvSpPr>
          <p:nvPr/>
        </p:nvSpPr>
        <p:spPr bwMode="auto">
          <a:xfrm>
            <a:off x="481648" y="1817053"/>
            <a:ext cx="3695700" cy="304800"/>
          </a:xfrm>
          <a:prstGeom prst="rect">
            <a:avLst/>
          </a:prstGeom>
          <a:noFill/>
          <a:ln w="9525">
            <a:noFill/>
            <a:miter lim="800000"/>
            <a:headEnd/>
            <a:tailEnd/>
          </a:ln>
          <a:effectLst/>
        </p:spPr>
        <p:txBody>
          <a:bodyPr lIns="91427" tIns="45713" rIns="91427" bIns="45713">
            <a:spAutoFit/>
          </a:bodyPr>
          <a:lstStyle/>
          <a:p>
            <a:pPr algn="ctr"/>
            <a:r>
              <a:rPr lang="en-US" sz="1400" b="1" i="1">
                <a:latin typeface="+mj-lt"/>
              </a:rPr>
              <a:t>Resource Data</a:t>
            </a:r>
          </a:p>
        </p:txBody>
      </p:sp>
      <p:sp>
        <p:nvSpPr>
          <p:cNvPr id="24" name="AutoShape 22"/>
          <p:cNvSpPr>
            <a:spLocks noChangeArrowheads="1"/>
          </p:cNvSpPr>
          <p:nvPr/>
        </p:nvSpPr>
        <p:spPr bwMode="auto">
          <a:xfrm>
            <a:off x="3462973" y="6071553"/>
            <a:ext cx="654050" cy="896937"/>
          </a:xfrm>
          <a:prstGeom prst="can">
            <a:avLst>
              <a:gd name="adj" fmla="val 34284"/>
            </a:avLst>
          </a:prstGeom>
          <a:solidFill>
            <a:srgbClr val="333399"/>
          </a:solidFill>
          <a:ln w="9525">
            <a:solidFill>
              <a:schemeClr val="tx1"/>
            </a:solidFill>
            <a:round/>
            <a:headEnd/>
            <a:tailEnd/>
          </a:ln>
          <a:effectLst/>
        </p:spPr>
        <p:txBody>
          <a:bodyPr wrap="none" lIns="91427" tIns="45713" rIns="91427" bIns="45713" anchor="ctr"/>
          <a:lstStyle/>
          <a:p>
            <a:pPr algn="ctr"/>
            <a:r>
              <a:rPr lang="en-US" sz="1600">
                <a:solidFill>
                  <a:schemeClr val="bg1"/>
                </a:solidFill>
                <a:latin typeface="+mj-lt"/>
              </a:rPr>
              <a:t>All</a:t>
            </a:r>
          </a:p>
          <a:p>
            <a:pPr algn="ctr"/>
            <a:r>
              <a:rPr lang="en-US" sz="1600">
                <a:solidFill>
                  <a:schemeClr val="bg1"/>
                </a:solidFill>
                <a:latin typeface="+mj-lt"/>
              </a:rPr>
              <a:t>Others</a:t>
            </a:r>
            <a:endParaRPr lang="en-US" sz="700">
              <a:solidFill>
                <a:schemeClr val="bg1"/>
              </a:solidFill>
              <a:latin typeface="+mj-lt"/>
            </a:endParaRPr>
          </a:p>
        </p:txBody>
      </p:sp>
      <p:sp>
        <p:nvSpPr>
          <p:cNvPr id="25" name="Line 23"/>
          <p:cNvSpPr>
            <a:spLocks noChangeShapeType="1"/>
          </p:cNvSpPr>
          <p:nvPr/>
        </p:nvSpPr>
        <p:spPr bwMode="auto">
          <a:xfrm flipH="1" flipV="1">
            <a:off x="3035935" y="4990465"/>
            <a:ext cx="733425" cy="1074738"/>
          </a:xfrm>
          <a:prstGeom prst="line">
            <a:avLst/>
          </a:prstGeom>
          <a:noFill/>
          <a:ln w="9525">
            <a:solidFill>
              <a:schemeClr val="tx1"/>
            </a:solidFill>
            <a:round/>
            <a:headEnd/>
            <a:tailEnd type="triangle" w="med" len="med"/>
          </a:ln>
          <a:effectLst/>
        </p:spPr>
        <p:txBody>
          <a:bodyPr/>
          <a:lstStyle/>
          <a:p>
            <a:endParaRPr lang="en-US">
              <a:latin typeface="+mj-lt"/>
            </a:endParaRPr>
          </a:p>
        </p:txBody>
      </p:sp>
      <p:sp>
        <p:nvSpPr>
          <p:cNvPr id="26" name="Line 24"/>
          <p:cNvSpPr>
            <a:spLocks noChangeShapeType="1"/>
          </p:cNvSpPr>
          <p:nvPr/>
        </p:nvSpPr>
        <p:spPr bwMode="auto">
          <a:xfrm flipV="1">
            <a:off x="2319973" y="5066665"/>
            <a:ext cx="196850" cy="1003300"/>
          </a:xfrm>
          <a:prstGeom prst="line">
            <a:avLst/>
          </a:prstGeom>
          <a:noFill/>
          <a:ln w="9525">
            <a:solidFill>
              <a:schemeClr val="tx1"/>
            </a:solidFill>
            <a:round/>
            <a:headEnd/>
            <a:tailEnd type="triangle" w="med" len="med"/>
          </a:ln>
          <a:effectLst/>
        </p:spPr>
        <p:txBody>
          <a:bodyPr/>
          <a:lstStyle/>
          <a:p>
            <a:endParaRPr lang="en-US">
              <a:latin typeface="+mj-lt"/>
            </a:endParaRPr>
          </a:p>
        </p:txBody>
      </p:sp>
      <p:sp>
        <p:nvSpPr>
          <p:cNvPr id="27" name="Oval 25"/>
          <p:cNvSpPr>
            <a:spLocks noChangeArrowheads="1"/>
          </p:cNvSpPr>
          <p:nvPr/>
        </p:nvSpPr>
        <p:spPr bwMode="auto">
          <a:xfrm>
            <a:off x="2124710" y="5307965"/>
            <a:ext cx="1558925" cy="484188"/>
          </a:xfrm>
          <a:prstGeom prst="ellipse">
            <a:avLst/>
          </a:prstGeom>
          <a:solidFill>
            <a:schemeClr val="bg1"/>
          </a:solidFill>
          <a:ln w="9525">
            <a:solidFill>
              <a:schemeClr val="tx1"/>
            </a:solidFill>
            <a:round/>
            <a:headEnd/>
            <a:tailEnd/>
          </a:ln>
          <a:effectLst/>
        </p:spPr>
        <p:txBody>
          <a:bodyPr wrap="none" lIns="91427" tIns="45713" rIns="91427" bIns="45713" anchor="ctr"/>
          <a:lstStyle/>
          <a:p>
            <a:pPr algn="ctr"/>
            <a:r>
              <a:rPr lang="en-US" sz="1200" dirty="0">
                <a:latin typeface="+mj-lt"/>
              </a:rPr>
              <a:t>Online Updates</a:t>
            </a:r>
            <a:r>
              <a:rPr lang="en-US" sz="1200" dirty="0" smtClean="0">
                <a:latin typeface="+mj-lt"/>
              </a:rPr>
              <a:t>*</a:t>
            </a:r>
            <a:endParaRPr lang="en-US" sz="1200" dirty="0">
              <a:latin typeface="+mj-lt"/>
            </a:endParaRPr>
          </a:p>
        </p:txBody>
      </p:sp>
      <p:sp>
        <p:nvSpPr>
          <p:cNvPr id="28" name="AutoShape 26"/>
          <p:cNvSpPr>
            <a:spLocks noChangeArrowheads="1"/>
          </p:cNvSpPr>
          <p:nvPr/>
        </p:nvSpPr>
        <p:spPr bwMode="auto">
          <a:xfrm>
            <a:off x="3386773" y="2147253"/>
            <a:ext cx="654050" cy="896937"/>
          </a:xfrm>
          <a:prstGeom prst="can">
            <a:avLst>
              <a:gd name="adj" fmla="val 34284"/>
            </a:avLst>
          </a:prstGeom>
          <a:solidFill>
            <a:srgbClr val="333399"/>
          </a:solidFill>
          <a:ln w="9525">
            <a:solidFill>
              <a:schemeClr val="tx1"/>
            </a:solidFill>
            <a:round/>
            <a:headEnd/>
            <a:tailEnd/>
          </a:ln>
          <a:effectLst/>
        </p:spPr>
        <p:txBody>
          <a:bodyPr wrap="none" lIns="91427" tIns="45713" rIns="91427" bIns="45713" anchor="ctr"/>
          <a:lstStyle/>
          <a:p>
            <a:pPr algn="ctr"/>
            <a:r>
              <a:rPr lang="en-US" sz="1600">
                <a:solidFill>
                  <a:schemeClr val="bg1"/>
                </a:solidFill>
                <a:latin typeface="+mj-lt"/>
              </a:rPr>
              <a:t>All</a:t>
            </a:r>
          </a:p>
          <a:p>
            <a:pPr algn="ctr"/>
            <a:r>
              <a:rPr lang="en-US" sz="1600">
                <a:solidFill>
                  <a:schemeClr val="bg1"/>
                </a:solidFill>
                <a:latin typeface="+mj-lt"/>
              </a:rPr>
              <a:t>Others</a:t>
            </a:r>
            <a:endParaRPr lang="en-US" sz="700">
              <a:solidFill>
                <a:schemeClr val="bg1"/>
              </a:solidFill>
              <a:latin typeface="+mj-lt"/>
            </a:endParaRPr>
          </a:p>
        </p:txBody>
      </p:sp>
      <p:sp>
        <p:nvSpPr>
          <p:cNvPr id="29" name="Line 27"/>
          <p:cNvSpPr>
            <a:spLocks noChangeShapeType="1"/>
          </p:cNvSpPr>
          <p:nvPr/>
        </p:nvSpPr>
        <p:spPr bwMode="auto">
          <a:xfrm flipH="1">
            <a:off x="3021648" y="3050540"/>
            <a:ext cx="684212" cy="885825"/>
          </a:xfrm>
          <a:prstGeom prst="line">
            <a:avLst/>
          </a:prstGeom>
          <a:noFill/>
          <a:ln w="9525">
            <a:solidFill>
              <a:schemeClr val="tx1"/>
            </a:solidFill>
            <a:round/>
            <a:headEnd/>
            <a:tailEnd type="triangle" w="med" len="med"/>
          </a:ln>
          <a:effectLst/>
        </p:spPr>
        <p:txBody>
          <a:bodyPr/>
          <a:lstStyle/>
          <a:p>
            <a:endParaRPr lang="en-US">
              <a:latin typeface="+mj-lt"/>
            </a:endParaRPr>
          </a:p>
        </p:txBody>
      </p:sp>
      <p:sp>
        <p:nvSpPr>
          <p:cNvPr id="30" name="Oval 28"/>
          <p:cNvSpPr>
            <a:spLocks noChangeArrowheads="1"/>
          </p:cNvSpPr>
          <p:nvPr/>
        </p:nvSpPr>
        <p:spPr bwMode="auto">
          <a:xfrm>
            <a:off x="2912110" y="3161665"/>
            <a:ext cx="1177925" cy="484188"/>
          </a:xfrm>
          <a:prstGeom prst="ellipse">
            <a:avLst/>
          </a:prstGeom>
          <a:solidFill>
            <a:schemeClr val="bg1"/>
          </a:solidFill>
          <a:ln w="9525">
            <a:solidFill>
              <a:schemeClr val="tx1"/>
            </a:solidFill>
            <a:round/>
            <a:headEnd/>
            <a:tailEnd/>
          </a:ln>
          <a:effectLst/>
        </p:spPr>
        <p:txBody>
          <a:bodyPr wrap="none" lIns="91427" tIns="45713" rIns="91427" bIns="45713" anchor="ctr"/>
          <a:lstStyle/>
          <a:p>
            <a:pPr algn="ctr"/>
            <a:r>
              <a:rPr lang="en-US" sz="1200">
                <a:latin typeface="+mj-lt"/>
              </a:rPr>
              <a:t>Online</a:t>
            </a:r>
          </a:p>
          <a:p>
            <a:pPr algn="ctr"/>
            <a:r>
              <a:rPr lang="en-US" sz="1200">
                <a:latin typeface="+mj-lt"/>
              </a:rPr>
              <a:t>Updates*</a:t>
            </a:r>
          </a:p>
        </p:txBody>
      </p:sp>
      <p:sp>
        <p:nvSpPr>
          <p:cNvPr id="31" name="Text Box 29"/>
          <p:cNvSpPr txBox="1">
            <a:spLocks noChangeArrowheads="1"/>
          </p:cNvSpPr>
          <p:nvPr/>
        </p:nvSpPr>
        <p:spPr bwMode="auto">
          <a:xfrm>
            <a:off x="3199448" y="4284028"/>
            <a:ext cx="981075" cy="457200"/>
          </a:xfrm>
          <a:prstGeom prst="rect">
            <a:avLst/>
          </a:prstGeom>
          <a:noFill/>
          <a:ln w="9525">
            <a:noFill/>
            <a:miter lim="800000"/>
            <a:headEnd/>
            <a:tailEnd/>
          </a:ln>
          <a:effectLst/>
        </p:spPr>
        <p:txBody>
          <a:bodyPr wrap="none" lIns="91427" tIns="45713" rIns="91427" bIns="45713">
            <a:spAutoFit/>
          </a:bodyPr>
          <a:lstStyle/>
          <a:p>
            <a:r>
              <a:rPr lang="en-US" sz="2400" b="1" i="1" dirty="0" err="1">
                <a:effectLst>
                  <a:outerShdw blurRad="38100" dist="38100" dir="2700000" algn="tl">
                    <a:srgbClr val="C0C0C0"/>
                  </a:outerShdw>
                </a:effectLst>
                <a:latin typeface="+mj-lt"/>
              </a:rPr>
              <a:t>SNaP</a:t>
            </a:r>
            <a:endParaRPr lang="en-US" sz="2400" b="1" i="1" dirty="0">
              <a:effectLst>
                <a:outerShdw blurRad="38100" dist="38100" dir="2700000" algn="tl">
                  <a:srgbClr val="C0C0C0"/>
                </a:outerShdw>
              </a:effectLst>
              <a:latin typeface="+mj-lt"/>
            </a:endParaRPr>
          </a:p>
        </p:txBody>
      </p:sp>
      <p:sp>
        <p:nvSpPr>
          <p:cNvPr id="32" name="Text Box 30"/>
          <p:cNvSpPr txBox="1">
            <a:spLocks noChangeArrowheads="1"/>
          </p:cNvSpPr>
          <p:nvPr/>
        </p:nvSpPr>
        <p:spPr bwMode="auto">
          <a:xfrm>
            <a:off x="472123" y="4057015"/>
            <a:ext cx="1577650" cy="1015649"/>
          </a:xfrm>
          <a:prstGeom prst="rect">
            <a:avLst/>
          </a:prstGeom>
          <a:noFill/>
          <a:ln w="9525">
            <a:noFill/>
            <a:miter lim="800000"/>
            <a:headEnd/>
            <a:tailEnd/>
          </a:ln>
          <a:effectLst/>
        </p:spPr>
        <p:txBody>
          <a:bodyPr wrap="none" lIns="91427" tIns="45713" rIns="91427" bIns="45713">
            <a:spAutoFit/>
          </a:bodyPr>
          <a:lstStyle/>
          <a:p>
            <a:pPr>
              <a:buFontTx/>
              <a:buChar char="•"/>
            </a:pPr>
            <a:r>
              <a:rPr lang="en-US" sz="1200" dirty="0">
                <a:latin typeface="+mj-lt"/>
              </a:rPr>
              <a:t> </a:t>
            </a:r>
            <a:r>
              <a:rPr lang="en-US" sz="1200" dirty="0" smtClean="0">
                <a:latin typeface="+mj-lt"/>
              </a:rPr>
              <a:t>CAPE </a:t>
            </a:r>
            <a:r>
              <a:rPr lang="en-US" sz="1200" dirty="0">
                <a:latin typeface="+mj-lt"/>
              </a:rPr>
              <a:t>Owned </a:t>
            </a:r>
          </a:p>
          <a:p>
            <a:pPr>
              <a:buFontTx/>
              <a:buChar char="•"/>
            </a:pPr>
            <a:r>
              <a:rPr lang="en-US" sz="1200" dirty="0">
                <a:latin typeface="+mj-lt"/>
              </a:rPr>
              <a:t> Web Based</a:t>
            </a:r>
          </a:p>
          <a:p>
            <a:pPr>
              <a:buFontTx/>
              <a:buChar char="•"/>
            </a:pPr>
            <a:r>
              <a:rPr lang="en-US" sz="1200" dirty="0">
                <a:latin typeface="+mj-lt"/>
              </a:rPr>
              <a:t> CAC Enabled</a:t>
            </a:r>
          </a:p>
          <a:p>
            <a:pPr>
              <a:buFontTx/>
              <a:buChar char="•"/>
            </a:pPr>
            <a:r>
              <a:rPr lang="en-US" sz="1200" dirty="0">
                <a:latin typeface="+mj-lt"/>
              </a:rPr>
              <a:t> Integrated w/</a:t>
            </a:r>
          </a:p>
          <a:p>
            <a:r>
              <a:rPr lang="en-US" sz="1200" dirty="0" smtClean="0">
                <a:latin typeface="+mj-lt"/>
              </a:rPr>
              <a:t>CAPE </a:t>
            </a:r>
            <a:r>
              <a:rPr lang="en-US" sz="1200" dirty="0">
                <a:latin typeface="+mj-lt"/>
              </a:rPr>
              <a:t>&amp; </a:t>
            </a:r>
            <a:r>
              <a:rPr lang="en-US" sz="1200" dirty="0" err="1">
                <a:latin typeface="+mj-lt"/>
              </a:rPr>
              <a:t>Compt</a:t>
            </a:r>
            <a:r>
              <a:rPr lang="en-US" sz="1200" dirty="0">
                <a:latin typeface="+mj-lt"/>
              </a:rPr>
              <a:t> DBs</a:t>
            </a:r>
          </a:p>
        </p:txBody>
      </p:sp>
      <p:sp>
        <p:nvSpPr>
          <p:cNvPr id="33" name="Text Box 33"/>
          <p:cNvSpPr txBox="1">
            <a:spLocks noChangeArrowheads="1"/>
          </p:cNvSpPr>
          <p:nvPr/>
        </p:nvSpPr>
        <p:spPr bwMode="auto">
          <a:xfrm>
            <a:off x="438785" y="7185978"/>
            <a:ext cx="2986088" cy="274637"/>
          </a:xfrm>
          <a:prstGeom prst="rect">
            <a:avLst/>
          </a:prstGeom>
          <a:noFill/>
          <a:ln w="9525">
            <a:noFill/>
            <a:miter lim="800000"/>
            <a:headEnd/>
            <a:tailEnd/>
          </a:ln>
          <a:effectLst/>
        </p:spPr>
        <p:txBody>
          <a:bodyPr wrap="none" lIns="91427" tIns="45713" rIns="91427" bIns="45713">
            <a:spAutoFit/>
          </a:bodyPr>
          <a:lstStyle/>
          <a:p>
            <a:r>
              <a:rPr lang="en-US" sz="1200">
                <a:latin typeface="+mj-lt"/>
              </a:rPr>
              <a:t>*Online updates are available to all users.</a:t>
            </a:r>
          </a:p>
        </p:txBody>
      </p:sp>
      <p:sp>
        <p:nvSpPr>
          <p:cNvPr id="37" name="Text Box 32"/>
          <p:cNvSpPr txBox="1">
            <a:spLocks noChangeArrowheads="1"/>
          </p:cNvSpPr>
          <p:nvPr/>
        </p:nvSpPr>
        <p:spPr bwMode="auto">
          <a:xfrm>
            <a:off x="4343400" y="1740535"/>
            <a:ext cx="5501640" cy="400110"/>
          </a:xfrm>
          <a:prstGeom prst="rect">
            <a:avLst/>
          </a:prstGeom>
          <a:solidFill>
            <a:schemeClr val="bg1"/>
          </a:solidFill>
          <a:ln w="25400">
            <a:noFill/>
            <a:miter lim="800000"/>
            <a:headEnd/>
            <a:tailEnd type="none" w="lg" len="lg"/>
          </a:ln>
          <a:effectLst/>
        </p:spPr>
        <p:txBody>
          <a:bodyPr wrap="square">
            <a:spAutoFit/>
          </a:bodyPr>
          <a:lstStyle/>
          <a:p>
            <a:r>
              <a:rPr lang="en-US" sz="2000" b="1" dirty="0" smtClean="0">
                <a:solidFill>
                  <a:srgbClr val="000066"/>
                </a:solidFill>
                <a:effectLst>
                  <a:outerShdw blurRad="38100" dist="38100" dir="2700000" algn="tl">
                    <a:srgbClr val="C0C0C0"/>
                  </a:outerShdw>
                </a:effectLst>
                <a:latin typeface="+mj-lt"/>
              </a:rPr>
              <a:t>OMB/Congressional Budget </a:t>
            </a:r>
            <a:r>
              <a:rPr lang="en-US" sz="2000" b="1" dirty="0">
                <a:solidFill>
                  <a:srgbClr val="000066"/>
                </a:solidFill>
                <a:effectLst>
                  <a:outerShdw blurRad="38100" dist="38100" dir="2700000" algn="tl">
                    <a:srgbClr val="C0C0C0"/>
                  </a:outerShdw>
                </a:effectLst>
                <a:latin typeface="+mj-lt"/>
              </a:rPr>
              <a:t>Submissions</a:t>
            </a:r>
          </a:p>
        </p:txBody>
      </p:sp>
      <p:sp>
        <p:nvSpPr>
          <p:cNvPr id="38" name="Text Box 34"/>
          <p:cNvSpPr txBox="1">
            <a:spLocks noChangeArrowheads="1"/>
          </p:cNvSpPr>
          <p:nvPr/>
        </p:nvSpPr>
        <p:spPr bwMode="auto">
          <a:xfrm>
            <a:off x="6594195" y="2189852"/>
            <a:ext cx="3347391" cy="2062103"/>
          </a:xfrm>
          <a:prstGeom prst="rect">
            <a:avLst/>
          </a:prstGeom>
          <a:solidFill>
            <a:schemeClr val="bg1"/>
          </a:solidFill>
          <a:ln w="25400">
            <a:noFill/>
            <a:miter lim="800000"/>
            <a:headEnd/>
            <a:tailEnd type="none" w="lg" len="lg"/>
          </a:ln>
          <a:effectLst/>
        </p:spPr>
        <p:txBody>
          <a:bodyPr wrap="none">
            <a:spAutoFit/>
          </a:bodyPr>
          <a:lstStyle/>
          <a:p>
            <a:pPr algn="l">
              <a:buFontTx/>
              <a:buChar char="•"/>
            </a:pPr>
            <a:r>
              <a:rPr lang="en-US" sz="1600" dirty="0">
                <a:solidFill>
                  <a:srgbClr val="000066"/>
                </a:solidFill>
                <a:latin typeface="+mj-lt"/>
              </a:rPr>
              <a:t> IT Budget Overview</a:t>
            </a:r>
          </a:p>
          <a:p>
            <a:pPr algn="l">
              <a:buFontTx/>
              <a:buChar char="•"/>
            </a:pPr>
            <a:r>
              <a:rPr lang="en-US" sz="1600" dirty="0">
                <a:solidFill>
                  <a:srgbClr val="000066"/>
                </a:solidFill>
                <a:latin typeface="+mj-lt"/>
              </a:rPr>
              <a:t> Exhibit 53</a:t>
            </a:r>
          </a:p>
          <a:p>
            <a:pPr algn="l">
              <a:buFontTx/>
              <a:buChar char="•"/>
            </a:pPr>
            <a:r>
              <a:rPr lang="en-US" sz="1600" dirty="0">
                <a:solidFill>
                  <a:srgbClr val="000066"/>
                </a:solidFill>
                <a:latin typeface="+mj-lt"/>
              </a:rPr>
              <a:t> Resource Summary (IT-1)</a:t>
            </a:r>
          </a:p>
          <a:p>
            <a:pPr algn="l">
              <a:buFontTx/>
              <a:buChar char="•"/>
            </a:pPr>
            <a:r>
              <a:rPr lang="en-US" sz="1600" dirty="0">
                <a:solidFill>
                  <a:srgbClr val="000066"/>
                </a:solidFill>
                <a:latin typeface="+mj-lt"/>
              </a:rPr>
              <a:t> Section 351 Report</a:t>
            </a:r>
          </a:p>
          <a:p>
            <a:pPr algn="l">
              <a:buFontTx/>
              <a:buChar char="•"/>
            </a:pPr>
            <a:r>
              <a:rPr lang="en-US" sz="1600" dirty="0">
                <a:solidFill>
                  <a:srgbClr val="000066"/>
                </a:solidFill>
                <a:latin typeface="+mj-lt"/>
              </a:rPr>
              <a:t> Section 332 Report</a:t>
            </a:r>
          </a:p>
          <a:p>
            <a:pPr algn="l">
              <a:buFontTx/>
              <a:buChar char="•"/>
            </a:pPr>
            <a:r>
              <a:rPr lang="en-US" sz="1600" dirty="0">
                <a:solidFill>
                  <a:srgbClr val="000066"/>
                </a:solidFill>
                <a:latin typeface="+mj-lt"/>
              </a:rPr>
              <a:t> Capital Investment Reports</a:t>
            </a:r>
          </a:p>
          <a:p>
            <a:pPr algn="l">
              <a:buFontTx/>
              <a:buChar char="•"/>
            </a:pPr>
            <a:r>
              <a:rPr lang="en-US" sz="1600" dirty="0">
                <a:solidFill>
                  <a:srgbClr val="000066"/>
                </a:solidFill>
                <a:latin typeface="+mj-lt"/>
              </a:rPr>
              <a:t> Selected Capital Investment </a:t>
            </a:r>
            <a:r>
              <a:rPr lang="en-US" sz="1600" dirty="0" err="1">
                <a:solidFill>
                  <a:srgbClr val="000066"/>
                </a:solidFill>
                <a:latin typeface="+mj-lt"/>
              </a:rPr>
              <a:t>Rpts</a:t>
            </a:r>
            <a:endParaRPr lang="en-US" sz="1600" dirty="0">
              <a:solidFill>
                <a:srgbClr val="000066"/>
              </a:solidFill>
              <a:latin typeface="+mj-lt"/>
            </a:endParaRPr>
          </a:p>
          <a:p>
            <a:pPr algn="l">
              <a:buFontTx/>
              <a:buChar char="•"/>
            </a:pPr>
            <a:r>
              <a:rPr lang="en-US" sz="1600" dirty="0">
                <a:solidFill>
                  <a:srgbClr val="000066"/>
                </a:solidFill>
                <a:latin typeface="+mj-lt"/>
              </a:rPr>
              <a:t> </a:t>
            </a:r>
            <a:r>
              <a:rPr lang="en-US" sz="1600" b="1" dirty="0">
                <a:solidFill>
                  <a:srgbClr val="FF0000"/>
                </a:solidFill>
                <a:latin typeface="+mj-lt"/>
              </a:rPr>
              <a:t>Statements of Compliance</a:t>
            </a:r>
          </a:p>
        </p:txBody>
      </p:sp>
      <p:pic>
        <p:nvPicPr>
          <p:cNvPr id="39" name="Picture 2"/>
          <p:cNvPicPr>
            <a:picLocks noGrp="1" noChangeAspect="1" noChangeArrowheads="1"/>
          </p:cNvPicPr>
          <p:nvPr>
            <p:ph idx="1"/>
          </p:nvPr>
        </p:nvPicPr>
        <p:blipFill>
          <a:blip r:embed="rId3" cstate="print"/>
          <a:srcRect l="3191" t="13361" r="5033" b="17417"/>
          <a:stretch>
            <a:fillRect/>
          </a:stretch>
        </p:blipFill>
        <p:spPr bwMode="auto">
          <a:xfrm>
            <a:off x="4383340" y="5376833"/>
            <a:ext cx="1893716" cy="1071263"/>
          </a:xfrm>
          <a:prstGeom prst="rect">
            <a:avLst/>
          </a:prstGeom>
          <a:noFill/>
          <a:ln w="9525">
            <a:noFill/>
            <a:miter lim="800000"/>
            <a:headEnd/>
            <a:tailEnd/>
          </a:ln>
        </p:spPr>
      </p:pic>
      <p:pic>
        <p:nvPicPr>
          <p:cNvPr id="52226" name="Picture 2"/>
          <p:cNvPicPr>
            <a:picLocks noChangeAspect="1" noChangeArrowheads="1"/>
          </p:cNvPicPr>
          <p:nvPr/>
        </p:nvPicPr>
        <p:blipFill>
          <a:blip r:embed="rId4" cstate="print"/>
          <a:srcRect/>
          <a:stretch>
            <a:fillRect/>
          </a:stretch>
        </p:blipFill>
        <p:spPr bwMode="auto">
          <a:xfrm>
            <a:off x="4812030" y="2275523"/>
            <a:ext cx="1494507" cy="1473517"/>
          </a:xfrm>
          <a:prstGeom prst="rect">
            <a:avLst/>
          </a:prstGeom>
          <a:noFill/>
          <a:ln w="9525">
            <a:noFill/>
            <a:miter lim="800000"/>
            <a:headEnd/>
            <a:tailEnd/>
          </a:ln>
        </p:spPr>
      </p:pic>
      <p:sp>
        <p:nvSpPr>
          <p:cNvPr id="41" name="Text Box 32"/>
          <p:cNvSpPr txBox="1">
            <a:spLocks noChangeArrowheads="1"/>
          </p:cNvSpPr>
          <p:nvPr/>
        </p:nvSpPr>
        <p:spPr bwMode="auto">
          <a:xfrm>
            <a:off x="4236720" y="4450047"/>
            <a:ext cx="5821680" cy="400110"/>
          </a:xfrm>
          <a:prstGeom prst="rect">
            <a:avLst/>
          </a:prstGeom>
          <a:solidFill>
            <a:schemeClr val="bg1"/>
          </a:solidFill>
          <a:ln w="25400">
            <a:noFill/>
            <a:miter lim="800000"/>
            <a:headEnd/>
            <a:tailEnd type="none" w="lg" len="lg"/>
          </a:ln>
          <a:effectLst/>
        </p:spPr>
        <p:txBody>
          <a:bodyPr wrap="square">
            <a:spAutoFit/>
          </a:bodyPr>
          <a:lstStyle/>
          <a:p>
            <a:pPr algn="ctr"/>
            <a:r>
              <a:rPr lang="en-US" sz="2000" b="1" dirty="0" smtClean="0">
                <a:solidFill>
                  <a:srgbClr val="000066"/>
                </a:solidFill>
                <a:effectLst>
                  <a:outerShdw blurRad="38100" dist="38100" dir="2700000" algn="tl">
                    <a:srgbClr val="C0C0C0"/>
                  </a:outerShdw>
                </a:effectLst>
                <a:latin typeface="+mj-lt"/>
              </a:rPr>
              <a:t>OMB IT Investment Performance Reporting</a:t>
            </a:r>
            <a:endParaRPr lang="en-US" sz="2000" b="1" dirty="0">
              <a:solidFill>
                <a:srgbClr val="000066"/>
              </a:solidFill>
              <a:effectLst>
                <a:outerShdw blurRad="38100" dist="38100" dir="2700000" algn="tl">
                  <a:srgbClr val="C0C0C0"/>
                </a:outerShdw>
              </a:effectLst>
              <a:latin typeface="+mj-lt"/>
            </a:endParaRPr>
          </a:p>
        </p:txBody>
      </p:sp>
      <p:sp>
        <p:nvSpPr>
          <p:cNvPr id="42" name="Right Arrow 41"/>
          <p:cNvSpPr/>
          <p:nvPr/>
        </p:nvSpPr>
        <p:spPr>
          <a:xfrm rot="19468838">
            <a:off x="4213601" y="3886113"/>
            <a:ext cx="918717" cy="54864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Right Arrow 42"/>
          <p:cNvSpPr/>
          <p:nvPr/>
        </p:nvSpPr>
        <p:spPr>
          <a:xfrm rot="3486060">
            <a:off x="4079748" y="4677432"/>
            <a:ext cx="794146" cy="54864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Text Box 34"/>
          <p:cNvSpPr txBox="1">
            <a:spLocks noChangeArrowheads="1"/>
          </p:cNvSpPr>
          <p:nvPr/>
        </p:nvSpPr>
        <p:spPr bwMode="auto">
          <a:xfrm>
            <a:off x="6621567" y="5259399"/>
            <a:ext cx="3253953" cy="1815882"/>
          </a:xfrm>
          <a:prstGeom prst="rect">
            <a:avLst/>
          </a:prstGeom>
          <a:solidFill>
            <a:schemeClr val="bg1"/>
          </a:solidFill>
          <a:ln w="25400">
            <a:noFill/>
            <a:miter lim="800000"/>
            <a:headEnd/>
            <a:tailEnd type="none" w="lg" len="lg"/>
          </a:ln>
          <a:effectLst/>
        </p:spPr>
        <p:txBody>
          <a:bodyPr wrap="square">
            <a:spAutoFit/>
          </a:bodyPr>
          <a:lstStyle/>
          <a:p>
            <a:pPr algn="l">
              <a:buFontTx/>
              <a:buChar char="•"/>
            </a:pPr>
            <a:r>
              <a:rPr lang="en-US" sz="1600" dirty="0">
                <a:solidFill>
                  <a:srgbClr val="000066"/>
                </a:solidFill>
                <a:latin typeface="+mj-lt"/>
              </a:rPr>
              <a:t> </a:t>
            </a:r>
            <a:r>
              <a:rPr lang="en-US" sz="1600" dirty="0" smtClean="0">
                <a:solidFill>
                  <a:srgbClr val="000066"/>
                </a:solidFill>
                <a:latin typeface="+mj-lt"/>
              </a:rPr>
              <a:t>Monthly updates to the IT</a:t>
            </a:r>
          </a:p>
          <a:p>
            <a:pPr algn="l"/>
            <a:r>
              <a:rPr lang="en-US" sz="1600" dirty="0" smtClean="0">
                <a:solidFill>
                  <a:srgbClr val="000066"/>
                </a:solidFill>
                <a:latin typeface="+mj-lt"/>
              </a:rPr>
              <a:t>  Dashboard</a:t>
            </a:r>
          </a:p>
          <a:p>
            <a:pPr marL="284163" lvl="1">
              <a:buFontTx/>
              <a:buChar char="•"/>
            </a:pPr>
            <a:r>
              <a:rPr lang="en-US" sz="1600" dirty="0" smtClean="0">
                <a:solidFill>
                  <a:srgbClr val="000066"/>
                </a:solidFill>
                <a:latin typeface="+mj-lt"/>
              </a:rPr>
              <a:t> Cost Reporting</a:t>
            </a:r>
          </a:p>
          <a:p>
            <a:pPr marL="284163" lvl="1">
              <a:buFontTx/>
              <a:buChar char="•"/>
            </a:pPr>
            <a:r>
              <a:rPr lang="en-US" sz="1600" dirty="0" smtClean="0">
                <a:solidFill>
                  <a:srgbClr val="000066"/>
                </a:solidFill>
                <a:latin typeface="+mj-lt"/>
              </a:rPr>
              <a:t> Schedule Reporting</a:t>
            </a:r>
          </a:p>
          <a:p>
            <a:pPr marL="284163" lvl="1">
              <a:buFontTx/>
              <a:buChar char="•"/>
            </a:pPr>
            <a:r>
              <a:rPr lang="en-US" sz="1600" dirty="0" smtClean="0">
                <a:solidFill>
                  <a:srgbClr val="000066"/>
                </a:solidFill>
                <a:latin typeface="+mj-lt"/>
              </a:rPr>
              <a:t> </a:t>
            </a:r>
            <a:r>
              <a:rPr lang="en-US" sz="1600" dirty="0" err="1" smtClean="0">
                <a:solidFill>
                  <a:srgbClr val="000066"/>
                </a:solidFill>
                <a:latin typeface="+mj-lt"/>
              </a:rPr>
              <a:t>DoD</a:t>
            </a:r>
            <a:r>
              <a:rPr lang="en-US" sz="1600" dirty="0" smtClean="0">
                <a:solidFill>
                  <a:srgbClr val="000066"/>
                </a:solidFill>
                <a:latin typeface="+mj-lt"/>
              </a:rPr>
              <a:t> CIO Assessments</a:t>
            </a:r>
          </a:p>
          <a:p>
            <a:pPr algn="l">
              <a:buFontTx/>
              <a:buChar char="•"/>
            </a:pPr>
            <a:r>
              <a:rPr lang="en-US" sz="1600" dirty="0" smtClean="0">
                <a:solidFill>
                  <a:srgbClr val="000066"/>
                </a:solidFill>
                <a:latin typeface="+mj-lt"/>
              </a:rPr>
              <a:t> </a:t>
            </a:r>
            <a:r>
              <a:rPr lang="en-US" sz="1600" dirty="0" err="1" smtClean="0">
                <a:solidFill>
                  <a:srgbClr val="000066"/>
                </a:solidFill>
                <a:latin typeface="+mj-lt"/>
              </a:rPr>
              <a:t>TechStats</a:t>
            </a:r>
            <a:r>
              <a:rPr lang="en-US" sz="1600" dirty="0" smtClean="0">
                <a:solidFill>
                  <a:srgbClr val="000066"/>
                </a:solidFill>
                <a:latin typeface="+mj-lt"/>
              </a:rPr>
              <a:t> </a:t>
            </a:r>
            <a:r>
              <a:rPr lang="en-US" sz="1600" i="1" dirty="0" smtClean="0">
                <a:solidFill>
                  <a:srgbClr val="000066"/>
                </a:solidFill>
                <a:latin typeface="+mj-lt"/>
              </a:rPr>
              <a:t>(based on performance)</a:t>
            </a:r>
            <a:endParaRPr lang="en-US" sz="1600" i="1" dirty="0">
              <a:solidFill>
                <a:srgbClr val="000066"/>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Compliance (SOC)</a:t>
            </a:r>
            <a:endParaRPr lang="en-US" dirty="0"/>
          </a:p>
        </p:txBody>
      </p:sp>
      <p:sp>
        <p:nvSpPr>
          <p:cNvPr id="3" name="Content Placeholder 2"/>
          <p:cNvSpPr>
            <a:spLocks noGrp="1"/>
          </p:cNvSpPr>
          <p:nvPr>
            <p:ph idx="1"/>
          </p:nvPr>
        </p:nvSpPr>
        <p:spPr/>
        <p:txBody>
          <a:bodyPr/>
          <a:lstStyle/>
          <a:p>
            <a:pPr>
              <a:spcBef>
                <a:spcPts val="0"/>
              </a:spcBef>
            </a:pPr>
            <a:r>
              <a:rPr lang="en-US" sz="2800" dirty="0" smtClean="0"/>
              <a:t>DoD FMR, Vol. 2B, Chapter 18, </a:t>
            </a:r>
            <a:r>
              <a:rPr lang="en-US" sz="2800" dirty="0" err="1" smtClean="0"/>
              <a:t>para</a:t>
            </a:r>
            <a:r>
              <a:rPr lang="en-US" sz="2800" dirty="0" smtClean="0"/>
              <a:t>. 180102G</a:t>
            </a:r>
          </a:p>
          <a:p>
            <a:pPr lvl="1">
              <a:spcBef>
                <a:spcPts val="0"/>
              </a:spcBef>
            </a:pPr>
            <a:r>
              <a:rPr lang="en-US" sz="2400" dirty="0" smtClean="0"/>
              <a:t>CIO &amp; Comptroller/CFO sign a joint memo</a:t>
            </a:r>
          </a:p>
          <a:p>
            <a:pPr lvl="2">
              <a:spcBef>
                <a:spcPts val="0"/>
              </a:spcBef>
            </a:pPr>
            <a:r>
              <a:rPr lang="en-US" sz="2000" dirty="0" smtClean="0"/>
              <a:t>Submissions are complete</a:t>
            </a:r>
          </a:p>
          <a:p>
            <a:pPr lvl="2">
              <a:spcBef>
                <a:spcPts val="0"/>
              </a:spcBef>
            </a:pPr>
            <a:r>
              <a:rPr lang="en-US" sz="2000" dirty="0" smtClean="0"/>
              <a:t>Accurately aligned with primary budget, program and/or acquisition materials</a:t>
            </a:r>
          </a:p>
          <a:p>
            <a:pPr lvl="2">
              <a:spcBef>
                <a:spcPts val="0"/>
              </a:spcBef>
            </a:pPr>
            <a:r>
              <a:rPr lang="en-US" sz="2000" dirty="0" smtClean="0"/>
              <a:t>Consistent with Public Law</a:t>
            </a:r>
          </a:p>
          <a:p>
            <a:pPr lvl="1">
              <a:spcBef>
                <a:spcPts val="0"/>
              </a:spcBef>
            </a:pPr>
            <a:r>
              <a:rPr lang="en-US" sz="2400" dirty="0" smtClean="0"/>
              <a:t>Due February 14 (or the following business day) of each year for the final submission for the PB submission</a:t>
            </a:r>
          </a:p>
          <a:p>
            <a:pPr>
              <a:spcBef>
                <a:spcPts val="0"/>
              </a:spcBef>
            </a:pPr>
            <a:r>
              <a:rPr lang="en-US" sz="2800" dirty="0" smtClean="0"/>
              <a:t>DoD IG requirement </a:t>
            </a:r>
          </a:p>
          <a:p>
            <a:pPr>
              <a:spcBef>
                <a:spcPts val="0"/>
              </a:spcBef>
            </a:pPr>
            <a:r>
              <a:rPr lang="en-US" sz="2800" dirty="0" smtClean="0"/>
              <a:t>Timeliness</a:t>
            </a:r>
          </a:p>
          <a:p>
            <a:pPr lvl="1">
              <a:spcBef>
                <a:spcPts val="0"/>
              </a:spcBef>
            </a:pPr>
            <a:r>
              <a:rPr lang="en-US" sz="2400" dirty="0" smtClean="0"/>
              <a:t>On-Time		21 (64%)</a:t>
            </a:r>
          </a:p>
          <a:p>
            <a:pPr lvl="1">
              <a:spcBef>
                <a:spcPts val="0"/>
              </a:spcBef>
            </a:pPr>
            <a:r>
              <a:rPr lang="en-US" sz="2400" dirty="0" smtClean="0"/>
              <a:t>Late &lt;10 Days	  7 (21%)</a:t>
            </a:r>
          </a:p>
          <a:p>
            <a:pPr lvl="1">
              <a:spcBef>
                <a:spcPts val="0"/>
              </a:spcBef>
            </a:pPr>
            <a:r>
              <a:rPr lang="en-US" sz="2400" dirty="0" smtClean="0"/>
              <a:t>Late &gt;10 Days	  2 (  6%)</a:t>
            </a:r>
          </a:p>
          <a:p>
            <a:pPr lvl="1">
              <a:spcBef>
                <a:spcPts val="0"/>
              </a:spcBef>
            </a:pPr>
            <a:r>
              <a:rPr lang="en-US" sz="2400" dirty="0" smtClean="0"/>
              <a:t>Not Received	  3 (  9%)	</a:t>
            </a:r>
          </a:p>
          <a:p>
            <a:pPr lvl="1"/>
            <a:endParaRPr lang="en-US" sz="2400" dirty="0"/>
          </a:p>
        </p:txBody>
      </p:sp>
      <p:sp>
        <p:nvSpPr>
          <p:cNvPr id="4" name="Slide Number Placeholder 3"/>
          <p:cNvSpPr>
            <a:spLocks noGrp="1"/>
          </p:cNvSpPr>
          <p:nvPr>
            <p:ph type="sldNum" sz="quarter" idx="12"/>
          </p:nvPr>
        </p:nvSpPr>
        <p:spPr>
          <a:xfrm>
            <a:off x="7640635" y="7273534"/>
            <a:ext cx="2346325" cy="254000"/>
          </a:xfrm>
        </p:spPr>
        <p:txBody>
          <a:bodyPr/>
          <a:lstStyle/>
          <a:p>
            <a:pPr>
              <a:defRPr/>
            </a:pPr>
            <a:fld id="{BBA98048-AD37-4A43-9EE7-0E03A26E0756}"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bwMode="auto">
          <a:xfrm>
            <a:off x="7993218" y="7235607"/>
            <a:ext cx="1923339" cy="284546"/>
          </a:xfrm>
          <a:noFill/>
          <a:ln>
            <a:miter lim="800000"/>
            <a:headEnd/>
            <a:tailEnd/>
          </a:ln>
        </p:spPr>
        <p:txBody>
          <a:bodyPr vert="horz" wrap="square" numCol="1" anchor="t" anchorCtr="0" compatLnSpc="1">
            <a:prstTxWarp prst="textNoShape">
              <a:avLst/>
            </a:prstTxWarp>
          </a:bodyPr>
          <a:lstStyle/>
          <a:p>
            <a:pPr defTabSz="1017588" fontAlgn="base">
              <a:spcBef>
                <a:spcPct val="0"/>
              </a:spcBef>
              <a:spcAft>
                <a:spcPct val="0"/>
              </a:spcAft>
            </a:pPr>
            <a:fld id="{64D4C756-1C78-46B1-AA68-1B1A094AEE00}" type="slidenum">
              <a:rPr lang="en-US" smtClean="0">
                <a:cs typeface="Arial" charset="0"/>
              </a:rPr>
              <a:pPr defTabSz="1017588" fontAlgn="base">
                <a:spcBef>
                  <a:spcPct val="0"/>
                </a:spcBef>
                <a:spcAft>
                  <a:spcPct val="0"/>
                </a:spcAft>
              </a:pPr>
              <a:t>13</a:t>
            </a:fld>
            <a:endParaRPr lang="en-US" dirty="0" smtClean="0">
              <a:cs typeface="Arial" charset="0"/>
            </a:endParaRPr>
          </a:p>
        </p:txBody>
      </p:sp>
      <p:sp>
        <p:nvSpPr>
          <p:cNvPr id="17411" name="Rectangle 2"/>
          <p:cNvSpPr>
            <a:spLocks noGrp="1" noChangeArrowheads="1"/>
          </p:cNvSpPr>
          <p:nvPr>
            <p:ph type="title"/>
          </p:nvPr>
        </p:nvSpPr>
        <p:spPr>
          <a:xfrm>
            <a:off x="1257300" y="457200"/>
            <a:ext cx="7581900" cy="863600"/>
          </a:xfrm>
        </p:spPr>
        <p:txBody>
          <a:bodyPr/>
          <a:lstStyle/>
          <a:p>
            <a:pPr eaLnBrk="1" hangingPunct="1"/>
            <a:r>
              <a:rPr lang="en-US" dirty="0" smtClean="0"/>
              <a:t>The Schedule Simplified</a:t>
            </a:r>
          </a:p>
        </p:txBody>
      </p:sp>
      <p:sp>
        <p:nvSpPr>
          <p:cNvPr id="17412" name="Rectangle 3"/>
          <p:cNvSpPr>
            <a:spLocks noGrp="1" noChangeArrowheads="1"/>
          </p:cNvSpPr>
          <p:nvPr>
            <p:ph type="body" idx="1"/>
          </p:nvPr>
        </p:nvSpPr>
        <p:spPr>
          <a:xfrm>
            <a:off x="903893" y="1820910"/>
            <a:ext cx="8807665" cy="4953000"/>
          </a:xfrm>
        </p:spPr>
        <p:txBody>
          <a:bodyPr/>
          <a:lstStyle/>
          <a:p>
            <a:pPr eaLnBrk="1" hangingPunct="1">
              <a:lnSpc>
                <a:spcPct val="80000"/>
              </a:lnSpc>
              <a:buFont typeface="Arial" charset="0"/>
              <a:buChar char="•"/>
            </a:pPr>
            <a:r>
              <a:rPr lang="en-US" sz="2400" dirty="0" smtClean="0"/>
              <a:t>July		A-11 establishes OMB requirements</a:t>
            </a:r>
          </a:p>
          <a:p>
            <a:pPr eaLnBrk="1" hangingPunct="1">
              <a:lnSpc>
                <a:spcPct val="80000"/>
              </a:lnSpc>
              <a:buFont typeface="Arial" charset="0"/>
              <a:buNone/>
            </a:pPr>
            <a:endParaRPr lang="en-US" sz="2400" dirty="0" smtClean="0"/>
          </a:p>
          <a:p>
            <a:pPr eaLnBrk="1" hangingPunct="1">
              <a:lnSpc>
                <a:spcPct val="80000"/>
              </a:lnSpc>
              <a:buFont typeface="Arial" charset="0"/>
              <a:buChar char="•"/>
            </a:pPr>
            <a:r>
              <a:rPr lang="en-US" sz="2400" dirty="0" smtClean="0"/>
              <a:t>July-Sep	MILDEPS/Agencies generate and collect data</a:t>
            </a:r>
          </a:p>
          <a:p>
            <a:pPr eaLnBrk="1" hangingPunct="1">
              <a:lnSpc>
                <a:spcPct val="80000"/>
              </a:lnSpc>
              <a:buFont typeface="Arial" charset="0"/>
              <a:buNone/>
            </a:pPr>
            <a:endParaRPr lang="en-US" sz="2400" dirty="0" smtClean="0"/>
          </a:p>
          <a:p>
            <a:pPr eaLnBrk="1" hangingPunct="1">
              <a:lnSpc>
                <a:spcPct val="80000"/>
              </a:lnSpc>
              <a:buFont typeface="Arial" charset="0"/>
              <a:buChar char="•"/>
            </a:pPr>
            <a:r>
              <a:rPr lang="en-US" sz="2400" dirty="0" smtClean="0"/>
              <a:t>Sep		BES submit to OMB</a:t>
            </a:r>
          </a:p>
          <a:p>
            <a:pPr eaLnBrk="1" hangingPunct="1">
              <a:lnSpc>
                <a:spcPct val="80000"/>
              </a:lnSpc>
              <a:buFont typeface="Arial" charset="0"/>
              <a:buNone/>
            </a:pPr>
            <a:endParaRPr lang="en-US" sz="2400" dirty="0" smtClean="0"/>
          </a:p>
          <a:p>
            <a:pPr eaLnBrk="1" hangingPunct="1">
              <a:lnSpc>
                <a:spcPct val="80000"/>
              </a:lnSpc>
              <a:buFont typeface="Arial" charset="0"/>
              <a:buChar char="•"/>
            </a:pPr>
            <a:r>
              <a:rPr lang="en-US" sz="2400" dirty="0" smtClean="0"/>
              <a:t>Dec		OMB Draft Guidance</a:t>
            </a:r>
          </a:p>
          <a:p>
            <a:pPr eaLnBrk="1" hangingPunct="1">
              <a:lnSpc>
                <a:spcPct val="80000"/>
              </a:lnSpc>
              <a:buFont typeface="Arial" charset="0"/>
              <a:buNone/>
            </a:pPr>
            <a:endParaRPr lang="en-US" sz="2400" dirty="0" smtClean="0"/>
          </a:p>
          <a:p>
            <a:pPr eaLnBrk="1" hangingPunct="1">
              <a:lnSpc>
                <a:spcPct val="80000"/>
              </a:lnSpc>
              <a:buFont typeface="Arial" charset="0"/>
              <a:buChar char="•"/>
            </a:pPr>
            <a:r>
              <a:rPr lang="en-US" sz="2400" dirty="0" smtClean="0"/>
              <a:t>Jan		President’s Budget</a:t>
            </a:r>
          </a:p>
          <a:p>
            <a:pPr eaLnBrk="1" hangingPunct="1">
              <a:lnSpc>
                <a:spcPct val="80000"/>
              </a:lnSpc>
              <a:buFont typeface="Arial" charset="0"/>
              <a:buNone/>
            </a:pPr>
            <a:endParaRPr lang="en-US" sz="2400" dirty="0" smtClean="0"/>
          </a:p>
          <a:p>
            <a:pPr eaLnBrk="1" hangingPunct="1">
              <a:lnSpc>
                <a:spcPct val="80000"/>
              </a:lnSpc>
              <a:buFont typeface="Arial" charset="0"/>
              <a:buChar char="•"/>
            </a:pPr>
            <a:r>
              <a:rPr lang="en-US" sz="2400" dirty="0" smtClean="0"/>
              <a:t>Feb		PB submit to OMB </a:t>
            </a:r>
          </a:p>
          <a:p>
            <a:pPr eaLnBrk="1" hangingPunct="1">
              <a:lnSpc>
                <a:spcPct val="80000"/>
              </a:lnSpc>
              <a:buFont typeface="Arial" charset="0"/>
              <a:buNone/>
            </a:pPr>
            <a:endParaRPr lang="en-US" sz="2400" dirty="0" smtClean="0"/>
          </a:p>
          <a:p>
            <a:pPr eaLnBrk="1" hangingPunct="1">
              <a:lnSpc>
                <a:spcPct val="80000"/>
              </a:lnSpc>
              <a:buFont typeface="Arial" charset="0"/>
              <a:buChar char="•"/>
            </a:pPr>
            <a:r>
              <a:rPr lang="en-US" sz="2400" dirty="0" smtClean="0"/>
              <a:t>Mar		Congressional justification</a:t>
            </a:r>
          </a:p>
          <a:p>
            <a:pPr eaLnBrk="1" hangingPunct="1">
              <a:lnSpc>
                <a:spcPct val="80000"/>
              </a:lnSpc>
              <a:buFont typeface="Arial" charset="0"/>
              <a:buNone/>
            </a:pPr>
            <a:endParaRPr lang="en-US" sz="2400" dirty="0" smtClean="0"/>
          </a:p>
          <a:p>
            <a:pPr eaLnBrk="1" hangingPunct="1">
              <a:lnSpc>
                <a:spcPct val="80000"/>
              </a:lnSpc>
              <a:buFont typeface="Arial" charset="0"/>
              <a:buChar char="•"/>
            </a:pPr>
            <a:r>
              <a:rPr lang="en-US" sz="2400" dirty="0" smtClean="0"/>
              <a:t>Mar – July	Begin process for the next budget year</a:t>
            </a:r>
          </a:p>
          <a:p>
            <a:pPr eaLnBrk="1" hangingPunct="1">
              <a:lnSpc>
                <a:spcPct val="40000"/>
              </a:lnSpc>
              <a:buFont typeface="Arial" charset="0"/>
              <a:buChar char="•"/>
            </a:pPr>
            <a:endParaRPr lang="en-US" sz="2200" dirty="0" smtClean="0"/>
          </a:p>
          <a:p>
            <a:pPr algn="ctr" eaLnBrk="1" hangingPunct="1">
              <a:lnSpc>
                <a:spcPct val="80000"/>
              </a:lnSpc>
              <a:buFont typeface="Wingdings" pitchFamily="2" charset="2"/>
              <a:buNone/>
            </a:pPr>
            <a:r>
              <a:rPr lang="en-US" sz="1800" dirty="0" smtClean="0"/>
              <a:t>	</a:t>
            </a:r>
            <a:endParaRPr lang="en-US" sz="2200" dirty="0" smtClean="0"/>
          </a:p>
          <a:p>
            <a:pPr eaLnBrk="1" hangingPunct="1">
              <a:lnSpc>
                <a:spcPct val="80000"/>
              </a:lnSpc>
              <a:buFont typeface="Arial" charset="0"/>
              <a:buChar char="•"/>
            </a:pPr>
            <a:endParaRPr lang="en-US" sz="2200" dirty="0" smtClean="0"/>
          </a:p>
        </p:txBody>
      </p:sp>
      <p:sp>
        <p:nvSpPr>
          <p:cNvPr id="5" name="Wave 4"/>
          <p:cNvSpPr/>
          <p:nvPr/>
        </p:nvSpPr>
        <p:spPr>
          <a:xfrm>
            <a:off x="725211" y="6495393"/>
            <a:ext cx="8607973" cy="1056290"/>
          </a:xfrm>
          <a:prstGeom prst="wave">
            <a:avLst/>
          </a:prstGeom>
          <a:solidFill>
            <a:schemeClr val="accent1">
              <a:lumMod val="40000"/>
              <a:lumOff val="6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Arial Black" pitchFamily="34" charset="0"/>
              </a:rPr>
              <a:t>Where are you in the process?</a:t>
            </a:r>
            <a:endParaRPr lang="en-US" sz="2800" b="1" dirty="0">
              <a:solidFill>
                <a:schemeClr val="tx1"/>
              </a:solidFill>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OMB/Congressional Budget Submissions</a:t>
            </a:r>
            <a:endParaRPr lang="en-US" b="1" dirty="0"/>
          </a:p>
        </p:txBody>
      </p:sp>
      <p:sp>
        <p:nvSpPr>
          <p:cNvPr id="11" name="TextBox 10"/>
          <p:cNvSpPr txBox="1"/>
          <p:nvPr/>
        </p:nvSpPr>
        <p:spPr>
          <a:xfrm>
            <a:off x="0" y="1744552"/>
            <a:ext cx="10058400" cy="707886"/>
          </a:xfrm>
          <a:prstGeom prst="rect">
            <a:avLst/>
          </a:prstGeom>
          <a:noFill/>
        </p:spPr>
        <p:txBody>
          <a:bodyPr wrap="square" rtlCol="0">
            <a:spAutoFit/>
          </a:bodyPr>
          <a:lstStyle/>
          <a:p>
            <a:pPr algn="ctr"/>
            <a:r>
              <a:rPr lang="en-US" i="1" dirty="0" smtClean="0">
                <a:solidFill>
                  <a:srgbClr val="FF0000"/>
                </a:solidFill>
                <a:latin typeface="+mj-lt"/>
              </a:rPr>
              <a:t>A series of DoD budget documents </a:t>
            </a:r>
            <a:r>
              <a:rPr lang="en-US" i="1" smtClean="0">
                <a:solidFill>
                  <a:srgbClr val="FF0000"/>
                </a:solidFill>
                <a:latin typeface="+mj-lt"/>
              </a:rPr>
              <a:t>that assist </a:t>
            </a:r>
            <a:r>
              <a:rPr lang="en-US" i="1" dirty="0" smtClean="0">
                <a:solidFill>
                  <a:srgbClr val="FF0000"/>
                </a:solidFill>
                <a:latin typeface="+mj-lt"/>
              </a:rPr>
              <a:t>Congress and OMB in understanding </a:t>
            </a:r>
          </a:p>
          <a:p>
            <a:pPr algn="ctr"/>
            <a:r>
              <a:rPr lang="en-US" i="1" dirty="0" smtClean="0">
                <a:solidFill>
                  <a:srgbClr val="FF0000"/>
                </a:solidFill>
                <a:latin typeface="+mj-lt"/>
              </a:rPr>
              <a:t>IT investments and the associated spending levels within the Department.</a:t>
            </a:r>
            <a:endParaRPr lang="en-US" i="1" dirty="0">
              <a:solidFill>
                <a:srgbClr val="FF0000"/>
              </a:solidFill>
              <a:latin typeface="+mj-lt"/>
            </a:endParaRPr>
          </a:p>
        </p:txBody>
      </p:sp>
      <p:sp>
        <p:nvSpPr>
          <p:cNvPr id="16" name="Slide Number Placeholder 15"/>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14</a:t>
            </a:fld>
            <a:endParaRPr lang="en-US" dirty="0"/>
          </a:p>
        </p:txBody>
      </p:sp>
      <p:pic>
        <p:nvPicPr>
          <p:cNvPr id="53250" name="Picture 2"/>
          <p:cNvPicPr>
            <a:picLocks noChangeAspect="1" noChangeArrowheads="1"/>
          </p:cNvPicPr>
          <p:nvPr/>
        </p:nvPicPr>
        <p:blipFill>
          <a:blip r:embed="rId3" cstate="print"/>
          <a:srcRect l="260" t="29381" r="19362" b="10814"/>
          <a:stretch>
            <a:fillRect/>
          </a:stretch>
        </p:blipFill>
        <p:spPr bwMode="auto">
          <a:xfrm>
            <a:off x="1148576" y="3185161"/>
            <a:ext cx="7964944" cy="4444458"/>
          </a:xfrm>
          <a:prstGeom prst="rect">
            <a:avLst/>
          </a:prstGeom>
          <a:noFill/>
          <a:ln w="9525">
            <a:noFill/>
            <a:miter lim="800000"/>
            <a:headEnd/>
            <a:tailEnd/>
          </a:ln>
        </p:spPr>
      </p:pic>
      <p:sp>
        <p:nvSpPr>
          <p:cNvPr id="12" name="TextBox 11"/>
          <p:cNvSpPr txBox="1"/>
          <p:nvPr/>
        </p:nvSpPr>
        <p:spPr>
          <a:xfrm>
            <a:off x="1388855" y="2530369"/>
            <a:ext cx="7315016" cy="400110"/>
          </a:xfrm>
          <a:prstGeom prst="rect">
            <a:avLst/>
          </a:prstGeom>
          <a:noFill/>
        </p:spPr>
        <p:txBody>
          <a:bodyPr wrap="none" rtlCol="0">
            <a:spAutoFit/>
          </a:bodyPr>
          <a:lstStyle/>
          <a:p>
            <a:pPr algn="ctr"/>
            <a:r>
              <a:rPr lang="en-US" dirty="0" smtClean="0">
                <a:latin typeface="+mj-lt"/>
              </a:rPr>
              <a:t>The DoD IT Budget Represents 5.7% of the entire DoD Budget</a:t>
            </a:r>
            <a:endParaRPr lang="en-US" dirty="0">
              <a:latin typeface="+mj-lt"/>
            </a:endParaRPr>
          </a:p>
        </p:txBody>
      </p:sp>
      <p:sp>
        <p:nvSpPr>
          <p:cNvPr id="13" name="TextBox 12"/>
          <p:cNvSpPr txBox="1"/>
          <p:nvPr/>
        </p:nvSpPr>
        <p:spPr>
          <a:xfrm>
            <a:off x="4491790" y="2862739"/>
            <a:ext cx="4041006" cy="246221"/>
          </a:xfrm>
          <a:prstGeom prst="rect">
            <a:avLst/>
          </a:prstGeom>
          <a:noFill/>
        </p:spPr>
        <p:txBody>
          <a:bodyPr wrap="square" rtlCol="0">
            <a:spAutoFit/>
          </a:bodyPr>
          <a:lstStyle/>
          <a:p>
            <a:pPr algn="r"/>
            <a:r>
              <a:rPr lang="en-US" sz="1000" i="1" dirty="0" smtClean="0">
                <a:latin typeface="+mj-lt"/>
              </a:rPr>
              <a:t>(Does not include IT embedded in </a:t>
            </a:r>
            <a:r>
              <a:rPr lang="en-US" sz="1000" i="1" dirty="0" err="1" smtClean="0">
                <a:latin typeface="+mj-lt"/>
              </a:rPr>
              <a:t>DoD</a:t>
            </a:r>
            <a:r>
              <a:rPr lang="en-US" sz="1000" i="1" dirty="0" smtClean="0">
                <a:latin typeface="+mj-lt"/>
              </a:rPr>
              <a:t> weapons systems)</a:t>
            </a:r>
            <a:endParaRPr lang="en-US" sz="1000" i="1"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OMB IT Dashboard</a:t>
            </a:r>
            <a:endParaRPr lang="en-US" b="1" dirty="0"/>
          </a:p>
        </p:txBody>
      </p:sp>
      <p:pic>
        <p:nvPicPr>
          <p:cNvPr id="25602" name="Picture 2"/>
          <p:cNvPicPr>
            <a:picLocks noGrp="1" noChangeAspect="1" noChangeArrowheads="1"/>
          </p:cNvPicPr>
          <p:nvPr>
            <p:ph idx="1"/>
          </p:nvPr>
        </p:nvPicPr>
        <p:blipFill>
          <a:blip r:embed="rId3" cstate="print"/>
          <a:srcRect l="3191" t="13361" r="5033" b="17417"/>
          <a:stretch>
            <a:fillRect/>
          </a:stretch>
        </p:blipFill>
        <p:spPr bwMode="auto">
          <a:xfrm>
            <a:off x="1005839" y="3151268"/>
            <a:ext cx="7764861" cy="4392532"/>
          </a:xfrm>
          <a:prstGeom prst="rect">
            <a:avLst/>
          </a:prstGeom>
          <a:noFill/>
          <a:ln w="9525">
            <a:noFill/>
            <a:miter lim="800000"/>
            <a:headEnd/>
            <a:tailEnd/>
          </a:ln>
        </p:spPr>
      </p:pic>
      <p:sp>
        <p:nvSpPr>
          <p:cNvPr id="10" name="TextBox 9"/>
          <p:cNvSpPr txBox="1"/>
          <p:nvPr/>
        </p:nvSpPr>
        <p:spPr>
          <a:xfrm>
            <a:off x="2167905" y="2530369"/>
            <a:ext cx="5756897" cy="400110"/>
          </a:xfrm>
          <a:prstGeom prst="rect">
            <a:avLst/>
          </a:prstGeom>
          <a:noFill/>
        </p:spPr>
        <p:txBody>
          <a:bodyPr wrap="none" rtlCol="0">
            <a:spAutoFit/>
          </a:bodyPr>
          <a:lstStyle/>
          <a:p>
            <a:pPr algn="ctr"/>
            <a:r>
              <a:rPr lang="en-US" dirty="0" err="1" smtClean="0">
                <a:latin typeface="+mj-lt"/>
              </a:rPr>
              <a:t>DoD</a:t>
            </a:r>
            <a:r>
              <a:rPr lang="en-US" dirty="0" smtClean="0">
                <a:latin typeface="+mj-lt"/>
              </a:rPr>
              <a:t> Represents ~50% of all federal IT spending </a:t>
            </a:r>
            <a:endParaRPr lang="en-US" dirty="0">
              <a:latin typeface="+mj-lt"/>
            </a:endParaRPr>
          </a:p>
        </p:txBody>
      </p:sp>
      <p:sp>
        <p:nvSpPr>
          <p:cNvPr id="11" name="TextBox 10"/>
          <p:cNvSpPr txBox="1"/>
          <p:nvPr/>
        </p:nvSpPr>
        <p:spPr>
          <a:xfrm>
            <a:off x="0" y="1769418"/>
            <a:ext cx="10058400" cy="707886"/>
          </a:xfrm>
          <a:prstGeom prst="rect">
            <a:avLst/>
          </a:prstGeom>
          <a:noFill/>
        </p:spPr>
        <p:txBody>
          <a:bodyPr wrap="square" rtlCol="0">
            <a:spAutoFit/>
          </a:bodyPr>
          <a:lstStyle/>
          <a:p>
            <a:pPr algn="ctr"/>
            <a:r>
              <a:rPr lang="en-US" i="1" dirty="0" smtClean="0">
                <a:solidFill>
                  <a:srgbClr val="FF0000"/>
                </a:solidFill>
                <a:latin typeface="+mj-lt"/>
              </a:rPr>
              <a:t>A public facing web site that tracks the performance of </a:t>
            </a:r>
          </a:p>
          <a:p>
            <a:pPr algn="ctr"/>
            <a:r>
              <a:rPr lang="en-US" i="1" dirty="0" smtClean="0">
                <a:solidFill>
                  <a:srgbClr val="FF0000"/>
                </a:solidFill>
                <a:latin typeface="+mj-lt"/>
              </a:rPr>
              <a:t>major federal government IT investments  </a:t>
            </a:r>
            <a:endParaRPr lang="en-US" i="1" dirty="0">
              <a:solidFill>
                <a:srgbClr val="FF0000"/>
              </a:solidFill>
              <a:latin typeface="+mj-lt"/>
            </a:endParaRPr>
          </a:p>
        </p:txBody>
      </p:sp>
      <p:sp>
        <p:nvSpPr>
          <p:cNvPr id="14" name="TextBox 13"/>
          <p:cNvSpPr txBox="1"/>
          <p:nvPr/>
        </p:nvSpPr>
        <p:spPr>
          <a:xfrm>
            <a:off x="5760720" y="2862739"/>
            <a:ext cx="1889760" cy="246221"/>
          </a:xfrm>
          <a:prstGeom prst="rect">
            <a:avLst/>
          </a:prstGeom>
          <a:noFill/>
        </p:spPr>
        <p:txBody>
          <a:bodyPr wrap="square" rtlCol="0">
            <a:spAutoFit/>
          </a:bodyPr>
          <a:lstStyle/>
          <a:p>
            <a:pPr algn="r"/>
            <a:r>
              <a:rPr lang="en-US" sz="1000" i="1" dirty="0" smtClean="0">
                <a:latin typeface="+mj-lt"/>
              </a:rPr>
              <a:t>(Based on FY11 CRA)</a:t>
            </a:r>
            <a:endParaRPr lang="en-US" sz="1000" i="1" dirty="0">
              <a:latin typeface="+mj-lt"/>
            </a:endParaRPr>
          </a:p>
        </p:txBody>
      </p:sp>
      <p:sp>
        <p:nvSpPr>
          <p:cNvPr id="15" name="TextBox 14"/>
          <p:cNvSpPr txBox="1"/>
          <p:nvPr/>
        </p:nvSpPr>
        <p:spPr>
          <a:xfrm>
            <a:off x="3200400" y="1021080"/>
            <a:ext cx="3642360" cy="400110"/>
          </a:xfrm>
          <a:prstGeom prst="rect">
            <a:avLst/>
          </a:prstGeom>
          <a:noFill/>
        </p:spPr>
        <p:txBody>
          <a:bodyPr wrap="square" rtlCol="0">
            <a:spAutoFit/>
          </a:bodyPr>
          <a:lstStyle/>
          <a:p>
            <a:pPr algn="ctr"/>
            <a:r>
              <a:rPr lang="en-US" dirty="0" smtClean="0">
                <a:latin typeface="+mj-lt"/>
              </a:rPr>
              <a:t>http://it.usaspending.gov/</a:t>
            </a:r>
            <a:endParaRPr lang="en-US" dirty="0">
              <a:latin typeface="+mj-lt"/>
            </a:endParaRPr>
          </a:p>
        </p:txBody>
      </p:sp>
      <p:sp>
        <p:nvSpPr>
          <p:cNvPr id="16" name="Slide Number Placeholder 15"/>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OMB IT Dashboard</a:t>
            </a:r>
            <a:endParaRPr lang="en-US" b="1" dirty="0"/>
          </a:p>
        </p:txBody>
      </p:sp>
      <p:pic>
        <p:nvPicPr>
          <p:cNvPr id="25603" name="Picture 3"/>
          <p:cNvPicPr>
            <a:picLocks noChangeAspect="1" noChangeArrowheads="1"/>
          </p:cNvPicPr>
          <p:nvPr/>
        </p:nvPicPr>
        <p:blipFill>
          <a:blip r:embed="rId3" cstate="print"/>
          <a:srcRect l="3308" t="13596" r="5256" b="9131"/>
          <a:stretch>
            <a:fillRect/>
          </a:stretch>
        </p:blipFill>
        <p:spPr bwMode="auto">
          <a:xfrm>
            <a:off x="1112520" y="2533592"/>
            <a:ext cx="7879080" cy="4993933"/>
          </a:xfrm>
          <a:prstGeom prst="rect">
            <a:avLst/>
          </a:prstGeom>
          <a:noFill/>
          <a:ln w="9525">
            <a:noFill/>
            <a:miter lim="800000"/>
            <a:headEnd/>
            <a:tailEnd/>
          </a:ln>
        </p:spPr>
      </p:pic>
      <p:sp>
        <p:nvSpPr>
          <p:cNvPr id="12" name="TextBox 11"/>
          <p:cNvSpPr txBox="1"/>
          <p:nvPr/>
        </p:nvSpPr>
        <p:spPr>
          <a:xfrm>
            <a:off x="0" y="1765957"/>
            <a:ext cx="10058400" cy="707886"/>
          </a:xfrm>
          <a:prstGeom prst="rect">
            <a:avLst/>
          </a:prstGeom>
          <a:noFill/>
        </p:spPr>
        <p:txBody>
          <a:bodyPr wrap="square" rtlCol="0">
            <a:spAutoFit/>
          </a:bodyPr>
          <a:lstStyle/>
          <a:p>
            <a:pPr algn="ctr"/>
            <a:r>
              <a:rPr lang="en-US" i="1" dirty="0" smtClean="0">
                <a:solidFill>
                  <a:srgbClr val="FF0000"/>
                </a:solidFill>
                <a:latin typeface="+mj-lt"/>
              </a:rPr>
              <a:t>DoD reports performance of 79 major investments that make up</a:t>
            </a:r>
          </a:p>
          <a:p>
            <a:pPr algn="ctr"/>
            <a:r>
              <a:rPr lang="en-US" i="1" dirty="0" smtClean="0">
                <a:solidFill>
                  <a:srgbClr val="FF0000"/>
                </a:solidFill>
                <a:latin typeface="+mj-lt"/>
              </a:rPr>
              <a:t>36% of </a:t>
            </a:r>
            <a:r>
              <a:rPr lang="en-US" i="1" dirty="0" err="1" smtClean="0">
                <a:solidFill>
                  <a:srgbClr val="FF0000"/>
                </a:solidFill>
                <a:latin typeface="+mj-lt"/>
              </a:rPr>
              <a:t>DoD’s</a:t>
            </a:r>
            <a:r>
              <a:rPr lang="en-US" i="1" dirty="0" smtClean="0">
                <a:solidFill>
                  <a:srgbClr val="FF0000"/>
                </a:solidFill>
                <a:latin typeface="+mj-lt"/>
              </a:rPr>
              <a:t> IT spending</a:t>
            </a:r>
            <a:endParaRPr lang="en-US" i="1" dirty="0">
              <a:solidFill>
                <a:srgbClr val="FF0000"/>
              </a:solidFill>
              <a:latin typeface="+mj-lt"/>
            </a:endParaRPr>
          </a:p>
        </p:txBody>
      </p:sp>
      <p:sp>
        <p:nvSpPr>
          <p:cNvPr id="15" name="TextBox 14"/>
          <p:cNvSpPr txBox="1"/>
          <p:nvPr/>
        </p:nvSpPr>
        <p:spPr>
          <a:xfrm>
            <a:off x="3200400" y="1021080"/>
            <a:ext cx="3642360" cy="400110"/>
          </a:xfrm>
          <a:prstGeom prst="rect">
            <a:avLst/>
          </a:prstGeom>
          <a:noFill/>
        </p:spPr>
        <p:txBody>
          <a:bodyPr wrap="square" rtlCol="0">
            <a:spAutoFit/>
          </a:bodyPr>
          <a:lstStyle/>
          <a:p>
            <a:pPr algn="ctr"/>
            <a:r>
              <a:rPr lang="en-US" dirty="0" smtClean="0">
                <a:latin typeface="+mj-lt"/>
              </a:rPr>
              <a:t>http://it.usaspending.gov/</a:t>
            </a:r>
            <a:endParaRPr lang="en-US" dirty="0">
              <a:latin typeface="+mj-lt"/>
            </a:endParaRPr>
          </a:p>
        </p:txBody>
      </p:sp>
      <p:sp>
        <p:nvSpPr>
          <p:cNvPr id="16" name="Slide Number Placeholder 15"/>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OMB IT Dashboard</a:t>
            </a:r>
            <a:endParaRPr lang="en-US" b="1" dirty="0"/>
          </a:p>
        </p:txBody>
      </p:sp>
      <p:pic>
        <p:nvPicPr>
          <p:cNvPr id="9" name="Picture 2"/>
          <p:cNvPicPr>
            <a:picLocks noChangeAspect="1" noChangeArrowheads="1"/>
          </p:cNvPicPr>
          <p:nvPr/>
        </p:nvPicPr>
        <p:blipFill>
          <a:blip r:embed="rId3" cstate="print"/>
          <a:srcRect l="2688" t="13584" r="4531" b="6028"/>
          <a:stretch>
            <a:fillRect/>
          </a:stretch>
        </p:blipFill>
        <p:spPr bwMode="auto">
          <a:xfrm>
            <a:off x="1310640" y="2519830"/>
            <a:ext cx="7620000" cy="4951622"/>
          </a:xfrm>
          <a:prstGeom prst="rect">
            <a:avLst/>
          </a:prstGeom>
          <a:noFill/>
          <a:ln w="9525">
            <a:noFill/>
            <a:miter lim="800000"/>
            <a:headEnd/>
            <a:tailEnd/>
          </a:ln>
        </p:spPr>
      </p:pic>
      <p:sp>
        <p:nvSpPr>
          <p:cNvPr id="13" name="TextBox 12"/>
          <p:cNvSpPr txBox="1"/>
          <p:nvPr/>
        </p:nvSpPr>
        <p:spPr>
          <a:xfrm>
            <a:off x="0" y="1737888"/>
            <a:ext cx="10058400" cy="707886"/>
          </a:xfrm>
          <a:prstGeom prst="rect">
            <a:avLst/>
          </a:prstGeom>
          <a:noFill/>
        </p:spPr>
        <p:txBody>
          <a:bodyPr wrap="square" rtlCol="0">
            <a:spAutoFit/>
          </a:bodyPr>
          <a:lstStyle/>
          <a:p>
            <a:pPr algn="ctr"/>
            <a:r>
              <a:rPr lang="en-US" i="1" dirty="0" smtClean="0">
                <a:solidFill>
                  <a:srgbClr val="FF0000"/>
                </a:solidFill>
                <a:latin typeface="+mj-lt"/>
              </a:rPr>
              <a:t>Each IT investment’s performance is measured monthly based on</a:t>
            </a:r>
          </a:p>
          <a:p>
            <a:pPr algn="ctr"/>
            <a:r>
              <a:rPr lang="en-US" i="1" dirty="0" smtClean="0">
                <a:solidFill>
                  <a:srgbClr val="FF0000"/>
                </a:solidFill>
                <a:latin typeface="+mj-lt"/>
              </a:rPr>
              <a:t>cost, schedule, and performance</a:t>
            </a:r>
            <a:endParaRPr lang="en-US" i="1" dirty="0">
              <a:solidFill>
                <a:srgbClr val="FF0000"/>
              </a:solidFill>
              <a:latin typeface="+mj-lt"/>
            </a:endParaRPr>
          </a:p>
        </p:txBody>
      </p:sp>
      <p:sp>
        <p:nvSpPr>
          <p:cNvPr id="15" name="TextBox 14"/>
          <p:cNvSpPr txBox="1"/>
          <p:nvPr/>
        </p:nvSpPr>
        <p:spPr>
          <a:xfrm>
            <a:off x="3200400" y="1021080"/>
            <a:ext cx="3642360" cy="400110"/>
          </a:xfrm>
          <a:prstGeom prst="rect">
            <a:avLst/>
          </a:prstGeom>
          <a:noFill/>
        </p:spPr>
        <p:txBody>
          <a:bodyPr wrap="square" rtlCol="0">
            <a:spAutoFit/>
          </a:bodyPr>
          <a:lstStyle/>
          <a:p>
            <a:pPr algn="ctr"/>
            <a:r>
              <a:rPr lang="en-US" dirty="0" smtClean="0">
                <a:latin typeface="+mj-lt"/>
              </a:rPr>
              <a:t>http://it.usaspending.gov/</a:t>
            </a:r>
            <a:endParaRPr lang="en-US" dirty="0">
              <a:latin typeface="+mj-lt"/>
            </a:endParaRPr>
          </a:p>
        </p:txBody>
      </p:sp>
      <p:sp>
        <p:nvSpPr>
          <p:cNvPr id="16" name="Slide Number Placeholder 15"/>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Investment Performance Review </a:t>
            </a:r>
            <a:r>
              <a:rPr lang="en-US" sz="2800" dirty="0" smtClean="0"/>
              <a:t>(</a:t>
            </a:r>
            <a:r>
              <a:rPr lang="en-US" sz="2800" dirty="0" err="1" smtClean="0"/>
              <a:t>a.k.a</a:t>
            </a:r>
            <a:r>
              <a:rPr lang="en-US" sz="2800" dirty="0" smtClean="0"/>
              <a:t> OMB </a:t>
            </a:r>
            <a:r>
              <a:rPr lang="en-US" sz="2800" dirty="0" err="1" smtClean="0"/>
              <a:t>TechStat</a:t>
            </a:r>
            <a:r>
              <a:rPr lang="en-US" sz="2800" dirty="0" smtClean="0"/>
              <a:t>)</a:t>
            </a:r>
            <a:endParaRPr lang="en-US" dirty="0"/>
          </a:p>
        </p:txBody>
      </p:sp>
      <p:sp>
        <p:nvSpPr>
          <p:cNvPr id="9" name="TextBox 8"/>
          <p:cNvSpPr txBox="1"/>
          <p:nvPr/>
        </p:nvSpPr>
        <p:spPr>
          <a:xfrm>
            <a:off x="269589" y="1613857"/>
            <a:ext cx="7770824" cy="707886"/>
          </a:xfrm>
          <a:prstGeom prst="rect">
            <a:avLst/>
          </a:prstGeom>
          <a:noFill/>
        </p:spPr>
        <p:txBody>
          <a:bodyPr wrap="square" rtlCol="0">
            <a:spAutoFit/>
          </a:bodyPr>
          <a:lstStyle/>
          <a:p>
            <a:pPr algn="ctr"/>
            <a:r>
              <a:rPr lang="en-US" i="1" dirty="0" smtClean="0">
                <a:solidFill>
                  <a:srgbClr val="FF0000"/>
                </a:solidFill>
                <a:latin typeface="+mj-lt"/>
              </a:rPr>
              <a:t>OMB and Agencies CIO’s will conduct </a:t>
            </a:r>
            <a:r>
              <a:rPr lang="en-US" i="1" dirty="0" err="1" smtClean="0">
                <a:solidFill>
                  <a:srgbClr val="FF0000"/>
                </a:solidFill>
                <a:latin typeface="+mj-lt"/>
              </a:rPr>
              <a:t>TechStat</a:t>
            </a:r>
            <a:r>
              <a:rPr lang="en-US" i="1" dirty="0" smtClean="0">
                <a:solidFill>
                  <a:srgbClr val="FF0000"/>
                </a:solidFill>
                <a:latin typeface="+mj-lt"/>
              </a:rPr>
              <a:t> reviews based on poor performance as reported on the IT Dashboard</a:t>
            </a:r>
            <a:endParaRPr lang="en-US" i="1" dirty="0">
              <a:solidFill>
                <a:srgbClr val="FF0000"/>
              </a:solidFill>
              <a:latin typeface="+mj-lt"/>
            </a:endParaRPr>
          </a:p>
        </p:txBody>
      </p:sp>
      <p:pic>
        <p:nvPicPr>
          <p:cNvPr id="26629" name="Picture 5"/>
          <p:cNvPicPr>
            <a:picLocks noChangeAspect="1" noChangeArrowheads="1"/>
          </p:cNvPicPr>
          <p:nvPr/>
        </p:nvPicPr>
        <p:blipFill>
          <a:blip r:embed="rId3" cstate="print"/>
          <a:srcRect l="12344" t="30417" r="10156" b="10625"/>
          <a:stretch>
            <a:fillRect/>
          </a:stretch>
        </p:blipFill>
        <p:spPr bwMode="auto">
          <a:xfrm>
            <a:off x="114646" y="3310759"/>
            <a:ext cx="9760874" cy="4151597"/>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8229601" y="1642355"/>
            <a:ext cx="882870" cy="988476"/>
          </a:xfrm>
          <a:prstGeom prst="rect">
            <a:avLst/>
          </a:prstGeom>
          <a:noFill/>
          <a:ln w="9525">
            <a:noFill/>
            <a:miter lim="800000"/>
            <a:headEnd/>
            <a:tailEnd/>
          </a:ln>
          <a:effectLst/>
        </p:spPr>
      </p:pic>
      <p:sp>
        <p:nvSpPr>
          <p:cNvPr id="13" name="TextBox 12"/>
          <p:cNvSpPr txBox="1"/>
          <p:nvPr/>
        </p:nvSpPr>
        <p:spPr>
          <a:xfrm>
            <a:off x="4548922" y="2200340"/>
            <a:ext cx="3505960" cy="338554"/>
          </a:xfrm>
          <a:prstGeom prst="rect">
            <a:avLst/>
          </a:prstGeom>
          <a:noFill/>
        </p:spPr>
        <p:txBody>
          <a:bodyPr wrap="none" rtlCol="0">
            <a:spAutoFit/>
          </a:bodyPr>
          <a:lstStyle/>
          <a:p>
            <a:pPr algn="r"/>
            <a:r>
              <a:rPr lang="en-US" sz="1600" i="1" dirty="0" smtClean="0">
                <a:latin typeface="+mj-lt"/>
              </a:rPr>
              <a:t>http://www.cio.gov/modules/techstat/</a:t>
            </a:r>
            <a:endParaRPr lang="en-US" sz="1600" i="1" dirty="0">
              <a:latin typeface="+mj-lt"/>
            </a:endParaRPr>
          </a:p>
        </p:txBody>
      </p:sp>
      <p:sp>
        <p:nvSpPr>
          <p:cNvPr id="8" name="Slide Number Placeholder 7"/>
          <p:cNvSpPr>
            <a:spLocks noGrp="1"/>
          </p:cNvSpPr>
          <p:nvPr>
            <p:ph type="sldNum" sz="quarter" idx="12"/>
          </p:nvPr>
        </p:nvSpPr>
        <p:spPr>
          <a:xfrm>
            <a:off x="7640635" y="7279320"/>
            <a:ext cx="2346325" cy="254000"/>
          </a:xfrm>
        </p:spPr>
        <p:txBody>
          <a:bodyPr/>
          <a:lstStyle/>
          <a:p>
            <a:pPr>
              <a:defRPr/>
            </a:pPr>
            <a:fld id="{BBA98048-AD37-4A43-9EE7-0E03A26E0756}" type="slidenum">
              <a:rPr lang="en-US" smtClean="0"/>
              <a:pPr>
                <a:defRPr/>
              </a:pPr>
              <a:t>18</a:t>
            </a:fld>
            <a:endParaRPr lang="en-US" dirty="0"/>
          </a:p>
        </p:txBody>
      </p:sp>
      <p:sp>
        <p:nvSpPr>
          <p:cNvPr id="10" name="TextBox 9"/>
          <p:cNvSpPr txBox="1"/>
          <p:nvPr/>
        </p:nvSpPr>
        <p:spPr>
          <a:xfrm>
            <a:off x="232797" y="2318067"/>
            <a:ext cx="4638748" cy="1938992"/>
          </a:xfrm>
          <a:prstGeom prst="rect">
            <a:avLst/>
          </a:prstGeom>
          <a:noFill/>
        </p:spPr>
        <p:txBody>
          <a:bodyPr wrap="square" rtlCol="0">
            <a:spAutoFit/>
          </a:bodyPr>
          <a:lstStyle/>
          <a:p>
            <a:r>
              <a:rPr lang="en-US" sz="1600" b="1" dirty="0" err="1" smtClean="0">
                <a:latin typeface="+mj-lt"/>
              </a:rPr>
              <a:t>TechStat</a:t>
            </a:r>
            <a:r>
              <a:rPr lang="en-US" sz="1600" b="1" dirty="0" smtClean="0">
                <a:latin typeface="+mj-lt"/>
              </a:rPr>
              <a:t> to Date:</a:t>
            </a:r>
          </a:p>
          <a:p>
            <a:r>
              <a:rPr lang="en-US" sz="1600" b="1" dirty="0" smtClean="0">
                <a:latin typeface="+mj-lt"/>
              </a:rPr>
              <a:t>ECSS – 7 May 2010</a:t>
            </a:r>
          </a:p>
          <a:p>
            <a:r>
              <a:rPr lang="en-US" sz="1600" b="1" dirty="0" smtClean="0">
                <a:latin typeface="+mj-lt"/>
              </a:rPr>
              <a:t>FPPS – 27 Oct 2010 &amp; 31 Jan 2011</a:t>
            </a:r>
          </a:p>
          <a:p>
            <a:r>
              <a:rPr lang="en-US" sz="1600" b="1" dirty="0" smtClean="0"/>
              <a:t>IPPS-A – 27 Oct 2010 &amp; 31 Jan 2011</a:t>
            </a:r>
          </a:p>
          <a:p>
            <a:r>
              <a:rPr lang="en-US" sz="1600" b="1" dirty="0" smtClean="0"/>
              <a:t>IPPS-AF – 27 Oct 2010 &amp; 31 Jan 2011</a:t>
            </a:r>
          </a:p>
          <a:p>
            <a:endParaRPr lang="en-US" i="1" dirty="0" smtClean="0">
              <a:latin typeface="+mj-lt"/>
            </a:endParaRPr>
          </a:p>
          <a:p>
            <a:endParaRPr lang="en-US" i="1"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Points of Contact</a:t>
            </a:r>
            <a:endParaRPr lang="en-US" sz="3600" dirty="0"/>
          </a:p>
        </p:txBody>
      </p:sp>
      <p:sp>
        <p:nvSpPr>
          <p:cNvPr id="3" name="Content Placeholder 2"/>
          <p:cNvSpPr>
            <a:spLocks noGrp="1"/>
          </p:cNvSpPr>
          <p:nvPr>
            <p:ph idx="1"/>
          </p:nvPr>
        </p:nvSpPr>
        <p:spPr/>
        <p:txBody>
          <a:bodyPr/>
          <a:lstStyle/>
          <a:p>
            <a:pPr>
              <a:buNone/>
            </a:pPr>
            <a:r>
              <a:rPr lang="en-US" sz="3600" dirty="0" smtClean="0"/>
              <a:t>John Casteel</a:t>
            </a:r>
          </a:p>
          <a:p>
            <a:pPr lvl="1">
              <a:buNone/>
            </a:pPr>
            <a:r>
              <a:rPr lang="en-US" dirty="0" smtClean="0">
                <a:hlinkClick r:id="rId2"/>
              </a:rPr>
              <a:t>John.Casteel@osd.mil</a:t>
            </a:r>
            <a:endParaRPr lang="en-US" dirty="0" smtClean="0"/>
          </a:p>
          <a:p>
            <a:pPr lvl="1">
              <a:buNone/>
            </a:pPr>
            <a:r>
              <a:rPr lang="en-US" dirty="0" smtClean="0"/>
              <a:t>(703) 695-2653</a:t>
            </a:r>
          </a:p>
          <a:p>
            <a:pPr>
              <a:buNone/>
            </a:pPr>
            <a:r>
              <a:rPr lang="en-US" sz="3600" dirty="0" smtClean="0"/>
              <a:t>Cynthia Curry</a:t>
            </a:r>
          </a:p>
          <a:p>
            <a:pPr lvl="1">
              <a:buNone/>
            </a:pPr>
            <a:r>
              <a:rPr lang="en-US" dirty="0" smtClean="0">
                <a:hlinkClick r:id="rId3"/>
              </a:rPr>
              <a:t>Cynthia.Curry@osd.mil</a:t>
            </a:r>
            <a:endParaRPr lang="en-US" dirty="0" smtClean="0"/>
          </a:p>
          <a:p>
            <a:pPr lvl="1">
              <a:buNone/>
            </a:pPr>
            <a:r>
              <a:rPr lang="en-US" dirty="0" smtClean="0"/>
              <a:t>(703) 697-4542</a:t>
            </a:r>
          </a:p>
          <a:p>
            <a:pPr>
              <a:buNone/>
            </a:pPr>
            <a:r>
              <a:rPr lang="en-US" sz="3600" dirty="0" smtClean="0"/>
              <a:t>Craig Garant</a:t>
            </a:r>
          </a:p>
          <a:p>
            <a:pPr lvl="1">
              <a:buNone/>
            </a:pPr>
            <a:r>
              <a:rPr lang="en-US" dirty="0" smtClean="0">
                <a:hlinkClick r:id="rId4"/>
              </a:rPr>
              <a:t>Craig.Garant@osd.mil</a:t>
            </a:r>
            <a:endParaRPr lang="en-US" dirty="0" smtClean="0"/>
          </a:p>
          <a:p>
            <a:pPr lvl="1">
              <a:buNone/>
            </a:pPr>
            <a:r>
              <a:rPr lang="en-US" dirty="0" smtClean="0"/>
              <a:t>(703) 693-9364</a:t>
            </a:r>
          </a:p>
        </p:txBody>
      </p:sp>
      <p:sp>
        <p:nvSpPr>
          <p:cNvPr id="4" name="Slide Number Placeholder 3"/>
          <p:cNvSpPr>
            <a:spLocks noGrp="1"/>
          </p:cNvSpPr>
          <p:nvPr>
            <p:ph type="sldNum" sz="quarter" idx="12"/>
          </p:nvPr>
        </p:nvSpPr>
        <p:spPr>
          <a:xfrm>
            <a:off x="7451443" y="7273534"/>
            <a:ext cx="2346325" cy="254000"/>
          </a:xfrm>
        </p:spPr>
        <p:txBody>
          <a:bodyPr/>
          <a:lstStyle/>
          <a:p>
            <a:pPr>
              <a:defRPr/>
            </a:pPr>
            <a:fld id="{BBA98048-AD37-4A43-9EE7-0E03A26E0756}"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5026" name="Group 2"/>
          <p:cNvGraphicFramePr>
            <a:graphicFrameLocks noGrp="1"/>
          </p:cNvGraphicFramePr>
          <p:nvPr>
            <p:ph idx="1"/>
          </p:nvPr>
        </p:nvGraphicFramePr>
        <p:xfrm>
          <a:off x="503238" y="1676400"/>
          <a:ext cx="9053156" cy="3334512"/>
        </p:xfrm>
        <a:graphic>
          <a:graphicData uri="http://schemas.openxmlformats.org/drawingml/2006/table">
            <a:tbl>
              <a:tblPr/>
              <a:tblGrid>
                <a:gridCol w="1552475"/>
                <a:gridCol w="2570120"/>
                <a:gridCol w="2570120"/>
                <a:gridCol w="2360441"/>
              </a:tblGrid>
              <a:tr h="11675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charset="0"/>
                      </a:endParaRPr>
                    </a:p>
                  </a:txBody>
                  <a:tcPr marL="105331" marR="105331" marT="51816" marB="51816"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sng" strike="noStrike" cap="none" normalizeH="0" baseline="0" dirty="0" smtClean="0">
                          <a:ln>
                            <a:noFill/>
                          </a:ln>
                          <a:solidFill>
                            <a:schemeClr val="tx1"/>
                          </a:solidFill>
                          <a:effectLst>
                            <a:outerShdw blurRad="38100" dist="38100" dir="2700000" algn="tl">
                              <a:srgbClr val="C0C0C0"/>
                            </a:outerShdw>
                          </a:effectLst>
                          <a:latin typeface="Arial" charset="0"/>
                        </a:rPr>
                        <a:t>FY11 Request</a:t>
                      </a:r>
                    </a:p>
                  </a:txBody>
                  <a:tcPr marL="105331" marR="105331" marT="51816" marB="51816"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sng" strike="noStrike" cap="none" normalizeH="0" baseline="0" dirty="0" smtClean="0">
                        <a:ln>
                          <a:noFill/>
                        </a:ln>
                        <a:solidFill>
                          <a:schemeClr val="tx1"/>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sng" strike="noStrike" cap="none" normalizeH="0" baseline="0" dirty="0" smtClean="0">
                          <a:ln>
                            <a:noFill/>
                          </a:ln>
                          <a:solidFill>
                            <a:schemeClr val="tx1"/>
                          </a:solidFill>
                          <a:effectLst>
                            <a:outerShdw blurRad="38100" dist="38100" dir="2700000" algn="tl">
                              <a:srgbClr val="C0C0C0"/>
                            </a:outerShdw>
                          </a:effectLst>
                          <a:latin typeface="Arial" charset="0"/>
                        </a:rPr>
                        <a:t>FY11 CR</a:t>
                      </a:r>
                    </a:p>
                  </a:txBody>
                  <a:tcPr marL="105331" marR="105331" marT="51816" marB="51816" anchor="ct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sng" strike="noStrike" cap="none" normalizeH="0" baseline="0" dirty="0" smtClean="0">
                        <a:ln>
                          <a:noFill/>
                        </a:ln>
                        <a:solidFill>
                          <a:schemeClr val="tx1"/>
                        </a:solidFill>
                        <a:effectLst>
                          <a:outerShdw blurRad="38100" dist="38100" dir="2700000" algn="tl">
                            <a:srgbClr val="C0C0C0"/>
                          </a:outerShdw>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sng" strike="noStrike" cap="none" normalizeH="0" baseline="0" dirty="0" smtClean="0">
                          <a:ln>
                            <a:noFill/>
                          </a:ln>
                          <a:solidFill>
                            <a:schemeClr val="tx1"/>
                          </a:solidFill>
                          <a:effectLst>
                            <a:outerShdw blurRad="38100" dist="38100" dir="2700000" algn="tl">
                              <a:srgbClr val="C0C0C0"/>
                            </a:outerShdw>
                          </a:effectLst>
                          <a:latin typeface="Arial" charset="0"/>
                        </a:rPr>
                        <a:t>FY12 PB</a:t>
                      </a:r>
                    </a:p>
                  </a:txBody>
                  <a:tcPr marL="105331" marR="105331" marT="51816" marB="51816" anchor="ctr" horzOverflow="overflow">
                    <a:lnL>
                      <a:noFill/>
                    </a:lnL>
                    <a:lnR cap="flat">
                      <a:noFill/>
                    </a:lnR>
                    <a:lnT cap="flat">
                      <a:noFill/>
                    </a:lnT>
                    <a:lnB>
                      <a:noFill/>
                    </a:lnB>
                    <a:lnTlToBr>
                      <a:noFill/>
                    </a:lnTlToBr>
                    <a:lnBlToTr>
                      <a:noFill/>
                    </a:lnBlToTr>
                    <a:noFill/>
                  </a:tcPr>
                </a:tc>
              </a:tr>
              <a:tr h="10708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DoD Total</a:t>
                      </a:r>
                    </a:p>
                  </a:txBody>
                  <a:tcPr marL="105331" marR="105331" marT="51816" marB="51816" horzOverflow="overflow">
                    <a:lnL cap="flat">
                      <a:noFill/>
                    </a:lnL>
                    <a:lnR>
                      <a:noFill/>
                    </a:lnR>
                    <a:lnT>
                      <a:noFill/>
                    </a:lnT>
                    <a:lnB>
                      <a:noFill/>
                    </a:lnB>
                    <a:lnTlToBr>
                      <a:noFill/>
                    </a:lnTlToBr>
                    <a:lnBlToTr>
                      <a:noFill/>
                    </a:lnBlToTr>
                    <a:noFill/>
                  </a:tcPr>
                </a:tc>
                <a:tc>
                  <a:txBody>
                    <a:bodyPr/>
                    <a:lstStyle/>
                    <a:p>
                      <a:pPr marL="115888"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  $ 708.2 B</a:t>
                      </a:r>
                    </a:p>
                  </a:txBody>
                  <a:tcPr marL="105331" marR="105331" marT="51816" marB="51816" horzOverflow="overflow">
                    <a:lnL>
                      <a:noFill/>
                    </a:lnL>
                    <a:lnR>
                      <a:noFill/>
                    </a:lnR>
                    <a:lnT>
                      <a:noFill/>
                    </a:lnT>
                    <a:lnB>
                      <a:noFill/>
                    </a:lnB>
                    <a:lnTlToBr>
                      <a:noFill/>
                    </a:lnTlToBr>
                    <a:lnBlToTr>
                      <a:noFill/>
                    </a:lnBlToTr>
                    <a:noFill/>
                  </a:tcPr>
                </a:tc>
                <a:tc>
                  <a:txBody>
                    <a:bodyPr/>
                    <a:lstStyle/>
                    <a:p>
                      <a:pPr marL="347663"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 $ 685.1 B</a:t>
                      </a:r>
                    </a:p>
                  </a:txBody>
                  <a:tcPr marL="105331" marR="105331" marT="51816" marB="51816" horzOverflow="overflow">
                    <a:lnL>
                      <a:noFill/>
                    </a:lnL>
                    <a:lnR>
                      <a:noFill/>
                    </a:lnR>
                    <a:lnT>
                      <a:noFill/>
                    </a:lnT>
                    <a:lnB>
                      <a:noFill/>
                    </a:lnB>
                    <a:lnTlToBr>
                      <a:noFill/>
                    </a:lnTlToBr>
                    <a:lnBlToTr>
                      <a:noFill/>
                    </a:lnBlToTr>
                    <a:noFill/>
                  </a:tcPr>
                </a:tc>
                <a:tc>
                  <a:txBody>
                    <a:bodyPr/>
                    <a:lstStyle/>
                    <a:p>
                      <a:pPr marL="115888"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 $ 670.9 B</a:t>
                      </a:r>
                    </a:p>
                  </a:txBody>
                  <a:tcPr marL="105331" marR="105331" marT="51816" marB="51816" horzOverflow="overflow">
                    <a:lnL>
                      <a:noFill/>
                    </a:lnL>
                    <a:lnR cap="flat">
                      <a:noFill/>
                    </a:lnR>
                    <a:lnT>
                      <a:noFill/>
                    </a:lnT>
                    <a:lnB>
                      <a:noFill/>
                    </a:lnB>
                    <a:lnTlToBr>
                      <a:noFill/>
                    </a:lnTlToBr>
                    <a:lnBlToTr>
                      <a:noFill/>
                    </a:lnBlToTr>
                    <a:noFill/>
                  </a:tcPr>
                </a:tc>
              </a:tr>
              <a:tr h="10708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    IT Total</a:t>
                      </a:r>
                    </a:p>
                  </a:txBody>
                  <a:tcPr marL="105331" marR="105331" marT="51816" marB="51816" anchor="ctr" horzOverflow="overflow">
                    <a:lnL cap="flat">
                      <a:noFill/>
                    </a:lnL>
                    <a:lnR>
                      <a:noFill/>
                    </a:lnR>
                    <a:lnT>
                      <a:noFill/>
                    </a:lnT>
                    <a:lnB cap="flat">
                      <a:noFill/>
                    </a:lnB>
                    <a:lnTlToBr>
                      <a:noFill/>
                    </a:lnTlToBr>
                    <a:lnBlToTr>
                      <a:noFill/>
                    </a:lnBlToTr>
                    <a:noFill/>
                  </a:tcPr>
                </a:tc>
                <a:tc>
                  <a:txBody>
                    <a:bodyPr/>
                    <a:lstStyle/>
                    <a:p>
                      <a:pPr marL="347663"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   36.6 B</a:t>
                      </a:r>
                    </a:p>
                    <a:p>
                      <a:pPr marL="347663" marR="0" lvl="0" indent="0" algn="l"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latin typeface="Arial" charset="0"/>
                        </a:rPr>
                        <a:t>      (5.2%)</a:t>
                      </a:r>
                    </a:p>
                  </a:txBody>
                  <a:tcPr marL="105331" marR="105331" marT="51816" marB="51816" anchor="ctr" horzOverflow="overflow">
                    <a:lnL>
                      <a:noFill/>
                    </a:lnL>
                    <a:lnR>
                      <a:noFill/>
                    </a:lnR>
                    <a:lnT>
                      <a:noFill/>
                    </a:lnT>
                    <a:lnB cap="flat">
                      <a:noFill/>
                    </a:lnB>
                    <a:lnTlToBr>
                      <a:noFill/>
                    </a:lnTlToBr>
                    <a:lnBlToTr>
                      <a:noFill/>
                    </a:lnBlToTr>
                    <a:noFill/>
                  </a:tcPr>
                </a:tc>
                <a:tc>
                  <a:txBody>
                    <a:bodyPr/>
                    <a:lstStyle/>
                    <a:p>
                      <a:pPr marL="347663"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 </a:t>
                      </a:r>
                      <a:endParaRPr kumimoji="0" lang="en-US" sz="2300" b="1" i="0" u="none" strike="noStrike" cap="none" normalizeH="0" baseline="0" dirty="0" smtClean="0">
                        <a:ln>
                          <a:noFill/>
                        </a:ln>
                        <a:solidFill>
                          <a:schemeClr val="tx1"/>
                        </a:solidFill>
                        <a:effectLst/>
                        <a:latin typeface="Arial" charset="0"/>
                      </a:endParaRPr>
                    </a:p>
                  </a:txBody>
                  <a:tcPr marL="105331" marR="105331" marT="51816" marB="51816" anchor="ctr" horzOverflow="overflow">
                    <a:lnL>
                      <a:noFill/>
                    </a:lnL>
                    <a:lnR>
                      <a:noFill/>
                    </a:lnR>
                    <a:lnT>
                      <a:noFill/>
                    </a:lnT>
                    <a:lnB cap="flat">
                      <a:noFill/>
                    </a:lnB>
                    <a:lnTlToBr>
                      <a:noFill/>
                    </a:lnTlToBr>
                    <a:lnBlToTr>
                      <a:noFill/>
                    </a:lnBlToTr>
                    <a:noFill/>
                  </a:tcPr>
                </a:tc>
                <a:tc>
                  <a:txBody>
                    <a:bodyPr/>
                    <a:lstStyle/>
                    <a:p>
                      <a:pPr marL="115888"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rPr>
                        <a:t> $   38.4 B</a:t>
                      </a:r>
                    </a:p>
                    <a:p>
                      <a:pPr marL="115888" marR="0" lvl="0" indent="0" algn="l" defTabSz="914400" rtl="0" eaLnBrk="1" fontAlgn="base" latinLnBrk="0" hangingPunct="1">
                        <a:lnSpc>
                          <a:spcPct val="100000"/>
                        </a:lnSpc>
                        <a:spcBef>
                          <a:spcPct val="20000"/>
                        </a:spcBef>
                        <a:spcAft>
                          <a:spcPct val="0"/>
                        </a:spcAft>
                        <a:buClrTx/>
                        <a:buSzTx/>
                        <a:buFontTx/>
                        <a:buNone/>
                        <a:tabLst/>
                      </a:pPr>
                      <a:r>
                        <a:rPr kumimoji="0" lang="en-US" sz="2300" b="1" i="0" u="none" strike="noStrike" cap="none" normalizeH="0" baseline="0" dirty="0" smtClean="0">
                          <a:ln>
                            <a:noFill/>
                          </a:ln>
                          <a:solidFill>
                            <a:schemeClr val="tx1"/>
                          </a:solidFill>
                          <a:effectLst/>
                          <a:latin typeface="Arial" charset="0"/>
                        </a:rPr>
                        <a:t>        (5.7%)</a:t>
                      </a:r>
                    </a:p>
                  </a:txBody>
                  <a:tcPr marL="105331" marR="105331" marT="51816" marB="51816" anchor="ctr" horzOverflow="overflow">
                    <a:lnL>
                      <a:noFill/>
                    </a:lnL>
                    <a:lnR cap="flat">
                      <a:noFill/>
                    </a:lnR>
                    <a:lnT>
                      <a:noFill/>
                    </a:lnT>
                    <a:lnB cap="flat">
                      <a:noFill/>
                    </a:lnB>
                    <a:lnTlToBr>
                      <a:noFill/>
                    </a:lnTlToBr>
                    <a:lnBlToTr>
                      <a:noFill/>
                    </a:lnBlToTr>
                    <a:noFill/>
                  </a:tcPr>
                </a:tc>
              </a:tr>
            </a:tbl>
          </a:graphicData>
        </a:graphic>
      </p:graphicFrame>
      <p:sp>
        <p:nvSpPr>
          <p:cNvPr id="8" name="Slide Number Placeholder 7"/>
          <p:cNvSpPr>
            <a:spLocks noGrp="1"/>
          </p:cNvSpPr>
          <p:nvPr>
            <p:ph type="sldNum" sz="quarter" idx="12"/>
          </p:nvPr>
        </p:nvSpPr>
        <p:spPr>
          <a:xfrm>
            <a:off x="7640635" y="7264080"/>
            <a:ext cx="2346325" cy="254000"/>
          </a:xfrm>
        </p:spPr>
        <p:txBody>
          <a:bodyPr/>
          <a:lstStyle/>
          <a:p>
            <a:pPr>
              <a:defRPr/>
            </a:pPr>
            <a:fld id="{91954AAE-6551-4AF7-A0C2-E9E4F127FCA4}" type="slidenum">
              <a:rPr lang="en-US" smtClean="0"/>
              <a:pPr>
                <a:defRPr/>
              </a:pPr>
              <a:t>2</a:t>
            </a:fld>
            <a:endParaRPr lang="en-US" dirty="0"/>
          </a:p>
        </p:txBody>
      </p:sp>
      <p:sp>
        <p:nvSpPr>
          <p:cNvPr id="3085" name="Rectangle 24"/>
          <p:cNvSpPr>
            <a:spLocks noChangeArrowheads="1"/>
          </p:cNvSpPr>
          <p:nvPr/>
        </p:nvSpPr>
        <p:spPr bwMode="auto">
          <a:xfrm>
            <a:off x="1508760" y="226696"/>
            <a:ext cx="7376160" cy="1068705"/>
          </a:xfrm>
          <a:prstGeom prst="rect">
            <a:avLst/>
          </a:prstGeom>
          <a:noFill/>
          <a:ln w="9525">
            <a:noFill/>
            <a:miter lim="800000"/>
            <a:headEnd/>
            <a:tailEnd/>
          </a:ln>
        </p:spPr>
        <p:txBody>
          <a:bodyPr lIns="101882" tIns="50941" rIns="101882" bIns="50941" anchor="ctr"/>
          <a:lstStyle/>
          <a:p>
            <a:pPr algn="ctr"/>
            <a:r>
              <a:rPr lang="en-US" sz="4000" b="1" dirty="0" err="1">
                <a:latin typeface="+mj-lt"/>
              </a:rPr>
              <a:t>DoD’s</a:t>
            </a:r>
            <a:r>
              <a:rPr lang="en-US" sz="4000" b="1" dirty="0">
                <a:latin typeface="+mj-lt"/>
              </a:rPr>
              <a:t> IT Budget </a:t>
            </a:r>
          </a:p>
        </p:txBody>
      </p:sp>
      <p:sp>
        <p:nvSpPr>
          <p:cNvPr id="3086" name="Text Box 26"/>
          <p:cNvSpPr txBox="1">
            <a:spLocks noChangeArrowheads="1"/>
          </p:cNvSpPr>
          <p:nvPr/>
        </p:nvSpPr>
        <p:spPr bwMode="auto">
          <a:xfrm>
            <a:off x="4642945" y="5581108"/>
            <a:ext cx="2506717" cy="518375"/>
          </a:xfrm>
          <a:prstGeom prst="rect">
            <a:avLst/>
          </a:prstGeom>
          <a:noFill/>
          <a:ln w="9525" algn="ctr">
            <a:noFill/>
            <a:miter lim="800000"/>
            <a:headEnd/>
            <a:tailEnd/>
          </a:ln>
        </p:spPr>
        <p:txBody>
          <a:bodyPr wrap="square" lIns="101882" tIns="50941" rIns="101882" bIns="50941">
            <a:spAutoFit/>
          </a:bodyPr>
          <a:lstStyle/>
          <a:p>
            <a:pPr algn="ctr"/>
            <a:r>
              <a:rPr lang="en-US" sz="2700" b="1" dirty="0" smtClean="0">
                <a:latin typeface="+mj-lt"/>
              </a:rPr>
              <a:t>$1.8 B </a:t>
            </a:r>
            <a:r>
              <a:rPr lang="en-US" sz="2700" b="1" dirty="0">
                <a:latin typeface="+mj-lt"/>
              </a:rPr>
              <a:t>Delta</a:t>
            </a:r>
          </a:p>
        </p:txBody>
      </p:sp>
      <p:sp>
        <p:nvSpPr>
          <p:cNvPr id="3088" name="Rectangle 6"/>
          <p:cNvSpPr>
            <a:spLocks noChangeArrowheads="1"/>
          </p:cNvSpPr>
          <p:nvPr/>
        </p:nvSpPr>
        <p:spPr bwMode="auto">
          <a:xfrm>
            <a:off x="946468" y="6212376"/>
            <a:ext cx="8135779" cy="940964"/>
          </a:xfrm>
          <a:prstGeom prst="rect">
            <a:avLst/>
          </a:prstGeom>
          <a:noFill/>
          <a:ln w="9525">
            <a:noFill/>
            <a:miter lim="800000"/>
            <a:headEnd/>
            <a:tailEnd/>
          </a:ln>
        </p:spPr>
        <p:txBody>
          <a:bodyPr lIns="101882" tIns="50941" rIns="101882" bIns="50941">
            <a:spAutoFit/>
          </a:bodyPr>
          <a:lstStyle/>
          <a:p>
            <a:pPr marL="194567" indent="-194567" algn="ctr">
              <a:spcAft>
                <a:spcPct val="50000"/>
              </a:spcAft>
            </a:pPr>
            <a:r>
              <a:rPr lang="en-US" sz="2200" b="1" dirty="0">
                <a:latin typeface="+mj-lt"/>
              </a:rPr>
              <a:t>DoD IT Budget information can be found at:</a:t>
            </a:r>
          </a:p>
          <a:p>
            <a:pPr marL="194567" indent="-194567" algn="ctr"/>
            <a:r>
              <a:rPr lang="en-US" dirty="0">
                <a:latin typeface="+mj-lt"/>
              </a:rPr>
              <a:t>https://</a:t>
            </a:r>
            <a:r>
              <a:rPr lang="en-US" dirty="0" smtClean="0">
                <a:latin typeface="+mj-lt"/>
              </a:rPr>
              <a:t>snap.pae.osd.mil/snapit/BudgetDocs2012.aspx</a:t>
            </a:r>
            <a:endParaRPr lang="en-US" dirty="0">
              <a:latin typeface="+mj-lt"/>
            </a:endParaRPr>
          </a:p>
        </p:txBody>
      </p:sp>
      <p:sp>
        <p:nvSpPr>
          <p:cNvPr id="7" name="Flowchart: Extract 6"/>
          <p:cNvSpPr/>
          <p:nvPr/>
        </p:nvSpPr>
        <p:spPr>
          <a:xfrm rot="10800000">
            <a:off x="4603531" y="4524704"/>
            <a:ext cx="2585545" cy="1040524"/>
          </a:xfrm>
          <a:prstGeom prst="flowChartExtra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BA98048-AD37-4A43-9EE7-0E03A26E0756}" type="slidenum">
              <a:rPr lang="en-US" smtClean="0"/>
              <a:pPr>
                <a:defRPr/>
              </a:pPr>
              <a:t>20</a:t>
            </a:fld>
            <a:endParaRPr lang="en-US" dirty="0"/>
          </a:p>
        </p:txBody>
      </p:sp>
      <p:sp>
        <p:nvSpPr>
          <p:cNvPr id="5" name="TextBox 4"/>
          <p:cNvSpPr txBox="1"/>
          <p:nvPr/>
        </p:nvSpPr>
        <p:spPr>
          <a:xfrm>
            <a:off x="1718441" y="3291840"/>
            <a:ext cx="6653049" cy="1200329"/>
          </a:xfrm>
          <a:prstGeom prst="rect">
            <a:avLst/>
          </a:prstGeom>
          <a:noFill/>
        </p:spPr>
        <p:txBody>
          <a:bodyPr wrap="square" rtlCol="0">
            <a:spAutoFit/>
          </a:bodyPr>
          <a:lstStyle/>
          <a:p>
            <a:pPr algn="ctr"/>
            <a:r>
              <a:rPr lang="en-US" sz="7200" dirty="0" smtClean="0"/>
              <a:t>QUESTIONS</a:t>
            </a:r>
            <a:endParaRPr lang="en-US" sz="7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is IT important to </a:t>
            </a:r>
            <a:r>
              <a:rPr lang="en-US" b="1" dirty="0" err="1" smtClean="0"/>
              <a:t>DoD</a:t>
            </a:r>
            <a:r>
              <a:rPr lang="en-US" b="1" dirty="0" smtClean="0"/>
              <a:t>?</a:t>
            </a:r>
            <a:r>
              <a:rPr lang="en-US" dirty="0" smtClean="0"/>
              <a:t> </a:t>
            </a:r>
            <a:endParaRPr lang="en-US" dirty="0"/>
          </a:p>
        </p:txBody>
      </p:sp>
      <p:sp>
        <p:nvSpPr>
          <p:cNvPr id="3" name="Content Placeholder 2"/>
          <p:cNvSpPr>
            <a:spLocks noGrp="1"/>
          </p:cNvSpPr>
          <p:nvPr>
            <p:ph idx="1"/>
          </p:nvPr>
        </p:nvSpPr>
        <p:spPr>
          <a:xfrm>
            <a:off x="502920" y="1950720"/>
            <a:ext cx="9052560" cy="4404360"/>
          </a:xfrm>
        </p:spPr>
        <p:txBody>
          <a:bodyPr/>
          <a:lstStyle/>
          <a:p>
            <a:pPr>
              <a:buNone/>
            </a:pPr>
            <a:r>
              <a:rPr lang="en-US" i="1" dirty="0" smtClean="0"/>
              <a:t>“There is </a:t>
            </a:r>
            <a:r>
              <a:rPr lang="en-US" i="1" dirty="0" smtClean="0">
                <a:solidFill>
                  <a:srgbClr val="FF0000"/>
                </a:solidFill>
              </a:rPr>
              <a:t>no exaggerating our dependence on </a:t>
            </a:r>
            <a:r>
              <a:rPr lang="en-US" i="1" dirty="0" err="1" smtClean="0">
                <a:solidFill>
                  <a:srgbClr val="FF0000"/>
                </a:solidFill>
              </a:rPr>
              <a:t>DoD’s</a:t>
            </a:r>
            <a:r>
              <a:rPr lang="en-US" i="1" dirty="0" smtClean="0">
                <a:solidFill>
                  <a:srgbClr val="FF0000"/>
                </a:solidFill>
              </a:rPr>
              <a:t> information networks for command and control </a:t>
            </a:r>
            <a:r>
              <a:rPr lang="en-US" i="1" dirty="0" smtClean="0"/>
              <a:t>of our forces, the intelligence and logistics on which they depend, and the weapons technologies we develop and field. In the 21st century, modern armed forces simply </a:t>
            </a:r>
            <a:r>
              <a:rPr lang="en-US" i="1" dirty="0" smtClean="0">
                <a:solidFill>
                  <a:srgbClr val="FF0000"/>
                </a:solidFill>
              </a:rPr>
              <a:t>cannot conduct high-tempo, effective operations without resilient, reliable information and communications networks and assured access to </a:t>
            </a:r>
            <a:r>
              <a:rPr lang="en-US" i="1" dirty="0" err="1" smtClean="0">
                <a:solidFill>
                  <a:srgbClr val="FF0000"/>
                </a:solidFill>
              </a:rPr>
              <a:t>cyperspace</a:t>
            </a:r>
            <a:r>
              <a:rPr lang="en-US" i="1" dirty="0" smtClean="0"/>
              <a:t>.”</a:t>
            </a:r>
            <a:endParaRPr lang="en-US" dirty="0"/>
          </a:p>
        </p:txBody>
      </p:sp>
      <p:sp>
        <p:nvSpPr>
          <p:cNvPr id="7" name="Slide Number Placeholder 6"/>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21</a:t>
            </a:fld>
            <a:endParaRPr lang="en-US" dirty="0"/>
          </a:p>
        </p:txBody>
      </p:sp>
      <p:sp>
        <p:nvSpPr>
          <p:cNvPr id="9" name="TextBox 8"/>
          <p:cNvSpPr txBox="1"/>
          <p:nvPr/>
        </p:nvSpPr>
        <p:spPr>
          <a:xfrm>
            <a:off x="4450080" y="6553200"/>
            <a:ext cx="5574090" cy="400110"/>
          </a:xfrm>
          <a:prstGeom prst="rect">
            <a:avLst/>
          </a:prstGeom>
          <a:noFill/>
        </p:spPr>
        <p:txBody>
          <a:bodyPr wrap="none" rtlCol="0">
            <a:spAutoFit/>
          </a:bodyPr>
          <a:lstStyle/>
          <a:p>
            <a:r>
              <a:rPr lang="en-US" b="1" i="1" dirty="0" smtClean="0">
                <a:effectLst>
                  <a:outerShdw blurRad="38100" dist="38100" dir="2700000" algn="tl">
                    <a:srgbClr val="000000">
                      <a:alpha val="43137"/>
                    </a:srgbClr>
                  </a:outerShdw>
                </a:effectLst>
              </a:rPr>
              <a:t>Quadrennial Defense Review, February 2010</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1257300" y="152400"/>
            <a:ext cx="7505700" cy="1295400"/>
          </a:xfrm>
        </p:spPr>
        <p:txBody>
          <a:bodyPr/>
          <a:lstStyle/>
          <a:p>
            <a:pPr eaLnBrk="1" hangingPunct="1"/>
            <a:r>
              <a:rPr lang="en-US" b="1" dirty="0" smtClean="0">
                <a:latin typeface="Arial" charset="0"/>
              </a:rPr>
              <a:t>Purpose Of Reporting</a:t>
            </a:r>
          </a:p>
        </p:txBody>
      </p:sp>
      <p:sp>
        <p:nvSpPr>
          <p:cNvPr id="18436" name="Rectangle 3"/>
          <p:cNvSpPr>
            <a:spLocks noGrp="1" noChangeArrowheads="1"/>
          </p:cNvSpPr>
          <p:nvPr>
            <p:ph type="body" idx="1"/>
          </p:nvPr>
        </p:nvSpPr>
        <p:spPr>
          <a:xfrm>
            <a:off x="762000" y="1812290"/>
            <a:ext cx="8466138" cy="5441950"/>
          </a:xfrm>
        </p:spPr>
        <p:txBody>
          <a:bodyPr/>
          <a:lstStyle/>
          <a:p>
            <a:pPr marL="508000" lvl="1" indent="0" algn="ctr" eaLnBrk="1" hangingPunct="1">
              <a:lnSpc>
                <a:spcPct val="80000"/>
              </a:lnSpc>
              <a:buFont typeface="Arial" pitchFamily="34" charset="0"/>
              <a:buNone/>
              <a:tabLst>
                <a:tab pos="1273175" algn="l"/>
              </a:tabLst>
              <a:defRPr/>
            </a:pPr>
            <a:r>
              <a:rPr lang="en-US" sz="2800" i="1" dirty="0" smtClean="0">
                <a:solidFill>
                  <a:srgbClr val="FF0000"/>
                </a:solidFill>
                <a:latin typeface="+mj-lt"/>
              </a:rPr>
              <a:t>For evaluating how well we are adhering to the </a:t>
            </a:r>
          </a:p>
          <a:p>
            <a:pPr marL="508000" lvl="1" indent="0" algn="ctr" eaLnBrk="1" hangingPunct="1">
              <a:lnSpc>
                <a:spcPct val="80000"/>
              </a:lnSpc>
              <a:buFont typeface="Arial" pitchFamily="34" charset="0"/>
              <a:buNone/>
              <a:tabLst>
                <a:tab pos="1273175" algn="l"/>
              </a:tabLst>
              <a:defRPr/>
            </a:pPr>
            <a:r>
              <a:rPr lang="en-US" sz="2800" i="1" dirty="0" smtClean="0">
                <a:solidFill>
                  <a:srgbClr val="FF0000"/>
                </a:solidFill>
                <a:latin typeface="+mj-lt"/>
              </a:rPr>
              <a:t>e-government statutory framework</a:t>
            </a:r>
            <a:r>
              <a:rPr lang="en-US" sz="2000" dirty="0" smtClean="0">
                <a:latin typeface="+mj-lt"/>
              </a:rPr>
              <a:t>:</a:t>
            </a:r>
          </a:p>
          <a:p>
            <a:pPr marL="508000" lvl="1" indent="0" eaLnBrk="1" hangingPunct="1">
              <a:lnSpc>
                <a:spcPct val="80000"/>
              </a:lnSpc>
              <a:buFont typeface="Arial" pitchFamily="34" charset="0"/>
              <a:buNone/>
              <a:tabLst>
                <a:tab pos="1273175" algn="l"/>
              </a:tabLst>
              <a:defRPr/>
            </a:pPr>
            <a:endParaRPr lang="en-US" sz="2000" dirty="0" smtClean="0">
              <a:latin typeface="+mj-lt"/>
            </a:endParaRPr>
          </a:p>
          <a:p>
            <a:pPr marL="508000" lvl="1" indent="0" eaLnBrk="1" hangingPunct="1">
              <a:lnSpc>
                <a:spcPct val="80000"/>
              </a:lnSpc>
              <a:spcBef>
                <a:spcPct val="0"/>
              </a:spcBef>
              <a:buFontTx/>
              <a:buChar char="•"/>
              <a:tabLst>
                <a:tab pos="1273175" algn="l"/>
              </a:tabLst>
              <a:defRPr/>
            </a:pPr>
            <a:r>
              <a:rPr lang="en-US" sz="1600" b="1" dirty="0" smtClean="0">
                <a:solidFill>
                  <a:srgbClr val="000000"/>
                </a:solidFill>
                <a:latin typeface="+mj-lt"/>
              </a:rPr>
              <a:t>  </a:t>
            </a:r>
            <a:r>
              <a:rPr lang="en-US" sz="1800" b="1" dirty="0" smtClean="0">
                <a:latin typeface="+mj-lt"/>
              </a:rPr>
              <a:t>E-Government Act of 2002</a:t>
            </a:r>
          </a:p>
          <a:p>
            <a:pPr lvl="2" eaLnBrk="1" hangingPunct="1">
              <a:lnSpc>
                <a:spcPct val="80000"/>
              </a:lnSpc>
              <a:spcBef>
                <a:spcPct val="0"/>
              </a:spcBef>
              <a:buFont typeface="Arial" pitchFamily="34" charset="0"/>
              <a:buNone/>
              <a:tabLst>
                <a:tab pos="1273175" algn="l"/>
              </a:tabLst>
              <a:defRPr/>
            </a:pPr>
            <a:r>
              <a:rPr lang="en-US" sz="800" b="1" dirty="0" smtClean="0">
                <a:latin typeface="+mj-lt"/>
              </a:rPr>
              <a:t>	</a:t>
            </a:r>
            <a:r>
              <a:rPr lang="en-US" sz="1600" dirty="0" smtClean="0">
                <a:latin typeface="+mj-lt"/>
              </a:rPr>
              <a:t>Furthers the Administration’s “Expanding E-Government” President Management Agenda Item.</a:t>
            </a:r>
          </a:p>
          <a:p>
            <a:pPr lvl="2" eaLnBrk="1" hangingPunct="1">
              <a:lnSpc>
                <a:spcPct val="80000"/>
              </a:lnSpc>
              <a:spcBef>
                <a:spcPct val="0"/>
              </a:spcBef>
              <a:buFont typeface="Arial" pitchFamily="34" charset="0"/>
              <a:buNone/>
              <a:tabLst>
                <a:tab pos="1273175" algn="l"/>
              </a:tabLst>
              <a:defRPr/>
            </a:pPr>
            <a:endParaRPr lang="en-US" sz="1600" b="1" dirty="0" smtClean="0">
              <a:latin typeface="+mj-lt"/>
            </a:endParaRPr>
          </a:p>
          <a:p>
            <a:pPr marL="508000" lvl="1" indent="0" eaLnBrk="1" hangingPunct="1">
              <a:lnSpc>
                <a:spcPct val="80000"/>
              </a:lnSpc>
              <a:spcBef>
                <a:spcPct val="0"/>
              </a:spcBef>
              <a:buFontTx/>
              <a:buChar char="•"/>
              <a:tabLst>
                <a:tab pos="1273175" algn="l"/>
              </a:tabLst>
              <a:defRPr/>
            </a:pPr>
            <a:r>
              <a:rPr lang="en-US" sz="1800" b="1" dirty="0" smtClean="0">
                <a:latin typeface="+mj-lt"/>
              </a:rPr>
              <a:t>  Government Paper Elimination Act 			  		</a:t>
            </a:r>
            <a:r>
              <a:rPr lang="en-US" sz="1600" dirty="0" smtClean="0">
                <a:latin typeface="+mj-lt"/>
              </a:rPr>
              <a:t>Make all transactions electronic, when practicable, by October 2003.</a:t>
            </a:r>
          </a:p>
          <a:p>
            <a:pPr marL="508000" lvl="1" indent="0" eaLnBrk="1" hangingPunct="1">
              <a:lnSpc>
                <a:spcPct val="80000"/>
              </a:lnSpc>
              <a:spcBef>
                <a:spcPct val="0"/>
              </a:spcBef>
              <a:buFontTx/>
              <a:buChar char="•"/>
              <a:tabLst>
                <a:tab pos="1273175" algn="l"/>
              </a:tabLst>
              <a:defRPr/>
            </a:pPr>
            <a:endParaRPr lang="en-US" sz="1600" b="1" dirty="0" smtClean="0">
              <a:latin typeface="+mj-lt"/>
            </a:endParaRPr>
          </a:p>
          <a:p>
            <a:pPr marL="508000" lvl="1" indent="0" eaLnBrk="1" hangingPunct="1">
              <a:lnSpc>
                <a:spcPct val="80000"/>
              </a:lnSpc>
              <a:spcBef>
                <a:spcPct val="0"/>
              </a:spcBef>
              <a:buFontTx/>
              <a:buChar char="•"/>
              <a:tabLst>
                <a:tab pos="1273175" algn="l"/>
              </a:tabLst>
              <a:defRPr/>
            </a:pPr>
            <a:r>
              <a:rPr lang="en-US" sz="1800" b="1" dirty="0" smtClean="0">
                <a:latin typeface="+mj-lt"/>
              </a:rPr>
              <a:t>  Clinger-Cohen 	</a:t>
            </a:r>
          </a:p>
          <a:p>
            <a:pPr lvl="2" eaLnBrk="1" hangingPunct="1">
              <a:lnSpc>
                <a:spcPct val="80000"/>
              </a:lnSpc>
              <a:spcBef>
                <a:spcPct val="0"/>
              </a:spcBef>
              <a:buFont typeface="Arial" pitchFamily="34" charset="0"/>
              <a:buNone/>
              <a:tabLst>
                <a:tab pos="1273175" algn="l"/>
              </a:tabLst>
              <a:defRPr/>
            </a:pPr>
            <a:r>
              <a:rPr lang="en-US" sz="1600" dirty="0" smtClean="0">
                <a:latin typeface="+mj-lt"/>
              </a:rPr>
              <a:t>	Requires sound investment through Capital Planning that is tied to Agency missions and strategic goals</a:t>
            </a:r>
          </a:p>
          <a:p>
            <a:pPr lvl="2" eaLnBrk="1" hangingPunct="1">
              <a:lnSpc>
                <a:spcPct val="80000"/>
              </a:lnSpc>
              <a:spcBef>
                <a:spcPct val="0"/>
              </a:spcBef>
              <a:buFont typeface="Arial" pitchFamily="34" charset="0"/>
              <a:buNone/>
              <a:tabLst>
                <a:tab pos="1273175" algn="l"/>
              </a:tabLst>
              <a:defRPr/>
            </a:pPr>
            <a:endParaRPr lang="en-US" sz="1600" dirty="0" smtClean="0">
              <a:latin typeface="+mj-lt"/>
            </a:endParaRPr>
          </a:p>
          <a:p>
            <a:pPr marL="508000" lvl="1" indent="0" eaLnBrk="1" hangingPunct="1">
              <a:lnSpc>
                <a:spcPct val="80000"/>
              </a:lnSpc>
              <a:spcBef>
                <a:spcPct val="0"/>
              </a:spcBef>
              <a:buFontTx/>
              <a:buChar char="•"/>
              <a:tabLst>
                <a:tab pos="1273175" algn="l"/>
              </a:tabLst>
              <a:defRPr/>
            </a:pPr>
            <a:r>
              <a:rPr lang="en-US" sz="1800" b="1" dirty="0" smtClean="0">
                <a:latin typeface="+mj-lt"/>
              </a:rPr>
              <a:t>  Federal Information Security Management Act</a:t>
            </a:r>
          </a:p>
          <a:p>
            <a:pPr lvl="2" eaLnBrk="1" hangingPunct="1">
              <a:lnSpc>
                <a:spcPct val="80000"/>
              </a:lnSpc>
              <a:spcBef>
                <a:spcPct val="0"/>
              </a:spcBef>
              <a:buFont typeface="Arial" pitchFamily="34" charset="0"/>
              <a:buNone/>
              <a:tabLst>
                <a:tab pos="1273175" algn="l"/>
              </a:tabLst>
              <a:defRPr/>
            </a:pPr>
            <a:r>
              <a:rPr lang="en-US" sz="1600" dirty="0" smtClean="0">
                <a:latin typeface="+mj-lt"/>
              </a:rPr>
              <a:t>	Attention to security in all agency applications, accountability to OMB and Congress</a:t>
            </a:r>
          </a:p>
          <a:p>
            <a:pPr lvl="2" eaLnBrk="1" hangingPunct="1">
              <a:lnSpc>
                <a:spcPct val="80000"/>
              </a:lnSpc>
              <a:spcBef>
                <a:spcPct val="0"/>
              </a:spcBef>
              <a:buFont typeface="Arial" pitchFamily="34" charset="0"/>
              <a:buNone/>
              <a:tabLst>
                <a:tab pos="1273175" algn="l"/>
              </a:tabLst>
              <a:defRPr/>
            </a:pPr>
            <a:endParaRPr lang="en-US" sz="1600" dirty="0" smtClean="0">
              <a:latin typeface="+mj-lt"/>
            </a:endParaRPr>
          </a:p>
          <a:p>
            <a:pPr marL="508000" lvl="1" indent="0" eaLnBrk="1" hangingPunct="1">
              <a:lnSpc>
                <a:spcPct val="80000"/>
              </a:lnSpc>
              <a:spcBef>
                <a:spcPct val="0"/>
              </a:spcBef>
              <a:buFontTx/>
              <a:buChar char="•"/>
              <a:tabLst>
                <a:tab pos="1273175" algn="l"/>
              </a:tabLst>
              <a:defRPr/>
            </a:pPr>
            <a:r>
              <a:rPr lang="en-US" sz="1800" b="1" dirty="0" smtClean="0">
                <a:latin typeface="+mj-lt"/>
              </a:rPr>
              <a:t>  Privacy Act</a:t>
            </a:r>
          </a:p>
          <a:p>
            <a:pPr lvl="2" eaLnBrk="1" hangingPunct="1">
              <a:lnSpc>
                <a:spcPct val="80000"/>
              </a:lnSpc>
              <a:spcBef>
                <a:spcPct val="0"/>
              </a:spcBef>
              <a:buFont typeface="Arial" pitchFamily="34" charset="0"/>
              <a:buNone/>
              <a:tabLst>
                <a:tab pos="1273175" algn="l"/>
              </a:tabLst>
              <a:defRPr/>
            </a:pPr>
            <a:r>
              <a:rPr lang="en-US" sz="1600" dirty="0" smtClean="0">
                <a:latin typeface="+mj-lt"/>
              </a:rPr>
              <a:t>	Continues to be the foundation of Federal policy for protecting and sharing personal information</a:t>
            </a:r>
          </a:p>
          <a:p>
            <a:pPr lvl="2" eaLnBrk="1" hangingPunct="1">
              <a:lnSpc>
                <a:spcPct val="80000"/>
              </a:lnSpc>
              <a:spcBef>
                <a:spcPct val="0"/>
              </a:spcBef>
              <a:buFont typeface="Arial" pitchFamily="34" charset="0"/>
              <a:buNone/>
              <a:tabLst>
                <a:tab pos="1273175" algn="l"/>
              </a:tabLst>
              <a:defRPr/>
            </a:pPr>
            <a:endParaRPr lang="en-US" sz="1600" dirty="0" smtClean="0">
              <a:latin typeface="+mj-lt"/>
            </a:endParaRPr>
          </a:p>
          <a:p>
            <a:pPr marL="508000" lvl="1" indent="0" eaLnBrk="1" hangingPunct="1">
              <a:lnSpc>
                <a:spcPct val="80000"/>
              </a:lnSpc>
              <a:spcBef>
                <a:spcPct val="0"/>
              </a:spcBef>
              <a:buFontTx/>
              <a:buChar char="•"/>
              <a:tabLst>
                <a:tab pos="1273175" algn="l"/>
              </a:tabLst>
              <a:defRPr/>
            </a:pPr>
            <a:r>
              <a:rPr lang="en-US" sz="1800" b="1" dirty="0" smtClean="0">
                <a:latin typeface="+mj-lt"/>
              </a:rPr>
              <a:t>  Section 508</a:t>
            </a:r>
          </a:p>
          <a:p>
            <a:pPr lvl="2" eaLnBrk="1" hangingPunct="1">
              <a:lnSpc>
                <a:spcPct val="80000"/>
              </a:lnSpc>
              <a:spcBef>
                <a:spcPct val="0"/>
              </a:spcBef>
              <a:buFont typeface="Arial" pitchFamily="34" charset="0"/>
              <a:buNone/>
              <a:tabLst>
                <a:tab pos="1273175" algn="l"/>
              </a:tabLst>
              <a:defRPr/>
            </a:pPr>
            <a:r>
              <a:rPr lang="en-US" sz="1600" dirty="0" smtClean="0">
                <a:latin typeface="+mj-lt"/>
              </a:rPr>
              <a:t>	Ensure accessibility for all</a:t>
            </a:r>
          </a:p>
          <a:p>
            <a:pPr lvl="2" eaLnBrk="1" hangingPunct="1">
              <a:lnSpc>
                <a:spcPct val="80000"/>
              </a:lnSpc>
              <a:buFont typeface="Arial" pitchFamily="34" charset="0"/>
              <a:buNone/>
              <a:tabLst>
                <a:tab pos="1273175" algn="l"/>
              </a:tabLst>
              <a:defRPr/>
            </a:pPr>
            <a:endParaRPr lang="en-US" sz="1800" dirty="0" smtClean="0"/>
          </a:p>
        </p:txBody>
      </p:sp>
      <p:sp>
        <p:nvSpPr>
          <p:cNvPr id="5" name="Slide Number Placeholder 4"/>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59081"/>
            <a:ext cx="9052560" cy="1112519"/>
          </a:xfrm>
        </p:spPr>
        <p:txBody>
          <a:bodyPr>
            <a:normAutofit fontScale="90000"/>
          </a:bodyPr>
          <a:lstStyle/>
          <a:p>
            <a:r>
              <a:rPr lang="en-US" sz="3100" b="1" dirty="0" smtClean="0"/>
              <a:t>FY12 Budget Estimates</a:t>
            </a:r>
            <a:br>
              <a:rPr lang="en-US" sz="3100" b="1" dirty="0" smtClean="0"/>
            </a:br>
            <a:r>
              <a:rPr lang="en-US" sz="3100" b="1" dirty="0" smtClean="0"/>
              <a:t> by Areas of Spending</a:t>
            </a:r>
            <a:br>
              <a:rPr lang="en-US" sz="3100" b="1" dirty="0" smtClean="0"/>
            </a:br>
            <a:r>
              <a:rPr lang="en-US" sz="1300" i="1" dirty="0" smtClean="0"/>
              <a:t> (Dollars in Thousands)</a:t>
            </a:r>
            <a:endParaRPr lang="en-US" sz="1300" i="1" dirty="0"/>
          </a:p>
        </p:txBody>
      </p:sp>
      <p:graphicFrame>
        <p:nvGraphicFramePr>
          <p:cNvPr id="8" name="Chart 7"/>
          <p:cNvGraphicFramePr/>
          <p:nvPr/>
        </p:nvGraphicFramePr>
        <p:xfrm>
          <a:off x="476250" y="1814839"/>
          <a:ext cx="9201150" cy="52040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nvGraphicFramePr>
        <p:xfrm>
          <a:off x="2932385" y="6779172"/>
          <a:ext cx="4272457" cy="396241"/>
        </p:xfrm>
        <a:graphic>
          <a:graphicData uri="http://schemas.openxmlformats.org/drawingml/2006/table">
            <a:tbl>
              <a:tblPr/>
              <a:tblGrid>
                <a:gridCol w="2103763"/>
                <a:gridCol w="2168694"/>
              </a:tblGrid>
              <a:tr h="396241">
                <a:tc>
                  <a:txBody>
                    <a:bodyPr/>
                    <a:lstStyle/>
                    <a:p>
                      <a:pPr algn="ctr" fontAlgn="b"/>
                      <a:r>
                        <a:rPr lang="en-US" sz="2400" b="1" i="0" u="none" strike="noStrike" dirty="0">
                          <a:solidFill>
                            <a:srgbClr val="000000"/>
                          </a:solidFill>
                          <a:latin typeface="+mj-lt"/>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mj-lt"/>
                        </a:rPr>
                        <a:t>$ 38,447,044 </a:t>
                      </a:r>
                      <a:endParaRPr lang="en-US" sz="2400" b="1" i="0" u="none" strike="noStrike" dirty="0">
                        <a:solidFill>
                          <a:srgbClr val="00000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7" name="Slide Number Placeholder 6"/>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8"/>
            <a:ext cx="9052560" cy="1136542"/>
          </a:xfrm>
        </p:spPr>
        <p:txBody>
          <a:bodyPr>
            <a:normAutofit fontScale="90000"/>
          </a:bodyPr>
          <a:lstStyle/>
          <a:p>
            <a:r>
              <a:rPr lang="en-US" sz="3000" dirty="0" smtClean="0"/>
              <a:t>FY12 DoD Components Budget Estimates</a:t>
            </a:r>
            <a:br>
              <a:rPr lang="en-US" sz="3000" dirty="0" smtClean="0"/>
            </a:br>
            <a:r>
              <a:rPr lang="en-US" sz="3000" dirty="0" smtClean="0"/>
              <a:t> by Area of Spending</a:t>
            </a:r>
            <a:r>
              <a:rPr lang="en-US" sz="4000" dirty="0" smtClean="0"/>
              <a:t/>
            </a:r>
            <a:br>
              <a:rPr lang="en-US" sz="4000" dirty="0" smtClean="0"/>
            </a:br>
            <a:r>
              <a:rPr lang="en-US" sz="2000" dirty="0" smtClean="0"/>
              <a:t>(Dollars in Thousands)</a:t>
            </a:r>
            <a:endParaRPr lang="en-US" sz="4000" dirty="0"/>
          </a:p>
        </p:txBody>
      </p:sp>
      <p:graphicFrame>
        <p:nvGraphicFramePr>
          <p:cNvPr id="10" name="Chart 9"/>
          <p:cNvGraphicFramePr/>
          <p:nvPr/>
        </p:nvGraphicFramePr>
        <p:xfrm>
          <a:off x="424883" y="1695946"/>
          <a:ext cx="9292324" cy="544183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495300" y="1800224"/>
          <a:ext cx="9086850" cy="53244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02920" y="311257"/>
            <a:ext cx="9052560" cy="1136543"/>
          </a:xfrm>
        </p:spPr>
        <p:txBody>
          <a:bodyPr>
            <a:noAutofit/>
          </a:bodyPr>
          <a:lstStyle/>
          <a:p>
            <a:r>
              <a:rPr lang="en-US" sz="2700" dirty="0" smtClean="0"/>
              <a:t>FY12 Budget Estimates by Categories</a:t>
            </a:r>
            <a:br>
              <a:rPr lang="en-US" sz="2700" dirty="0" smtClean="0"/>
            </a:br>
            <a:r>
              <a:rPr lang="en-US" sz="2700" dirty="0" smtClean="0"/>
              <a:t> (Appropriations) of Spending</a:t>
            </a:r>
            <a:br>
              <a:rPr lang="en-US" sz="2700" dirty="0" smtClean="0"/>
            </a:br>
            <a:r>
              <a:rPr lang="en-US" sz="1300" dirty="0" smtClean="0"/>
              <a:t>(Dollars in Thousands)</a:t>
            </a:r>
            <a:endParaRPr lang="en-US" sz="1100" dirty="0"/>
          </a:p>
        </p:txBody>
      </p:sp>
      <p:sp>
        <p:nvSpPr>
          <p:cNvPr id="8" name="Rectangle 7"/>
          <p:cNvSpPr/>
          <p:nvPr/>
        </p:nvSpPr>
        <p:spPr>
          <a:xfrm>
            <a:off x="993228" y="6180085"/>
            <a:ext cx="78827" cy="141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4" cstate="print"/>
          <a:srcRect/>
          <a:stretch>
            <a:fillRect/>
          </a:stretch>
        </p:blipFill>
        <p:spPr bwMode="auto">
          <a:xfrm>
            <a:off x="4953000" y="5025276"/>
            <a:ext cx="4514850" cy="2251824"/>
          </a:xfrm>
          <a:prstGeom prst="rect">
            <a:avLst/>
          </a:prstGeom>
          <a:noFill/>
          <a:ln w="9525">
            <a:noFill/>
            <a:miter lim="800000"/>
            <a:headEnd/>
            <a:tailEnd/>
          </a:ln>
          <a:effectLst/>
        </p:spPr>
      </p:pic>
      <p:sp>
        <p:nvSpPr>
          <p:cNvPr id="9" name="Slide Number Placeholder 8"/>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95" y="345441"/>
            <a:ext cx="9532089" cy="970522"/>
          </a:xfrm>
        </p:spPr>
        <p:txBody>
          <a:bodyPr>
            <a:noAutofit/>
          </a:bodyPr>
          <a:lstStyle/>
          <a:p>
            <a:r>
              <a:rPr lang="en-US" sz="2200" dirty="0" smtClean="0"/>
              <a:t/>
            </a:r>
            <a:br>
              <a:rPr lang="en-US" sz="2200" dirty="0" smtClean="0"/>
            </a:br>
            <a:r>
              <a:rPr lang="en-US" sz="3200" dirty="0" smtClean="0"/>
              <a:t>Distribution of the FY12 Budget Estimates </a:t>
            </a:r>
            <a:br>
              <a:rPr lang="en-US" sz="3200" dirty="0" smtClean="0"/>
            </a:br>
            <a:r>
              <a:rPr lang="en-US" sz="3200" dirty="0" smtClean="0"/>
              <a:t>Across DoD Components</a:t>
            </a:r>
            <a:r>
              <a:rPr lang="en-US" sz="2200" dirty="0" smtClean="0"/>
              <a:t/>
            </a:r>
            <a:br>
              <a:rPr lang="en-US" sz="2200" dirty="0" smtClean="0"/>
            </a:br>
            <a:r>
              <a:rPr lang="en-US" sz="1300" dirty="0" smtClean="0"/>
              <a:t>(Dollars in Thousands)</a:t>
            </a:r>
            <a:r>
              <a:rPr lang="en-US" sz="2200" dirty="0" smtClean="0"/>
              <a:t/>
            </a:r>
            <a:br>
              <a:rPr lang="en-US" sz="2200" dirty="0" smtClean="0"/>
            </a:br>
            <a:endParaRPr lang="en-US" sz="2200" dirty="0"/>
          </a:p>
        </p:txBody>
      </p:sp>
      <p:graphicFrame>
        <p:nvGraphicFramePr>
          <p:cNvPr id="7" name="Chart 6"/>
          <p:cNvGraphicFramePr/>
          <p:nvPr/>
        </p:nvGraphicFramePr>
        <p:xfrm>
          <a:off x="664029" y="1803627"/>
          <a:ext cx="8784771" cy="51632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nvGraphicFramePr>
        <p:xfrm>
          <a:off x="3173936" y="6779172"/>
          <a:ext cx="3895585" cy="396241"/>
        </p:xfrm>
        <a:graphic>
          <a:graphicData uri="http://schemas.openxmlformats.org/drawingml/2006/table">
            <a:tbl>
              <a:tblPr/>
              <a:tblGrid>
                <a:gridCol w="1621972"/>
                <a:gridCol w="2273613"/>
              </a:tblGrid>
              <a:tr h="396241">
                <a:tc>
                  <a:txBody>
                    <a:bodyPr/>
                    <a:lstStyle/>
                    <a:p>
                      <a:pPr algn="ctr" fontAlgn="b"/>
                      <a:r>
                        <a:rPr lang="en-US" sz="2400" b="1" i="0" u="none" strike="noStrike" dirty="0">
                          <a:solidFill>
                            <a:srgbClr val="000000"/>
                          </a:solidFill>
                          <a:latin typeface="+mj-lt"/>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2400" b="1" i="0" u="none" strike="noStrike" dirty="0" smtClean="0">
                          <a:solidFill>
                            <a:srgbClr val="000000"/>
                          </a:solidFill>
                          <a:latin typeface="+mj-lt"/>
                        </a:rPr>
                        <a:t>$ 38,447,044 </a:t>
                      </a:r>
                      <a:endParaRPr lang="en-US" sz="2400" b="1" i="0" u="none" strike="noStrike" dirty="0">
                        <a:solidFill>
                          <a:srgbClr val="000000"/>
                        </a:solidFill>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9" name="Slide Number Placeholder 8"/>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FY 2012 Factoids</a:t>
            </a:r>
            <a:endParaRPr lang="en-US" b="1" dirty="0"/>
          </a:p>
        </p:txBody>
      </p:sp>
      <p:sp>
        <p:nvSpPr>
          <p:cNvPr id="4" name="Slide Number Placeholder 3"/>
          <p:cNvSpPr>
            <a:spLocks noGrp="1"/>
          </p:cNvSpPr>
          <p:nvPr>
            <p:ph type="sldNum" sz="quarter" idx="12"/>
          </p:nvPr>
        </p:nvSpPr>
        <p:spPr>
          <a:xfrm>
            <a:off x="7640635" y="7272648"/>
            <a:ext cx="2346325" cy="254000"/>
          </a:xfrm>
        </p:spPr>
        <p:txBody>
          <a:bodyPr/>
          <a:lstStyle/>
          <a:p>
            <a:pPr>
              <a:defRPr/>
            </a:pPr>
            <a:fld id="{FA246B23-50EF-494D-851F-FA6F8751DF0D}" type="slidenum">
              <a:rPr lang="en-US" smtClean="0"/>
              <a:pPr>
                <a:defRPr/>
              </a:pPr>
              <a:t>4</a:t>
            </a:fld>
            <a:endParaRPr lang="en-US" dirty="0"/>
          </a:p>
        </p:txBody>
      </p:sp>
      <p:sp>
        <p:nvSpPr>
          <p:cNvPr id="6" name="Text Box 31"/>
          <p:cNvSpPr txBox="1">
            <a:spLocks noChangeArrowheads="1"/>
          </p:cNvSpPr>
          <p:nvPr/>
        </p:nvSpPr>
        <p:spPr bwMode="auto">
          <a:xfrm>
            <a:off x="802105" y="1924960"/>
            <a:ext cx="8758990" cy="4283336"/>
          </a:xfrm>
          <a:prstGeom prst="rect">
            <a:avLst/>
          </a:prstGeom>
          <a:noFill/>
          <a:ln w="9525">
            <a:noFill/>
            <a:miter lim="800000"/>
            <a:headEnd/>
            <a:tailEnd/>
          </a:ln>
          <a:effectLst/>
        </p:spPr>
        <p:txBody>
          <a:bodyPr lIns="91427" tIns="45713" rIns="91427" bIns="45713"/>
          <a:lstStyle/>
          <a:p>
            <a:pPr marL="176213" lvl="2" indent="-176213">
              <a:buFontTx/>
              <a:buChar char="•"/>
            </a:pPr>
            <a:r>
              <a:rPr lang="en-US" sz="3200" dirty="0" smtClean="0">
                <a:latin typeface="+mj-lt"/>
              </a:rPr>
              <a:t>Total IT Investments (2,423)</a:t>
            </a:r>
          </a:p>
          <a:p>
            <a:pPr marL="176213" lvl="2" indent="-176213">
              <a:buFontTx/>
              <a:buChar char="•"/>
            </a:pPr>
            <a:r>
              <a:rPr lang="en-US" sz="3200" dirty="0" smtClean="0">
                <a:latin typeface="+mj-lt"/>
              </a:rPr>
              <a:t>Total Major IT Investments (79)</a:t>
            </a:r>
          </a:p>
          <a:p>
            <a:pPr marL="685800" lvl="3" indent="-176213">
              <a:buFontTx/>
              <a:buChar char="•"/>
            </a:pPr>
            <a:r>
              <a:rPr lang="en-US" sz="2400" dirty="0" smtClean="0">
                <a:latin typeface="+mj-lt"/>
              </a:rPr>
              <a:t>IT Invested reported </a:t>
            </a:r>
            <a:r>
              <a:rPr lang="en-US" sz="2400" b="1" dirty="0" smtClean="0">
                <a:solidFill>
                  <a:schemeClr val="accent3">
                    <a:lumMod val="75000"/>
                  </a:schemeClr>
                </a:solidFill>
                <a:latin typeface="+mj-lt"/>
              </a:rPr>
              <a:t>Green</a:t>
            </a:r>
            <a:r>
              <a:rPr lang="en-US" sz="2400" dirty="0" smtClean="0">
                <a:latin typeface="+mj-lt"/>
              </a:rPr>
              <a:t> (52)</a:t>
            </a:r>
          </a:p>
          <a:p>
            <a:pPr marL="685800" lvl="3" indent="-176213">
              <a:buFontTx/>
              <a:buChar char="•"/>
            </a:pPr>
            <a:r>
              <a:rPr lang="en-US" sz="2400" dirty="0" smtClean="0">
                <a:latin typeface="+mj-lt"/>
              </a:rPr>
              <a:t>IT Invested reported </a:t>
            </a:r>
            <a:r>
              <a:rPr lang="en-US" sz="2400" b="1" dirty="0" smtClean="0">
                <a:solidFill>
                  <a:srgbClr val="CCCC00"/>
                </a:solidFill>
                <a:latin typeface="+mj-lt"/>
              </a:rPr>
              <a:t>Yellow</a:t>
            </a:r>
            <a:r>
              <a:rPr lang="en-US" sz="2400" dirty="0" smtClean="0">
                <a:latin typeface="+mj-lt"/>
              </a:rPr>
              <a:t> (26)</a:t>
            </a:r>
          </a:p>
          <a:p>
            <a:pPr marL="685800" lvl="3" indent="-176213">
              <a:buFontTx/>
              <a:buChar char="•"/>
            </a:pPr>
            <a:r>
              <a:rPr lang="en-US" sz="2400" dirty="0" smtClean="0">
                <a:latin typeface="+mj-lt"/>
              </a:rPr>
              <a:t>IT Invested reported </a:t>
            </a:r>
            <a:r>
              <a:rPr lang="en-US" sz="2400" b="1" dirty="0" smtClean="0">
                <a:solidFill>
                  <a:srgbClr val="FF0000"/>
                </a:solidFill>
                <a:latin typeface="+mj-lt"/>
              </a:rPr>
              <a:t>Red</a:t>
            </a:r>
            <a:r>
              <a:rPr lang="en-US" sz="2400" dirty="0" smtClean="0">
                <a:latin typeface="+mj-lt"/>
              </a:rPr>
              <a:t> (1)</a:t>
            </a:r>
            <a:endParaRPr lang="en-US" sz="2400" dirty="0">
              <a:latin typeface="+mj-lt"/>
            </a:endParaRPr>
          </a:p>
          <a:p>
            <a:pPr marL="176213" lvl="2" indent="-176213">
              <a:buFontTx/>
              <a:buChar char="•"/>
            </a:pPr>
            <a:r>
              <a:rPr lang="en-US" sz="3200" dirty="0" smtClean="0">
                <a:latin typeface="+mj-lt"/>
              </a:rPr>
              <a:t>Components Reporting (33)</a:t>
            </a:r>
            <a:endParaRPr lang="en-US" sz="3200" dirty="0">
              <a:latin typeface="+mj-lt"/>
            </a:endParaRPr>
          </a:p>
          <a:p>
            <a:pPr marL="176213" lvl="2" indent="-176213">
              <a:buFontTx/>
              <a:buChar char="•"/>
            </a:pPr>
            <a:r>
              <a:rPr lang="en-US" sz="3200" dirty="0" smtClean="0">
                <a:latin typeface="+mj-lt"/>
              </a:rPr>
              <a:t>Total Defense Business Systems (1,637)</a:t>
            </a:r>
            <a:endParaRPr lang="en-US" sz="3200" dirty="0">
              <a:latin typeface="+mj-lt"/>
            </a:endParaRPr>
          </a:p>
          <a:p>
            <a:pPr marL="176213" lvl="2" indent="-176213">
              <a:buFontTx/>
              <a:buChar char="•"/>
            </a:pPr>
            <a:r>
              <a:rPr lang="en-US" sz="3200" dirty="0" smtClean="0">
                <a:latin typeface="+mj-lt"/>
              </a:rPr>
              <a:t>Total Resource Lines </a:t>
            </a:r>
            <a:r>
              <a:rPr lang="en-US" sz="3200" dirty="0">
                <a:latin typeface="+mj-lt"/>
              </a:rPr>
              <a:t>(</a:t>
            </a:r>
            <a:r>
              <a:rPr lang="en-US" sz="3200" dirty="0" smtClean="0">
                <a:latin typeface="+mj-lt"/>
              </a:rPr>
              <a:t>5,776)</a:t>
            </a:r>
          </a:p>
          <a:p>
            <a:pPr marL="176213" lvl="2" indent="-176213">
              <a:buFontTx/>
              <a:buChar char="•"/>
            </a:pPr>
            <a:r>
              <a:rPr lang="en-US" sz="3200" dirty="0" smtClean="0">
                <a:latin typeface="+mj-lt"/>
              </a:rPr>
              <a:t>Total number of Appropriations (61)</a:t>
            </a:r>
          </a:p>
          <a:p>
            <a:pPr marL="176213" lvl="2" indent="-176213">
              <a:buFontTx/>
              <a:buChar char="•"/>
            </a:pPr>
            <a:r>
              <a:rPr lang="en-US" sz="3200" dirty="0" smtClean="0">
                <a:latin typeface="+mj-lt"/>
              </a:rPr>
              <a:t>Total number of PEs (958)</a:t>
            </a:r>
            <a:endParaRPr lang="en-US" sz="32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116013" y="304800"/>
            <a:ext cx="7799387" cy="971550"/>
          </a:xfrm>
        </p:spPr>
        <p:txBody>
          <a:bodyPr/>
          <a:lstStyle/>
          <a:p>
            <a:pPr eaLnBrk="1" hangingPunct="1"/>
            <a:r>
              <a:rPr lang="en-US" b="1" dirty="0" smtClean="0">
                <a:latin typeface="Arial" charset="0"/>
              </a:rPr>
              <a:t>The Reality ...</a:t>
            </a:r>
          </a:p>
        </p:txBody>
      </p:sp>
      <p:sp>
        <p:nvSpPr>
          <p:cNvPr id="49155" name="Rectangle 3"/>
          <p:cNvSpPr>
            <a:spLocks noGrp="1" noChangeArrowheads="1"/>
          </p:cNvSpPr>
          <p:nvPr>
            <p:ph type="body" idx="1"/>
          </p:nvPr>
        </p:nvSpPr>
        <p:spPr>
          <a:xfrm>
            <a:off x="762000" y="1828800"/>
            <a:ext cx="8488363" cy="5016500"/>
          </a:xfrm>
        </p:spPr>
        <p:txBody>
          <a:bodyPr rtlCol="0">
            <a:normAutofit/>
          </a:bodyPr>
          <a:lstStyle/>
          <a:p>
            <a:pPr marL="382059" indent="-382059" defTabSz="1018824" eaLnBrk="1" fontAlgn="auto" hangingPunct="1">
              <a:spcBef>
                <a:spcPts val="0"/>
              </a:spcBef>
              <a:spcAft>
                <a:spcPts val="0"/>
              </a:spcAft>
              <a:defRPr/>
            </a:pPr>
            <a:r>
              <a:rPr lang="en-US" dirty="0">
                <a:latin typeface="+mj-lt"/>
              </a:rPr>
              <a:t>Themes and focus areas</a:t>
            </a:r>
          </a:p>
          <a:p>
            <a:pPr marL="827795" lvl="1" indent="-318383" defTabSz="1018824" eaLnBrk="1" fontAlgn="auto" hangingPunct="1">
              <a:spcAft>
                <a:spcPts val="0"/>
              </a:spcAft>
              <a:buFontTx/>
              <a:buNone/>
              <a:defRPr/>
            </a:pPr>
            <a:r>
              <a:rPr lang="en-US" dirty="0">
                <a:latin typeface="+mj-lt"/>
              </a:rPr>
              <a:t>	1990’s: Environmental Protection</a:t>
            </a:r>
          </a:p>
          <a:p>
            <a:pPr marL="827795" lvl="1" indent="-318383" defTabSz="1018824" eaLnBrk="1" fontAlgn="auto" hangingPunct="1">
              <a:spcAft>
                <a:spcPts val="0"/>
              </a:spcAft>
              <a:buFontTx/>
              <a:buNone/>
              <a:defRPr/>
            </a:pPr>
            <a:r>
              <a:rPr lang="en-US" dirty="0">
                <a:latin typeface="+mj-lt"/>
              </a:rPr>
              <a:t>	2000’s: Information Technology</a:t>
            </a:r>
          </a:p>
          <a:p>
            <a:pPr marL="2292355" lvl="4" indent="-254706" defTabSz="1018824" eaLnBrk="1" fontAlgn="auto" hangingPunct="1">
              <a:spcAft>
                <a:spcPts val="0"/>
              </a:spcAft>
              <a:defRPr/>
            </a:pPr>
            <a:r>
              <a:rPr lang="en-US" dirty="0">
                <a:latin typeface="+mj-lt"/>
              </a:rPr>
              <a:t>More than just computers</a:t>
            </a:r>
          </a:p>
          <a:p>
            <a:pPr marL="2292355" lvl="4" indent="-254706" defTabSz="1018824" eaLnBrk="1" fontAlgn="auto" hangingPunct="1">
              <a:spcAft>
                <a:spcPts val="0"/>
              </a:spcAft>
              <a:defRPr/>
            </a:pPr>
            <a:r>
              <a:rPr lang="en-US" dirty="0">
                <a:latin typeface="+mj-lt"/>
              </a:rPr>
              <a:t>Net-Centric Warfare</a:t>
            </a:r>
          </a:p>
          <a:p>
            <a:pPr marL="382059" indent="-382059" defTabSz="1018824" eaLnBrk="1" fontAlgn="auto" hangingPunct="1">
              <a:spcBef>
                <a:spcPts val="0"/>
              </a:spcBef>
              <a:spcAft>
                <a:spcPts val="0"/>
              </a:spcAft>
              <a:defRPr/>
            </a:pPr>
            <a:r>
              <a:rPr lang="en-US" dirty="0">
                <a:latin typeface="+mj-lt"/>
              </a:rPr>
              <a:t>Taxes &amp; IT Reporting </a:t>
            </a:r>
          </a:p>
          <a:p>
            <a:pPr marL="827795" lvl="1" indent="-318383" defTabSz="1018824" eaLnBrk="1" fontAlgn="auto" hangingPunct="1">
              <a:spcAft>
                <a:spcPts val="0"/>
              </a:spcAft>
              <a:defRPr/>
            </a:pPr>
            <a:r>
              <a:rPr lang="en-US" dirty="0">
                <a:latin typeface="+mj-lt"/>
              </a:rPr>
              <a:t>not optional without severe consequences</a:t>
            </a:r>
          </a:p>
        </p:txBody>
      </p:sp>
      <p:sp>
        <p:nvSpPr>
          <p:cNvPr id="5" name="Slide Number Placeholder 4"/>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341438" y="304800"/>
            <a:ext cx="7345362" cy="971550"/>
          </a:xfrm>
        </p:spPr>
        <p:txBody>
          <a:bodyPr/>
          <a:lstStyle/>
          <a:p>
            <a:pPr eaLnBrk="1" hangingPunct="1"/>
            <a:r>
              <a:rPr lang="en-US" b="1" dirty="0" smtClean="0">
                <a:latin typeface="Arial" charset="0"/>
              </a:rPr>
              <a:t>By the Way ...</a:t>
            </a:r>
          </a:p>
        </p:txBody>
      </p:sp>
      <p:sp>
        <p:nvSpPr>
          <p:cNvPr id="21508" name="Rectangle 3"/>
          <p:cNvSpPr>
            <a:spLocks noGrp="1" noChangeArrowheads="1"/>
          </p:cNvSpPr>
          <p:nvPr>
            <p:ph type="body" idx="1"/>
          </p:nvPr>
        </p:nvSpPr>
        <p:spPr>
          <a:xfrm>
            <a:off x="762000" y="1844040"/>
            <a:ext cx="8458200" cy="5181599"/>
          </a:xfrm>
        </p:spPr>
        <p:txBody>
          <a:bodyPr/>
          <a:lstStyle/>
          <a:p>
            <a:pPr eaLnBrk="1" hangingPunct="1">
              <a:defRPr/>
            </a:pPr>
            <a:r>
              <a:rPr lang="en-US" sz="2800" dirty="0" smtClean="0">
                <a:latin typeface="+mj-lt"/>
              </a:rPr>
              <a:t>IT “Budget” is a misnomer</a:t>
            </a:r>
          </a:p>
          <a:p>
            <a:pPr lvl="1" eaLnBrk="1" hangingPunct="1">
              <a:defRPr/>
            </a:pPr>
            <a:r>
              <a:rPr lang="en-US" sz="2800" dirty="0" smtClean="0">
                <a:latin typeface="+mj-lt"/>
              </a:rPr>
              <a:t>not a “budget” like in household budgeting</a:t>
            </a:r>
          </a:p>
          <a:p>
            <a:pPr lvl="2" eaLnBrk="1" hangingPunct="1">
              <a:defRPr/>
            </a:pPr>
            <a:r>
              <a:rPr lang="en-US" sz="2800" dirty="0" smtClean="0">
                <a:latin typeface="+mj-lt"/>
              </a:rPr>
              <a:t>e.g. set aside X dollars for utilities</a:t>
            </a:r>
          </a:p>
          <a:p>
            <a:pPr lvl="1" eaLnBrk="1" hangingPunct="1">
              <a:defRPr/>
            </a:pPr>
            <a:r>
              <a:rPr lang="en-US" sz="2800" dirty="0" smtClean="0">
                <a:latin typeface="+mj-lt"/>
              </a:rPr>
              <a:t>is a SUBSET of the DoD Budget</a:t>
            </a:r>
          </a:p>
          <a:p>
            <a:pPr lvl="2" eaLnBrk="1" hangingPunct="1">
              <a:defRPr/>
            </a:pPr>
            <a:r>
              <a:rPr lang="en-US" sz="2800" dirty="0" smtClean="0">
                <a:latin typeface="+mj-lt"/>
              </a:rPr>
              <a:t>define subset entitled “IT”</a:t>
            </a:r>
          </a:p>
          <a:p>
            <a:pPr lvl="3" eaLnBrk="1" hangingPunct="1">
              <a:defRPr/>
            </a:pPr>
            <a:r>
              <a:rPr lang="en-US" sz="2800" dirty="0" smtClean="0">
                <a:latin typeface="+mj-lt"/>
              </a:rPr>
              <a:t>e.g. define utilities to be electric, gas, telephone landline and water</a:t>
            </a:r>
          </a:p>
          <a:p>
            <a:pPr lvl="2" eaLnBrk="1" hangingPunct="1">
              <a:defRPr/>
            </a:pPr>
            <a:r>
              <a:rPr lang="en-US" sz="2800" dirty="0" smtClean="0">
                <a:latin typeface="+mj-lt"/>
              </a:rPr>
              <a:t>count subset</a:t>
            </a:r>
          </a:p>
          <a:p>
            <a:pPr lvl="3" eaLnBrk="1" hangingPunct="1">
              <a:defRPr/>
            </a:pPr>
            <a:r>
              <a:rPr lang="en-US" sz="2800" dirty="0" smtClean="0">
                <a:latin typeface="+mj-lt"/>
              </a:rPr>
              <a:t>e.g. count dollars for electric, gas, telephone landline and water</a:t>
            </a:r>
          </a:p>
          <a:p>
            <a:pPr lvl="3" eaLnBrk="1" hangingPunct="1">
              <a:defRPr/>
            </a:pPr>
            <a:endParaRPr lang="en-US" sz="1800" dirty="0" smtClean="0">
              <a:latin typeface="+mj-lt"/>
            </a:endParaRPr>
          </a:p>
          <a:p>
            <a:pPr lvl="2" eaLnBrk="1" hangingPunct="1">
              <a:buFont typeface="Wingdings" pitchFamily="2" charset="2"/>
              <a:buNone/>
              <a:defRPr/>
            </a:pPr>
            <a:r>
              <a:rPr lang="en-US" sz="2000" dirty="0" smtClean="0">
                <a:latin typeface="+mj-lt"/>
              </a:rPr>
              <a:t>	</a:t>
            </a:r>
          </a:p>
        </p:txBody>
      </p:sp>
      <p:sp>
        <p:nvSpPr>
          <p:cNvPr id="5" name="Slide Number Placeholder 4"/>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3000" y="396240"/>
            <a:ext cx="7797800" cy="971550"/>
          </a:xfrm>
        </p:spPr>
        <p:txBody>
          <a:bodyPr rtlCol="0">
            <a:noAutofit/>
          </a:bodyPr>
          <a:lstStyle/>
          <a:p>
            <a:pPr defTabSz="1018824" eaLnBrk="1" fontAlgn="auto" hangingPunct="1">
              <a:spcAft>
                <a:spcPts val="0"/>
              </a:spcAft>
              <a:defRPr/>
            </a:pPr>
            <a:r>
              <a:rPr lang="en-US" b="1" dirty="0">
                <a:latin typeface="+mj-lt"/>
              </a:rPr>
              <a:t>Why is reporting not a DoD Comptroller Function?</a:t>
            </a:r>
          </a:p>
        </p:txBody>
      </p:sp>
      <p:sp>
        <p:nvSpPr>
          <p:cNvPr id="56323" name="Rectangle 3"/>
          <p:cNvSpPr>
            <a:spLocks noGrp="1" noChangeArrowheads="1"/>
          </p:cNvSpPr>
          <p:nvPr>
            <p:ph type="body" idx="1"/>
          </p:nvPr>
        </p:nvSpPr>
        <p:spPr>
          <a:xfrm>
            <a:off x="1143000" y="2362200"/>
            <a:ext cx="7769225" cy="1727200"/>
          </a:xfrm>
        </p:spPr>
        <p:txBody>
          <a:bodyPr rtlCol="0">
            <a:normAutofit fontScale="85000" lnSpcReduction="20000"/>
          </a:bodyPr>
          <a:lstStyle/>
          <a:p>
            <a:pPr marL="382059" indent="-382059" algn="ctr" defTabSz="1018824" eaLnBrk="1" fontAlgn="auto" hangingPunct="1">
              <a:spcBef>
                <a:spcPts val="0"/>
              </a:spcBef>
              <a:spcAft>
                <a:spcPts val="0"/>
              </a:spcAft>
              <a:buFont typeface="Wingdings" pitchFamily="2" charset="2"/>
              <a:buNone/>
              <a:defRPr/>
            </a:pPr>
            <a:r>
              <a:rPr lang="en-US" sz="3900" i="1" dirty="0">
                <a:latin typeface="+mj-lt"/>
              </a:rPr>
              <a:t>Jan 98 memo: Review and compilation of the DoD Information Technology Budget transferred responsibility from OUSD(C) to ASD(C3I) </a:t>
            </a:r>
          </a:p>
          <a:p>
            <a:pPr marL="382059" indent="-382059" defTabSz="1018824" eaLnBrk="1" fontAlgn="auto" hangingPunct="1">
              <a:spcBef>
                <a:spcPts val="0"/>
              </a:spcBef>
              <a:spcAft>
                <a:spcPts val="0"/>
              </a:spcAft>
              <a:defRPr/>
            </a:pPr>
            <a:endParaRPr lang="en-US" dirty="0">
              <a:latin typeface="+mj-lt"/>
            </a:endParaRPr>
          </a:p>
        </p:txBody>
      </p:sp>
      <p:sp>
        <p:nvSpPr>
          <p:cNvPr id="5" name="Slide Number Placeholder 4"/>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1341438" y="381000"/>
            <a:ext cx="7421562" cy="971550"/>
          </a:xfrm>
        </p:spPr>
        <p:txBody>
          <a:bodyPr/>
          <a:lstStyle/>
          <a:p>
            <a:pPr eaLnBrk="1" hangingPunct="1"/>
            <a:r>
              <a:rPr lang="en-US" b="1" dirty="0" smtClean="0">
                <a:latin typeface="Arial" charset="0"/>
              </a:rPr>
              <a:t>So what’s IT?</a:t>
            </a:r>
          </a:p>
        </p:txBody>
      </p:sp>
      <p:sp>
        <p:nvSpPr>
          <p:cNvPr id="25604" name="Rectangle 3"/>
          <p:cNvSpPr>
            <a:spLocks noGrp="1" noChangeArrowheads="1"/>
          </p:cNvSpPr>
          <p:nvPr>
            <p:ph type="body" idx="1"/>
          </p:nvPr>
        </p:nvSpPr>
        <p:spPr>
          <a:xfrm>
            <a:off x="838200" y="1808798"/>
            <a:ext cx="8458200" cy="4600575"/>
          </a:xfrm>
        </p:spPr>
        <p:txBody>
          <a:bodyPr/>
          <a:lstStyle/>
          <a:p>
            <a:pPr marL="0" indent="0" eaLnBrk="1" hangingPunct="1">
              <a:lnSpc>
                <a:spcPct val="90000"/>
              </a:lnSpc>
              <a:buFont typeface="Arial" charset="0"/>
              <a:buNone/>
            </a:pPr>
            <a:r>
              <a:rPr lang="en-US" sz="2900" dirty="0" smtClean="0">
                <a:latin typeface="Arial" charset="0"/>
              </a:rPr>
              <a:t>Any equipment or interconnected system or subsystem of equipment, that is used in the automatic acquisition, storage, manipulation, management, movement, control, display, switching, interchange, transmission, or reception of data or information by the executive agency. </a:t>
            </a:r>
          </a:p>
          <a:p>
            <a:pPr marL="0" indent="0" eaLnBrk="1" hangingPunct="1">
              <a:lnSpc>
                <a:spcPct val="90000"/>
              </a:lnSpc>
              <a:buFont typeface="Arial" charset="0"/>
              <a:buNone/>
            </a:pPr>
            <a:endParaRPr lang="en-US" sz="2900" dirty="0" smtClean="0">
              <a:latin typeface="Arial" charset="0"/>
            </a:endParaRPr>
          </a:p>
          <a:p>
            <a:pPr marL="0" indent="0" eaLnBrk="1" hangingPunct="1">
              <a:lnSpc>
                <a:spcPct val="90000"/>
              </a:lnSpc>
              <a:buFont typeface="Arial" charset="0"/>
              <a:buNone/>
            </a:pPr>
            <a:r>
              <a:rPr lang="en-US" sz="2900" dirty="0" smtClean="0">
                <a:latin typeface="Arial" charset="0"/>
              </a:rPr>
              <a:t>The term "information technology" includes computers, ancillary equipment, software, firmware and similar procedures, services (including support services), and related resources.</a:t>
            </a:r>
          </a:p>
        </p:txBody>
      </p:sp>
      <p:sp>
        <p:nvSpPr>
          <p:cNvPr id="25605" name="Text Box 4"/>
          <p:cNvSpPr txBox="1">
            <a:spLocks noChangeArrowheads="1"/>
          </p:cNvSpPr>
          <p:nvPr/>
        </p:nvSpPr>
        <p:spPr bwMode="auto">
          <a:xfrm>
            <a:off x="6056313" y="6584633"/>
            <a:ext cx="3402270" cy="410654"/>
          </a:xfrm>
          <a:prstGeom prst="rect">
            <a:avLst/>
          </a:prstGeom>
          <a:noFill/>
          <a:ln w="9525">
            <a:noFill/>
            <a:miter lim="800000"/>
            <a:headEnd/>
            <a:tailEnd/>
          </a:ln>
        </p:spPr>
        <p:txBody>
          <a:bodyPr wrap="none" lIns="101882" tIns="50941" rIns="101882" bIns="50941">
            <a:spAutoFit/>
          </a:bodyPr>
          <a:lstStyle/>
          <a:p>
            <a:pPr>
              <a:defRPr/>
            </a:pPr>
            <a:r>
              <a:rPr lang="en-US" b="1" i="1" dirty="0">
                <a:effectLst>
                  <a:outerShdw blurRad="38100" dist="38100" dir="2700000" algn="tl">
                    <a:srgbClr val="000000">
                      <a:alpha val="43137"/>
                    </a:srgbClr>
                  </a:outerShdw>
                </a:effectLst>
                <a:latin typeface="+mj-lt"/>
              </a:rPr>
              <a:t>Clinger-Cohen Act of 1996</a:t>
            </a:r>
          </a:p>
        </p:txBody>
      </p:sp>
      <p:sp>
        <p:nvSpPr>
          <p:cNvPr id="6" name="Slide Number Placeholder 5"/>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body" idx="1"/>
          </p:nvPr>
        </p:nvSpPr>
        <p:spPr>
          <a:xfrm>
            <a:off x="503238" y="1676400"/>
            <a:ext cx="9051925" cy="5318125"/>
          </a:xfrm>
          <a:noFill/>
        </p:spPr>
        <p:txBody>
          <a:bodyPr/>
          <a:lstStyle/>
          <a:p>
            <a:pPr eaLnBrk="1" hangingPunct="1">
              <a:buFont typeface="Wingdings" pitchFamily="2" charset="2"/>
              <a:buNone/>
            </a:pPr>
            <a:endParaRPr lang="en-US" dirty="0" smtClean="0"/>
          </a:p>
          <a:p>
            <a:pPr eaLnBrk="1" hangingPunct="1">
              <a:buFont typeface="Arial" charset="0"/>
              <a:buChar char="•"/>
            </a:pPr>
            <a:endParaRPr lang="en-US" dirty="0" smtClean="0"/>
          </a:p>
          <a:p>
            <a:pPr algn="ctr" eaLnBrk="1" hangingPunct="1">
              <a:buFont typeface="Wingdings" pitchFamily="2" charset="2"/>
              <a:buNone/>
            </a:pPr>
            <a:r>
              <a:rPr lang="en-US" sz="3600" b="1" dirty="0" smtClean="0">
                <a:latin typeface="Arial" charset="0"/>
              </a:rPr>
              <a:t>And ... </a:t>
            </a:r>
          </a:p>
          <a:p>
            <a:pPr algn="ctr" eaLnBrk="1" hangingPunct="1">
              <a:buFont typeface="Wingdings" pitchFamily="2" charset="2"/>
              <a:buNone/>
            </a:pPr>
            <a:r>
              <a:rPr lang="en-US" sz="3600" b="1" dirty="0" smtClean="0">
                <a:latin typeface="Arial" charset="0"/>
              </a:rPr>
              <a:t>ARE WE SPENDING THE TAXPAYER’S MONEY WISELY?</a:t>
            </a:r>
          </a:p>
        </p:txBody>
      </p:sp>
      <p:sp>
        <p:nvSpPr>
          <p:cNvPr id="4" name="Slide Number Placeholder 3"/>
          <p:cNvSpPr>
            <a:spLocks noGrp="1"/>
          </p:cNvSpPr>
          <p:nvPr>
            <p:ph type="sldNum" sz="quarter" idx="12"/>
          </p:nvPr>
        </p:nvSpPr>
        <p:spPr>
          <a:xfrm>
            <a:off x="7640635" y="7264080"/>
            <a:ext cx="2346325" cy="254000"/>
          </a:xfrm>
        </p:spPr>
        <p:txBody>
          <a:bodyPr/>
          <a:lstStyle/>
          <a:p>
            <a:pPr>
              <a:defRPr/>
            </a:pPr>
            <a:fld id="{BBA98048-AD37-4A43-9EE7-0E03A26E0756}"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NII CIO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NII CIO Presentations</Template>
  <TotalTime>1605</TotalTime>
  <Words>1011</Words>
  <Application>Microsoft Office PowerPoint</Application>
  <PresentationFormat>Custom</PresentationFormat>
  <Paragraphs>306</Paragraphs>
  <Slides>25</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NII CIO Presentations</vt:lpstr>
      <vt:lpstr>Clip</vt:lpstr>
      <vt:lpstr>FY 2012 DoD Information Technology President’s Budget Submission Overview</vt:lpstr>
      <vt:lpstr>Slide 2</vt:lpstr>
      <vt:lpstr> Distribution of the FY12 Budget Estimates  Across DoD Components (Dollars in Thousands) </vt:lpstr>
      <vt:lpstr>FY 2012 Factoids</vt:lpstr>
      <vt:lpstr>The Reality ...</vt:lpstr>
      <vt:lpstr>By the Way ...</vt:lpstr>
      <vt:lpstr>Why is reporting not a DoD Comptroller Function?</vt:lpstr>
      <vt:lpstr>So what’s IT?</vt:lpstr>
      <vt:lpstr>Slide 9</vt:lpstr>
      <vt:lpstr>AND IF WE’RE NOT?</vt:lpstr>
      <vt:lpstr>Process for Collecting IT Budget</vt:lpstr>
      <vt:lpstr>Statement of Compliance (SOC)</vt:lpstr>
      <vt:lpstr>The Schedule Simplified</vt:lpstr>
      <vt:lpstr>OMB/Congressional Budget Submissions</vt:lpstr>
      <vt:lpstr>OMB IT Dashboard</vt:lpstr>
      <vt:lpstr>OMB IT Dashboard</vt:lpstr>
      <vt:lpstr>OMB IT Dashboard</vt:lpstr>
      <vt:lpstr>Investment Performance Review (a.k.a OMB TechStat)</vt:lpstr>
      <vt:lpstr>Points of Contact</vt:lpstr>
      <vt:lpstr>Slide 20</vt:lpstr>
      <vt:lpstr>Why is IT important to DoD? </vt:lpstr>
      <vt:lpstr>Purpose Of Reporting</vt:lpstr>
      <vt:lpstr>FY12 Budget Estimates  by Areas of Spending  (Dollars in Thousands)</vt:lpstr>
      <vt:lpstr>FY12 DoD Components Budget Estimates  by Area of Spending (Dollars in Thousands)</vt:lpstr>
      <vt:lpstr>FY12 Budget Estimates by Categories  (Appropriations) of Spending (Dollars in Thousands)</vt:lpstr>
    </vt:vector>
  </TitlesOfParts>
  <Company>OSD-CIO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curryc</dc:creator>
  <cp:lastModifiedBy>curryc</cp:lastModifiedBy>
  <cp:revision>164</cp:revision>
  <dcterms:created xsi:type="dcterms:W3CDTF">2010-06-14T12:55:14Z</dcterms:created>
  <dcterms:modified xsi:type="dcterms:W3CDTF">2011-05-18T14:51:24Z</dcterms:modified>
</cp:coreProperties>
</file>