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9" r:id="rId2"/>
    <p:sldId id="290" r:id="rId3"/>
    <p:sldId id="274" r:id="rId4"/>
    <p:sldId id="294" r:id="rId5"/>
    <p:sldId id="295" r:id="rId6"/>
    <p:sldId id="291" r:id="rId7"/>
    <p:sldId id="296" r:id="rId8"/>
    <p:sldId id="286" r:id="rId9"/>
    <p:sldId id="292" r:id="rId10"/>
    <p:sldId id="265" r:id="rId11"/>
    <p:sldId id="299" r:id="rId12"/>
    <p:sldId id="298" r:id="rId13"/>
    <p:sldId id="288" r:id="rId14"/>
  </p:sldIdLst>
  <p:sldSz cx="9144000" cy="6858000" type="screen4x3"/>
  <p:notesSz cx="69469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p:scale>
          <a:sx n="72" d="100"/>
          <a:sy n="72" d="100"/>
        </p:scale>
        <p:origin x="-3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0375"/>
          </a:xfrm>
          <a:prstGeom prst="rect">
            <a:avLst/>
          </a:prstGeom>
        </p:spPr>
        <p:txBody>
          <a:bodyPr vert="horz" wrap="square" lIns="92382" tIns="46191" rIns="92382" bIns="46191"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935413" y="0"/>
            <a:ext cx="3009900" cy="460375"/>
          </a:xfrm>
          <a:prstGeom prst="rect">
            <a:avLst/>
          </a:prstGeom>
        </p:spPr>
        <p:txBody>
          <a:bodyPr vert="horz" wrap="square" lIns="92382" tIns="46191" rIns="92382" bIns="46191" numCol="1" anchor="t" anchorCtr="0" compatLnSpc="1">
            <a:prstTxWarp prst="textNoShape">
              <a:avLst/>
            </a:prstTxWarp>
          </a:bodyPr>
          <a:lstStyle>
            <a:lvl1pPr algn="r">
              <a:defRPr sz="1200"/>
            </a:lvl1pPr>
          </a:lstStyle>
          <a:p>
            <a:pPr>
              <a:defRPr/>
            </a:pPr>
            <a:fld id="{1FCAC9BE-7E73-48EB-AD7D-6C7790A93B99}" type="datetimeFigureOut">
              <a:rPr lang="en-US"/>
              <a:pPr>
                <a:defRPr/>
              </a:pPr>
              <a:t>8/28/2004</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82" tIns="46191" rIns="92382" bIns="46191" rtlCol="0" anchor="ctr"/>
          <a:lstStyle/>
          <a:p>
            <a:pPr lvl="0"/>
            <a:endParaRPr lang="en-US" noProof="0" smtClean="0"/>
          </a:p>
        </p:txBody>
      </p:sp>
      <p:sp>
        <p:nvSpPr>
          <p:cNvPr id="5" name="Notes Placeholder 4"/>
          <p:cNvSpPr>
            <a:spLocks noGrp="1"/>
          </p:cNvSpPr>
          <p:nvPr>
            <p:ph type="body" sz="quarter" idx="3"/>
          </p:nvPr>
        </p:nvSpPr>
        <p:spPr>
          <a:xfrm>
            <a:off x="695325" y="4379913"/>
            <a:ext cx="5556250" cy="4148137"/>
          </a:xfrm>
          <a:prstGeom prst="rect">
            <a:avLst/>
          </a:prstGeom>
        </p:spPr>
        <p:txBody>
          <a:bodyPr vert="horz" lIns="92382" tIns="46191" rIns="92382" bIns="4619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58238"/>
            <a:ext cx="3009900" cy="460375"/>
          </a:xfrm>
          <a:prstGeom prst="rect">
            <a:avLst/>
          </a:prstGeom>
        </p:spPr>
        <p:txBody>
          <a:bodyPr vert="horz" wrap="square" lIns="92382" tIns="46191" rIns="92382" bIns="46191"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935413" y="8758238"/>
            <a:ext cx="3009900" cy="460375"/>
          </a:xfrm>
          <a:prstGeom prst="rect">
            <a:avLst/>
          </a:prstGeom>
        </p:spPr>
        <p:txBody>
          <a:bodyPr vert="horz" wrap="square" lIns="92382" tIns="46191" rIns="92382" bIns="46191" numCol="1" anchor="b" anchorCtr="0" compatLnSpc="1">
            <a:prstTxWarp prst="textNoShape">
              <a:avLst/>
            </a:prstTxWarp>
          </a:bodyPr>
          <a:lstStyle>
            <a:lvl1pPr algn="r">
              <a:defRPr sz="1200"/>
            </a:lvl1pPr>
          </a:lstStyle>
          <a:p>
            <a:pPr>
              <a:defRPr/>
            </a:pPr>
            <a:fld id="{FEB57BE3-CB30-4932-94B2-9FF05F48FA1B}" type="slidenum">
              <a:rPr lang="en-US"/>
              <a:pPr>
                <a:defRPr/>
              </a:pPr>
              <a:t>‹#›</a:t>
            </a:fld>
            <a:endParaRPr lang="en-US"/>
          </a:p>
        </p:txBody>
      </p:sp>
    </p:spTree>
    <p:extLst>
      <p:ext uri="{BB962C8B-B14F-4D97-AF65-F5344CB8AC3E}">
        <p14:creationId xmlns:p14="http://schemas.microsoft.com/office/powerpoint/2010/main" val="2096000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933825" y="0"/>
            <a:ext cx="3014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1" name="Rectangle 3"/>
          <p:cNvSpPr>
            <a:spLocks noChangeArrowheads="1"/>
          </p:cNvSpPr>
          <p:nvPr/>
        </p:nvSpPr>
        <p:spPr bwMode="auto">
          <a:xfrm>
            <a:off x="-1588" y="8759825"/>
            <a:ext cx="30146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2" name="Rectangle 4"/>
          <p:cNvSpPr>
            <a:spLocks noChangeArrowheads="1"/>
          </p:cNvSpPr>
          <p:nvPr/>
        </p:nvSpPr>
        <p:spPr bwMode="auto">
          <a:xfrm>
            <a:off x="-1588" y="0"/>
            <a:ext cx="3014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3" name="Rectangle 5"/>
          <p:cNvSpPr>
            <a:spLocks noChangeArrowheads="1"/>
          </p:cNvSpPr>
          <p:nvPr/>
        </p:nvSpPr>
        <p:spPr bwMode="auto">
          <a:xfrm>
            <a:off x="3932238" y="0"/>
            <a:ext cx="3017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4" name="Rectangle 6"/>
          <p:cNvSpPr>
            <a:spLocks noChangeArrowheads="1"/>
          </p:cNvSpPr>
          <p:nvPr/>
        </p:nvSpPr>
        <p:spPr bwMode="auto">
          <a:xfrm>
            <a:off x="-7938" y="8763000"/>
            <a:ext cx="3028951"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5" name="Rectangle 7"/>
          <p:cNvSpPr>
            <a:spLocks noChangeArrowheads="1"/>
          </p:cNvSpPr>
          <p:nvPr/>
        </p:nvSpPr>
        <p:spPr bwMode="auto">
          <a:xfrm>
            <a:off x="-3175" y="0"/>
            <a:ext cx="301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6" name="Rectangle 8"/>
          <p:cNvSpPr>
            <a:spLocks noChangeArrowheads="1"/>
          </p:cNvSpPr>
          <p:nvPr/>
        </p:nvSpPr>
        <p:spPr bwMode="auto">
          <a:xfrm>
            <a:off x="3932238" y="0"/>
            <a:ext cx="301783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7" name="Rectangle 9"/>
          <p:cNvSpPr>
            <a:spLocks noChangeArrowheads="1"/>
          </p:cNvSpPr>
          <p:nvPr/>
        </p:nvSpPr>
        <p:spPr bwMode="auto">
          <a:xfrm>
            <a:off x="-3175" y="8758238"/>
            <a:ext cx="301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8" name="Rectangle 10"/>
          <p:cNvSpPr>
            <a:spLocks noChangeArrowheads="1"/>
          </p:cNvSpPr>
          <p:nvPr/>
        </p:nvSpPr>
        <p:spPr bwMode="auto">
          <a:xfrm>
            <a:off x="-3175" y="0"/>
            <a:ext cx="301466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15" tIns="45658" rIns="91315" bIns="4565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17419" name="Rectangle 16"/>
          <p:cNvSpPr>
            <a:spLocks noGrp="1" noRot="1" noChangeAspect="1" noChangeArrowheads="1" noTextEdit="1"/>
          </p:cNvSpPr>
          <p:nvPr>
            <p:ph type="sldImg"/>
          </p:nvPr>
        </p:nvSpPr>
        <p:spPr bwMode="auto">
          <a:xfrm>
            <a:off x="1203325" y="698500"/>
            <a:ext cx="4594225" cy="3444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20" name="Rectangle 1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mtClean="0"/>
              <a:t>	</a:t>
            </a:r>
          </a:p>
        </p:txBody>
      </p:sp>
      <p:sp>
        <p:nvSpPr>
          <p:cNvPr id="17421" name="Text Box 13"/>
          <p:cNvSpPr txBox="1">
            <a:spLocks noChangeArrowheads="1"/>
          </p:cNvSpPr>
          <p:nvPr/>
        </p:nvSpPr>
        <p:spPr bwMode="auto">
          <a:xfrm>
            <a:off x="620713" y="4764088"/>
            <a:ext cx="5816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379" tIns="45705" rIns="91379" bIns="45705">
            <a:spAutoFit/>
          </a:bodyPr>
          <a:lstStyle>
            <a:lvl1pPr marL="220663" indent="-220663" defTabSz="898525" eaLnBrk="0" hangingPunct="0">
              <a:defRPr>
                <a:solidFill>
                  <a:schemeClr val="tx1"/>
                </a:solidFill>
                <a:latin typeface="Arial" charset="0"/>
              </a:defRPr>
            </a:lvl1pPr>
            <a:lvl2pPr marL="742950" indent="-285750" defTabSz="898525" eaLnBrk="0" hangingPunct="0">
              <a:defRPr>
                <a:solidFill>
                  <a:schemeClr val="tx1"/>
                </a:solidFill>
                <a:latin typeface="Arial" charset="0"/>
              </a:defRPr>
            </a:lvl2pPr>
            <a:lvl3pPr marL="1143000" indent="-228600" defTabSz="898525" eaLnBrk="0" hangingPunct="0">
              <a:defRPr>
                <a:solidFill>
                  <a:schemeClr val="tx1"/>
                </a:solidFill>
                <a:latin typeface="Arial" charset="0"/>
              </a:defRPr>
            </a:lvl3pPr>
            <a:lvl4pPr marL="1600200" indent="-228600" defTabSz="898525" eaLnBrk="0" hangingPunct="0">
              <a:defRPr>
                <a:solidFill>
                  <a:schemeClr val="tx1"/>
                </a:solidFill>
                <a:latin typeface="Arial" charset="0"/>
              </a:defRPr>
            </a:lvl4pPr>
            <a:lvl5pPr marL="2057400" indent="-228600" defTabSz="898525" eaLnBrk="0" hangingPunct="0">
              <a:defRPr>
                <a:solidFill>
                  <a:schemeClr val="tx1"/>
                </a:solidFill>
                <a:latin typeface="Arial" charset="0"/>
              </a:defRPr>
            </a:lvl5pPr>
            <a:lvl6pPr marL="2514600" indent="-228600" defTabSz="898525" eaLnBrk="0" fontAlgn="base" hangingPunct="0">
              <a:spcBef>
                <a:spcPct val="0"/>
              </a:spcBef>
              <a:spcAft>
                <a:spcPct val="0"/>
              </a:spcAft>
              <a:defRPr>
                <a:solidFill>
                  <a:schemeClr val="tx1"/>
                </a:solidFill>
                <a:latin typeface="Arial" charset="0"/>
              </a:defRPr>
            </a:lvl6pPr>
            <a:lvl7pPr marL="2971800" indent="-228600" defTabSz="898525" eaLnBrk="0" fontAlgn="base" hangingPunct="0">
              <a:spcBef>
                <a:spcPct val="0"/>
              </a:spcBef>
              <a:spcAft>
                <a:spcPct val="0"/>
              </a:spcAft>
              <a:defRPr>
                <a:solidFill>
                  <a:schemeClr val="tx1"/>
                </a:solidFill>
                <a:latin typeface="Arial" charset="0"/>
              </a:defRPr>
            </a:lvl7pPr>
            <a:lvl8pPr marL="3429000" indent="-228600" defTabSz="898525" eaLnBrk="0" fontAlgn="base" hangingPunct="0">
              <a:spcBef>
                <a:spcPct val="0"/>
              </a:spcBef>
              <a:spcAft>
                <a:spcPct val="0"/>
              </a:spcAft>
              <a:defRPr>
                <a:solidFill>
                  <a:schemeClr val="tx1"/>
                </a:solidFill>
                <a:latin typeface="Arial" charset="0"/>
              </a:defRPr>
            </a:lvl8pPr>
            <a:lvl9pPr marL="3886200" indent="-228600" defTabSz="898525" eaLnBrk="0" fontAlgn="base" hangingPunct="0">
              <a:spcBef>
                <a:spcPct val="0"/>
              </a:spcBef>
              <a:spcAft>
                <a:spcPct val="0"/>
              </a:spcAft>
              <a:defRPr>
                <a:solidFill>
                  <a:schemeClr val="tx1"/>
                </a:solidFill>
                <a:latin typeface="Arial" charset="0"/>
              </a:defRPr>
            </a:lvl9pPr>
          </a:lstStyle>
          <a:p>
            <a:r>
              <a:rPr lang="en-US" altLang="en-US">
                <a:latin typeface="Times New Roman" pitchFamily="18" charset="0"/>
              </a:rPr>
              <a:t> </a:t>
            </a:r>
          </a:p>
        </p:txBody>
      </p:sp>
      <p:sp>
        <p:nvSpPr>
          <p:cNvPr id="17422" name="Text Box 14"/>
          <p:cNvSpPr txBox="1">
            <a:spLocks noChangeArrowheads="1"/>
          </p:cNvSpPr>
          <p:nvPr/>
        </p:nvSpPr>
        <p:spPr bwMode="auto">
          <a:xfrm>
            <a:off x="611188" y="5116513"/>
            <a:ext cx="58753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152" tIns="45577" rIns="91152" bIns="4557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a:latin typeface="Times New Roman" pitchFamily="18" charset="0"/>
              </a:rPr>
              <a:t> </a:t>
            </a:r>
            <a:endParaRPr lang="en-US" altLang="en-US">
              <a:latin typeface="Times New Roman" pitchFamily="18" charset="0"/>
            </a:endParaRPr>
          </a:p>
        </p:txBody>
      </p:sp>
      <p:sp>
        <p:nvSpPr>
          <p:cNvPr id="17423" name="Rectangle 15"/>
          <p:cNvSpPr>
            <a:spLocks noChangeArrowheads="1"/>
          </p:cNvSpPr>
          <p:nvPr/>
        </p:nvSpPr>
        <p:spPr bwMode="auto">
          <a:xfrm>
            <a:off x="5426075" y="8812213"/>
            <a:ext cx="1435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4" tIns="45697" rIns="91394" bIns="4569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B8203A3-9033-435A-8B57-0CC15B3968D1}" type="slidenum">
              <a:rPr lang="en-US" altLang="en-US" b="1" i="1">
                <a:latin typeface="Garamond" pitchFamily="18" charset="0"/>
                <a:cs typeface="Times New Roman" pitchFamily="18" charset="0"/>
              </a:rPr>
              <a:pPr algn="r" eaLnBrk="1" hangingPunct="1"/>
              <a:t>1</a:t>
            </a:fld>
            <a:endParaRPr lang="en-US" altLang="en-US" b="1" i="1">
              <a:latin typeface="Garamond" pitchFamily="18"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smtClean="0">
                <a:latin typeface="Times New Roman" pitchFamily="18" charset="0"/>
              </a:rPr>
              <a:t>[Script] </a:t>
            </a:r>
          </a:p>
          <a:p>
            <a:r>
              <a:rPr lang="en-US" altLang="en-US" smtClean="0">
                <a:latin typeface="Times New Roman" pitchFamily="18" charset="0"/>
              </a:rPr>
              <a:t>“Events are anything that takes place in the field, such as buying equipment, running a ship and replacing uniforms. These events fall into seven different process areas which produce transactions financial transactions various types of financial transactions. The resulting from these events ultimately show up in financial statements. It is hard to think of something that you do during the day that doesn’t tie to one of these process. From refueling to purchasing supplies, each activity relates to dollars spent and reported on the financial statement. From events to the financial statements make-up the financial process. Please hover over each core process for further explanation.”</a:t>
            </a:r>
          </a:p>
          <a:p>
            <a:endParaRPr lang="en-US" altLang="en-US" smtClean="0">
              <a:latin typeface="Times New Roman" pitchFamily="18" charset="0"/>
            </a:endParaRPr>
          </a:p>
          <a:p>
            <a:r>
              <a:rPr lang="en-US" altLang="en-US" u="sng" smtClean="0">
                <a:latin typeface="Times New Roman" pitchFamily="18" charset="0"/>
              </a:rPr>
              <a:t>Additional Information:</a:t>
            </a:r>
          </a:p>
          <a:p>
            <a:r>
              <a:rPr lang="en-US" altLang="en-US" b="1" smtClean="0">
                <a:latin typeface="Times New Roman" pitchFamily="18" charset="0"/>
              </a:rPr>
              <a:t>Paying Military Employees:</a:t>
            </a:r>
          </a:p>
          <a:p>
            <a:r>
              <a:rPr lang="en-US" altLang="en-US" smtClean="0">
                <a:latin typeface="Times New Roman" pitchFamily="18" charset="0"/>
              </a:rPr>
              <a:t>The process of paying military personnel salaries and providing benefits for serving the country.</a:t>
            </a:r>
          </a:p>
          <a:p>
            <a:endParaRPr lang="en-US" altLang="en-US" smtClean="0">
              <a:latin typeface="Times New Roman" pitchFamily="18" charset="0"/>
            </a:endParaRPr>
          </a:p>
          <a:p>
            <a:r>
              <a:rPr lang="en-US" altLang="en-US" b="1" smtClean="0">
                <a:latin typeface="Times New Roman" pitchFamily="18" charset="0"/>
              </a:rPr>
              <a:t>Paying Civilian Employees:</a:t>
            </a:r>
          </a:p>
          <a:p>
            <a:r>
              <a:rPr lang="en-US" altLang="en-US" smtClean="0">
                <a:latin typeface="Times New Roman" pitchFamily="18" charset="0"/>
              </a:rPr>
              <a:t>The process of paying civilian personnel and providing benefits.</a:t>
            </a:r>
          </a:p>
          <a:p>
            <a:endParaRPr lang="en-US" altLang="en-US" smtClean="0">
              <a:latin typeface="Times New Roman" pitchFamily="18" charset="0"/>
            </a:endParaRPr>
          </a:p>
          <a:p>
            <a:r>
              <a:rPr lang="en-US" altLang="en-US" b="1" smtClean="0">
                <a:latin typeface="Times New Roman" pitchFamily="18" charset="0"/>
              </a:rPr>
              <a:t>Buying good and services:</a:t>
            </a:r>
          </a:p>
          <a:p>
            <a:r>
              <a:rPr lang="en-US" altLang="en-US" smtClean="0">
                <a:latin typeface="Times New Roman" pitchFamily="18" charset="0"/>
              </a:rPr>
              <a:t>The process of purchasing food, uniforms, equipment repairs, etc.</a:t>
            </a:r>
          </a:p>
          <a:p>
            <a:endParaRPr lang="en-US" altLang="en-US" smtClean="0">
              <a:latin typeface="Times New Roman" pitchFamily="18" charset="0"/>
            </a:endParaRPr>
          </a:p>
          <a:p>
            <a:r>
              <a:rPr lang="en-US" altLang="en-US" b="1" smtClean="0">
                <a:latin typeface="Times New Roman" pitchFamily="18" charset="0"/>
              </a:rPr>
              <a:t>Travel and Transportation:</a:t>
            </a:r>
          </a:p>
          <a:p>
            <a:r>
              <a:rPr lang="en-US" altLang="en-US" smtClean="0">
                <a:latin typeface="Times New Roman" pitchFamily="18" charset="0"/>
              </a:rPr>
              <a:t>The Process of securing travel for Navy personnel, getting inventory (i.e. fuel) from location A to Z, other related expenses.</a:t>
            </a:r>
          </a:p>
          <a:p>
            <a:endParaRPr lang="en-US" altLang="en-US" b="1" smtClean="0">
              <a:latin typeface="Times New Roman" pitchFamily="18" charset="0"/>
            </a:endParaRPr>
          </a:p>
          <a:p>
            <a:r>
              <a:rPr lang="en-US" altLang="en-US" b="1" smtClean="0">
                <a:latin typeface="Times New Roman" pitchFamily="18" charset="0"/>
              </a:rPr>
              <a:t>Collections and Disbursements:</a:t>
            </a:r>
          </a:p>
          <a:p>
            <a:r>
              <a:rPr lang="en-US" altLang="en-US" smtClean="0">
                <a:latin typeface="Times New Roman" pitchFamily="18" charset="0"/>
              </a:rPr>
              <a:t>The process of the Navy collecting money for services rendered and money paid for goods and services.</a:t>
            </a:r>
          </a:p>
          <a:p>
            <a:endParaRPr lang="en-US" altLang="en-US" smtClean="0">
              <a:latin typeface="Times New Roman" pitchFamily="18" charset="0"/>
            </a:endParaRPr>
          </a:p>
          <a:p>
            <a:r>
              <a:rPr lang="en-US" altLang="en-US" b="1" smtClean="0">
                <a:latin typeface="Times New Roman" pitchFamily="18" charset="0"/>
              </a:rPr>
              <a:t>Reimbursable Work Orders:</a:t>
            </a:r>
          </a:p>
          <a:p>
            <a:r>
              <a:rPr lang="en-US" altLang="en-US" smtClean="0">
                <a:latin typeface="Times New Roman" pitchFamily="18" charset="0"/>
              </a:rPr>
              <a:t>The process of recovering costs incurred up to the dollar amount documented in the work order.</a:t>
            </a:r>
          </a:p>
          <a:p>
            <a:endParaRPr lang="en-US" altLang="en-US" smtClean="0">
              <a:latin typeface="Times New Roman" pitchFamily="18" charset="0"/>
            </a:endParaRPr>
          </a:p>
          <a:p>
            <a:r>
              <a:rPr lang="en-US" altLang="en-US" b="1" smtClean="0">
                <a:latin typeface="Times New Roman" pitchFamily="18" charset="0"/>
              </a:rPr>
              <a:t>Collections and Disbursements:</a:t>
            </a:r>
          </a:p>
          <a:p>
            <a:r>
              <a:rPr lang="en-US" altLang="en-US" smtClean="0">
                <a:latin typeface="Times New Roman" pitchFamily="18" charset="0"/>
              </a:rPr>
              <a:t>The process of the Navy collecting money for services rendered and money paid for goods and services.</a:t>
            </a:r>
          </a:p>
          <a:p>
            <a:endParaRPr lang="en-US" altLang="en-US" smtClean="0">
              <a:latin typeface="Times New Roman" pitchFamily="18" charset="0"/>
            </a:endParaRPr>
          </a:p>
          <a:p>
            <a:r>
              <a:rPr lang="en-US" altLang="en-US" b="1" smtClean="0">
                <a:latin typeface="Times New Roman" pitchFamily="18" charset="0"/>
              </a:rPr>
              <a:t>Reimbursable Work Orders:</a:t>
            </a:r>
          </a:p>
          <a:p>
            <a:r>
              <a:rPr lang="en-US" altLang="en-US" smtClean="0">
                <a:latin typeface="Times New Roman" pitchFamily="18" charset="0"/>
              </a:rPr>
              <a:t>The process of recovering costs incurred up to the dollar amount documented in the work order.</a:t>
            </a:r>
          </a:p>
          <a:p>
            <a:endParaRPr lang="en-US" altLang="en-US" smtClean="0">
              <a:latin typeface="Times New Roman" pitchFamily="18" charset="0"/>
            </a:endParaRPr>
          </a:p>
          <a:p>
            <a:r>
              <a:rPr lang="en-US" altLang="en-US" b="1" smtClean="0">
                <a:latin typeface="Times New Roman" pitchFamily="18" charset="0"/>
              </a:rPr>
              <a:t>MILSTRIP:</a:t>
            </a:r>
          </a:p>
          <a:p>
            <a:r>
              <a:rPr lang="en-US" altLang="en-US" smtClean="0">
                <a:latin typeface="Times New Roman" pitchFamily="18" charset="0"/>
              </a:rPr>
              <a:t>Military Standard Requisitioning and Issue Procedures is the process used by all Military Services, Defense Agencies, and participating Federal Agencies to obtain supply support from within the DoD and participating Federal Agencies. MILSTRIP also refers to a set of data that makes up a supply requisition such as, uniform formats and data contents. Furthermore, requisitioning is based upon the use of a coded, single line item document for each supply transaction.</a:t>
            </a:r>
            <a:endParaRPr lang="en-US" altLang="en-US" smtClean="0"/>
          </a:p>
        </p:txBody>
      </p:sp>
      <p:sp>
        <p:nvSpPr>
          <p:cNvPr id="18436"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r>
              <a:rPr lang="en-US" altLang="en-US">
                <a:solidFill>
                  <a:srgbClr val="000000"/>
                </a:solidFill>
              </a:rPr>
              <a:t>Achieving the “E” For Business Management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eaLnBrk="1" hangingPunct="1">
              <a:spcBef>
                <a:spcPct val="0"/>
              </a:spcBef>
              <a:buFont typeface="Wingdings" pitchFamily="2" charset="2"/>
              <a:buChar char="§"/>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6A4028-7D62-4459-BA2C-FEB74E2719A8}" type="slidenum">
              <a:rPr lang="en-US" altLang="en-US" smtClean="0"/>
              <a:pPr eaLnBrk="1" hangingPunct="1"/>
              <a:t>10</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2" tIns="46186" rIns="92372" bIns="46186"/>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1B43B0-ABCA-460C-AAFE-5E68CFC526B8}" type="slidenum">
              <a:rPr lang="en-US" altLang="en-US" smtClean="0"/>
              <a:pPr eaLnBrk="1" hangingPunct="1"/>
              <a:t>13</a:t>
            </a:fld>
            <a:endParaRPr lang="en-US" altLang="en-US" smtClean="0"/>
          </a:p>
        </p:txBody>
      </p:sp>
      <p:sp>
        <p:nvSpPr>
          <p:cNvPr id="20483" name="Rectangle 2"/>
          <p:cNvSpPr>
            <a:spLocks noGrp="1" noRot="1" noChangeAspect="1" noChangeArrowheads="1" noTextEdit="1"/>
          </p:cNvSpPr>
          <p:nvPr>
            <p:ph type="sldImg"/>
          </p:nvPr>
        </p:nvSpPr>
        <p:spPr bwMode="auto">
          <a:xfrm>
            <a:off x="1147763" y="679450"/>
            <a:ext cx="4627562" cy="3470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xfrm>
            <a:off x="903288" y="4376738"/>
            <a:ext cx="5116512" cy="4151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763F17-74D4-4F6E-8CB6-FE6300F2ADE8}" type="datetimeFigureOut">
              <a:rPr lang="en-US"/>
              <a:pPr>
                <a:defRPr/>
              </a:pPr>
              <a:t>8/28/2004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E484F5-CE03-4216-AE2B-33170DF6E30A}" type="slidenum">
              <a:rPr lang="en-US"/>
              <a:pPr>
                <a:defRPr/>
              </a:pPr>
              <a:t>‹#›</a:t>
            </a:fld>
            <a:endParaRPr lang="en-US"/>
          </a:p>
        </p:txBody>
      </p:sp>
    </p:spTree>
    <p:extLst>
      <p:ext uri="{BB962C8B-B14F-4D97-AF65-F5344CB8AC3E}">
        <p14:creationId xmlns:p14="http://schemas.microsoft.com/office/powerpoint/2010/main" val="352960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D36B16-54C6-48D5-AB84-B35C92553E06}" type="datetimeFigureOut">
              <a:rPr lang="en-US"/>
              <a:pPr>
                <a:defRPr/>
              </a:pPr>
              <a:t>8/28/2004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3F5FEB-9711-43EF-A7F9-73D24AFAB269}" type="slidenum">
              <a:rPr lang="en-US"/>
              <a:pPr>
                <a:defRPr/>
              </a:pPr>
              <a:t>‹#›</a:t>
            </a:fld>
            <a:endParaRPr lang="en-US"/>
          </a:p>
        </p:txBody>
      </p:sp>
    </p:spTree>
    <p:extLst>
      <p:ext uri="{BB962C8B-B14F-4D97-AF65-F5344CB8AC3E}">
        <p14:creationId xmlns:p14="http://schemas.microsoft.com/office/powerpoint/2010/main" val="16067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2FDCED-E079-4E3A-93A4-042FAAC35397}" type="datetimeFigureOut">
              <a:rPr lang="en-US"/>
              <a:pPr>
                <a:defRPr/>
              </a:pPr>
              <a:t>8/28/2004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C9CED5-BA81-4255-BD00-713CE0E69243}" type="slidenum">
              <a:rPr lang="en-US"/>
              <a:pPr>
                <a:defRPr/>
              </a:pPr>
              <a:t>‹#›</a:t>
            </a:fld>
            <a:endParaRPr lang="en-US"/>
          </a:p>
        </p:txBody>
      </p:sp>
    </p:spTree>
    <p:extLst>
      <p:ext uri="{BB962C8B-B14F-4D97-AF65-F5344CB8AC3E}">
        <p14:creationId xmlns:p14="http://schemas.microsoft.com/office/powerpoint/2010/main" val="1838322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Text slide">
    <p:spTree>
      <p:nvGrpSpPr>
        <p:cNvPr id="1" name=""/>
        <p:cNvGrpSpPr/>
        <p:nvPr/>
      </p:nvGrpSpPr>
      <p:grpSpPr>
        <a:xfrm>
          <a:off x="0" y="0"/>
          <a:ext cx="0" cy="0"/>
          <a:chOff x="0" y="0"/>
          <a:chExt cx="0" cy="0"/>
        </a:xfrm>
      </p:grpSpPr>
      <p:sp>
        <p:nvSpPr>
          <p:cNvPr id="5" name="Rectangle 6"/>
          <p:cNvSpPr>
            <a:spLocks noChangeArrowheads="1"/>
          </p:cNvSpPr>
          <p:nvPr/>
        </p:nvSpPr>
        <p:spPr bwMode="gray">
          <a:xfrm>
            <a:off x="392113" y="1154113"/>
            <a:ext cx="4014787" cy="513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6000"/>
              </a:lnSpc>
              <a:spcBef>
                <a:spcPct val="80000"/>
              </a:spcBef>
              <a:buClr>
                <a:schemeClr val="tx1"/>
              </a:buClr>
              <a:buSzPct val="80000"/>
              <a:buFont typeface="Wingdings" pitchFamily="2" charset="2"/>
              <a:buNone/>
            </a:pPr>
            <a:endParaRPr lang="en-US" altLang="en-US" sz="1000">
              <a:latin typeface="Calibri" pitchFamily="34" charset="0"/>
            </a:endParaRPr>
          </a:p>
        </p:txBody>
      </p:sp>
      <p:sp>
        <p:nvSpPr>
          <p:cNvPr id="14" name="Text Placeholder 13"/>
          <p:cNvSpPr>
            <a:spLocks noGrp="1"/>
          </p:cNvSpPr>
          <p:nvPr>
            <p:ph type="body" sz="quarter" idx="10"/>
          </p:nvPr>
        </p:nvSpPr>
        <p:spPr>
          <a:xfrm>
            <a:off x="393192" y="1152144"/>
            <a:ext cx="4014216" cy="5138928"/>
          </a:xfr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
        <p:nvSpPr>
          <p:cNvPr id="16" name="Text Placeholder 15"/>
          <p:cNvSpPr>
            <a:spLocks noGrp="1"/>
          </p:cNvSpPr>
          <p:nvPr>
            <p:ph type="body" sz="quarter" idx="11"/>
          </p:nvPr>
        </p:nvSpPr>
        <p:spPr>
          <a:xfrm>
            <a:off x="4736592" y="1152144"/>
            <a:ext cx="4014216" cy="5138928"/>
          </a:xfrm>
        </p:spPr>
        <p:txBody>
          <a:bodyPr/>
          <a:lstStyle>
            <a:lvl1pPr>
              <a:buNone/>
              <a:defRPr/>
            </a:lvl1pPr>
          </a:lstStyle>
          <a:p>
            <a:pPr lvl="0"/>
            <a:r>
              <a:rPr lang="en-US" smtClean="0"/>
              <a:t>Click to edit Master text styles</a:t>
            </a:r>
          </a:p>
          <a:p>
            <a:pPr lvl="1"/>
            <a:r>
              <a:rPr lang="en-US" smtClean="0"/>
              <a:t>Second level</a:t>
            </a:r>
          </a:p>
        </p:txBody>
      </p:sp>
      <p:sp>
        <p:nvSpPr>
          <p:cNvPr id="20" name="Text Placeholder 19"/>
          <p:cNvSpPr>
            <a:spLocks noGrp="1"/>
          </p:cNvSpPr>
          <p:nvPr>
            <p:ph type="body" sz="quarter" idx="12"/>
          </p:nvPr>
        </p:nvSpPr>
        <p:spPr>
          <a:xfrm>
            <a:off x="393192" y="256032"/>
            <a:ext cx="8348472" cy="521208"/>
          </a:xfrm>
          <a:solidFill>
            <a:srgbClr val="FFFFFF"/>
          </a:solidFill>
        </p:spPr>
        <p:txBody>
          <a:bodyPr anchor="b"/>
          <a:lstStyle>
            <a:lvl1pPr>
              <a:buNone/>
              <a:defRPr sz="1600" b="1"/>
            </a:lvl1pPr>
          </a:lstStyle>
          <a:p>
            <a:pPr lvl="0"/>
            <a:r>
              <a:rPr lang="en-US" smtClean="0"/>
              <a:t>Click to edit Master text styles</a:t>
            </a:r>
          </a:p>
        </p:txBody>
      </p:sp>
    </p:spTree>
    <p:extLst>
      <p:ext uri="{BB962C8B-B14F-4D97-AF65-F5344CB8AC3E}">
        <p14:creationId xmlns:p14="http://schemas.microsoft.com/office/powerpoint/2010/main" val="27090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13FB4D-4A5E-4AB1-B147-8E804FC2AB1A}" type="datetimeFigureOut">
              <a:rPr lang="en-US"/>
              <a:pPr>
                <a:defRPr/>
              </a:pPr>
              <a:t>8/28/2004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92B41F-74CA-4C01-ADE3-EFC7D2C90B3C}" type="slidenum">
              <a:rPr lang="en-US"/>
              <a:pPr>
                <a:defRPr/>
              </a:pPr>
              <a:t>‹#›</a:t>
            </a:fld>
            <a:endParaRPr lang="en-US"/>
          </a:p>
        </p:txBody>
      </p:sp>
    </p:spTree>
    <p:extLst>
      <p:ext uri="{BB962C8B-B14F-4D97-AF65-F5344CB8AC3E}">
        <p14:creationId xmlns:p14="http://schemas.microsoft.com/office/powerpoint/2010/main" val="321171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C504F8-08FF-4276-8DAD-675376928E80}" type="datetimeFigureOut">
              <a:rPr lang="en-US"/>
              <a:pPr>
                <a:defRPr/>
              </a:pPr>
              <a:t>8/28/2004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A15F2D-0F80-4DD7-A11C-653E52C61097}" type="slidenum">
              <a:rPr lang="en-US"/>
              <a:pPr>
                <a:defRPr/>
              </a:pPr>
              <a:t>‹#›</a:t>
            </a:fld>
            <a:endParaRPr lang="en-US"/>
          </a:p>
        </p:txBody>
      </p:sp>
    </p:spTree>
    <p:extLst>
      <p:ext uri="{BB962C8B-B14F-4D97-AF65-F5344CB8AC3E}">
        <p14:creationId xmlns:p14="http://schemas.microsoft.com/office/powerpoint/2010/main" val="139828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40B7F26-8A9D-43FC-B1EF-8FB679287BFF}" type="datetimeFigureOut">
              <a:rPr lang="en-US"/>
              <a:pPr>
                <a:defRPr/>
              </a:pPr>
              <a:t>8/28/2004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51B8A5-32F1-4A47-B85C-488AAB05E80A}" type="slidenum">
              <a:rPr lang="en-US"/>
              <a:pPr>
                <a:defRPr/>
              </a:pPr>
              <a:t>‹#›</a:t>
            </a:fld>
            <a:endParaRPr lang="en-US"/>
          </a:p>
        </p:txBody>
      </p:sp>
    </p:spTree>
    <p:extLst>
      <p:ext uri="{BB962C8B-B14F-4D97-AF65-F5344CB8AC3E}">
        <p14:creationId xmlns:p14="http://schemas.microsoft.com/office/powerpoint/2010/main" val="12743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6A5C7D-C00E-4BEE-A10A-83C8E28E3BB0}" type="datetimeFigureOut">
              <a:rPr lang="en-US"/>
              <a:pPr>
                <a:defRPr/>
              </a:pPr>
              <a:t>8/28/2004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47C1E4-A9B5-477E-B0FA-6151933CA687}" type="slidenum">
              <a:rPr lang="en-US"/>
              <a:pPr>
                <a:defRPr/>
              </a:pPr>
              <a:t>‹#›</a:t>
            </a:fld>
            <a:endParaRPr lang="en-US"/>
          </a:p>
        </p:txBody>
      </p:sp>
    </p:spTree>
    <p:extLst>
      <p:ext uri="{BB962C8B-B14F-4D97-AF65-F5344CB8AC3E}">
        <p14:creationId xmlns:p14="http://schemas.microsoft.com/office/powerpoint/2010/main" val="343389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3E345B-E98C-4A80-B488-5AFC64D2D178}" type="datetimeFigureOut">
              <a:rPr lang="en-US"/>
              <a:pPr>
                <a:defRPr/>
              </a:pPr>
              <a:t>8/28/2004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3B40AE-0C89-424A-BFC0-177D875C44C7}" type="slidenum">
              <a:rPr lang="en-US"/>
              <a:pPr>
                <a:defRPr/>
              </a:pPr>
              <a:t>‹#›</a:t>
            </a:fld>
            <a:endParaRPr lang="en-US"/>
          </a:p>
        </p:txBody>
      </p:sp>
    </p:spTree>
    <p:extLst>
      <p:ext uri="{BB962C8B-B14F-4D97-AF65-F5344CB8AC3E}">
        <p14:creationId xmlns:p14="http://schemas.microsoft.com/office/powerpoint/2010/main" val="68644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092861-9DEA-4C23-832C-DC98E919A441}" type="datetimeFigureOut">
              <a:rPr lang="en-US"/>
              <a:pPr>
                <a:defRPr/>
              </a:pPr>
              <a:t>8/28/2004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431BC70-6050-44E1-8A24-5D9379BE299A}" type="slidenum">
              <a:rPr lang="en-US"/>
              <a:pPr>
                <a:defRPr/>
              </a:pPr>
              <a:t>‹#›</a:t>
            </a:fld>
            <a:endParaRPr lang="en-US"/>
          </a:p>
        </p:txBody>
      </p:sp>
    </p:spTree>
    <p:extLst>
      <p:ext uri="{BB962C8B-B14F-4D97-AF65-F5344CB8AC3E}">
        <p14:creationId xmlns:p14="http://schemas.microsoft.com/office/powerpoint/2010/main" val="137358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AD2E2E-44B9-44D4-B2CC-203D613927AB}" type="datetimeFigureOut">
              <a:rPr lang="en-US"/>
              <a:pPr>
                <a:defRPr/>
              </a:pPr>
              <a:t>8/28/2004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86D818-4642-4DF7-A958-B6CC195F70D1}" type="slidenum">
              <a:rPr lang="en-US"/>
              <a:pPr>
                <a:defRPr/>
              </a:pPr>
              <a:t>‹#›</a:t>
            </a:fld>
            <a:endParaRPr lang="en-US"/>
          </a:p>
        </p:txBody>
      </p:sp>
    </p:spTree>
    <p:extLst>
      <p:ext uri="{BB962C8B-B14F-4D97-AF65-F5344CB8AC3E}">
        <p14:creationId xmlns:p14="http://schemas.microsoft.com/office/powerpoint/2010/main" val="229661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9D4D61-5B79-4B02-A8E0-A9976AD5CAE6}" type="datetimeFigureOut">
              <a:rPr lang="en-US"/>
              <a:pPr>
                <a:defRPr/>
              </a:pPr>
              <a:t>8/28/2004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E5207D-01A8-4C0B-A470-B68D19F54328}" type="slidenum">
              <a:rPr lang="en-US"/>
              <a:pPr>
                <a:defRPr/>
              </a:pPr>
              <a:t>‹#›</a:t>
            </a:fld>
            <a:endParaRPr lang="en-US"/>
          </a:p>
        </p:txBody>
      </p:sp>
    </p:spTree>
    <p:extLst>
      <p:ext uri="{BB962C8B-B14F-4D97-AF65-F5344CB8AC3E}">
        <p14:creationId xmlns:p14="http://schemas.microsoft.com/office/powerpoint/2010/main" val="66336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F8209E82-B1B1-4760-8AFE-2FAB1E45CE88}" type="datetimeFigureOut">
              <a:rPr lang="en-US"/>
              <a:pPr>
                <a:defRPr/>
              </a:pPr>
              <a:t>8/28/2004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EDA49C5D-7806-4BC9-BCCD-AFBDB91B61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http://www.persnet.navy.mil/pers441/images/navy.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xml"/><Relationship Id="rId7"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slide" Target="slide7.xml"/><Relationship Id="rId4" Type="http://schemas.openxmlformats.org/officeDocument/2006/relationships/image" Target="../media/image2.jpeg"/><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8"/>
          <p:cNvSpPr>
            <a:spLocks noChangeArrowheads="1"/>
          </p:cNvSpPr>
          <p:nvPr/>
        </p:nvSpPr>
        <p:spPr bwMode="auto">
          <a:xfrm>
            <a:off x="0" y="749300"/>
            <a:ext cx="8991600" cy="584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sp>
        <p:nvSpPr>
          <p:cNvPr id="3075" name="Rectangle 1026"/>
          <p:cNvSpPr>
            <a:spLocks noChangeArrowheads="1"/>
          </p:cNvSpPr>
          <p:nvPr/>
        </p:nvSpPr>
        <p:spPr bwMode="auto">
          <a:xfrm>
            <a:off x="487363" y="3657600"/>
            <a:ext cx="825817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2000">
              <a:latin typeface="Calibri" pitchFamily="34" charset="0"/>
            </a:endParaRPr>
          </a:p>
          <a:p>
            <a:pPr algn="ctr"/>
            <a:endParaRPr lang="en-US" altLang="en-US" sz="2000">
              <a:latin typeface="Calibri" pitchFamily="34" charset="0"/>
            </a:endParaRPr>
          </a:p>
          <a:p>
            <a:pPr algn="ctr"/>
            <a:endParaRPr lang="en-US" altLang="en-US" sz="2000">
              <a:latin typeface="Calibri" pitchFamily="34" charset="0"/>
            </a:endParaRPr>
          </a:p>
          <a:p>
            <a:pPr algn="ctr"/>
            <a:endParaRPr lang="en-US" altLang="en-US" sz="2000">
              <a:latin typeface="Calibri" pitchFamily="34" charset="0"/>
            </a:endParaRPr>
          </a:p>
          <a:p>
            <a:pPr algn="ctr"/>
            <a:r>
              <a:rPr lang="en-US" altLang="en-US" sz="2000">
                <a:latin typeface="Calibri" pitchFamily="34" charset="0"/>
              </a:rPr>
              <a:t>It’s 2024, </a:t>
            </a:r>
          </a:p>
          <a:p>
            <a:pPr algn="ctr"/>
            <a:r>
              <a:rPr lang="en-US" altLang="en-US" sz="2000">
                <a:latin typeface="Calibri" pitchFamily="34" charset="0"/>
              </a:rPr>
              <a:t>We have 5 Full Statement Favorable Opinions</a:t>
            </a:r>
          </a:p>
          <a:p>
            <a:pPr algn="ctr"/>
            <a:r>
              <a:rPr lang="en-US" altLang="en-US" sz="2000">
                <a:latin typeface="Calibri" pitchFamily="34" charset="0"/>
              </a:rPr>
              <a:t>What have we been doing about it? </a:t>
            </a:r>
          </a:p>
          <a:p>
            <a:pPr algn="ctr"/>
            <a:endParaRPr lang="en-US" altLang="en-US">
              <a:latin typeface="Calibri" pitchFamily="34" charset="0"/>
            </a:endParaRPr>
          </a:p>
        </p:txBody>
      </p:sp>
      <p:sp>
        <p:nvSpPr>
          <p:cNvPr id="3076" name="Rectangle 1038"/>
          <p:cNvSpPr>
            <a:spLocks noChangeArrowheads="1"/>
          </p:cNvSpPr>
          <p:nvPr/>
        </p:nvSpPr>
        <p:spPr bwMode="auto">
          <a:xfrm>
            <a:off x="1558925" y="5191125"/>
            <a:ext cx="6061075" cy="7524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a:latin typeface="Calibri" pitchFamily="34" charset="0"/>
              </a:rPr>
              <a:t>Mr. Charles E. Cook, III</a:t>
            </a:r>
          </a:p>
          <a:p>
            <a:pPr algn="ctr"/>
            <a:r>
              <a:rPr lang="en-US" altLang="en-US">
                <a:latin typeface="Calibri" pitchFamily="34" charset="0"/>
              </a:rPr>
              <a:t>Principal Deputy Assistant Secretary of the Navy</a:t>
            </a:r>
          </a:p>
          <a:p>
            <a:pPr algn="ctr"/>
            <a:r>
              <a:rPr lang="en-US" altLang="en-US">
                <a:latin typeface="Calibri" pitchFamily="34" charset="0"/>
              </a:rPr>
              <a:t>(Financial Management and Comptroller)</a:t>
            </a:r>
          </a:p>
        </p:txBody>
      </p:sp>
      <p:grpSp>
        <p:nvGrpSpPr>
          <p:cNvPr id="3077" name="Group 1039"/>
          <p:cNvGrpSpPr>
            <a:grpSpLocks/>
          </p:cNvGrpSpPr>
          <p:nvPr/>
        </p:nvGrpSpPr>
        <p:grpSpPr bwMode="auto">
          <a:xfrm>
            <a:off x="3197225" y="460375"/>
            <a:ext cx="2741613" cy="2741613"/>
            <a:chOff x="720" y="96"/>
            <a:chExt cx="4080" cy="4080"/>
          </a:xfrm>
        </p:grpSpPr>
        <p:sp>
          <p:nvSpPr>
            <p:cNvPr id="3081" name="Oval 1040"/>
            <p:cNvSpPr>
              <a:spLocks noChangeArrowheads="1"/>
            </p:cNvSpPr>
            <p:nvPr/>
          </p:nvSpPr>
          <p:spPr bwMode="auto">
            <a:xfrm>
              <a:off x="840" y="216"/>
              <a:ext cx="3840" cy="384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buClr>
                  <a:schemeClr val="bg1"/>
                </a:buClr>
              </a:pPr>
              <a:endParaRPr lang="en-US" altLang="en-US">
                <a:latin typeface="Calibri" pitchFamily="34" charset="0"/>
              </a:endParaRPr>
            </a:p>
          </p:txBody>
        </p:sp>
        <p:pic>
          <p:nvPicPr>
            <p:cNvPr id="3082" name="Picture 1041" descr="navy.jpg (242465 bytes)"/>
            <p:cNvPicPr>
              <a:picLocks noChangeAspect="1" noChangeArrowheads="1"/>
            </p:cNvPicPr>
            <p:nvPr/>
          </p:nvPicPr>
          <p:blipFill>
            <a:blip r:embed="rId3" r:link="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0" y="96"/>
              <a:ext cx="4080" cy="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8" name="Text Box 1047"/>
          <p:cNvSpPr txBox="1">
            <a:spLocks noChangeArrowheads="1"/>
          </p:cNvSpPr>
          <p:nvPr/>
        </p:nvSpPr>
        <p:spPr bwMode="auto">
          <a:xfrm>
            <a:off x="6883400" y="2781300"/>
            <a:ext cx="20955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spcBef>
                <a:spcPct val="50000"/>
              </a:spcBef>
              <a:buClr>
                <a:schemeClr val="bg1"/>
              </a:buClr>
            </a:pPr>
            <a:endParaRPr lang="en-US" altLang="en-US">
              <a:latin typeface="Calibri" pitchFamily="34" charset="0"/>
            </a:endParaRPr>
          </a:p>
        </p:txBody>
      </p:sp>
      <p:sp>
        <p:nvSpPr>
          <p:cNvPr id="3079" name="Rectangle 1050"/>
          <p:cNvSpPr>
            <a:spLocks noChangeArrowheads="1"/>
          </p:cNvSpPr>
          <p:nvPr/>
        </p:nvSpPr>
        <p:spPr bwMode="auto">
          <a:xfrm>
            <a:off x="4064000" y="6400800"/>
            <a:ext cx="1809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90000"/>
              </a:lnSpc>
              <a:spcBef>
                <a:spcPct val="50000"/>
              </a:spcBef>
              <a:buClr>
                <a:schemeClr val="bg1"/>
              </a:buClr>
            </a:pPr>
            <a:endParaRPr lang="en-US" altLang="en-US" sz="800">
              <a:latin typeface="Calibri" pitchFamily="34" charset="0"/>
            </a:endParaRPr>
          </a:p>
        </p:txBody>
      </p:sp>
      <p:sp>
        <p:nvSpPr>
          <p:cNvPr id="3080" name="Rectangle 1051"/>
          <p:cNvSpPr>
            <a:spLocks noChangeArrowheads="1"/>
          </p:cNvSpPr>
          <p:nvPr/>
        </p:nvSpPr>
        <p:spPr bwMode="auto">
          <a:xfrm>
            <a:off x="1541463" y="5943600"/>
            <a:ext cx="6061075" cy="5667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latin typeface="Calibri" pitchFamily="34" charset="0"/>
              </a:rPr>
              <a:t>21 May 2014</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01638" y="446088"/>
            <a:ext cx="8345487" cy="327025"/>
          </a:xfrm>
        </p:spPr>
        <p:txBody>
          <a:bodyPr/>
          <a:lstStyle/>
          <a:p>
            <a:pPr eaLnBrk="1" hangingPunct="1"/>
            <a:r>
              <a:rPr lang="en-US" altLang="en-US" sz="2800" smtClean="0"/>
              <a:t>Dept of Navy Consolidated Balance Sheet 2013/2012</a:t>
            </a:r>
          </a:p>
        </p:txBody>
      </p:sp>
      <p:graphicFrame>
        <p:nvGraphicFramePr>
          <p:cNvPr id="5" name="Table 4"/>
          <p:cNvGraphicFramePr>
            <a:graphicFrameLocks noGrp="1"/>
          </p:cNvGraphicFramePr>
          <p:nvPr/>
        </p:nvGraphicFramePr>
        <p:xfrm>
          <a:off x="366713" y="1066800"/>
          <a:ext cx="8429625" cy="5438775"/>
        </p:xfrm>
        <a:graphic>
          <a:graphicData uri="http://schemas.openxmlformats.org/drawingml/2006/table">
            <a:tbl>
              <a:tblPr/>
              <a:tblGrid>
                <a:gridCol w="4205287"/>
                <a:gridCol w="416855"/>
                <a:gridCol w="1716745"/>
                <a:gridCol w="381000"/>
                <a:gridCol w="1709738"/>
              </a:tblGrid>
              <a:tr h="362585">
                <a:tc>
                  <a:txBody>
                    <a:bodyPr/>
                    <a:lstStyle/>
                    <a:p>
                      <a:endParaRPr lang="en-US" sz="1400" b="1" dirty="0">
                        <a:solidFill>
                          <a:schemeClr val="bg1"/>
                        </a:solidFill>
                      </a:endParaRPr>
                    </a:p>
                  </a:txBody>
                  <a:tcPr marL="91445" marR="91445">
                    <a:lnL w="12700" cap="flat" cmpd="sng" algn="ctr">
                      <a:solidFill>
                        <a:schemeClr val="bg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a:endParaRPr lang="en-US" sz="1400" b="1" dirty="0">
                        <a:solidFill>
                          <a:schemeClr val="bg1"/>
                        </a:solidFill>
                      </a:endParaRPr>
                    </a:p>
                  </a:txBody>
                  <a:tcPr marL="91445" marR="9144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a:r>
                        <a:rPr lang="en-US" sz="1400" b="1" dirty="0" smtClean="0">
                          <a:solidFill>
                            <a:schemeClr val="tx1"/>
                          </a:solidFill>
                        </a:rPr>
                        <a:t>FY 2013</a:t>
                      </a:r>
                      <a:endParaRPr lang="en-US" sz="1400" b="1" dirty="0">
                        <a:solidFill>
                          <a:schemeClr val="tx1"/>
                        </a:solidFill>
                      </a:endParaRPr>
                    </a:p>
                  </a:txBody>
                  <a:tcPr marL="91445" marR="9144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a:endParaRPr lang="en-US" sz="1400" b="1" dirty="0">
                        <a:solidFill>
                          <a:schemeClr val="bg1"/>
                        </a:solidFill>
                      </a:endParaRPr>
                    </a:p>
                  </a:txBody>
                  <a:tcPr marL="91445" marR="9144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a:r>
                        <a:rPr lang="en-US" sz="1400" b="1" dirty="0" smtClean="0">
                          <a:solidFill>
                            <a:schemeClr val="tx1"/>
                          </a:solidFill>
                        </a:rPr>
                        <a:t>FY 2012</a:t>
                      </a:r>
                      <a:endParaRPr lang="en-US" sz="1400" b="1" dirty="0">
                        <a:solidFill>
                          <a:schemeClr val="tx1"/>
                        </a:solidFill>
                      </a:endParaRPr>
                    </a:p>
                  </a:txBody>
                  <a:tcPr marL="91445" marR="91445" anchor="ctr">
                    <a:lnL w="1270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r>
              <a:tr h="362585">
                <a:tc>
                  <a:txBody>
                    <a:bodyPr/>
                    <a:lstStyle/>
                    <a:p>
                      <a:r>
                        <a:rPr lang="en-US" sz="1400" b="1" dirty="0" smtClean="0"/>
                        <a:t>Assets ($ in B)</a:t>
                      </a:r>
                      <a:endParaRPr lang="en-US" sz="1400" b="1"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dirty="0" smtClean="0"/>
                        <a:t>  Funds</a:t>
                      </a:r>
                      <a:r>
                        <a:rPr lang="en-US" sz="1400" baseline="0" dirty="0" smtClean="0"/>
                        <a:t> Balance with Treasury</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$ 143.4</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$ 143.7</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dirty="0" smtClean="0"/>
                        <a:t>  Accounts Receivable/</a:t>
                      </a:r>
                      <a:r>
                        <a:rPr lang="en-US" sz="1400" dirty="0" err="1" smtClean="0"/>
                        <a:t>Oth</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3.9</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3.7</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dirty="0" smtClean="0"/>
                        <a:t>  Inventory and Related Property, Net</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75.1</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68.3</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dirty="0" smtClean="0"/>
                        <a:t>  General Plant, Property and Equipment, Net</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270.0</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228.9</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dirty="0" smtClean="0"/>
                        <a:t>  Other Assets</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u="sng" dirty="0" smtClean="0"/>
                        <a:t>50.7</a:t>
                      </a:r>
                      <a:endParaRPr lang="en-US" sz="1400" u="sng"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u="sng" dirty="0" smtClean="0"/>
                        <a:t>46.1</a:t>
                      </a:r>
                      <a:endParaRPr lang="en-US" sz="1400" u="sng"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b="1" dirty="0" smtClean="0"/>
                        <a:t>Total Assets</a:t>
                      </a:r>
                      <a:endParaRPr lang="en-US" sz="1400" b="1"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b="1" dirty="0" smtClean="0"/>
                        <a:t>$ 543.1</a:t>
                      </a:r>
                      <a:endParaRPr lang="en-US" sz="1400" b="1"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b="1"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b="1" dirty="0" smtClean="0"/>
                        <a:t>$ 490.7</a:t>
                      </a:r>
                      <a:endParaRPr lang="en-US" sz="1400" b="1"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b="1" dirty="0" smtClean="0"/>
                        <a:t>Liabilities ($ in B)</a:t>
                      </a:r>
                      <a:endParaRPr lang="en-US" sz="1400" b="1"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dirty="0" smtClean="0"/>
                        <a:t>  </a:t>
                      </a:r>
                      <a:r>
                        <a:rPr lang="en-US" sz="1400" dirty="0" err="1" smtClean="0"/>
                        <a:t>Intragovernmental</a:t>
                      </a:r>
                      <a:r>
                        <a:rPr lang="en-US" sz="1400" dirty="0" smtClean="0"/>
                        <a:t> (A/P and </a:t>
                      </a:r>
                      <a:r>
                        <a:rPr lang="en-US" sz="1400" dirty="0" err="1" smtClean="0"/>
                        <a:t>Oth</a:t>
                      </a:r>
                      <a:r>
                        <a:rPr lang="en-US" sz="1400" dirty="0" smtClean="0"/>
                        <a:t>)</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6.4</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6.0</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baseline="0" dirty="0" smtClean="0"/>
                        <a:t>  Federal Employee and Veteran Benefits/</a:t>
                      </a:r>
                      <a:r>
                        <a:rPr lang="en-US" sz="1400" baseline="0" dirty="0" err="1" smtClean="0"/>
                        <a:t>Oth</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2.1</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1.9</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dirty="0" smtClean="0"/>
                        <a:t>  Environmental, Disposal</a:t>
                      </a:r>
                      <a:r>
                        <a:rPr lang="en-US" sz="1400" baseline="0" dirty="0" smtClean="0"/>
                        <a:t> &amp; Other Liabilities</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30.3</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29.8</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r>
                        <a:rPr lang="en-US" sz="1400" dirty="0" smtClean="0"/>
                        <a:t>  Net Position – Unexpended Appropriations</a:t>
                      </a:r>
                      <a:endParaRPr lang="en-US" sz="140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187.1</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dirty="0" smtClean="0"/>
                        <a:t>184.6</a:t>
                      </a: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2585">
                <a:tc>
                  <a:txBody>
                    <a:bodyPr/>
                    <a:lstStyle/>
                    <a:p>
                      <a:pPr algn="l"/>
                      <a:r>
                        <a:rPr lang="en-US" sz="1400" b="1" dirty="0" smtClean="0"/>
                        <a:t>  </a:t>
                      </a:r>
                      <a:r>
                        <a:rPr lang="en-US" sz="1400" b="0" dirty="0" smtClean="0"/>
                        <a:t>Net Position - Cumulative</a:t>
                      </a:r>
                      <a:r>
                        <a:rPr lang="en-US" sz="1400" b="0" baseline="0" dirty="0" smtClean="0"/>
                        <a:t> Results of Operations</a:t>
                      </a:r>
                      <a:endParaRPr lang="en-US" sz="1400" b="0"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b="0" dirty="0" smtClean="0"/>
                        <a:t>317.2</a:t>
                      </a:r>
                      <a:endParaRPr lang="en-US" sz="1400" b="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gn="r"/>
                      <a:endParaRPr lang="en-US" sz="1400" b="1"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b="0" dirty="0" smtClean="0"/>
                        <a:t>268.5</a:t>
                      </a:r>
                      <a:endParaRPr lang="en-US" sz="1400" b="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r>
              <a:tr h="362585">
                <a:tc>
                  <a:txBody>
                    <a:bodyPr/>
                    <a:lstStyle/>
                    <a:p>
                      <a:pPr algn="l"/>
                      <a:r>
                        <a:rPr lang="en-US" sz="1400" b="1" dirty="0" smtClean="0"/>
                        <a:t>Total Liabilities and Net Position</a:t>
                      </a:r>
                      <a:endParaRPr lang="en-US" sz="1400" b="1" dirty="0"/>
                    </a:p>
                  </a:txBody>
                  <a:tcPr marL="91445" marR="9144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gn="ctr"/>
                      <a:endParaRPr lang="en-US" sz="1400"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b="1" dirty="0" smtClean="0"/>
                        <a:t>$ 543.1</a:t>
                      </a:r>
                      <a:endParaRPr lang="en-US" sz="1400" b="1"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gn="r"/>
                      <a:endParaRPr lang="en-US" sz="1400" b="1"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tc>
                  <a:txBody>
                    <a:bodyPr/>
                    <a:lstStyle/>
                    <a:p>
                      <a:pPr algn="r"/>
                      <a:r>
                        <a:rPr lang="en-US" sz="1400" b="1" dirty="0" smtClean="0"/>
                        <a:t>$490.7</a:t>
                      </a:r>
                      <a:endParaRPr lang="en-US" sz="1400" b="1" dirty="0"/>
                    </a:p>
                  </a:txBody>
                  <a:tcPr marL="91445" marR="91445"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3200400" y="6524625"/>
            <a:ext cx="1295400" cy="254000"/>
          </a:xfrm>
          <a:prstGeom prst="rect">
            <a:avLst/>
          </a:prstGeom>
          <a:solidFill>
            <a:schemeClr val="bg1"/>
          </a:solidFill>
        </p:spPr>
        <p:txBody>
          <a:bodyPr>
            <a:spAutoFit/>
          </a:bodyPr>
          <a:lstStyle/>
          <a:p>
            <a:pPr fontAlgn="auto">
              <a:spcBef>
                <a:spcPts val="0"/>
              </a:spcBef>
              <a:spcAft>
                <a:spcPts val="0"/>
              </a:spcAft>
              <a:defRPr/>
            </a:pPr>
            <a:endParaRPr lang="en-US" sz="1050" dirty="0">
              <a:latin typeface="+mn-lt"/>
            </a:endParaRPr>
          </a:p>
        </p:txBody>
      </p:sp>
      <p:sp>
        <p:nvSpPr>
          <p:cNvPr id="12394" name="TextBox 6"/>
          <p:cNvSpPr txBox="1">
            <a:spLocks noChangeArrowheads="1"/>
          </p:cNvSpPr>
          <p:nvPr/>
        </p:nvSpPr>
        <p:spPr bwMode="auto">
          <a:xfrm>
            <a:off x="757238" y="2117725"/>
            <a:ext cx="3048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alibri" pitchFamily="34" charset="0"/>
              </a:rPr>
              <a:t>1</a:t>
            </a:r>
          </a:p>
        </p:txBody>
      </p:sp>
      <p:cxnSp>
        <p:nvCxnSpPr>
          <p:cNvPr id="12395" name="Straight Connector 14"/>
          <p:cNvCxnSpPr>
            <a:cxnSpLocks noChangeShapeType="1"/>
          </p:cNvCxnSpPr>
          <p:nvPr/>
        </p:nvCxnSpPr>
        <p:spPr bwMode="auto">
          <a:xfrm flipV="1">
            <a:off x="4703763" y="6632575"/>
            <a:ext cx="4572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sp>
        <p:nvSpPr>
          <p:cNvPr id="12396" name="TextBox 15"/>
          <p:cNvSpPr txBox="1">
            <a:spLocks noChangeArrowheads="1"/>
          </p:cNvSpPr>
          <p:nvPr/>
        </p:nvSpPr>
        <p:spPr bwMode="auto">
          <a:xfrm>
            <a:off x="4805363" y="6516688"/>
            <a:ext cx="271462" cy="261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100">
                <a:solidFill>
                  <a:schemeClr val="bg2"/>
                </a:solidFill>
                <a:latin typeface="Calibri" pitchFamily="34" charset="0"/>
              </a:rPr>
              <a:t>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2800" smtClean="0"/>
              <a:t>HSGAC Quotables…5/13/2014</a:t>
            </a:r>
          </a:p>
        </p:txBody>
      </p:sp>
      <p:sp>
        <p:nvSpPr>
          <p:cNvPr id="13315" name="Content Placeholder 2"/>
          <p:cNvSpPr>
            <a:spLocks noGrp="1"/>
          </p:cNvSpPr>
          <p:nvPr>
            <p:ph idx="1"/>
          </p:nvPr>
        </p:nvSpPr>
        <p:spPr>
          <a:xfrm>
            <a:off x="457200" y="2895600"/>
            <a:ext cx="8229600" cy="2286000"/>
          </a:xfrm>
        </p:spPr>
        <p:txBody>
          <a:bodyPr/>
          <a:lstStyle/>
          <a:p>
            <a:pPr marL="0" indent="0" algn="ctr" eaLnBrk="1" hangingPunct="1">
              <a:buFont typeface="Arial" charset="0"/>
              <a:buNone/>
            </a:pPr>
            <a:r>
              <a:rPr lang="en-US" altLang="en-US" smtClean="0"/>
              <a:t>“I wish I could have back the first 15 years of GMRA.”</a:t>
            </a:r>
          </a:p>
          <a:p>
            <a:pPr marL="0" indent="0" algn="r" eaLnBrk="1" hangingPunct="1">
              <a:buFont typeface="Arial" charset="0"/>
              <a:buNone/>
            </a:pPr>
            <a:r>
              <a:rPr lang="en-US" altLang="en-US" sz="2400" smtClean="0"/>
              <a:t>Sec Bob Hale</a:t>
            </a:r>
          </a:p>
          <a:p>
            <a:pPr marL="0" indent="0" algn="ct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3"/>
          <p:cNvSpPr>
            <a:spLocks noGrp="1"/>
          </p:cNvSpPr>
          <p:nvPr>
            <p:ph type="subTitle" idx="1"/>
          </p:nvPr>
        </p:nvSpPr>
        <p:spPr>
          <a:xfrm>
            <a:off x="1447800" y="1828800"/>
            <a:ext cx="6400800" cy="1752600"/>
          </a:xfrm>
        </p:spPr>
        <p:txBody>
          <a:bodyPr/>
          <a:lstStyle/>
          <a:p>
            <a:pPr eaLnBrk="1" hangingPunct="1"/>
            <a:r>
              <a:rPr lang="en-US" altLang="en-US" sz="6000" b="1" i="1" smtClean="0">
                <a:solidFill>
                  <a:schemeClr val="tx1"/>
                </a:solidFill>
              </a:rPr>
              <a:t>So what will YOU say 10 years from now?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19125" y="2133600"/>
            <a:ext cx="7534275" cy="3657600"/>
          </a:xfrm>
        </p:spPr>
        <p:txBody>
          <a:bodyPr>
            <a:normAutofit fontScale="90000"/>
          </a:bodyPr>
          <a:lstStyle/>
          <a:p>
            <a:pPr eaLnBrk="1" hangingPunct="1">
              <a:defRPr/>
            </a:pPr>
            <a:r>
              <a:rPr lang="en-US" sz="3600" dirty="0" smtClean="0"/>
              <a:t/>
            </a:r>
            <a:br>
              <a:rPr lang="en-US" sz="3600" dirty="0" smtClean="0"/>
            </a:br>
            <a:r>
              <a:rPr lang="en-US" sz="6000" b="1" i="1" dirty="0" smtClean="0">
                <a:latin typeface="+mn-lt"/>
              </a:rPr>
              <a:t>“The task of government is</a:t>
            </a:r>
            <a:br>
              <a:rPr lang="en-US" sz="6000" b="1" i="1" dirty="0" smtClean="0">
                <a:latin typeface="+mn-lt"/>
              </a:rPr>
            </a:br>
            <a:r>
              <a:rPr lang="en-US" sz="6000" b="1" i="1" dirty="0" smtClean="0">
                <a:latin typeface="+mn-lt"/>
              </a:rPr>
              <a:t>not for the timid.” </a:t>
            </a:r>
            <a:br>
              <a:rPr lang="en-US" sz="6000" b="1" i="1" dirty="0" smtClean="0">
                <a:latin typeface="+mn-lt"/>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t>
            </a:r>
          </a:p>
        </p:txBody>
      </p:sp>
      <p:sp>
        <p:nvSpPr>
          <p:cNvPr id="15363" name="Rectangle 3"/>
          <p:cNvSpPr>
            <a:spLocks noChangeArrowheads="1"/>
          </p:cNvSpPr>
          <p:nvPr/>
        </p:nvSpPr>
        <p:spPr bwMode="auto">
          <a:xfrm>
            <a:off x="1143000" y="152400"/>
            <a:ext cx="701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200" b="1">
                <a:solidFill>
                  <a:schemeClr val="tx2"/>
                </a:solidFill>
                <a:latin typeface="Calibri" pitchFamily="34" charset="0"/>
              </a:rPr>
              <a:t>Domingo Cavallo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914400" y="304800"/>
            <a:ext cx="7772400" cy="152400"/>
          </a:xfrm>
        </p:spPr>
        <p:txBody>
          <a:bodyPr/>
          <a:lstStyle/>
          <a:p>
            <a:pPr eaLnBrk="1" hangingPunct="1"/>
            <a:endParaRPr lang="en-US" altLang="en-US" sz="2800" smtClean="0"/>
          </a:p>
        </p:txBody>
      </p:sp>
      <p:sp>
        <p:nvSpPr>
          <p:cNvPr id="4099" name="Content Placeholder 2"/>
          <p:cNvSpPr>
            <a:spLocks noGrp="1"/>
          </p:cNvSpPr>
          <p:nvPr>
            <p:ph idx="1"/>
          </p:nvPr>
        </p:nvSpPr>
        <p:spPr/>
        <p:txBody>
          <a:bodyPr/>
          <a:lstStyle/>
          <a:p>
            <a:pPr marL="0" indent="0" algn="ctr" eaLnBrk="1" hangingPunct="1">
              <a:buFont typeface="Arial" charset="0"/>
              <a:buNone/>
            </a:pPr>
            <a:r>
              <a:rPr lang="en-US" altLang="en-US" smtClean="0"/>
              <a:t>“Some look at things that are,</a:t>
            </a:r>
          </a:p>
          <a:p>
            <a:pPr marL="0" indent="0" algn="ctr" eaLnBrk="1" hangingPunct="1">
              <a:buFont typeface="Arial" charset="0"/>
              <a:buNone/>
            </a:pPr>
            <a:r>
              <a:rPr lang="en-US" altLang="en-US" smtClean="0"/>
              <a:t>And ask why.</a:t>
            </a:r>
          </a:p>
          <a:p>
            <a:pPr marL="0" indent="0" algn="ctr" eaLnBrk="1" hangingPunct="1">
              <a:buFont typeface="Arial" charset="0"/>
              <a:buNone/>
            </a:pPr>
            <a:endParaRPr lang="en-US" altLang="en-US" smtClean="0"/>
          </a:p>
          <a:p>
            <a:pPr marL="0" indent="0" algn="ctr" eaLnBrk="1" hangingPunct="1">
              <a:buFont typeface="Arial" charset="0"/>
              <a:buNone/>
            </a:pPr>
            <a:r>
              <a:rPr lang="en-US" altLang="en-US" smtClean="0"/>
              <a:t>I dream of things that never were</a:t>
            </a:r>
          </a:p>
          <a:p>
            <a:pPr marL="0" indent="0" algn="ctr" eaLnBrk="1" hangingPunct="1">
              <a:buFont typeface="Arial" charset="0"/>
              <a:buNone/>
            </a:pPr>
            <a:r>
              <a:rPr lang="en-US" altLang="en-US" smtClean="0"/>
              <a:t>And ask why not?”</a:t>
            </a:r>
          </a:p>
          <a:p>
            <a:pPr marL="0" indent="0" algn="ctr" eaLnBrk="1" hangingPunct="1">
              <a:buFont typeface="Arial" charset="0"/>
              <a:buNone/>
            </a:pPr>
            <a:endParaRPr lang="en-US" altLang="en-US" smtClean="0"/>
          </a:p>
          <a:p>
            <a:pPr marL="0" indent="0" algn="r" eaLnBrk="1" hangingPunct="1">
              <a:buFont typeface="Arial" charset="0"/>
              <a:buNone/>
            </a:pPr>
            <a:r>
              <a:rPr lang="en-US" altLang="en-US" sz="2400" smtClean="0"/>
              <a:t>George Bernard Shaw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3"/>
          <p:cNvSpPr>
            <a:spLocks noGrp="1"/>
          </p:cNvSpPr>
          <p:nvPr>
            <p:ph type="subTitle" idx="1"/>
          </p:nvPr>
        </p:nvSpPr>
        <p:spPr>
          <a:xfrm>
            <a:off x="1447800" y="2743200"/>
            <a:ext cx="6400800" cy="1752600"/>
          </a:xfrm>
        </p:spPr>
        <p:txBody>
          <a:bodyPr/>
          <a:lstStyle/>
          <a:p>
            <a:pPr eaLnBrk="1" hangingPunct="1"/>
            <a:r>
              <a:rPr lang="en-US" altLang="en-US" sz="6000" b="1" i="1" smtClean="0">
                <a:solidFill>
                  <a:schemeClr val="tx1"/>
                </a:solidFill>
              </a:rPr>
              <a:t>The Throwdown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2800" smtClean="0"/>
              <a:t>HSGAC Quotables…5/13/2014</a:t>
            </a:r>
          </a:p>
        </p:txBody>
      </p:sp>
      <p:sp>
        <p:nvSpPr>
          <p:cNvPr id="6147" name="Content Placeholder 2"/>
          <p:cNvSpPr>
            <a:spLocks noGrp="1"/>
          </p:cNvSpPr>
          <p:nvPr>
            <p:ph idx="1"/>
          </p:nvPr>
        </p:nvSpPr>
        <p:spPr/>
        <p:txBody>
          <a:bodyPr/>
          <a:lstStyle/>
          <a:p>
            <a:pPr marL="0" indent="0" algn="ctr" eaLnBrk="1" hangingPunct="1">
              <a:buFont typeface="Arial" charset="0"/>
              <a:buNone/>
            </a:pPr>
            <a:r>
              <a:rPr lang="en-US" altLang="en-US" smtClean="0"/>
              <a:t>“I want to explore this term ‘audit ready’…The audit should be used as a management tool to tell you where you have deficiencies.”</a:t>
            </a:r>
          </a:p>
          <a:p>
            <a:pPr marL="0" indent="0" algn="r" eaLnBrk="1" hangingPunct="1">
              <a:buFont typeface="Arial" charset="0"/>
              <a:buNone/>
            </a:pPr>
            <a:r>
              <a:rPr lang="en-US" altLang="en-US" sz="2400" smtClean="0"/>
              <a:t>Sen Ron Johnson, R-WI</a:t>
            </a:r>
          </a:p>
          <a:p>
            <a:pPr marL="0" indent="0" algn="ctr" eaLnBrk="1" hangingPunct="1">
              <a:buFont typeface="Arial" charset="0"/>
              <a:buNone/>
            </a:pPr>
            <a:endParaRPr lang="en-US" altLang="en-US" smtClean="0"/>
          </a:p>
          <a:p>
            <a:pPr marL="0" indent="0" algn="ctr" eaLnBrk="1" hangingPunct="1">
              <a:buFont typeface="Arial" charset="0"/>
              <a:buNone/>
            </a:pPr>
            <a:r>
              <a:rPr lang="en-US" altLang="en-US" smtClean="0"/>
              <a:t>“Help me understand…how is this going to help us with acquisition programs?”</a:t>
            </a:r>
          </a:p>
          <a:p>
            <a:pPr marL="0" indent="0" algn="ctr" eaLnBrk="1" hangingPunct="1">
              <a:buFont typeface="Arial" charset="0"/>
              <a:buNone/>
            </a:pPr>
            <a:endParaRPr lang="en-US" altLang="en-US" smtClean="0"/>
          </a:p>
          <a:p>
            <a:pPr marL="0" indent="0" algn="r" eaLnBrk="1" hangingPunct="1">
              <a:buFont typeface="Arial" charset="0"/>
              <a:buNone/>
            </a:pPr>
            <a:r>
              <a:rPr lang="en-US" altLang="en-US" sz="2400" smtClean="0"/>
              <a:t>Sen Kelly Ayotte, R-NH</a:t>
            </a:r>
          </a:p>
        </p:txBody>
      </p:sp>
      <p:sp>
        <p:nvSpPr>
          <p:cNvPr id="6148" name="Slide Number Placeholder 19"/>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en-US" altLang="en-US" smtClean="0">
                <a:solidFill>
                  <a:srgbClr val="898989"/>
                </a:solidFill>
                <a:latin typeface="Calibri" pitchFamily="34" charset="0"/>
              </a:rPr>
              <a:t>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z="2800" smtClean="0"/>
              <a:t>HSGAC Quotables…5/13/2014</a:t>
            </a:r>
          </a:p>
        </p:txBody>
      </p:sp>
      <p:sp>
        <p:nvSpPr>
          <p:cNvPr id="7171" name="Content Placeholder 2"/>
          <p:cNvSpPr>
            <a:spLocks noGrp="1"/>
          </p:cNvSpPr>
          <p:nvPr>
            <p:ph idx="1"/>
          </p:nvPr>
        </p:nvSpPr>
        <p:spPr/>
        <p:txBody>
          <a:bodyPr/>
          <a:lstStyle/>
          <a:p>
            <a:pPr marL="0" indent="0" algn="ctr" eaLnBrk="1" hangingPunct="1">
              <a:buFont typeface="Arial" charset="0"/>
              <a:buNone/>
            </a:pPr>
            <a:r>
              <a:rPr lang="en-US" altLang="en-US" smtClean="0"/>
              <a:t>“Here’s the challenge, Bob…in a large business with large acquisitions, the CEO gets weekly updates if programs are on time or on budget.</a:t>
            </a:r>
          </a:p>
          <a:p>
            <a:pPr marL="0" indent="0" algn="ctr" eaLnBrk="1" hangingPunct="1">
              <a:buFont typeface="Arial" charset="0"/>
              <a:buNone/>
            </a:pPr>
            <a:r>
              <a:rPr lang="en-US" altLang="en-US" smtClean="0"/>
              <a:t>We don’t have that.  Sec Hagel doesn’t know…That is why audit is so important to get the financial information so you can see the red flags and flow the information up so he can do something about it.”</a:t>
            </a:r>
          </a:p>
          <a:p>
            <a:pPr marL="0" indent="0" algn="r" eaLnBrk="1" hangingPunct="1">
              <a:buFont typeface="Arial" charset="0"/>
              <a:buNone/>
            </a:pPr>
            <a:r>
              <a:rPr lang="en-US" altLang="en-US" sz="2400" smtClean="0"/>
              <a:t>Sen Tom Coburn, R-OK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3"/>
          <p:cNvSpPr>
            <a:spLocks noGrp="1"/>
          </p:cNvSpPr>
          <p:nvPr>
            <p:ph type="subTitle" idx="1"/>
          </p:nvPr>
        </p:nvSpPr>
        <p:spPr>
          <a:xfrm>
            <a:off x="1447800" y="2743200"/>
            <a:ext cx="6400800" cy="1752600"/>
          </a:xfrm>
        </p:spPr>
        <p:txBody>
          <a:bodyPr/>
          <a:lstStyle/>
          <a:p>
            <a:pPr eaLnBrk="1" hangingPunct="1"/>
            <a:r>
              <a:rPr lang="en-US" altLang="en-US" sz="6000" b="1" i="1" smtClean="0">
                <a:solidFill>
                  <a:schemeClr val="tx1"/>
                </a:solidFill>
              </a:rPr>
              <a:t>So How Does It Flow?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90600" y="579438"/>
            <a:ext cx="7772400" cy="639762"/>
          </a:xfrm>
        </p:spPr>
        <p:txBody>
          <a:bodyPr/>
          <a:lstStyle/>
          <a:p>
            <a:r>
              <a:rPr lang="en-US" altLang="en-US" sz="2800" b="1" smtClean="0">
                <a:solidFill>
                  <a:srgbClr val="002060"/>
                </a:solidFill>
              </a:rPr>
              <a:t>Field Activities to Financials </a:t>
            </a:r>
          </a:p>
        </p:txBody>
      </p:sp>
      <p:sp>
        <p:nvSpPr>
          <p:cNvPr id="42" name="Freeform 41"/>
          <p:cNvSpPr/>
          <p:nvPr/>
        </p:nvSpPr>
        <p:spPr bwMode="auto">
          <a:xfrm>
            <a:off x="5877012" y="2224572"/>
            <a:ext cx="1749580" cy="2837722"/>
          </a:xfrm>
          <a:custGeom>
            <a:avLst/>
            <a:gdLst>
              <a:gd name="connsiteX0" fmla="*/ 0 w 1045029"/>
              <a:gd name="connsiteY0" fmla="*/ 0 h 1045029"/>
              <a:gd name="connsiteX1" fmla="*/ 692332 w 1045029"/>
              <a:gd name="connsiteY1" fmla="*/ 313509 h 1045029"/>
              <a:gd name="connsiteX2" fmla="*/ 692332 w 1045029"/>
              <a:gd name="connsiteY2" fmla="*/ 91440 h 1045029"/>
              <a:gd name="connsiteX3" fmla="*/ 1045029 w 1045029"/>
              <a:gd name="connsiteY3" fmla="*/ 574766 h 1045029"/>
              <a:gd name="connsiteX4" fmla="*/ 705395 w 1045029"/>
              <a:gd name="connsiteY4" fmla="*/ 940526 h 1045029"/>
              <a:gd name="connsiteX5" fmla="*/ 718458 w 1045029"/>
              <a:gd name="connsiteY5" fmla="*/ 679269 h 1045029"/>
              <a:gd name="connsiteX6" fmla="*/ 169818 w 1045029"/>
              <a:gd name="connsiteY6" fmla="*/ 1045029 h 1045029"/>
              <a:gd name="connsiteX7" fmla="*/ 0 w 1045029"/>
              <a:gd name="connsiteY7" fmla="*/ 0 h 1045029"/>
              <a:gd name="connsiteX0" fmla="*/ 0 w 1045029"/>
              <a:gd name="connsiteY0" fmla="*/ 0 h 1087758"/>
              <a:gd name="connsiteX1" fmla="*/ 692332 w 1045029"/>
              <a:gd name="connsiteY1" fmla="*/ 313509 h 1087758"/>
              <a:gd name="connsiteX2" fmla="*/ 692332 w 1045029"/>
              <a:gd name="connsiteY2" fmla="*/ 91440 h 1087758"/>
              <a:gd name="connsiteX3" fmla="*/ 1045029 w 1045029"/>
              <a:gd name="connsiteY3" fmla="*/ 574766 h 1087758"/>
              <a:gd name="connsiteX4" fmla="*/ 705395 w 1045029"/>
              <a:gd name="connsiteY4" fmla="*/ 940526 h 1087758"/>
              <a:gd name="connsiteX5" fmla="*/ 718458 w 1045029"/>
              <a:gd name="connsiteY5" fmla="*/ 679269 h 1087758"/>
              <a:gd name="connsiteX6" fmla="*/ 118544 w 1045029"/>
              <a:gd name="connsiteY6" fmla="*/ 1087758 h 1087758"/>
              <a:gd name="connsiteX7" fmla="*/ 0 w 1045029"/>
              <a:gd name="connsiteY7" fmla="*/ 0 h 1087758"/>
              <a:gd name="connsiteX0" fmla="*/ 9643 w 926485"/>
              <a:gd name="connsiteY0" fmla="*/ 0 h 1070666"/>
              <a:gd name="connsiteX1" fmla="*/ 573788 w 926485"/>
              <a:gd name="connsiteY1" fmla="*/ 296417 h 1070666"/>
              <a:gd name="connsiteX2" fmla="*/ 573788 w 926485"/>
              <a:gd name="connsiteY2" fmla="*/ 74348 h 1070666"/>
              <a:gd name="connsiteX3" fmla="*/ 926485 w 926485"/>
              <a:gd name="connsiteY3" fmla="*/ 557674 h 1070666"/>
              <a:gd name="connsiteX4" fmla="*/ 586851 w 926485"/>
              <a:gd name="connsiteY4" fmla="*/ 923434 h 1070666"/>
              <a:gd name="connsiteX5" fmla="*/ 599914 w 926485"/>
              <a:gd name="connsiteY5" fmla="*/ 662177 h 1070666"/>
              <a:gd name="connsiteX6" fmla="*/ 0 w 926485"/>
              <a:gd name="connsiteY6" fmla="*/ 1070666 h 1070666"/>
              <a:gd name="connsiteX7" fmla="*/ 9643 w 926485"/>
              <a:gd name="connsiteY7" fmla="*/ 0 h 1070666"/>
              <a:gd name="connsiteX0" fmla="*/ 3214 w 920056"/>
              <a:gd name="connsiteY0" fmla="*/ 0 h 1062120"/>
              <a:gd name="connsiteX1" fmla="*/ 567359 w 920056"/>
              <a:gd name="connsiteY1" fmla="*/ 296417 h 1062120"/>
              <a:gd name="connsiteX2" fmla="*/ 567359 w 920056"/>
              <a:gd name="connsiteY2" fmla="*/ 74348 h 1062120"/>
              <a:gd name="connsiteX3" fmla="*/ 920056 w 920056"/>
              <a:gd name="connsiteY3" fmla="*/ 557674 h 1062120"/>
              <a:gd name="connsiteX4" fmla="*/ 580422 w 920056"/>
              <a:gd name="connsiteY4" fmla="*/ 923434 h 1062120"/>
              <a:gd name="connsiteX5" fmla="*/ 593485 w 920056"/>
              <a:gd name="connsiteY5" fmla="*/ 662177 h 1062120"/>
              <a:gd name="connsiteX6" fmla="*/ 10663 w 920056"/>
              <a:gd name="connsiteY6" fmla="*/ 1062120 h 1062120"/>
              <a:gd name="connsiteX7" fmla="*/ 3214 w 920056"/>
              <a:gd name="connsiteY7" fmla="*/ 0 h 1062120"/>
              <a:gd name="connsiteX0" fmla="*/ 3214 w 920056"/>
              <a:gd name="connsiteY0" fmla="*/ 0 h 1062120"/>
              <a:gd name="connsiteX1" fmla="*/ 567359 w 920056"/>
              <a:gd name="connsiteY1" fmla="*/ 296417 h 1062120"/>
              <a:gd name="connsiteX2" fmla="*/ 567359 w 920056"/>
              <a:gd name="connsiteY2" fmla="*/ 74348 h 1062120"/>
              <a:gd name="connsiteX3" fmla="*/ 920056 w 920056"/>
              <a:gd name="connsiteY3" fmla="*/ 557674 h 1062120"/>
              <a:gd name="connsiteX4" fmla="*/ 580422 w 920056"/>
              <a:gd name="connsiteY4" fmla="*/ 923434 h 1062120"/>
              <a:gd name="connsiteX5" fmla="*/ 567847 w 920056"/>
              <a:gd name="connsiteY5" fmla="*/ 619448 h 1062120"/>
              <a:gd name="connsiteX6" fmla="*/ 10663 w 920056"/>
              <a:gd name="connsiteY6" fmla="*/ 1062120 h 1062120"/>
              <a:gd name="connsiteX7" fmla="*/ 3214 w 920056"/>
              <a:gd name="connsiteY7" fmla="*/ 0 h 1062120"/>
              <a:gd name="connsiteX0" fmla="*/ 3214 w 860236"/>
              <a:gd name="connsiteY0" fmla="*/ 0 h 1062120"/>
              <a:gd name="connsiteX1" fmla="*/ 567359 w 860236"/>
              <a:gd name="connsiteY1" fmla="*/ 296417 h 1062120"/>
              <a:gd name="connsiteX2" fmla="*/ 567359 w 860236"/>
              <a:gd name="connsiteY2" fmla="*/ 74348 h 1062120"/>
              <a:gd name="connsiteX3" fmla="*/ 860236 w 860236"/>
              <a:gd name="connsiteY3" fmla="*/ 455124 h 1062120"/>
              <a:gd name="connsiteX4" fmla="*/ 580422 w 860236"/>
              <a:gd name="connsiteY4" fmla="*/ 923434 h 1062120"/>
              <a:gd name="connsiteX5" fmla="*/ 567847 w 860236"/>
              <a:gd name="connsiteY5" fmla="*/ 619448 h 1062120"/>
              <a:gd name="connsiteX6" fmla="*/ 10663 w 860236"/>
              <a:gd name="connsiteY6" fmla="*/ 1062120 h 1062120"/>
              <a:gd name="connsiteX7" fmla="*/ 3214 w 860236"/>
              <a:gd name="connsiteY7" fmla="*/ 0 h 1062120"/>
              <a:gd name="connsiteX0" fmla="*/ 3214 w 860236"/>
              <a:gd name="connsiteY0" fmla="*/ 0 h 1062120"/>
              <a:gd name="connsiteX1" fmla="*/ 575905 w 860236"/>
              <a:gd name="connsiteY1" fmla="*/ 390421 h 1062120"/>
              <a:gd name="connsiteX2" fmla="*/ 567359 w 860236"/>
              <a:gd name="connsiteY2" fmla="*/ 74348 h 1062120"/>
              <a:gd name="connsiteX3" fmla="*/ 860236 w 860236"/>
              <a:gd name="connsiteY3" fmla="*/ 455124 h 1062120"/>
              <a:gd name="connsiteX4" fmla="*/ 580422 w 860236"/>
              <a:gd name="connsiteY4" fmla="*/ 923434 h 1062120"/>
              <a:gd name="connsiteX5" fmla="*/ 567847 w 860236"/>
              <a:gd name="connsiteY5" fmla="*/ 619448 h 1062120"/>
              <a:gd name="connsiteX6" fmla="*/ 10663 w 860236"/>
              <a:gd name="connsiteY6" fmla="*/ 1062120 h 1062120"/>
              <a:gd name="connsiteX7" fmla="*/ 3214 w 860236"/>
              <a:gd name="connsiteY7" fmla="*/ 0 h 1062120"/>
              <a:gd name="connsiteX0" fmla="*/ 3214 w 860236"/>
              <a:gd name="connsiteY0" fmla="*/ 0 h 1062120"/>
              <a:gd name="connsiteX1" fmla="*/ 575905 w 860236"/>
              <a:gd name="connsiteY1" fmla="*/ 390421 h 1062120"/>
              <a:gd name="connsiteX2" fmla="*/ 550268 w 860236"/>
              <a:gd name="connsiteY2" fmla="*/ 193989 h 1062120"/>
              <a:gd name="connsiteX3" fmla="*/ 860236 w 860236"/>
              <a:gd name="connsiteY3" fmla="*/ 455124 h 1062120"/>
              <a:gd name="connsiteX4" fmla="*/ 580422 w 860236"/>
              <a:gd name="connsiteY4" fmla="*/ 923434 h 1062120"/>
              <a:gd name="connsiteX5" fmla="*/ 567847 w 860236"/>
              <a:gd name="connsiteY5" fmla="*/ 619448 h 1062120"/>
              <a:gd name="connsiteX6" fmla="*/ 10663 w 860236"/>
              <a:gd name="connsiteY6" fmla="*/ 1062120 h 1062120"/>
              <a:gd name="connsiteX7" fmla="*/ 3214 w 860236"/>
              <a:gd name="connsiteY7" fmla="*/ 0 h 1062120"/>
              <a:gd name="connsiteX0" fmla="*/ 3214 w 860236"/>
              <a:gd name="connsiteY0" fmla="*/ 0 h 1062120"/>
              <a:gd name="connsiteX1" fmla="*/ 575905 w 860236"/>
              <a:gd name="connsiteY1" fmla="*/ 390421 h 1062120"/>
              <a:gd name="connsiteX2" fmla="*/ 550268 w 860236"/>
              <a:gd name="connsiteY2" fmla="*/ 193989 h 1062120"/>
              <a:gd name="connsiteX3" fmla="*/ 860236 w 860236"/>
              <a:gd name="connsiteY3" fmla="*/ 455124 h 1062120"/>
              <a:gd name="connsiteX4" fmla="*/ 554785 w 860236"/>
              <a:gd name="connsiteY4" fmla="*/ 872159 h 1062120"/>
              <a:gd name="connsiteX5" fmla="*/ 567847 w 860236"/>
              <a:gd name="connsiteY5" fmla="*/ 619448 h 1062120"/>
              <a:gd name="connsiteX6" fmla="*/ 10663 w 860236"/>
              <a:gd name="connsiteY6" fmla="*/ 1062120 h 1062120"/>
              <a:gd name="connsiteX7" fmla="*/ 3214 w 860236"/>
              <a:gd name="connsiteY7" fmla="*/ 0 h 1062120"/>
              <a:gd name="connsiteX0" fmla="*/ 3214 w 860236"/>
              <a:gd name="connsiteY0" fmla="*/ 0 h 1062120"/>
              <a:gd name="connsiteX1" fmla="*/ 550267 w 860236"/>
              <a:gd name="connsiteY1" fmla="*/ 390421 h 1062120"/>
              <a:gd name="connsiteX2" fmla="*/ 550268 w 860236"/>
              <a:gd name="connsiteY2" fmla="*/ 193989 h 1062120"/>
              <a:gd name="connsiteX3" fmla="*/ 860236 w 860236"/>
              <a:gd name="connsiteY3" fmla="*/ 455124 h 1062120"/>
              <a:gd name="connsiteX4" fmla="*/ 554785 w 860236"/>
              <a:gd name="connsiteY4" fmla="*/ 872159 h 1062120"/>
              <a:gd name="connsiteX5" fmla="*/ 567847 w 860236"/>
              <a:gd name="connsiteY5" fmla="*/ 619448 h 1062120"/>
              <a:gd name="connsiteX6" fmla="*/ 10663 w 860236"/>
              <a:gd name="connsiteY6" fmla="*/ 1062120 h 1062120"/>
              <a:gd name="connsiteX7" fmla="*/ 3214 w 860236"/>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50755 w 800415"/>
              <a:gd name="connsiteY5" fmla="*/ 645086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46521 h 1062120"/>
              <a:gd name="connsiteX5" fmla="*/ 550755 w 800415"/>
              <a:gd name="connsiteY5" fmla="*/ 645086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46521 h 1062120"/>
              <a:gd name="connsiteX5" fmla="*/ 559300 w 800415"/>
              <a:gd name="connsiteY5" fmla="*/ 619449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40488 w 800415"/>
              <a:gd name="connsiteY2" fmla="*/ 196371 h 1062120"/>
              <a:gd name="connsiteX3" fmla="*/ 800415 w 800415"/>
              <a:gd name="connsiteY3" fmla="*/ 523490 h 1062120"/>
              <a:gd name="connsiteX4" fmla="*/ 554785 w 800415"/>
              <a:gd name="connsiteY4" fmla="*/ 846521 h 1062120"/>
              <a:gd name="connsiteX5" fmla="*/ 559300 w 800415"/>
              <a:gd name="connsiteY5" fmla="*/ 619449 h 1062120"/>
              <a:gd name="connsiteX6" fmla="*/ 10663 w 800415"/>
              <a:gd name="connsiteY6" fmla="*/ 1062120 h 1062120"/>
              <a:gd name="connsiteX7" fmla="*/ 3214 w 800415"/>
              <a:gd name="connsiteY7" fmla="*/ 0 h 1062120"/>
              <a:gd name="connsiteX0" fmla="*/ 3214 w 800415"/>
              <a:gd name="connsiteY0" fmla="*/ 0 h 1062120"/>
              <a:gd name="connsiteX1" fmla="*/ 535597 w 800415"/>
              <a:gd name="connsiteY1" fmla="*/ 388040 h 1062120"/>
              <a:gd name="connsiteX2" fmla="*/ 540488 w 800415"/>
              <a:gd name="connsiteY2" fmla="*/ 196371 h 1062120"/>
              <a:gd name="connsiteX3" fmla="*/ 800415 w 800415"/>
              <a:gd name="connsiteY3" fmla="*/ 523490 h 1062120"/>
              <a:gd name="connsiteX4" fmla="*/ 554785 w 800415"/>
              <a:gd name="connsiteY4" fmla="*/ 846521 h 1062120"/>
              <a:gd name="connsiteX5" fmla="*/ 559300 w 800415"/>
              <a:gd name="connsiteY5" fmla="*/ 619449 h 1062120"/>
              <a:gd name="connsiteX6" fmla="*/ 10663 w 800415"/>
              <a:gd name="connsiteY6" fmla="*/ 1062120 h 1062120"/>
              <a:gd name="connsiteX7" fmla="*/ 3214 w 800415"/>
              <a:gd name="connsiteY7" fmla="*/ 0 h 1062120"/>
              <a:gd name="connsiteX0" fmla="*/ 3214 w 800415"/>
              <a:gd name="connsiteY0" fmla="*/ 0 h 1062120"/>
              <a:gd name="connsiteX1" fmla="*/ 542931 w 800415"/>
              <a:gd name="connsiteY1" fmla="*/ 392802 h 1062120"/>
              <a:gd name="connsiteX2" fmla="*/ 540488 w 800415"/>
              <a:gd name="connsiteY2" fmla="*/ 196371 h 1062120"/>
              <a:gd name="connsiteX3" fmla="*/ 800415 w 800415"/>
              <a:gd name="connsiteY3" fmla="*/ 523490 h 1062120"/>
              <a:gd name="connsiteX4" fmla="*/ 554785 w 800415"/>
              <a:gd name="connsiteY4" fmla="*/ 846521 h 1062120"/>
              <a:gd name="connsiteX5" fmla="*/ 559300 w 800415"/>
              <a:gd name="connsiteY5" fmla="*/ 619449 h 1062120"/>
              <a:gd name="connsiteX6" fmla="*/ 10663 w 800415"/>
              <a:gd name="connsiteY6" fmla="*/ 1062120 h 1062120"/>
              <a:gd name="connsiteX7" fmla="*/ 3214 w 800415"/>
              <a:gd name="connsiteY7" fmla="*/ 0 h 1062120"/>
              <a:gd name="connsiteX0" fmla="*/ 3214 w 800415"/>
              <a:gd name="connsiteY0" fmla="*/ 0 h 1062120"/>
              <a:gd name="connsiteX1" fmla="*/ 542931 w 800415"/>
              <a:gd name="connsiteY1" fmla="*/ 392802 h 1062120"/>
              <a:gd name="connsiteX2" fmla="*/ 540488 w 800415"/>
              <a:gd name="connsiteY2" fmla="*/ 196371 h 1062120"/>
              <a:gd name="connsiteX3" fmla="*/ 800415 w 800415"/>
              <a:gd name="connsiteY3" fmla="*/ 523490 h 1062120"/>
              <a:gd name="connsiteX4" fmla="*/ 554785 w 800415"/>
              <a:gd name="connsiteY4" fmla="*/ 846521 h 1062120"/>
              <a:gd name="connsiteX5" fmla="*/ 539741 w 800415"/>
              <a:gd name="connsiteY5" fmla="*/ 628974 h 1062120"/>
              <a:gd name="connsiteX6" fmla="*/ 10663 w 800415"/>
              <a:gd name="connsiteY6" fmla="*/ 1062120 h 1062120"/>
              <a:gd name="connsiteX7" fmla="*/ 3214 w 800415"/>
              <a:gd name="connsiteY7" fmla="*/ 0 h 1062120"/>
              <a:gd name="connsiteX0" fmla="*/ 3214 w 800415"/>
              <a:gd name="connsiteY0" fmla="*/ 0 h 1062120"/>
              <a:gd name="connsiteX1" fmla="*/ 542931 w 800415"/>
              <a:gd name="connsiteY1" fmla="*/ 392802 h 1062120"/>
              <a:gd name="connsiteX2" fmla="*/ 540488 w 800415"/>
              <a:gd name="connsiteY2" fmla="*/ 196371 h 1062120"/>
              <a:gd name="connsiteX3" fmla="*/ 800415 w 800415"/>
              <a:gd name="connsiteY3" fmla="*/ 523490 h 1062120"/>
              <a:gd name="connsiteX4" fmla="*/ 537671 w 800415"/>
              <a:gd name="connsiteY4" fmla="*/ 848902 h 1062120"/>
              <a:gd name="connsiteX5" fmla="*/ 539741 w 800415"/>
              <a:gd name="connsiteY5" fmla="*/ 628974 h 1062120"/>
              <a:gd name="connsiteX6" fmla="*/ 10663 w 800415"/>
              <a:gd name="connsiteY6" fmla="*/ 1062120 h 1062120"/>
              <a:gd name="connsiteX7" fmla="*/ 3214 w 800415"/>
              <a:gd name="connsiteY7" fmla="*/ 0 h 1062120"/>
              <a:gd name="connsiteX0" fmla="*/ 3214 w 800415"/>
              <a:gd name="connsiteY0" fmla="*/ 0 h 1062120"/>
              <a:gd name="connsiteX1" fmla="*/ 538042 w 800415"/>
              <a:gd name="connsiteY1" fmla="*/ 397565 h 1062120"/>
              <a:gd name="connsiteX2" fmla="*/ 540488 w 800415"/>
              <a:gd name="connsiteY2" fmla="*/ 196371 h 1062120"/>
              <a:gd name="connsiteX3" fmla="*/ 800415 w 800415"/>
              <a:gd name="connsiteY3" fmla="*/ 523490 h 1062120"/>
              <a:gd name="connsiteX4" fmla="*/ 537671 w 800415"/>
              <a:gd name="connsiteY4" fmla="*/ 848902 h 1062120"/>
              <a:gd name="connsiteX5" fmla="*/ 539741 w 800415"/>
              <a:gd name="connsiteY5" fmla="*/ 628974 h 1062120"/>
              <a:gd name="connsiteX6" fmla="*/ 10663 w 800415"/>
              <a:gd name="connsiteY6" fmla="*/ 1062120 h 1062120"/>
              <a:gd name="connsiteX7" fmla="*/ 3214 w 800415"/>
              <a:gd name="connsiteY7" fmla="*/ 0 h 1062120"/>
              <a:gd name="connsiteX0" fmla="*/ 3214 w 800415"/>
              <a:gd name="connsiteY0" fmla="*/ 0 h 1062120"/>
              <a:gd name="connsiteX1" fmla="*/ 542932 w 800415"/>
              <a:gd name="connsiteY1" fmla="*/ 397565 h 1062120"/>
              <a:gd name="connsiteX2" fmla="*/ 540488 w 800415"/>
              <a:gd name="connsiteY2" fmla="*/ 196371 h 1062120"/>
              <a:gd name="connsiteX3" fmla="*/ 800415 w 800415"/>
              <a:gd name="connsiteY3" fmla="*/ 523490 h 1062120"/>
              <a:gd name="connsiteX4" fmla="*/ 537671 w 800415"/>
              <a:gd name="connsiteY4" fmla="*/ 848902 h 1062120"/>
              <a:gd name="connsiteX5" fmla="*/ 539741 w 800415"/>
              <a:gd name="connsiteY5" fmla="*/ 628974 h 1062120"/>
              <a:gd name="connsiteX6" fmla="*/ 10663 w 800415"/>
              <a:gd name="connsiteY6" fmla="*/ 1062120 h 1062120"/>
              <a:gd name="connsiteX7" fmla="*/ 3214 w 800415"/>
              <a:gd name="connsiteY7" fmla="*/ 0 h 1062120"/>
              <a:gd name="connsiteX0" fmla="*/ 7220 w 789752"/>
              <a:gd name="connsiteY0" fmla="*/ 0 h 1078789"/>
              <a:gd name="connsiteX1" fmla="*/ 532269 w 789752"/>
              <a:gd name="connsiteY1" fmla="*/ 414234 h 1078789"/>
              <a:gd name="connsiteX2" fmla="*/ 529825 w 789752"/>
              <a:gd name="connsiteY2" fmla="*/ 213040 h 1078789"/>
              <a:gd name="connsiteX3" fmla="*/ 789752 w 789752"/>
              <a:gd name="connsiteY3" fmla="*/ 540159 h 1078789"/>
              <a:gd name="connsiteX4" fmla="*/ 527008 w 789752"/>
              <a:gd name="connsiteY4" fmla="*/ 865571 h 1078789"/>
              <a:gd name="connsiteX5" fmla="*/ 529078 w 789752"/>
              <a:gd name="connsiteY5" fmla="*/ 645643 h 1078789"/>
              <a:gd name="connsiteX6" fmla="*/ 0 w 789752"/>
              <a:gd name="connsiteY6" fmla="*/ 1078789 h 1078789"/>
              <a:gd name="connsiteX7" fmla="*/ 7220 w 789752"/>
              <a:gd name="connsiteY7" fmla="*/ 0 h 1078789"/>
              <a:gd name="connsiteX0" fmla="*/ 7220 w 789752"/>
              <a:gd name="connsiteY0" fmla="*/ 0 h 1078789"/>
              <a:gd name="connsiteX1" fmla="*/ 532269 w 789752"/>
              <a:gd name="connsiteY1" fmla="*/ 414234 h 1078789"/>
              <a:gd name="connsiteX2" fmla="*/ 529825 w 789752"/>
              <a:gd name="connsiteY2" fmla="*/ 213040 h 1078789"/>
              <a:gd name="connsiteX3" fmla="*/ 789752 w 789752"/>
              <a:gd name="connsiteY3" fmla="*/ 540159 h 1078789"/>
              <a:gd name="connsiteX4" fmla="*/ 527008 w 789752"/>
              <a:gd name="connsiteY4" fmla="*/ 865571 h 1078789"/>
              <a:gd name="connsiteX5" fmla="*/ 529078 w 789752"/>
              <a:gd name="connsiteY5" fmla="*/ 645643 h 1078789"/>
              <a:gd name="connsiteX6" fmla="*/ 0 w 789752"/>
              <a:gd name="connsiteY6" fmla="*/ 1078789 h 1078789"/>
              <a:gd name="connsiteX7" fmla="*/ 7220 w 789752"/>
              <a:gd name="connsiteY7" fmla="*/ 0 h 1078789"/>
              <a:gd name="connsiteX0" fmla="*/ 3214 w 785746"/>
              <a:gd name="connsiteY0" fmla="*/ 0 h 1090695"/>
              <a:gd name="connsiteX1" fmla="*/ 528263 w 785746"/>
              <a:gd name="connsiteY1" fmla="*/ 414234 h 1090695"/>
              <a:gd name="connsiteX2" fmla="*/ 525819 w 785746"/>
              <a:gd name="connsiteY2" fmla="*/ 213040 h 1090695"/>
              <a:gd name="connsiteX3" fmla="*/ 785746 w 785746"/>
              <a:gd name="connsiteY3" fmla="*/ 540159 h 1090695"/>
              <a:gd name="connsiteX4" fmla="*/ 523002 w 785746"/>
              <a:gd name="connsiteY4" fmla="*/ 865571 h 1090695"/>
              <a:gd name="connsiteX5" fmla="*/ 525072 w 785746"/>
              <a:gd name="connsiteY5" fmla="*/ 645643 h 1090695"/>
              <a:gd name="connsiteX6" fmla="*/ 884 w 785746"/>
              <a:gd name="connsiteY6" fmla="*/ 1090695 h 1090695"/>
              <a:gd name="connsiteX7" fmla="*/ 3214 w 785746"/>
              <a:gd name="connsiteY7" fmla="*/ 0 h 1090695"/>
              <a:gd name="connsiteX0" fmla="*/ 3214 w 785746"/>
              <a:gd name="connsiteY0" fmla="*/ 0 h 1090695"/>
              <a:gd name="connsiteX1" fmla="*/ 528263 w 785746"/>
              <a:gd name="connsiteY1" fmla="*/ 414234 h 1090695"/>
              <a:gd name="connsiteX2" fmla="*/ 525819 w 785746"/>
              <a:gd name="connsiteY2" fmla="*/ 213040 h 1090695"/>
              <a:gd name="connsiteX3" fmla="*/ 785746 w 785746"/>
              <a:gd name="connsiteY3" fmla="*/ 540159 h 1090695"/>
              <a:gd name="connsiteX4" fmla="*/ 523002 w 785746"/>
              <a:gd name="connsiteY4" fmla="*/ 865571 h 1090695"/>
              <a:gd name="connsiteX5" fmla="*/ 525072 w 785746"/>
              <a:gd name="connsiteY5" fmla="*/ 645643 h 1090695"/>
              <a:gd name="connsiteX6" fmla="*/ 884 w 785746"/>
              <a:gd name="connsiteY6" fmla="*/ 1090695 h 1090695"/>
              <a:gd name="connsiteX7" fmla="*/ 3214 w 785746"/>
              <a:gd name="connsiteY7" fmla="*/ 0 h 1090695"/>
              <a:gd name="connsiteX0" fmla="*/ 3214 w 1849594"/>
              <a:gd name="connsiteY0" fmla="*/ 0 h 2039278"/>
              <a:gd name="connsiteX1" fmla="*/ 1592111 w 1849594"/>
              <a:gd name="connsiteY1" fmla="*/ 1362817 h 2039278"/>
              <a:gd name="connsiteX2" fmla="*/ 1589667 w 1849594"/>
              <a:gd name="connsiteY2" fmla="*/ 1161623 h 2039278"/>
              <a:gd name="connsiteX3" fmla="*/ 1849594 w 1849594"/>
              <a:gd name="connsiteY3" fmla="*/ 1488742 h 2039278"/>
              <a:gd name="connsiteX4" fmla="*/ 1586850 w 1849594"/>
              <a:gd name="connsiteY4" fmla="*/ 1814154 h 2039278"/>
              <a:gd name="connsiteX5" fmla="*/ 1588920 w 1849594"/>
              <a:gd name="connsiteY5" fmla="*/ 1594226 h 2039278"/>
              <a:gd name="connsiteX6" fmla="*/ 1064732 w 1849594"/>
              <a:gd name="connsiteY6" fmla="*/ 2039278 h 2039278"/>
              <a:gd name="connsiteX7" fmla="*/ 3214 w 1849594"/>
              <a:gd name="connsiteY7" fmla="*/ 0 h 2039278"/>
              <a:gd name="connsiteX0" fmla="*/ 3214 w 1849594"/>
              <a:gd name="connsiteY0" fmla="*/ 0 h 3167323"/>
              <a:gd name="connsiteX1" fmla="*/ 1592111 w 1849594"/>
              <a:gd name="connsiteY1" fmla="*/ 1362817 h 3167323"/>
              <a:gd name="connsiteX2" fmla="*/ 1589667 w 1849594"/>
              <a:gd name="connsiteY2" fmla="*/ 1161623 h 3167323"/>
              <a:gd name="connsiteX3" fmla="*/ 1849594 w 1849594"/>
              <a:gd name="connsiteY3" fmla="*/ 1488742 h 3167323"/>
              <a:gd name="connsiteX4" fmla="*/ 1586850 w 1849594"/>
              <a:gd name="connsiteY4" fmla="*/ 1814154 h 3167323"/>
              <a:gd name="connsiteX5" fmla="*/ 1588920 w 1849594"/>
              <a:gd name="connsiteY5" fmla="*/ 1594226 h 3167323"/>
              <a:gd name="connsiteX6" fmla="*/ 9195 w 1849594"/>
              <a:gd name="connsiteY6" fmla="*/ 3167323 h 3167323"/>
              <a:gd name="connsiteX7" fmla="*/ 3214 w 1849594"/>
              <a:gd name="connsiteY7" fmla="*/ 0 h 3167323"/>
              <a:gd name="connsiteX0" fmla="*/ 3214 w 1849594"/>
              <a:gd name="connsiteY0" fmla="*/ 0 h 3167323"/>
              <a:gd name="connsiteX1" fmla="*/ 1592111 w 1849594"/>
              <a:gd name="connsiteY1" fmla="*/ 1362817 h 3167323"/>
              <a:gd name="connsiteX2" fmla="*/ 1589667 w 1849594"/>
              <a:gd name="connsiteY2" fmla="*/ 1161623 h 3167323"/>
              <a:gd name="connsiteX3" fmla="*/ 1849594 w 1849594"/>
              <a:gd name="connsiteY3" fmla="*/ 1488742 h 3167323"/>
              <a:gd name="connsiteX4" fmla="*/ 1586850 w 1849594"/>
              <a:gd name="connsiteY4" fmla="*/ 1814154 h 3167323"/>
              <a:gd name="connsiteX5" fmla="*/ 1588920 w 1849594"/>
              <a:gd name="connsiteY5" fmla="*/ 1594226 h 3167323"/>
              <a:gd name="connsiteX6" fmla="*/ 9195 w 1849594"/>
              <a:gd name="connsiteY6" fmla="*/ 3167323 h 3167323"/>
              <a:gd name="connsiteX7" fmla="*/ 3214 w 1849594"/>
              <a:gd name="connsiteY7" fmla="*/ 0 h 3167323"/>
              <a:gd name="connsiteX0" fmla="*/ 3214 w 1849594"/>
              <a:gd name="connsiteY0" fmla="*/ 0 h 3167323"/>
              <a:gd name="connsiteX1" fmla="*/ 1592111 w 1849594"/>
              <a:gd name="connsiteY1" fmla="*/ 1362817 h 3167323"/>
              <a:gd name="connsiteX2" fmla="*/ 1589667 w 1849594"/>
              <a:gd name="connsiteY2" fmla="*/ 1161623 h 3167323"/>
              <a:gd name="connsiteX3" fmla="*/ 1849594 w 1849594"/>
              <a:gd name="connsiteY3" fmla="*/ 1488742 h 3167323"/>
              <a:gd name="connsiteX4" fmla="*/ 1586850 w 1849594"/>
              <a:gd name="connsiteY4" fmla="*/ 1814154 h 3167323"/>
              <a:gd name="connsiteX5" fmla="*/ 1588920 w 1849594"/>
              <a:gd name="connsiteY5" fmla="*/ 1594226 h 3167323"/>
              <a:gd name="connsiteX6" fmla="*/ 9195 w 1849594"/>
              <a:gd name="connsiteY6" fmla="*/ 3167323 h 3167323"/>
              <a:gd name="connsiteX7" fmla="*/ 3214 w 1849594"/>
              <a:gd name="connsiteY7" fmla="*/ 0 h 3167323"/>
              <a:gd name="connsiteX0" fmla="*/ 3214 w 1849594"/>
              <a:gd name="connsiteY0" fmla="*/ 0 h 3167323"/>
              <a:gd name="connsiteX1" fmla="*/ 1592111 w 1849594"/>
              <a:gd name="connsiteY1" fmla="*/ 1362817 h 3167323"/>
              <a:gd name="connsiteX2" fmla="*/ 1589667 w 1849594"/>
              <a:gd name="connsiteY2" fmla="*/ 1161623 h 3167323"/>
              <a:gd name="connsiteX3" fmla="*/ 1849594 w 1849594"/>
              <a:gd name="connsiteY3" fmla="*/ 1488742 h 3167323"/>
              <a:gd name="connsiteX4" fmla="*/ 1586850 w 1849594"/>
              <a:gd name="connsiteY4" fmla="*/ 1814154 h 3167323"/>
              <a:gd name="connsiteX5" fmla="*/ 1588920 w 1849594"/>
              <a:gd name="connsiteY5" fmla="*/ 1594226 h 3167323"/>
              <a:gd name="connsiteX6" fmla="*/ 9195 w 1849594"/>
              <a:gd name="connsiteY6" fmla="*/ 3167323 h 3167323"/>
              <a:gd name="connsiteX7" fmla="*/ 3214 w 1849594"/>
              <a:gd name="connsiteY7" fmla="*/ 0 h 3167323"/>
              <a:gd name="connsiteX0" fmla="*/ 3214 w 1849594"/>
              <a:gd name="connsiteY0" fmla="*/ 0 h 3167323"/>
              <a:gd name="connsiteX1" fmla="*/ 1592111 w 1849594"/>
              <a:gd name="connsiteY1" fmla="*/ 1362817 h 3167323"/>
              <a:gd name="connsiteX2" fmla="*/ 1589667 w 1849594"/>
              <a:gd name="connsiteY2" fmla="*/ 1161623 h 3167323"/>
              <a:gd name="connsiteX3" fmla="*/ 1849594 w 1849594"/>
              <a:gd name="connsiteY3" fmla="*/ 1488742 h 3167323"/>
              <a:gd name="connsiteX4" fmla="*/ 1586850 w 1849594"/>
              <a:gd name="connsiteY4" fmla="*/ 1814154 h 3167323"/>
              <a:gd name="connsiteX5" fmla="*/ 1588920 w 1849594"/>
              <a:gd name="connsiteY5" fmla="*/ 1594226 h 3167323"/>
              <a:gd name="connsiteX6" fmla="*/ 9195 w 1849594"/>
              <a:gd name="connsiteY6" fmla="*/ 3167323 h 3167323"/>
              <a:gd name="connsiteX7" fmla="*/ 3214 w 1849594"/>
              <a:gd name="connsiteY7" fmla="*/ 0 h 3167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9594" h="3167323">
                <a:moveTo>
                  <a:pt x="3214" y="0"/>
                </a:moveTo>
                <a:cubicBezTo>
                  <a:pt x="232830" y="654794"/>
                  <a:pt x="624510" y="1369410"/>
                  <a:pt x="1592111" y="1362817"/>
                </a:cubicBezTo>
                <a:cubicBezTo>
                  <a:pt x="1592111" y="1297340"/>
                  <a:pt x="1589667" y="1227100"/>
                  <a:pt x="1589667" y="1161623"/>
                </a:cubicBezTo>
                <a:lnTo>
                  <a:pt x="1849594" y="1488742"/>
                </a:lnTo>
                <a:lnTo>
                  <a:pt x="1586850" y="1814154"/>
                </a:lnTo>
                <a:cubicBezTo>
                  <a:pt x="1585507" y="1738463"/>
                  <a:pt x="1590263" y="1669917"/>
                  <a:pt x="1588920" y="1594226"/>
                </a:cubicBezTo>
                <a:cubicBezTo>
                  <a:pt x="470448" y="1570868"/>
                  <a:pt x="261959" y="2255408"/>
                  <a:pt x="9195" y="3167323"/>
                </a:cubicBezTo>
                <a:cubicBezTo>
                  <a:pt x="12409" y="2810434"/>
                  <a:pt x="0" y="356889"/>
                  <a:pt x="3214" y="0"/>
                </a:cubicBezTo>
                <a:close/>
              </a:path>
            </a:pathLst>
          </a:custGeom>
          <a:gradFill flip="none" rotWithShape="1">
            <a:gsLst>
              <a:gs pos="48000">
                <a:srgbClr val="FFC000"/>
              </a:gs>
              <a:gs pos="100000">
                <a:srgbClr val="FF0000">
                  <a:alpha val="0"/>
                </a:srgbClr>
              </a:gs>
            </a:gsLst>
            <a:lin ang="10800000" scaled="1"/>
            <a:tileRect/>
          </a:gradFill>
          <a:ln w="9525" cap="flat" cmpd="sng" algn="ctr">
            <a:noFill/>
            <a:prstDash val="solid"/>
            <a:round/>
            <a:headEnd type="none" w="med" len="med"/>
            <a:tailEnd type="none" w="med" len="med"/>
          </a:ln>
          <a:effectLst/>
        </p:spPr>
        <p:txBody>
          <a:bodyPr/>
          <a:lstStyle/>
          <a:p>
            <a:pPr>
              <a:defRPr/>
            </a:pPr>
            <a:endParaRPr lang="en-US">
              <a:solidFill>
                <a:srgbClr val="000000"/>
              </a:solidFill>
            </a:endParaRPr>
          </a:p>
        </p:txBody>
      </p:sp>
      <p:sp>
        <p:nvSpPr>
          <p:cNvPr id="43" name="Freeform 42"/>
          <p:cNvSpPr/>
          <p:nvPr/>
        </p:nvSpPr>
        <p:spPr bwMode="auto">
          <a:xfrm>
            <a:off x="737462" y="1606604"/>
            <a:ext cx="2200095" cy="1644615"/>
          </a:xfrm>
          <a:custGeom>
            <a:avLst/>
            <a:gdLst>
              <a:gd name="connsiteX0" fmla="*/ 0 w 2442754"/>
              <a:gd name="connsiteY0" fmla="*/ 1097280 h 2194560"/>
              <a:gd name="connsiteX1" fmla="*/ 2024743 w 2442754"/>
              <a:gd name="connsiteY1" fmla="*/ 1985554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194560"/>
              <a:gd name="connsiteX1" fmla="*/ 2024743 w 2442754"/>
              <a:gd name="connsiteY1" fmla="*/ 1985554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194560"/>
              <a:gd name="connsiteX1" fmla="*/ 2024743 w 2442754"/>
              <a:gd name="connsiteY1" fmla="*/ 1985554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194560"/>
              <a:gd name="connsiteX1" fmla="*/ 2024743 w 2442754"/>
              <a:gd name="connsiteY1" fmla="*/ 1985554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194560"/>
              <a:gd name="connsiteX1" fmla="*/ 2058926 w 2442754"/>
              <a:gd name="connsiteY1" fmla="*/ 1823183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040736"/>
              <a:gd name="connsiteX1" fmla="*/ 2058926 w 2442754"/>
              <a:gd name="connsiteY1" fmla="*/ 1823183 h 2040736"/>
              <a:gd name="connsiteX2" fmla="*/ 2067472 w 2442754"/>
              <a:gd name="connsiteY2" fmla="*/ 2040736 h 2040736"/>
              <a:gd name="connsiteX3" fmla="*/ 2442754 w 2442754"/>
              <a:gd name="connsiteY3" fmla="*/ 1841862 h 2040736"/>
              <a:gd name="connsiteX4" fmla="*/ 2090057 w 2442754"/>
              <a:gd name="connsiteY4" fmla="*/ 1358537 h 2040736"/>
              <a:gd name="connsiteX5" fmla="*/ 2063932 w 2442754"/>
              <a:gd name="connsiteY5" fmla="*/ 1645920 h 2040736"/>
              <a:gd name="connsiteX6" fmla="*/ 1580606 w 2442754"/>
              <a:gd name="connsiteY6" fmla="*/ 0 h 2040736"/>
              <a:gd name="connsiteX7" fmla="*/ 0 w 2442754"/>
              <a:gd name="connsiteY7" fmla="*/ 1097280 h 2040736"/>
              <a:gd name="connsiteX0" fmla="*/ 0 w 2400025"/>
              <a:gd name="connsiteY0" fmla="*/ 1097280 h 2040736"/>
              <a:gd name="connsiteX1" fmla="*/ 2058926 w 2400025"/>
              <a:gd name="connsiteY1" fmla="*/ 1823183 h 2040736"/>
              <a:gd name="connsiteX2" fmla="*/ 2067472 w 2400025"/>
              <a:gd name="connsiteY2" fmla="*/ 2040736 h 2040736"/>
              <a:gd name="connsiteX3" fmla="*/ 2400025 w 2400025"/>
              <a:gd name="connsiteY3" fmla="*/ 1679492 h 2040736"/>
              <a:gd name="connsiteX4" fmla="*/ 2090057 w 2400025"/>
              <a:gd name="connsiteY4" fmla="*/ 1358537 h 2040736"/>
              <a:gd name="connsiteX5" fmla="*/ 2063932 w 2400025"/>
              <a:gd name="connsiteY5" fmla="*/ 1645920 h 2040736"/>
              <a:gd name="connsiteX6" fmla="*/ 1580606 w 2400025"/>
              <a:gd name="connsiteY6" fmla="*/ 0 h 2040736"/>
              <a:gd name="connsiteX7" fmla="*/ 0 w 2400025"/>
              <a:gd name="connsiteY7" fmla="*/ 1097280 h 2040736"/>
              <a:gd name="connsiteX0" fmla="*/ 0 w 2400025"/>
              <a:gd name="connsiteY0" fmla="*/ 1097280 h 2040736"/>
              <a:gd name="connsiteX1" fmla="*/ 2058926 w 2400025"/>
              <a:gd name="connsiteY1" fmla="*/ 1823183 h 2040736"/>
              <a:gd name="connsiteX2" fmla="*/ 2067472 w 2400025"/>
              <a:gd name="connsiteY2" fmla="*/ 2040736 h 2040736"/>
              <a:gd name="connsiteX3" fmla="*/ 2400025 w 2400025"/>
              <a:gd name="connsiteY3" fmla="*/ 1679492 h 2040736"/>
              <a:gd name="connsiteX4" fmla="*/ 2064419 w 2400025"/>
              <a:gd name="connsiteY4" fmla="*/ 1341446 h 2040736"/>
              <a:gd name="connsiteX5" fmla="*/ 2063932 w 2400025"/>
              <a:gd name="connsiteY5" fmla="*/ 1645920 h 2040736"/>
              <a:gd name="connsiteX6" fmla="*/ 1580606 w 2400025"/>
              <a:gd name="connsiteY6" fmla="*/ 0 h 2040736"/>
              <a:gd name="connsiteX7" fmla="*/ 0 w 2400025"/>
              <a:gd name="connsiteY7" fmla="*/ 1097280 h 2040736"/>
              <a:gd name="connsiteX0" fmla="*/ 0 w 2400025"/>
              <a:gd name="connsiteY0" fmla="*/ 1097280 h 2040736"/>
              <a:gd name="connsiteX1" fmla="*/ 2058926 w 2400025"/>
              <a:gd name="connsiteY1" fmla="*/ 1823183 h 2040736"/>
              <a:gd name="connsiteX2" fmla="*/ 2067472 w 2400025"/>
              <a:gd name="connsiteY2" fmla="*/ 2040736 h 2040736"/>
              <a:gd name="connsiteX3" fmla="*/ 2400025 w 2400025"/>
              <a:gd name="connsiteY3" fmla="*/ 1679492 h 2040736"/>
              <a:gd name="connsiteX4" fmla="*/ 2064419 w 2400025"/>
              <a:gd name="connsiteY4" fmla="*/ 1341446 h 2040736"/>
              <a:gd name="connsiteX5" fmla="*/ 2063932 w 2400025"/>
              <a:gd name="connsiteY5" fmla="*/ 1543371 h 2040736"/>
              <a:gd name="connsiteX6" fmla="*/ 1580606 w 2400025"/>
              <a:gd name="connsiteY6" fmla="*/ 0 h 2040736"/>
              <a:gd name="connsiteX7" fmla="*/ 0 w 2400025"/>
              <a:gd name="connsiteY7" fmla="*/ 1097280 h 2040736"/>
              <a:gd name="connsiteX0" fmla="*/ 0 w 2400025"/>
              <a:gd name="connsiteY0" fmla="*/ 1097280 h 2040736"/>
              <a:gd name="connsiteX1" fmla="*/ 2058926 w 2400025"/>
              <a:gd name="connsiteY1" fmla="*/ 1823183 h 2040736"/>
              <a:gd name="connsiteX2" fmla="*/ 2067472 w 2400025"/>
              <a:gd name="connsiteY2" fmla="*/ 2040736 h 2040736"/>
              <a:gd name="connsiteX3" fmla="*/ 2400025 w 2400025"/>
              <a:gd name="connsiteY3" fmla="*/ 1679492 h 2040736"/>
              <a:gd name="connsiteX4" fmla="*/ 2064419 w 2400025"/>
              <a:gd name="connsiteY4" fmla="*/ 1341446 h 2040736"/>
              <a:gd name="connsiteX5" fmla="*/ 2063932 w 2400025"/>
              <a:gd name="connsiteY5" fmla="*/ 1543371 h 2040736"/>
              <a:gd name="connsiteX6" fmla="*/ 1580606 w 2400025"/>
              <a:gd name="connsiteY6" fmla="*/ 0 h 2040736"/>
              <a:gd name="connsiteX7" fmla="*/ 0 w 2400025"/>
              <a:gd name="connsiteY7" fmla="*/ 1097280 h 2040736"/>
              <a:gd name="connsiteX0" fmla="*/ 0 w 2442754"/>
              <a:gd name="connsiteY0" fmla="*/ 1097280 h 2040736"/>
              <a:gd name="connsiteX1" fmla="*/ 2101655 w 2442754"/>
              <a:gd name="connsiteY1" fmla="*/ 1823183 h 2040736"/>
              <a:gd name="connsiteX2" fmla="*/ 2110201 w 2442754"/>
              <a:gd name="connsiteY2" fmla="*/ 2040736 h 2040736"/>
              <a:gd name="connsiteX3" fmla="*/ 2442754 w 2442754"/>
              <a:gd name="connsiteY3" fmla="*/ 1679492 h 2040736"/>
              <a:gd name="connsiteX4" fmla="*/ 2107148 w 2442754"/>
              <a:gd name="connsiteY4" fmla="*/ 1341446 h 2040736"/>
              <a:gd name="connsiteX5" fmla="*/ 2106661 w 2442754"/>
              <a:gd name="connsiteY5" fmla="*/ 1543371 h 2040736"/>
              <a:gd name="connsiteX6" fmla="*/ 1623335 w 2442754"/>
              <a:gd name="connsiteY6" fmla="*/ 0 h 2040736"/>
              <a:gd name="connsiteX7" fmla="*/ 0 w 2442754"/>
              <a:gd name="connsiteY7" fmla="*/ 1097280 h 2040736"/>
              <a:gd name="connsiteX0" fmla="*/ 0 w 2442754"/>
              <a:gd name="connsiteY0" fmla="*/ 1097280 h 2040736"/>
              <a:gd name="connsiteX1" fmla="*/ 2101655 w 2442754"/>
              <a:gd name="connsiteY1" fmla="*/ 1823183 h 2040736"/>
              <a:gd name="connsiteX2" fmla="*/ 2110201 w 2442754"/>
              <a:gd name="connsiteY2" fmla="*/ 2040736 h 2040736"/>
              <a:gd name="connsiteX3" fmla="*/ 2442754 w 2442754"/>
              <a:gd name="connsiteY3" fmla="*/ 1679492 h 2040736"/>
              <a:gd name="connsiteX4" fmla="*/ 2107148 w 2442754"/>
              <a:gd name="connsiteY4" fmla="*/ 1341446 h 2040736"/>
              <a:gd name="connsiteX5" fmla="*/ 2106661 w 2442754"/>
              <a:gd name="connsiteY5" fmla="*/ 1543371 h 2040736"/>
              <a:gd name="connsiteX6" fmla="*/ 1623335 w 2442754"/>
              <a:gd name="connsiteY6" fmla="*/ 0 h 2040736"/>
              <a:gd name="connsiteX7" fmla="*/ 0 w 2442754"/>
              <a:gd name="connsiteY7" fmla="*/ 1097280 h 2040736"/>
              <a:gd name="connsiteX0" fmla="*/ 0 w 2434208"/>
              <a:gd name="connsiteY0" fmla="*/ 1097280 h 2040736"/>
              <a:gd name="connsiteX1" fmla="*/ 2101655 w 2434208"/>
              <a:gd name="connsiteY1" fmla="*/ 1823183 h 2040736"/>
              <a:gd name="connsiteX2" fmla="*/ 2110201 w 2434208"/>
              <a:gd name="connsiteY2" fmla="*/ 2040736 h 2040736"/>
              <a:gd name="connsiteX3" fmla="*/ 2434208 w 2434208"/>
              <a:gd name="connsiteY3" fmla="*/ 1559851 h 2040736"/>
              <a:gd name="connsiteX4" fmla="*/ 2107148 w 2434208"/>
              <a:gd name="connsiteY4" fmla="*/ 1341446 h 2040736"/>
              <a:gd name="connsiteX5" fmla="*/ 2106661 w 2434208"/>
              <a:gd name="connsiteY5" fmla="*/ 1543371 h 2040736"/>
              <a:gd name="connsiteX6" fmla="*/ 1623335 w 2434208"/>
              <a:gd name="connsiteY6" fmla="*/ 0 h 2040736"/>
              <a:gd name="connsiteX7" fmla="*/ 0 w 2434208"/>
              <a:gd name="connsiteY7" fmla="*/ 1097280 h 2040736"/>
              <a:gd name="connsiteX0" fmla="*/ 0 w 2434208"/>
              <a:gd name="connsiteY0" fmla="*/ 1097280 h 2040736"/>
              <a:gd name="connsiteX1" fmla="*/ 2101655 w 2434208"/>
              <a:gd name="connsiteY1" fmla="*/ 1823183 h 2040736"/>
              <a:gd name="connsiteX2" fmla="*/ 2110201 w 2434208"/>
              <a:gd name="connsiteY2" fmla="*/ 2040736 h 2040736"/>
              <a:gd name="connsiteX3" fmla="*/ 2434208 w 2434208"/>
              <a:gd name="connsiteY3" fmla="*/ 1559851 h 2040736"/>
              <a:gd name="connsiteX4" fmla="*/ 2124239 w 2434208"/>
              <a:gd name="connsiteY4" fmla="*/ 1213259 h 2040736"/>
              <a:gd name="connsiteX5" fmla="*/ 2106661 w 2434208"/>
              <a:gd name="connsiteY5" fmla="*/ 1543371 h 2040736"/>
              <a:gd name="connsiteX6" fmla="*/ 1623335 w 2434208"/>
              <a:gd name="connsiteY6" fmla="*/ 0 h 2040736"/>
              <a:gd name="connsiteX7" fmla="*/ 0 w 2434208"/>
              <a:gd name="connsiteY7" fmla="*/ 1097280 h 2040736"/>
              <a:gd name="connsiteX0" fmla="*/ 0 w 2434208"/>
              <a:gd name="connsiteY0" fmla="*/ 1097280 h 2040736"/>
              <a:gd name="connsiteX1" fmla="*/ 2101655 w 2434208"/>
              <a:gd name="connsiteY1" fmla="*/ 1823183 h 2040736"/>
              <a:gd name="connsiteX2" fmla="*/ 2110201 w 2434208"/>
              <a:gd name="connsiteY2" fmla="*/ 2040736 h 2040736"/>
              <a:gd name="connsiteX3" fmla="*/ 2434208 w 2434208"/>
              <a:gd name="connsiteY3" fmla="*/ 1559851 h 2040736"/>
              <a:gd name="connsiteX4" fmla="*/ 2124239 w 2434208"/>
              <a:gd name="connsiteY4" fmla="*/ 1213259 h 2040736"/>
              <a:gd name="connsiteX5" fmla="*/ 2132298 w 2434208"/>
              <a:gd name="connsiteY5" fmla="*/ 1466459 h 2040736"/>
              <a:gd name="connsiteX6" fmla="*/ 1623335 w 2434208"/>
              <a:gd name="connsiteY6" fmla="*/ 0 h 2040736"/>
              <a:gd name="connsiteX7" fmla="*/ 0 w 2434208"/>
              <a:gd name="connsiteY7" fmla="*/ 1097280 h 2040736"/>
              <a:gd name="connsiteX0" fmla="*/ 0 w 2434208"/>
              <a:gd name="connsiteY0" fmla="*/ 1097280 h 2040736"/>
              <a:gd name="connsiteX1" fmla="*/ 2135838 w 2434208"/>
              <a:gd name="connsiteY1" fmla="*/ 1720634 h 2040736"/>
              <a:gd name="connsiteX2" fmla="*/ 2110201 w 2434208"/>
              <a:gd name="connsiteY2" fmla="*/ 2040736 h 2040736"/>
              <a:gd name="connsiteX3" fmla="*/ 2434208 w 2434208"/>
              <a:gd name="connsiteY3" fmla="*/ 1559851 h 2040736"/>
              <a:gd name="connsiteX4" fmla="*/ 2124239 w 2434208"/>
              <a:gd name="connsiteY4" fmla="*/ 1213259 h 2040736"/>
              <a:gd name="connsiteX5" fmla="*/ 2132298 w 2434208"/>
              <a:gd name="connsiteY5" fmla="*/ 1466459 h 2040736"/>
              <a:gd name="connsiteX6" fmla="*/ 1623335 w 2434208"/>
              <a:gd name="connsiteY6" fmla="*/ 0 h 2040736"/>
              <a:gd name="connsiteX7" fmla="*/ 0 w 2434208"/>
              <a:gd name="connsiteY7" fmla="*/ 1097280 h 2040736"/>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59851 h 1938187"/>
              <a:gd name="connsiteX4" fmla="*/ 2124239 w 2434208"/>
              <a:gd name="connsiteY4" fmla="*/ 1213259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59851 h 1938187"/>
              <a:gd name="connsiteX4" fmla="*/ 2124239 w 2434208"/>
              <a:gd name="connsiteY4" fmla="*/ 1213259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59851 h 1938187"/>
              <a:gd name="connsiteX4" fmla="*/ 2124239 w 2434208"/>
              <a:gd name="connsiteY4" fmla="*/ 1213259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94034 h 1938187"/>
              <a:gd name="connsiteX4" fmla="*/ 2124239 w 2434208"/>
              <a:gd name="connsiteY4" fmla="*/ 1213259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94034 h 1938187"/>
              <a:gd name="connsiteX4" fmla="*/ 2132785 w 2434208"/>
              <a:gd name="connsiteY4" fmla="*/ 1255988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27293 w 2434208"/>
              <a:gd name="connsiteY1" fmla="*/ 1677905 h 1938187"/>
              <a:gd name="connsiteX2" fmla="*/ 2135839 w 2434208"/>
              <a:gd name="connsiteY2" fmla="*/ 1938187 h 1938187"/>
              <a:gd name="connsiteX3" fmla="*/ 2434208 w 2434208"/>
              <a:gd name="connsiteY3" fmla="*/ 1594034 h 1938187"/>
              <a:gd name="connsiteX4" fmla="*/ 2132785 w 2434208"/>
              <a:gd name="connsiteY4" fmla="*/ 1255988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27293 w 2434208"/>
              <a:gd name="connsiteY1" fmla="*/ 1677905 h 1938187"/>
              <a:gd name="connsiteX2" fmla="*/ 2135839 w 2434208"/>
              <a:gd name="connsiteY2" fmla="*/ 1938187 h 1938187"/>
              <a:gd name="connsiteX3" fmla="*/ 2434208 w 2434208"/>
              <a:gd name="connsiteY3" fmla="*/ 1594034 h 1938187"/>
              <a:gd name="connsiteX4" fmla="*/ 2132785 w 2434208"/>
              <a:gd name="connsiteY4" fmla="*/ 1255988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9 w 2434208"/>
              <a:gd name="connsiteY1" fmla="*/ 1643722 h 1938187"/>
              <a:gd name="connsiteX2" fmla="*/ 2135839 w 2434208"/>
              <a:gd name="connsiteY2" fmla="*/ 1938187 h 1938187"/>
              <a:gd name="connsiteX3" fmla="*/ 2434208 w 2434208"/>
              <a:gd name="connsiteY3" fmla="*/ 1594034 h 1938187"/>
              <a:gd name="connsiteX4" fmla="*/ 2132785 w 2434208"/>
              <a:gd name="connsiteY4" fmla="*/ 1255988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869820"/>
              <a:gd name="connsiteX1" fmla="*/ 2135839 w 2434208"/>
              <a:gd name="connsiteY1" fmla="*/ 1643722 h 1869820"/>
              <a:gd name="connsiteX2" fmla="*/ 2135839 w 2434208"/>
              <a:gd name="connsiteY2" fmla="*/ 1869820 h 1869820"/>
              <a:gd name="connsiteX3" fmla="*/ 2434208 w 2434208"/>
              <a:gd name="connsiteY3" fmla="*/ 1594034 h 1869820"/>
              <a:gd name="connsiteX4" fmla="*/ 2132785 w 2434208"/>
              <a:gd name="connsiteY4" fmla="*/ 1255988 h 1869820"/>
              <a:gd name="connsiteX5" fmla="*/ 2132298 w 2434208"/>
              <a:gd name="connsiteY5" fmla="*/ 1466459 h 1869820"/>
              <a:gd name="connsiteX6" fmla="*/ 1623335 w 2434208"/>
              <a:gd name="connsiteY6" fmla="*/ 0 h 1869820"/>
              <a:gd name="connsiteX7" fmla="*/ 0 w 2434208"/>
              <a:gd name="connsiteY7" fmla="*/ 1097280 h 1869820"/>
              <a:gd name="connsiteX0" fmla="*/ 0 w 2408570"/>
              <a:gd name="connsiteY0" fmla="*/ 1097280 h 1869820"/>
              <a:gd name="connsiteX1" fmla="*/ 2135839 w 2408570"/>
              <a:gd name="connsiteY1" fmla="*/ 1643722 h 1869820"/>
              <a:gd name="connsiteX2" fmla="*/ 2135839 w 2408570"/>
              <a:gd name="connsiteY2" fmla="*/ 1869820 h 1869820"/>
              <a:gd name="connsiteX3" fmla="*/ 2408570 w 2408570"/>
              <a:gd name="connsiteY3" fmla="*/ 1559851 h 1869820"/>
              <a:gd name="connsiteX4" fmla="*/ 2132785 w 2408570"/>
              <a:gd name="connsiteY4" fmla="*/ 1255988 h 1869820"/>
              <a:gd name="connsiteX5" fmla="*/ 2132298 w 2408570"/>
              <a:gd name="connsiteY5" fmla="*/ 1466459 h 1869820"/>
              <a:gd name="connsiteX6" fmla="*/ 1623335 w 2408570"/>
              <a:gd name="connsiteY6" fmla="*/ 0 h 1869820"/>
              <a:gd name="connsiteX7" fmla="*/ 0 w 2408570"/>
              <a:gd name="connsiteY7" fmla="*/ 1097280 h 1869820"/>
              <a:gd name="connsiteX0" fmla="*/ 0 w 2391479"/>
              <a:gd name="connsiteY0" fmla="*/ 1097280 h 1869820"/>
              <a:gd name="connsiteX1" fmla="*/ 2135839 w 2391479"/>
              <a:gd name="connsiteY1" fmla="*/ 1643722 h 1869820"/>
              <a:gd name="connsiteX2" fmla="*/ 2135839 w 2391479"/>
              <a:gd name="connsiteY2" fmla="*/ 1869820 h 1869820"/>
              <a:gd name="connsiteX3" fmla="*/ 2391479 w 2391479"/>
              <a:gd name="connsiteY3" fmla="*/ 1559851 h 1869820"/>
              <a:gd name="connsiteX4" fmla="*/ 2132785 w 2391479"/>
              <a:gd name="connsiteY4" fmla="*/ 1255988 h 1869820"/>
              <a:gd name="connsiteX5" fmla="*/ 2132298 w 2391479"/>
              <a:gd name="connsiteY5" fmla="*/ 1466459 h 1869820"/>
              <a:gd name="connsiteX6" fmla="*/ 1623335 w 2391479"/>
              <a:gd name="connsiteY6" fmla="*/ 0 h 1869820"/>
              <a:gd name="connsiteX7" fmla="*/ 0 w 2391479"/>
              <a:gd name="connsiteY7" fmla="*/ 1097280 h 1869820"/>
              <a:gd name="connsiteX0" fmla="*/ 0 w 2391479"/>
              <a:gd name="connsiteY0" fmla="*/ 1097280 h 1869820"/>
              <a:gd name="connsiteX1" fmla="*/ 2127293 w 2391479"/>
              <a:gd name="connsiteY1" fmla="*/ 1643722 h 1869820"/>
              <a:gd name="connsiteX2" fmla="*/ 2135839 w 2391479"/>
              <a:gd name="connsiteY2" fmla="*/ 1869820 h 1869820"/>
              <a:gd name="connsiteX3" fmla="*/ 2391479 w 2391479"/>
              <a:gd name="connsiteY3" fmla="*/ 1559851 h 1869820"/>
              <a:gd name="connsiteX4" fmla="*/ 2132785 w 2391479"/>
              <a:gd name="connsiteY4" fmla="*/ 1255988 h 1869820"/>
              <a:gd name="connsiteX5" fmla="*/ 2132298 w 2391479"/>
              <a:gd name="connsiteY5" fmla="*/ 1466459 h 1869820"/>
              <a:gd name="connsiteX6" fmla="*/ 1623335 w 2391479"/>
              <a:gd name="connsiteY6" fmla="*/ 0 h 1869820"/>
              <a:gd name="connsiteX7" fmla="*/ 0 w 2391479"/>
              <a:gd name="connsiteY7" fmla="*/ 1097280 h 1869820"/>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66459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66459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66459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66459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40822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69360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40822 h 1835637"/>
              <a:gd name="connsiteX6" fmla="*/ 1623335 w 2391479"/>
              <a:gd name="connsiteY6" fmla="*/ 0 h 1835637"/>
              <a:gd name="connsiteX7" fmla="*/ 0 w 2391479"/>
              <a:gd name="connsiteY7" fmla="*/ 1097280 h 1835637"/>
              <a:gd name="connsiteX0" fmla="*/ 0 w 2391479"/>
              <a:gd name="connsiteY0" fmla="*/ 1097280 h 1835637"/>
              <a:gd name="connsiteX1" fmla="*/ 2134437 w 2391479"/>
              <a:gd name="connsiteY1" fmla="*/ 1669360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40822 h 1835637"/>
              <a:gd name="connsiteX6" fmla="*/ 1623335 w 2391479"/>
              <a:gd name="connsiteY6" fmla="*/ 0 h 1835637"/>
              <a:gd name="connsiteX7" fmla="*/ 0 w 2391479"/>
              <a:gd name="connsiteY7" fmla="*/ 1097280 h 183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1479" h="1835637">
                <a:moveTo>
                  <a:pt x="0" y="1097280"/>
                </a:moveTo>
                <a:cubicBezTo>
                  <a:pt x="598002" y="1598470"/>
                  <a:pt x="1861176" y="1646734"/>
                  <a:pt x="2134437" y="1669360"/>
                </a:cubicBezTo>
                <a:cubicBezTo>
                  <a:pt x="2134904" y="1724786"/>
                  <a:pt x="2135372" y="1780211"/>
                  <a:pt x="2135839" y="1835637"/>
                </a:cubicBezTo>
                <a:lnTo>
                  <a:pt x="2391479" y="1559851"/>
                </a:lnTo>
                <a:lnTo>
                  <a:pt x="2132785" y="1255988"/>
                </a:lnTo>
                <a:cubicBezTo>
                  <a:pt x="2132623" y="1357479"/>
                  <a:pt x="2132460" y="1339331"/>
                  <a:pt x="2132298" y="1440822"/>
                </a:cubicBezTo>
                <a:cubicBezTo>
                  <a:pt x="1774635" y="1362199"/>
                  <a:pt x="1647711" y="608461"/>
                  <a:pt x="1623335" y="0"/>
                </a:cubicBezTo>
                <a:lnTo>
                  <a:pt x="0" y="1097280"/>
                </a:lnTo>
                <a:close/>
              </a:path>
            </a:pathLst>
          </a:custGeom>
          <a:gradFill>
            <a:gsLst>
              <a:gs pos="0">
                <a:srgbClr val="FFC000"/>
              </a:gs>
              <a:gs pos="60000">
                <a:srgbClr val="FF0000">
                  <a:alpha val="0"/>
                </a:srgbClr>
              </a:gs>
            </a:gsLst>
            <a:path path="circle">
              <a:fillToRect l="100000" t="100000"/>
            </a:path>
          </a:gradFill>
          <a:ln w="9525" cap="flat" cmpd="sng" algn="ctr">
            <a:noFill/>
            <a:prstDash val="solid"/>
            <a:round/>
            <a:headEnd type="none" w="med" len="med"/>
            <a:tailEnd type="none" w="med" len="med"/>
          </a:ln>
          <a:effectLst/>
        </p:spPr>
        <p:txBody>
          <a:bodyPr/>
          <a:lstStyle/>
          <a:p>
            <a:pPr>
              <a:defRPr/>
            </a:pPr>
            <a:endParaRPr lang="en-US">
              <a:solidFill>
                <a:srgbClr val="000000"/>
              </a:solidFill>
            </a:endParaRPr>
          </a:p>
        </p:txBody>
      </p:sp>
      <p:sp>
        <p:nvSpPr>
          <p:cNvPr id="9225" name="Rounded Rectangle 21"/>
          <p:cNvSpPr>
            <a:spLocks noChangeArrowheads="1"/>
          </p:cNvSpPr>
          <p:nvPr/>
        </p:nvSpPr>
        <p:spPr bwMode="auto">
          <a:xfrm>
            <a:off x="2952750" y="1268413"/>
            <a:ext cx="2930525" cy="4768850"/>
          </a:xfrm>
          <a:prstGeom prst="roundRect">
            <a:avLst>
              <a:gd name="adj" fmla="val 4921"/>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1800"/>
              </a:lnSpc>
            </a:pPr>
            <a:endParaRPr lang="en-US" altLang="en-US" sz="1600">
              <a:solidFill>
                <a:srgbClr val="000000"/>
              </a:solidFill>
            </a:endParaRPr>
          </a:p>
        </p:txBody>
      </p:sp>
      <p:sp>
        <p:nvSpPr>
          <p:cNvPr id="45" name="Freeform 44"/>
          <p:cNvSpPr/>
          <p:nvPr/>
        </p:nvSpPr>
        <p:spPr>
          <a:xfrm>
            <a:off x="3078163" y="1352550"/>
            <a:ext cx="2697162" cy="560388"/>
          </a:xfrm>
          <a:custGeom>
            <a:avLst/>
            <a:gdLst>
              <a:gd name="connsiteX0" fmla="*/ 0 w 2931901"/>
              <a:gd name="connsiteY0" fmla="*/ 104386 h 626305"/>
              <a:gd name="connsiteX1" fmla="*/ 30574 w 2931901"/>
              <a:gd name="connsiteY1" fmla="*/ 30574 h 626305"/>
              <a:gd name="connsiteX2" fmla="*/ 104386 w 2931901"/>
              <a:gd name="connsiteY2" fmla="*/ 0 h 626305"/>
              <a:gd name="connsiteX3" fmla="*/ 2827515 w 2931901"/>
              <a:gd name="connsiteY3" fmla="*/ 0 h 626305"/>
              <a:gd name="connsiteX4" fmla="*/ 2901327 w 2931901"/>
              <a:gd name="connsiteY4" fmla="*/ 30574 h 626305"/>
              <a:gd name="connsiteX5" fmla="*/ 2931901 w 2931901"/>
              <a:gd name="connsiteY5" fmla="*/ 104386 h 626305"/>
              <a:gd name="connsiteX6" fmla="*/ 2931901 w 2931901"/>
              <a:gd name="connsiteY6" fmla="*/ 521919 h 626305"/>
              <a:gd name="connsiteX7" fmla="*/ 2901327 w 2931901"/>
              <a:gd name="connsiteY7" fmla="*/ 595731 h 626305"/>
              <a:gd name="connsiteX8" fmla="*/ 2827515 w 2931901"/>
              <a:gd name="connsiteY8" fmla="*/ 626305 h 626305"/>
              <a:gd name="connsiteX9" fmla="*/ 104386 w 2931901"/>
              <a:gd name="connsiteY9" fmla="*/ 626305 h 626305"/>
              <a:gd name="connsiteX10" fmla="*/ 30574 w 2931901"/>
              <a:gd name="connsiteY10" fmla="*/ 595731 h 626305"/>
              <a:gd name="connsiteX11" fmla="*/ 0 w 2931901"/>
              <a:gd name="connsiteY11" fmla="*/ 521919 h 626305"/>
              <a:gd name="connsiteX12" fmla="*/ 0 w 2931901"/>
              <a:gd name="connsiteY12" fmla="*/ 104386 h 626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1901" h="626305">
                <a:moveTo>
                  <a:pt x="0" y="104386"/>
                </a:moveTo>
                <a:cubicBezTo>
                  <a:pt x="0" y="76701"/>
                  <a:pt x="10998" y="50150"/>
                  <a:pt x="30574" y="30574"/>
                </a:cubicBezTo>
                <a:cubicBezTo>
                  <a:pt x="50150" y="10998"/>
                  <a:pt x="76701" y="0"/>
                  <a:pt x="104386" y="0"/>
                </a:cubicBezTo>
                <a:lnTo>
                  <a:pt x="2827515" y="0"/>
                </a:lnTo>
                <a:cubicBezTo>
                  <a:pt x="2855200" y="0"/>
                  <a:pt x="2881751" y="10998"/>
                  <a:pt x="2901327" y="30574"/>
                </a:cubicBezTo>
                <a:cubicBezTo>
                  <a:pt x="2920903" y="50150"/>
                  <a:pt x="2931901" y="76701"/>
                  <a:pt x="2931901" y="104386"/>
                </a:cubicBezTo>
                <a:lnTo>
                  <a:pt x="2931901" y="521919"/>
                </a:lnTo>
                <a:cubicBezTo>
                  <a:pt x="2931901" y="549604"/>
                  <a:pt x="2920903" y="576155"/>
                  <a:pt x="2901327" y="595731"/>
                </a:cubicBezTo>
                <a:cubicBezTo>
                  <a:pt x="2881751" y="615307"/>
                  <a:pt x="2855200" y="626305"/>
                  <a:pt x="2827515" y="626305"/>
                </a:cubicBezTo>
                <a:lnTo>
                  <a:pt x="104386" y="626305"/>
                </a:lnTo>
                <a:cubicBezTo>
                  <a:pt x="76701" y="626305"/>
                  <a:pt x="50150" y="615307"/>
                  <a:pt x="30574" y="595731"/>
                </a:cubicBezTo>
                <a:cubicBezTo>
                  <a:pt x="10998" y="576155"/>
                  <a:pt x="0" y="549604"/>
                  <a:pt x="0" y="521919"/>
                </a:cubicBezTo>
                <a:lnTo>
                  <a:pt x="0" y="104386"/>
                </a:lnTo>
                <a:close/>
              </a:path>
            </a:pathLst>
          </a:custGeom>
          <a:solidFill>
            <a:srgbClr val="8C8CFF"/>
          </a:solidFill>
          <a:ln>
            <a:noFill/>
          </a:ln>
          <a:effectLst/>
        </p:spPr>
        <p:style>
          <a:lnRef idx="3">
            <a:scrgbClr r="0" g="0" b="0"/>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txBody>
          <a:bodyPr lIns="99154" tIns="99154" rIns="99154" bIns="99154" spcCol="1270" anchor="ctr"/>
          <a:lstStyle/>
          <a:p>
            <a:pPr algn="ctr" defTabSz="800100">
              <a:lnSpc>
                <a:spcPts val="1800"/>
              </a:lnSpc>
              <a:spcAft>
                <a:spcPct val="35000"/>
              </a:spcAft>
              <a:defRPr/>
            </a:pPr>
            <a:r>
              <a:rPr lang="en-US" sz="1600" b="1" dirty="0">
                <a:solidFill>
                  <a:srgbClr val="002060"/>
                </a:solidFill>
                <a:latin typeface="Arial" pitchFamily="34" charset="0"/>
                <a:cs typeface="Arial" pitchFamily="34" charset="0"/>
              </a:rPr>
              <a:t>Paying Military Employees</a:t>
            </a:r>
          </a:p>
        </p:txBody>
      </p:sp>
      <p:sp>
        <p:nvSpPr>
          <p:cNvPr id="53" name="Freeform 52"/>
          <p:cNvSpPr/>
          <p:nvPr/>
        </p:nvSpPr>
        <p:spPr>
          <a:xfrm>
            <a:off x="3078163" y="1987550"/>
            <a:ext cx="2697162" cy="492125"/>
          </a:xfrm>
          <a:custGeom>
            <a:avLst/>
            <a:gdLst>
              <a:gd name="connsiteX0" fmla="*/ 0 w 2931901"/>
              <a:gd name="connsiteY0" fmla="*/ 91553 h 549307"/>
              <a:gd name="connsiteX1" fmla="*/ 26815 w 2931901"/>
              <a:gd name="connsiteY1" fmla="*/ 26815 h 549307"/>
              <a:gd name="connsiteX2" fmla="*/ 91553 w 2931901"/>
              <a:gd name="connsiteY2" fmla="*/ 0 h 549307"/>
              <a:gd name="connsiteX3" fmla="*/ 2840348 w 2931901"/>
              <a:gd name="connsiteY3" fmla="*/ 0 h 549307"/>
              <a:gd name="connsiteX4" fmla="*/ 2905086 w 2931901"/>
              <a:gd name="connsiteY4" fmla="*/ 26815 h 549307"/>
              <a:gd name="connsiteX5" fmla="*/ 2931901 w 2931901"/>
              <a:gd name="connsiteY5" fmla="*/ 91553 h 549307"/>
              <a:gd name="connsiteX6" fmla="*/ 2931901 w 2931901"/>
              <a:gd name="connsiteY6" fmla="*/ 457754 h 549307"/>
              <a:gd name="connsiteX7" fmla="*/ 2905086 w 2931901"/>
              <a:gd name="connsiteY7" fmla="*/ 522492 h 549307"/>
              <a:gd name="connsiteX8" fmla="*/ 2840348 w 2931901"/>
              <a:gd name="connsiteY8" fmla="*/ 549307 h 549307"/>
              <a:gd name="connsiteX9" fmla="*/ 91553 w 2931901"/>
              <a:gd name="connsiteY9" fmla="*/ 549307 h 549307"/>
              <a:gd name="connsiteX10" fmla="*/ 26815 w 2931901"/>
              <a:gd name="connsiteY10" fmla="*/ 522492 h 549307"/>
              <a:gd name="connsiteX11" fmla="*/ 0 w 2931901"/>
              <a:gd name="connsiteY11" fmla="*/ 457754 h 549307"/>
              <a:gd name="connsiteX12" fmla="*/ 0 w 2931901"/>
              <a:gd name="connsiteY12" fmla="*/ 91553 h 549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1901" h="549307">
                <a:moveTo>
                  <a:pt x="0" y="91553"/>
                </a:moveTo>
                <a:cubicBezTo>
                  <a:pt x="0" y="67272"/>
                  <a:pt x="9646" y="43985"/>
                  <a:pt x="26815" y="26815"/>
                </a:cubicBezTo>
                <a:cubicBezTo>
                  <a:pt x="43985" y="9646"/>
                  <a:pt x="67271" y="0"/>
                  <a:pt x="91553" y="0"/>
                </a:cubicBezTo>
                <a:lnTo>
                  <a:pt x="2840348" y="0"/>
                </a:lnTo>
                <a:cubicBezTo>
                  <a:pt x="2864629" y="0"/>
                  <a:pt x="2887916" y="9646"/>
                  <a:pt x="2905086" y="26815"/>
                </a:cubicBezTo>
                <a:cubicBezTo>
                  <a:pt x="2922255" y="43985"/>
                  <a:pt x="2931901" y="67271"/>
                  <a:pt x="2931901" y="91553"/>
                </a:cubicBezTo>
                <a:lnTo>
                  <a:pt x="2931901" y="457754"/>
                </a:lnTo>
                <a:cubicBezTo>
                  <a:pt x="2931901" y="482035"/>
                  <a:pt x="2922255" y="505322"/>
                  <a:pt x="2905086" y="522492"/>
                </a:cubicBezTo>
                <a:cubicBezTo>
                  <a:pt x="2887916" y="539662"/>
                  <a:pt x="2864630" y="549307"/>
                  <a:pt x="2840348" y="549307"/>
                </a:cubicBezTo>
                <a:lnTo>
                  <a:pt x="91553" y="549307"/>
                </a:lnTo>
                <a:cubicBezTo>
                  <a:pt x="67272" y="549307"/>
                  <a:pt x="43985" y="539661"/>
                  <a:pt x="26815" y="522492"/>
                </a:cubicBezTo>
                <a:cubicBezTo>
                  <a:pt x="9645" y="505322"/>
                  <a:pt x="0" y="482036"/>
                  <a:pt x="0" y="457754"/>
                </a:cubicBezTo>
                <a:lnTo>
                  <a:pt x="0" y="91553"/>
                </a:lnTo>
                <a:close/>
              </a:path>
            </a:pathLst>
          </a:custGeom>
          <a:solidFill>
            <a:srgbClr val="FF9900"/>
          </a:solidFill>
          <a:ln>
            <a:noFill/>
          </a:ln>
          <a:effectLst/>
        </p:spPr>
        <p:style>
          <a:lnRef idx="3">
            <a:scrgbClr r="0" g="0" b="0"/>
          </a:lnRef>
          <a:fillRef idx="1">
            <a:scrgbClr r="0" g="0" b="0"/>
          </a:fillRef>
          <a:effectRef idx="1">
            <a:schemeClr val="accent3">
              <a:hueOff val="0"/>
              <a:satOff val="0"/>
              <a:lumOff val="0"/>
              <a:alphaOff val="0"/>
            </a:schemeClr>
          </a:effectRef>
          <a:fontRef idx="minor">
            <a:schemeClr val="lt1"/>
          </a:fontRef>
        </p:style>
        <p:txBody>
          <a:bodyPr lIns="95395" tIns="95395" rIns="95395" bIns="95395" spcCol="1270" anchor="ctr"/>
          <a:lstStyle/>
          <a:p>
            <a:pPr algn="ctr" defTabSz="800100">
              <a:lnSpc>
                <a:spcPts val="1800"/>
              </a:lnSpc>
              <a:spcAft>
                <a:spcPct val="35000"/>
              </a:spcAft>
              <a:defRPr/>
            </a:pPr>
            <a:r>
              <a:rPr lang="en-US" sz="1600" b="1" dirty="0">
                <a:solidFill>
                  <a:prstClr val="white"/>
                </a:solidFill>
                <a:latin typeface="Arial" pitchFamily="34" charset="0"/>
                <a:cs typeface="Arial" pitchFamily="34" charset="0"/>
              </a:rPr>
              <a:t>Paying Civilian Employees</a:t>
            </a:r>
          </a:p>
        </p:txBody>
      </p:sp>
      <p:sp>
        <p:nvSpPr>
          <p:cNvPr id="54" name="Freeform 53"/>
          <p:cNvSpPr/>
          <p:nvPr/>
        </p:nvSpPr>
        <p:spPr>
          <a:xfrm>
            <a:off x="3078163" y="2619375"/>
            <a:ext cx="2697162" cy="477838"/>
          </a:xfrm>
          <a:custGeom>
            <a:avLst/>
            <a:gdLst>
              <a:gd name="connsiteX0" fmla="*/ 0 w 2931901"/>
              <a:gd name="connsiteY0" fmla="*/ 88962 h 533764"/>
              <a:gd name="connsiteX1" fmla="*/ 26056 w 2931901"/>
              <a:gd name="connsiteY1" fmla="*/ 26056 h 533764"/>
              <a:gd name="connsiteX2" fmla="*/ 88962 w 2931901"/>
              <a:gd name="connsiteY2" fmla="*/ 0 h 533764"/>
              <a:gd name="connsiteX3" fmla="*/ 2842939 w 2931901"/>
              <a:gd name="connsiteY3" fmla="*/ 0 h 533764"/>
              <a:gd name="connsiteX4" fmla="*/ 2905845 w 2931901"/>
              <a:gd name="connsiteY4" fmla="*/ 26056 h 533764"/>
              <a:gd name="connsiteX5" fmla="*/ 2931901 w 2931901"/>
              <a:gd name="connsiteY5" fmla="*/ 88962 h 533764"/>
              <a:gd name="connsiteX6" fmla="*/ 2931901 w 2931901"/>
              <a:gd name="connsiteY6" fmla="*/ 444802 h 533764"/>
              <a:gd name="connsiteX7" fmla="*/ 2905845 w 2931901"/>
              <a:gd name="connsiteY7" fmla="*/ 507708 h 533764"/>
              <a:gd name="connsiteX8" fmla="*/ 2842939 w 2931901"/>
              <a:gd name="connsiteY8" fmla="*/ 533764 h 533764"/>
              <a:gd name="connsiteX9" fmla="*/ 88962 w 2931901"/>
              <a:gd name="connsiteY9" fmla="*/ 533764 h 533764"/>
              <a:gd name="connsiteX10" fmla="*/ 26056 w 2931901"/>
              <a:gd name="connsiteY10" fmla="*/ 507708 h 533764"/>
              <a:gd name="connsiteX11" fmla="*/ 0 w 2931901"/>
              <a:gd name="connsiteY11" fmla="*/ 444802 h 533764"/>
              <a:gd name="connsiteX12" fmla="*/ 0 w 2931901"/>
              <a:gd name="connsiteY12" fmla="*/ 88962 h 533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1901" h="533764">
                <a:moveTo>
                  <a:pt x="0" y="88962"/>
                </a:moveTo>
                <a:cubicBezTo>
                  <a:pt x="0" y="65368"/>
                  <a:pt x="9373" y="42740"/>
                  <a:pt x="26056" y="26056"/>
                </a:cubicBezTo>
                <a:cubicBezTo>
                  <a:pt x="42740" y="9372"/>
                  <a:pt x="65367" y="0"/>
                  <a:pt x="88962" y="0"/>
                </a:cubicBezTo>
                <a:lnTo>
                  <a:pt x="2842939" y="0"/>
                </a:lnTo>
                <a:cubicBezTo>
                  <a:pt x="2866533" y="0"/>
                  <a:pt x="2889161" y="9373"/>
                  <a:pt x="2905845" y="26056"/>
                </a:cubicBezTo>
                <a:cubicBezTo>
                  <a:pt x="2922529" y="42740"/>
                  <a:pt x="2931901" y="65367"/>
                  <a:pt x="2931901" y="88962"/>
                </a:cubicBezTo>
                <a:lnTo>
                  <a:pt x="2931901" y="444802"/>
                </a:lnTo>
                <a:cubicBezTo>
                  <a:pt x="2931901" y="468396"/>
                  <a:pt x="2922528" y="491024"/>
                  <a:pt x="2905845" y="507708"/>
                </a:cubicBezTo>
                <a:cubicBezTo>
                  <a:pt x="2889161" y="524392"/>
                  <a:pt x="2866534" y="533764"/>
                  <a:pt x="2842939" y="533764"/>
                </a:cubicBezTo>
                <a:lnTo>
                  <a:pt x="88962" y="533764"/>
                </a:lnTo>
                <a:cubicBezTo>
                  <a:pt x="65368" y="533764"/>
                  <a:pt x="42740" y="524391"/>
                  <a:pt x="26056" y="507708"/>
                </a:cubicBezTo>
                <a:cubicBezTo>
                  <a:pt x="9372" y="491024"/>
                  <a:pt x="0" y="468397"/>
                  <a:pt x="0" y="444802"/>
                </a:cubicBezTo>
                <a:lnTo>
                  <a:pt x="0" y="88962"/>
                </a:lnTo>
                <a:close/>
              </a:path>
            </a:pathLst>
          </a:custGeom>
          <a:solidFill>
            <a:schemeClr val="bg1">
              <a:lumMod val="85000"/>
            </a:schemeClr>
          </a:solidFill>
          <a:ln>
            <a:noFill/>
          </a:ln>
        </p:spPr>
        <p:txBody>
          <a:bodyPr wrap="none" anchor="ctr"/>
          <a:lstStyle/>
          <a:p>
            <a:pPr defTabSz="800100">
              <a:lnSpc>
                <a:spcPct val="95000"/>
              </a:lnSpc>
              <a:tabLst>
                <a:tab pos="171450" algn="l"/>
              </a:tabLst>
              <a:defRPr/>
            </a:pPr>
            <a:r>
              <a:rPr lang="en-US" sz="1600" b="1" dirty="0">
                <a:solidFill>
                  <a:srgbClr val="002060"/>
                </a:solidFill>
                <a:latin typeface="Arial" pitchFamily="34" charset="0"/>
                <a:cs typeface="Arial" pitchFamily="34" charset="0"/>
              </a:rPr>
              <a:t>         Buying Goods </a:t>
            </a:r>
            <a:br>
              <a:rPr lang="en-US" sz="1600" b="1" dirty="0">
                <a:solidFill>
                  <a:srgbClr val="002060"/>
                </a:solidFill>
                <a:latin typeface="Arial" pitchFamily="34" charset="0"/>
                <a:cs typeface="Arial" pitchFamily="34" charset="0"/>
              </a:rPr>
            </a:br>
            <a:r>
              <a:rPr lang="en-US" sz="1600" b="1" dirty="0">
                <a:solidFill>
                  <a:srgbClr val="002060"/>
                </a:solidFill>
                <a:latin typeface="Arial" pitchFamily="34" charset="0"/>
                <a:cs typeface="Arial" pitchFamily="34" charset="0"/>
              </a:rPr>
              <a:t>          and Services</a:t>
            </a:r>
          </a:p>
        </p:txBody>
      </p:sp>
      <p:sp>
        <p:nvSpPr>
          <p:cNvPr id="55" name="Freeform 54"/>
          <p:cNvSpPr/>
          <p:nvPr/>
        </p:nvSpPr>
        <p:spPr>
          <a:xfrm>
            <a:off x="3078163" y="3248025"/>
            <a:ext cx="2697162" cy="558800"/>
          </a:xfrm>
          <a:custGeom>
            <a:avLst/>
            <a:gdLst>
              <a:gd name="connsiteX0" fmla="*/ 0 w 2931901"/>
              <a:gd name="connsiteY0" fmla="*/ 104144 h 624854"/>
              <a:gd name="connsiteX1" fmla="*/ 30503 w 2931901"/>
              <a:gd name="connsiteY1" fmla="*/ 30503 h 624854"/>
              <a:gd name="connsiteX2" fmla="*/ 104144 w 2931901"/>
              <a:gd name="connsiteY2" fmla="*/ 0 h 624854"/>
              <a:gd name="connsiteX3" fmla="*/ 2827757 w 2931901"/>
              <a:gd name="connsiteY3" fmla="*/ 0 h 624854"/>
              <a:gd name="connsiteX4" fmla="*/ 2901398 w 2931901"/>
              <a:gd name="connsiteY4" fmla="*/ 30503 h 624854"/>
              <a:gd name="connsiteX5" fmla="*/ 2931901 w 2931901"/>
              <a:gd name="connsiteY5" fmla="*/ 104144 h 624854"/>
              <a:gd name="connsiteX6" fmla="*/ 2931901 w 2931901"/>
              <a:gd name="connsiteY6" fmla="*/ 520710 h 624854"/>
              <a:gd name="connsiteX7" fmla="*/ 2901398 w 2931901"/>
              <a:gd name="connsiteY7" fmla="*/ 594351 h 624854"/>
              <a:gd name="connsiteX8" fmla="*/ 2827757 w 2931901"/>
              <a:gd name="connsiteY8" fmla="*/ 624854 h 624854"/>
              <a:gd name="connsiteX9" fmla="*/ 104144 w 2931901"/>
              <a:gd name="connsiteY9" fmla="*/ 624854 h 624854"/>
              <a:gd name="connsiteX10" fmla="*/ 30503 w 2931901"/>
              <a:gd name="connsiteY10" fmla="*/ 594351 h 624854"/>
              <a:gd name="connsiteX11" fmla="*/ 0 w 2931901"/>
              <a:gd name="connsiteY11" fmla="*/ 520710 h 624854"/>
              <a:gd name="connsiteX12" fmla="*/ 0 w 2931901"/>
              <a:gd name="connsiteY12" fmla="*/ 104144 h 624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1901" h="624854">
                <a:moveTo>
                  <a:pt x="0" y="104144"/>
                </a:moveTo>
                <a:cubicBezTo>
                  <a:pt x="0" y="76523"/>
                  <a:pt x="10972" y="50034"/>
                  <a:pt x="30503" y="30503"/>
                </a:cubicBezTo>
                <a:cubicBezTo>
                  <a:pt x="50034" y="10972"/>
                  <a:pt x="76523" y="0"/>
                  <a:pt x="104144" y="0"/>
                </a:cubicBezTo>
                <a:lnTo>
                  <a:pt x="2827757" y="0"/>
                </a:lnTo>
                <a:cubicBezTo>
                  <a:pt x="2855378" y="0"/>
                  <a:pt x="2881867" y="10972"/>
                  <a:pt x="2901398" y="30503"/>
                </a:cubicBezTo>
                <a:cubicBezTo>
                  <a:pt x="2920929" y="50034"/>
                  <a:pt x="2931901" y="76523"/>
                  <a:pt x="2931901" y="104144"/>
                </a:cubicBezTo>
                <a:lnTo>
                  <a:pt x="2931901" y="520710"/>
                </a:lnTo>
                <a:cubicBezTo>
                  <a:pt x="2931901" y="548331"/>
                  <a:pt x="2920929" y="574820"/>
                  <a:pt x="2901398" y="594351"/>
                </a:cubicBezTo>
                <a:cubicBezTo>
                  <a:pt x="2881867" y="613882"/>
                  <a:pt x="2855378" y="624854"/>
                  <a:pt x="2827757" y="624854"/>
                </a:cubicBezTo>
                <a:lnTo>
                  <a:pt x="104144" y="624854"/>
                </a:lnTo>
                <a:cubicBezTo>
                  <a:pt x="76523" y="624854"/>
                  <a:pt x="50034" y="613882"/>
                  <a:pt x="30503" y="594351"/>
                </a:cubicBezTo>
                <a:cubicBezTo>
                  <a:pt x="10972" y="574820"/>
                  <a:pt x="0" y="548331"/>
                  <a:pt x="0" y="520710"/>
                </a:cubicBezTo>
                <a:lnTo>
                  <a:pt x="0" y="104144"/>
                </a:lnTo>
                <a:close/>
              </a:path>
            </a:pathLst>
          </a:custGeom>
          <a:solidFill>
            <a:srgbClr val="7F7F7F"/>
          </a:solidFill>
          <a:ln>
            <a:noFill/>
          </a:ln>
          <a:effectLst/>
        </p:spPr>
        <p:style>
          <a:lnRef idx="3">
            <a:scrgbClr r="0" g="0" b="0"/>
          </a:lnRef>
          <a:fillRef idx="1">
            <a:scrgbClr r="0" g="0" b="0"/>
          </a:fillRef>
          <a:effectRef idx="1">
            <a:schemeClr val="accent5">
              <a:hueOff val="0"/>
              <a:satOff val="0"/>
              <a:lumOff val="0"/>
              <a:alphaOff val="0"/>
            </a:schemeClr>
          </a:effectRef>
          <a:fontRef idx="minor">
            <a:schemeClr val="lt1"/>
          </a:fontRef>
        </p:style>
        <p:txBody>
          <a:bodyPr lIns="99083" tIns="99083" rIns="99083" bIns="99083" spcCol="1270" anchor="ctr"/>
          <a:lstStyle/>
          <a:p>
            <a:pPr algn="ctr" defTabSz="800100">
              <a:lnSpc>
                <a:spcPts val="1800"/>
              </a:lnSpc>
              <a:spcAft>
                <a:spcPct val="35000"/>
              </a:spcAft>
              <a:defRPr/>
            </a:pPr>
            <a:r>
              <a:rPr lang="en-US" sz="1600" b="1" dirty="0">
                <a:solidFill>
                  <a:prstClr val="white"/>
                </a:solidFill>
                <a:latin typeface="Arial" pitchFamily="34" charset="0"/>
                <a:cs typeface="Arial" pitchFamily="34" charset="0"/>
              </a:rPr>
              <a:t>Travel and Transportation</a:t>
            </a:r>
          </a:p>
        </p:txBody>
      </p:sp>
      <p:sp>
        <p:nvSpPr>
          <p:cNvPr id="56" name="Freeform 55"/>
          <p:cNvSpPr/>
          <p:nvPr/>
        </p:nvSpPr>
        <p:spPr>
          <a:xfrm>
            <a:off x="3078163" y="3960813"/>
            <a:ext cx="2697162" cy="582612"/>
          </a:xfrm>
          <a:custGeom>
            <a:avLst/>
            <a:gdLst>
              <a:gd name="connsiteX0" fmla="*/ 0 w 2931901"/>
              <a:gd name="connsiteY0" fmla="*/ 108189 h 649123"/>
              <a:gd name="connsiteX1" fmla="*/ 31688 w 2931901"/>
              <a:gd name="connsiteY1" fmla="*/ 31688 h 649123"/>
              <a:gd name="connsiteX2" fmla="*/ 108189 w 2931901"/>
              <a:gd name="connsiteY2" fmla="*/ 0 h 649123"/>
              <a:gd name="connsiteX3" fmla="*/ 2823712 w 2931901"/>
              <a:gd name="connsiteY3" fmla="*/ 0 h 649123"/>
              <a:gd name="connsiteX4" fmla="*/ 2900213 w 2931901"/>
              <a:gd name="connsiteY4" fmla="*/ 31688 h 649123"/>
              <a:gd name="connsiteX5" fmla="*/ 2931901 w 2931901"/>
              <a:gd name="connsiteY5" fmla="*/ 108189 h 649123"/>
              <a:gd name="connsiteX6" fmla="*/ 2931901 w 2931901"/>
              <a:gd name="connsiteY6" fmla="*/ 540934 h 649123"/>
              <a:gd name="connsiteX7" fmla="*/ 2900213 w 2931901"/>
              <a:gd name="connsiteY7" fmla="*/ 617435 h 649123"/>
              <a:gd name="connsiteX8" fmla="*/ 2823712 w 2931901"/>
              <a:gd name="connsiteY8" fmla="*/ 649123 h 649123"/>
              <a:gd name="connsiteX9" fmla="*/ 108189 w 2931901"/>
              <a:gd name="connsiteY9" fmla="*/ 649123 h 649123"/>
              <a:gd name="connsiteX10" fmla="*/ 31688 w 2931901"/>
              <a:gd name="connsiteY10" fmla="*/ 617435 h 649123"/>
              <a:gd name="connsiteX11" fmla="*/ 0 w 2931901"/>
              <a:gd name="connsiteY11" fmla="*/ 540934 h 649123"/>
              <a:gd name="connsiteX12" fmla="*/ 0 w 2931901"/>
              <a:gd name="connsiteY12" fmla="*/ 108189 h 649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1901" h="649123">
                <a:moveTo>
                  <a:pt x="0" y="108189"/>
                </a:moveTo>
                <a:cubicBezTo>
                  <a:pt x="0" y="79495"/>
                  <a:pt x="11399" y="51977"/>
                  <a:pt x="31688" y="31688"/>
                </a:cubicBezTo>
                <a:cubicBezTo>
                  <a:pt x="51977" y="11399"/>
                  <a:pt x="79496" y="0"/>
                  <a:pt x="108189" y="0"/>
                </a:cubicBezTo>
                <a:lnTo>
                  <a:pt x="2823712" y="0"/>
                </a:lnTo>
                <a:cubicBezTo>
                  <a:pt x="2852406" y="0"/>
                  <a:pt x="2879924" y="11399"/>
                  <a:pt x="2900213" y="31688"/>
                </a:cubicBezTo>
                <a:cubicBezTo>
                  <a:pt x="2920502" y="51977"/>
                  <a:pt x="2931901" y="79496"/>
                  <a:pt x="2931901" y="108189"/>
                </a:cubicBezTo>
                <a:lnTo>
                  <a:pt x="2931901" y="540934"/>
                </a:lnTo>
                <a:cubicBezTo>
                  <a:pt x="2931901" y="569628"/>
                  <a:pt x="2920503" y="597146"/>
                  <a:pt x="2900213" y="617435"/>
                </a:cubicBezTo>
                <a:cubicBezTo>
                  <a:pt x="2879924" y="637724"/>
                  <a:pt x="2852405" y="649123"/>
                  <a:pt x="2823712" y="649123"/>
                </a:cubicBezTo>
                <a:lnTo>
                  <a:pt x="108189" y="649123"/>
                </a:lnTo>
                <a:cubicBezTo>
                  <a:pt x="79495" y="649123"/>
                  <a:pt x="51977" y="637725"/>
                  <a:pt x="31688" y="617435"/>
                </a:cubicBezTo>
                <a:cubicBezTo>
                  <a:pt x="11399" y="597146"/>
                  <a:pt x="0" y="569627"/>
                  <a:pt x="0" y="540934"/>
                </a:cubicBezTo>
                <a:lnTo>
                  <a:pt x="0" y="108189"/>
                </a:lnTo>
                <a:close/>
              </a:path>
            </a:pathLst>
          </a:custGeom>
          <a:solidFill>
            <a:srgbClr val="007934"/>
          </a:solidFill>
          <a:ln>
            <a:noFill/>
          </a:ln>
          <a:effectLst/>
        </p:spPr>
        <p:style>
          <a:lnRef idx="3">
            <a:scrgbClr r="0" g="0" b="0"/>
          </a:lnRef>
          <a:fillRef idx="1">
            <a:scrgbClr r="0" g="0" b="0"/>
          </a:fillRef>
          <a:effectRef idx="1">
            <a:schemeClr val="accent6">
              <a:hueOff val="0"/>
              <a:satOff val="0"/>
              <a:lumOff val="0"/>
              <a:alphaOff val="0"/>
            </a:schemeClr>
          </a:effectRef>
          <a:fontRef idx="minor">
            <a:schemeClr val="lt1"/>
          </a:fontRef>
        </p:style>
        <p:txBody>
          <a:bodyPr lIns="100268" tIns="100268" rIns="100268" bIns="100268" spcCol="1270" anchor="ctr"/>
          <a:lstStyle/>
          <a:p>
            <a:pPr algn="ctr" defTabSz="800100">
              <a:lnSpc>
                <a:spcPts val="1800"/>
              </a:lnSpc>
              <a:spcAft>
                <a:spcPct val="35000"/>
              </a:spcAft>
              <a:defRPr/>
            </a:pPr>
            <a:r>
              <a:rPr lang="en-US" sz="1600" b="1" dirty="0">
                <a:solidFill>
                  <a:prstClr val="white"/>
                </a:solidFill>
                <a:latin typeface="Arial" pitchFamily="34" charset="0"/>
                <a:cs typeface="Arial" pitchFamily="34" charset="0"/>
              </a:rPr>
              <a:t>Collections and Disbursements</a:t>
            </a:r>
          </a:p>
        </p:txBody>
      </p:sp>
      <p:sp>
        <p:nvSpPr>
          <p:cNvPr id="57" name="Freeform 56"/>
          <p:cNvSpPr/>
          <p:nvPr/>
        </p:nvSpPr>
        <p:spPr>
          <a:xfrm>
            <a:off x="3078163" y="4683125"/>
            <a:ext cx="2697162" cy="573088"/>
          </a:xfrm>
          <a:custGeom>
            <a:avLst/>
            <a:gdLst>
              <a:gd name="connsiteX0" fmla="*/ 0 w 2931901"/>
              <a:gd name="connsiteY0" fmla="*/ 106757 h 640531"/>
              <a:gd name="connsiteX1" fmla="*/ 31269 w 2931901"/>
              <a:gd name="connsiteY1" fmla="*/ 31268 h 640531"/>
              <a:gd name="connsiteX2" fmla="*/ 106758 w 2931901"/>
              <a:gd name="connsiteY2" fmla="*/ 0 h 640531"/>
              <a:gd name="connsiteX3" fmla="*/ 2825144 w 2931901"/>
              <a:gd name="connsiteY3" fmla="*/ 0 h 640531"/>
              <a:gd name="connsiteX4" fmla="*/ 2900633 w 2931901"/>
              <a:gd name="connsiteY4" fmla="*/ 31269 h 640531"/>
              <a:gd name="connsiteX5" fmla="*/ 2931901 w 2931901"/>
              <a:gd name="connsiteY5" fmla="*/ 106758 h 640531"/>
              <a:gd name="connsiteX6" fmla="*/ 2931901 w 2931901"/>
              <a:gd name="connsiteY6" fmla="*/ 533774 h 640531"/>
              <a:gd name="connsiteX7" fmla="*/ 2900633 w 2931901"/>
              <a:gd name="connsiteY7" fmla="*/ 609263 h 640531"/>
              <a:gd name="connsiteX8" fmla="*/ 2825144 w 2931901"/>
              <a:gd name="connsiteY8" fmla="*/ 640531 h 640531"/>
              <a:gd name="connsiteX9" fmla="*/ 106757 w 2931901"/>
              <a:gd name="connsiteY9" fmla="*/ 640531 h 640531"/>
              <a:gd name="connsiteX10" fmla="*/ 31268 w 2931901"/>
              <a:gd name="connsiteY10" fmla="*/ 609263 h 640531"/>
              <a:gd name="connsiteX11" fmla="*/ 0 w 2931901"/>
              <a:gd name="connsiteY11" fmla="*/ 533774 h 640531"/>
              <a:gd name="connsiteX12" fmla="*/ 0 w 2931901"/>
              <a:gd name="connsiteY12" fmla="*/ 106757 h 640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1901" h="640531">
                <a:moveTo>
                  <a:pt x="0" y="106757"/>
                </a:moveTo>
                <a:cubicBezTo>
                  <a:pt x="0" y="78443"/>
                  <a:pt x="11248" y="51289"/>
                  <a:pt x="31269" y="31268"/>
                </a:cubicBezTo>
                <a:cubicBezTo>
                  <a:pt x="51290" y="11247"/>
                  <a:pt x="78444" y="0"/>
                  <a:pt x="106758" y="0"/>
                </a:cubicBezTo>
                <a:lnTo>
                  <a:pt x="2825144" y="0"/>
                </a:lnTo>
                <a:cubicBezTo>
                  <a:pt x="2853458" y="0"/>
                  <a:pt x="2880612" y="11248"/>
                  <a:pt x="2900633" y="31269"/>
                </a:cubicBezTo>
                <a:cubicBezTo>
                  <a:pt x="2920654" y="51290"/>
                  <a:pt x="2931901" y="78444"/>
                  <a:pt x="2931901" y="106758"/>
                </a:cubicBezTo>
                <a:lnTo>
                  <a:pt x="2931901" y="533774"/>
                </a:lnTo>
                <a:cubicBezTo>
                  <a:pt x="2931901" y="562088"/>
                  <a:pt x="2920653" y="589242"/>
                  <a:pt x="2900633" y="609263"/>
                </a:cubicBezTo>
                <a:cubicBezTo>
                  <a:pt x="2880612" y="629284"/>
                  <a:pt x="2853458" y="640531"/>
                  <a:pt x="2825144" y="640531"/>
                </a:cubicBezTo>
                <a:lnTo>
                  <a:pt x="106757" y="640531"/>
                </a:lnTo>
                <a:cubicBezTo>
                  <a:pt x="78443" y="640531"/>
                  <a:pt x="51289" y="629283"/>
                  <a:pt x="31268" y="609263"/>
                </a:cubicBezTo>
                <a:cubicBezTo>
                  <a:pt x="11247" y="589242"/>
                  <a:pt x="0" y="562088"/>
                  <a:pt x="0" y="533774"/>
                </a:cubicBezTo>
                <a:lnTo>
                  <a:pt x="0" y="106757"/>
                </a:lnTo>
                <a:close/>
              </a:path>
            </a:pathLst>
          </a:custGeom>
          <a:solidFill>
            <a:srgbClr val="0000CC"/>
          </a:solidFill>
          <a:ln>
            <a:noFill/>
          </a:ln>
          <a:effectLst/>
        </p:spPr>
        <p:style>
          <a:lnRef idx="3">
            <a:scrgbClr r="0" g="0" b="0"/>
          </a:lnRef>
          <a:fillRef idx="1">
            <a:scrgbClr r="0" g="0" b="0"/>
          </a:fillRef>
          <a:effectRef idx="1">
            <a:schemeClr val="accent2">
              <a:hueOff val="0"/>
              <a:satOff val="0"/>
              <a:lumOff val="0"/>
              <a:alphaOff val="0"/>
            </a:schemeClr>
          </a:effectRef>
          <a:fontRef idx="minor">
            <a:schemeClr val="lt1"/>
          </a:fontRef>
        </p:style>
        <p:txBody>
          <a:bodyPr lIns="99848" tIns="99848" rIns="99848" bIns="99848" spcCol="1270" anchor="ctr"/>
          <a:lstStyle/>
          <a:p>
            <a:pPr algn="ctr" defTabSz="800100">
              <a:lnSpc>
                <a:spcPts val="1800"/>
              </a:lnSpc>
              <a:spcAft>
                <a:spcPct val="35000"/>
              </a:spcAft>
              <a:defRPr/>
            </a:pPr>
            <a:r>
              <a:rPr lang="en-US" sz="1600" b="1" dirty="0">
                <a:solidFill>
                  <a:prstClr val="white"/>
                </a:solidFill>
                <a:latin typeface="Arial" pitchFamily="34" charset="0"/>
                <a:cs typeface="Arial" pitchFamily="34" charset="0"/>
              </a:rPr>
              <a:t>Reimbursable Work Orders</a:t>
            </a:r>
          </a:p>
        </p:txBody>
      </p:sp>
      <p:sp>
        <p:nvSpPr>
          <p:cNvPr id="58" name="Freeform 57"/>
          <p:cNvSpPr/>
          <p:nvPr/>
        </p:nvSpPr>
        <p:spPr>
          <a:xfrm>
            <a:off x="3078163" y="5394325"/>
            <a:ext cx="2697162" cy="560388"/>
          </a:xfrm>
          <a:custGeom>
            <a:avLst/>
            <a:gdLst>
              <a:gd name="connsiteX0" fmla="*/ 0 w 2931901"/>
              <a:gd name="connsiteY0" fmla="*/ 104261 h 625551"/>
              <a:gd name="connsiteX1" fmla="*/ 30537 w 2931901"/>
              <a:gd name="connsiteY1" fmla="*/ 30537 h 625551"/>
              <a:gd name="connsiteX2" fmla="*/ 104261 w 2931901"/>
              <a:gd name="connsiteY2" fmla="*/ 0 h 625551"/>
              <a:gd name="connsiteX3" fmla="*/ 2827640 w 2931901"/>
              <a:gd name="connsiteY3" fmla="*/ 0 h 625551"/>
              <a:gd name="connsiteX4" fmla="*/ 2901364 w 2931901"/>
              <a:gd name="connsiteY4" fmla="*/ 30537 h 625551"/>
              <a:gd name="connsiteX5" fmla="*/ 2931901 w 2931901"/>
              <a:gd name="connsiteY5" fmla="*/ 104261 h 625551"/>
              <a:gd name="connsiteX6" fmla="*/ 2931901 w 2931901"/>
              <a:gd name="connsiteY6" fmla="*/ 521290 h 625551"/>
              <a:gd name="connsiteX7" fmla="*/ 2901364 w 2931901"/>
              <a:gd name="connsiteY7" fmla="*/ 595014 h 625551"/>
              <a:gd name="connsiteX8" fmla="*/ 2827640 w 2931901"/>
              <a:gd name="connsiteY8" fmla="*/ 625551 h 625551"/>
              <a:gd name="connsiteX9" fmla="*/ 104261 w 2931901"/>
              <a:gd name="connsiteY9" fmla="*/ 625551 h 625551"/>
              <a:gd name="connsiteX10" fmla="*/ 30537 w 2931901"/>
              <a:gd name="connsiteY10" fmla="*/ 595014 h 625551"/>
              <a:gd name="connsiteX11" fmla="*/ 0 w 2931901"/>
              <a:gd name="connsiteY11" fmla="*/ 521290 h 625551"/>
              <a:gd name="connsiteX12" fmla="*/ 0 w 2931901"/>
              <a:gd name="connsiteY12" fmla="*/ 104261 h 625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1901" h="625551">
                <a:moveTo>
                  <a:pt x="0" y="104261"/>
                </a:moveTo>
                <a:cubicBezTo>
                  <a:pt x="0" y="76609"/>
                  <a:pt x="10985" y="50090"/>
                  <a:pt x="30537" y="30537"/>
                </a:cubicBezTo>
                <a:cubicBezTo>
                  <a:pt x="50090" y="10984"/>
                  <a:pt x="76609" y="0"/>
                  <a:pt x="104261" y="0"/>
                </a:cubicBezTo>
                <a:lnTo>
                  <a:pt x="2827640" y="0"/>
                </a:lnTo>
                <a:cubicBezTo>
                  <a:pt x="2855292" y="0"/>
                  <a:pt x="2881811" y="10985"/>
                  <a:pt x="2901364" y="30537"/>
                </a:cubicBezTo>
                <a:cubicBezTo>
                  <a:pt x="2920917" y="50090"/>
                  <a:pt x="2931901" y="76609"/>
                  <a:pt x="2931901" y="104261"/>
                </a:cubicBezTo>
                <a:lnTo>
                  <a:pt x="2931901" y="521290"/>
                </a:lnTo>
                <a:cubicBezTo>
                  <a:pt x="2931901" y="548942"/>
                  <a:pt x="2920916" y="575461"/>
                  <a:pt x="2901364" y="595014"/>
                </a:cubicBezTo>
                <a:cubicBezTo>
                  <a:pt x="2881811" y="614567"/>
                  <a:pt x="2855292" y="625551"/>
                  <a:pt x="2827640" y="625551"/>
                </a:cubicBezTo>
                <a:lnTo>
                  <a:pt x="104261" y="625551"/>
                </a:lnTo>
                <a:cubicBezTo>
                  <a:pt x="76609" y="625551"/>
                  <a:pt x="50090" y="614566"/>
                  <a:pt x="30537" y="595014"/>
                </a:cubicBezTo>
                <a:cubicBezTo>
                  <a:pt x="10984" y="575461"/>
                  <a:pt x="0" y="548942"/>
                  <a:pt x="0" y="521290"/>
                </a:cubicBezTo>
                <a:lnTo>
                  <a:pt x="0" y="104261"/>
                </a:lnTo>
                <a:close/>
              </a:path>
            </a:pathLst>
          </a:custGeom>
          <a:solidFill>
            <a:srgbClr val="002F5F"/>
          </a:solidFill>
          <a:ln>
            <a:noFill/>
          </a:ln>
          <a:effectLst/>
        </p:spPr>
        <p:style>
          <a:lnRef idx="3">
            <a:scrgbClr r="0" g="0" b="0"/>
          </a:lnRef>
          <a:fillRef idx="1">
            <a:scrgbClr r="0" g="0" b="0"/>
          </a:fillRef>
          <a:effectRef idx="1">
            <a:schemeClr val="accent3">
              <a:hueOff val="0"/>
              <a:satOff val="0"/>
              <a:lumOff val="0"/>
              <a:alphaOff val="0"/>
            </a:schemeClr>
          </a:effectRef>
          <a:fontRef idx="minor">
            <a:schemeClr val="lt1"/>
          </a:fontRef>
        </p:style>
        <p:txBody>
          <a:bodyPr lIns="99117" tIns="99117" rIns="99117" bIns="99117" spcCol="1270" anchor="ctr"/>
          <a:lstStyle/>
          <a:p>
            <a:pPr algn="ctr" defTabSz="800100">
              <a:lnSpc>
                <a:spcPts val="1800"/>
              </a:lnSpc>
              <a:spcAft>
                <a:spcPct val="35000"/>
              </a:spcAft>
              <a:defRPr/>
            </a:pPr>
            <a:r>
              <a:rPr lang="en-US" sz="1600" b="1" dirty="0">
                <a:solidFill>
                  <a:prstClr val="white"/>
                </a:solidFill>
                <a:latin typeface="Arial" pitchFamily="34" charset="0"/>
                <a:cs typeface="Arial" pitchFamily="34" charset="0"/>
              </a:rPr>
              <a:t>MILSTRIP</a:t>
            </a:r>
          </a:p>
        </p:txBody>
      </p:sp>
      <p:sp>
        <p:nvSpPr>
          <p:cNvPr id="59" name="TextBox 58"/>
          <p:cNvSpPr txBox="1"/>
          <p:nvPr/>
        </p:nvSpPr>
        <p:spPr>
          <a:xfrm>
            <a:off x="7515225" y="1262063"/>
            <a:ext cx="1400175" cy="584200"/>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1600" b="1" dirty="0">
                <a:solidFill>
                  <a:srgbClr val="002F5F"/>
                </a:solidFill>
                <a:latin typeface="Arial" pitchFamily="34" charset="0"/>
                <a:cs typeface="Arial" pitchFamily="34" charset="0"/>
              </a:rPr>
              <a:t>Financial </a:t>
            </a:r>
          </a:p>
          <a:p>
            <a:pPr algn="ctr">
              <a:defRPr/>
            </a:pPr>
            <a:r>
              <a:rPr lang="en-US" sz="1600" b="1" dirty="0">
                <a:solidFill>
                  <a:srgbClr val="002F5F"/>
                </a:solidFill>
                <a:latin typeface="Arial" pitchFamily="34" charset="0"/>
                <a:cs typeface="Arial" pitchFamily="34" charset="0"/>
              </a:rPr>
              <a:t>Statements</a:t>
            </a:r>
          </a:p>
        </p:txBody>
      </p:sp>
      <p:sp>
        <p:nvSpPr>
          <p:cNvPr id="9234" name="TextBox 66"/>
          <p:cNvSpPr txBox="1">
            <a:spLocks noChangeArrowheads="1"/>
          </p:cNvSpPr>
          <p:nvPr/>
        </p:nvSpPr>
        <p:spPr bwMode="auto">
          <a:xfrm>
            <a:off x="5848350" y="1262063"/>
            <a:ext cx="14779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b="1">
                <a:solidFill>
                  <a:srgbClr val="002F5F"/>
                </a:solidFill>
              </a:rPr>
              <a:t>Transactions</a:t>
            </a:r>
          </a:p>
        </p:txBody>
      </p:sp>
      <p:pic>
        <p:nvPicPr>
          <p:cNvPr id="61" name="Picture 6" descr="http://t1.gstatic.com/images?q=tbn:ANd9GcTkjGLNnSgmriCQ4LMXQNNGbqUV2OCC_SvN0u2bMuipWguxwr9oxw"/>
          <p:cNvPicPr>
            <a:picLocks noChangeAspect="1" noChangeArrowheads="1"/>
          </p:cNvPicPr>
          <p:nvPr/>
        </p:nvPicPr>
        <p:blipFill>
          <a:blip r:embed="rId4"/>
          <a:srcRect/>
          <a:stretch>
            <a:fillRect/>
          </a:stretch>
        </p:blipFill>
        <p:spPr bwMode="auto">
          <a:xfrm>
            <a:off x="6062663" y="4040188"/>
            <a:ext cx="1096962" cy="1162050"/>
          </a:xfrm>
          <a:prstGeom prst="rect">
            <a:avLst/>
          </a:prstGeom>
          <a:noFill/>
          <a:effectLst>
            <a:outerShdw blurRad="50800" dist="38100" dir="2700000" algn="tl" rotWithShape="0">
              <a:prstClr val="black">
                <a:alpha val="40000"/>
              </a:prstClr>
            </a:outerShdw>
          </a:effectLst>
        </p:spPr>
      </p:pic>
      <p:pic>
        <p:nvPicPr>
          <p:cNvPr id="62" name="Picture 61" descr="HP Laptop.png"/>
          <p:cNvPicPr>
            <a:picLocks noChangeAspect="1"/>
          </p:cNvPicPr>
          <p:nvPr/>
        </p:nvPicPr>
        <p:blipFill>
          <a:blip r:embed="rId5"/>
          <a:stretch>
            <a:fillRect/>
          </a:stretch>
        </p:blipFill>
        <p:spPr>
          <a:xfrm>
            <a:off x="6067425" y="2270125"/>
            <a:ext cx="1058863" cy="930275"/>
          </a:xfrm>
          <a:prstGeom prst="rect">
            <a:avLst/>
          </a:prstGeom>
          <a:effectLst>
            <a:outerShdw blurRad="50800" dist="38100" algn="l" rotWithShape="0">
              <a:prstClr val="black">
                <a:alpha val="40000"/>
              </a:prstClr>
            </a:outerShdw>
          </a:effectLst>
        </p:spPr>
      </p:pic>
      <p:pic>
        <p:nvPicPr>
          <p:cNvPr id="63" name="Picture 62" descr="Desk Machine.png"/>
          <p:cNvPicPr>
            <a:picLocks noChangeAspect="1"/>
          </p:cNvPicPr>
          <p:nvPr/>
        </p:nvPicPr>
        <p:blipFill>
          <a:blip r:embed="rId6"/>
          <a:stretch>
            <a:fillRect/>
          </a:stretch>
        </p:blipFill>
        <p:spPr>
          <a:xfrm>
            <a:off x="6284913" y="1812925"/>
            <a:ext cx="746125" cy="792163"/>
          </a:xfrm>
          <a:prstGeom prst="rect">
            <a:avLst/>
          </a:prstGeom>
          <a:effectLst>
            <a:outerShdw blurRad="50800" dist="38100" algn="l" rotWithShape="0">
              <a:prstClr val="black">
                <a:alpha val="40000"/>
              </a:prstClr>
            </a:outerShdw>
          </a:effectLst>
        </p:spPr>
      </p:pic>
      <p:sp>
        <p:nvSpPr>
          <p:cNvPr id="9238" name="TextBox 70"/>
          <p:cNvSpPr txBox="1">
            <a:spLocks noChangeArrowheads="1"/>
          </p:cNvSpPr>
          <p:nvPr/>
        </p:nvSpPr>
        <p:spPr bwMode="auto">
          <a:xfrm>
            <a:off x="676275" y="1714500"/>
            <a:ext cx="1566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solidFill>
                  <a:srgbClr val="000000"/>
                </a:solidFill>
              </a:rPr>
              <a:t>Shipyard operations</a:t>
            </a:r>
          </a:p>
        </p:txBody>
      </p:sp>
      <p:pic>
        <p:nvPicPr>
          <p:cNvPr id="9239" name="Picture 72" descr="111031-N-PE825-014.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20725" y="1582738"/>
            <a:ext cx="1522413"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0" name="Picture 75" descr="080415-N-1276B-002.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17550" y="3170238"/>
            <a:ext cx="151765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TextBox 70"/>
          <p:cNvSpPr txBox="1"/>
          <p:nvPr/>
        </p:nvSpPr>
        <p:spPr>
          <a:xfrm>
            <a:off x="696913" y="1262063"/>
            <a:ext cx="1603375" cy="30797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1400" b="1" dirty="0">
                <a:solidFill>
                  <a:srgbClr val="002F5F"/>
                </a:solidFill>
                <a:latin typeface="Arial" pitchFamily="34" charset="0"/>
                <a:cs typeface="Arial" pitchFamily="34" charset="0"/>
              </a:rPr>
              <a:t>Events</a:t>
            </a:r>
          </a:p>
        </p:txBody>
      </p:sp>
      <p:pic>
        <p:nvPicPr>
          <p:cNvPr id="72" name="Picture 71" descr="NavyFinancialReport Cover.jpg"/>
          <p:cNvPicPr>
            <a:picLocks noChangeAspect="1"/>
          </p:cNvPicPr>
          <p:nvPr/>
        </p:nvPicPr>
        <p:blipFill>
          <a:blip r:embed="rId9"/>
          <a:stretch>
            <a:fillRect/>
          </a:stretch>
        </p:blipFill>
        <p:spPr>
          <a:xfrm>
            <a:off x="7631113" y="2867025"/>
            <a:ext cx="1042987" cy="1317625"/>
          </a:xfrm>
          <a:prstGeom prst="rect">
            <a:avLst/>
          </a:prstGeom>
          <a:effectLst>
            <a:outerShdw blurRad="50800" dist="38100" algn="l" rotWithShape="0">
              <a:prstClr val="black">
                <a:alpha val="40000"/>
              </a:prstClr>
            </a:outerShdw>
          </a:effectLst>
        </p:spPr>
      </p:pic>
      <p:sp>
        <p:nvSpPr>
          <p:cNvPr id="73" name="Freeform 72"/>
          <p:cNvSpPr/>
          <p:nvPr/>
        </p:nvSpPr>
        <p:spPr bwMode="auto">
          <a:xfrm>
            <a:off x="2230293" y="3175253"/>
            <a:ext cx="704054" cy="977194"/>
          </a:xfrm>
          <a:custGeom>
            <a:avLst/>
            <a:gdLst>
              <a:gd name="connsiteX0" fmla="*/ 0 w 1045029"/>
              <a:gd name="connsiteY0" fmla="*/ 0 h 1045029"/>
              <a:gd name="connsiteX1" fmla="*/ 692332 w 1045029"/>
              <a:gd name="connsiteY1" fmla="*/ 313509 h 1045029"/>
              <a:gd name="connsiteX2" fmla="*/ 692332 w 1045029"/>
              <a:gd name="connsiteY2" fmla="*/ 91440 h 1045029"/>
              <a:gd name="connsiteX3" fmla="*/ 1045029 w 1045029"/>
              <a:gd name="connsiteY3" fmla="*/ 574766 h 1045029"/>
              <a:gd name="connsiteX4" fmla="*/ 705395 w 1045029"/>
              <a:gd name="connsiteY4" fmla="*/ 940526 h 1045029"/>
              <a:gd name="connsiteX5" fmla="*/ 718458 w 1045029"/>
              <a:gd name="connsiteY5" fmla="*/ 679269 h 1045029"/>
              <a:gd name="connsiteX6" fmla="*/ 169818 w 1045029"/>
              <a:gd name="connsiteY6" fmla="*/ 1045029 h 1045029"/>
              <a:gd name="connsiteX7" fmla="*/ 0 w 1045029"/>
              <a:gd name="connsiteY7" fmla="*/ 0 h 1045029"/>
              <a:gd name="connsiteX0" fmla="*/ 0 w 1045029"/>
              <a:gd name="connsiteY0" fmla="*/ 0 h 1087758"/>
              <a:gd name="connsiteX1" fmla="*/ 692332 w 1045029"/>
              <a:gd name="connsiteY1" fmla="*/ 313509 h 1087758"/>
              <a:gd name="connsiteX2" fmla="*/ 692332 w 1045029"/>
              <a:gd name="connsiteY2" fmla="*/ 91440 h 1087758"/>
              <a:gd name="connsiteX3" fmla="*/ 1045029 w 1045029"/>
              <a:gd name="connsiteY3" fmla="*/ 574766 h 1087758"/>
              <a:gd name="connsiteX4" fmla="*/ 705395 w 1045029"/>
              <a:gd name="connsiteY4" fmla="*/ 940526 h 1087758"/>
              <a:gd name="connsiteX5" fmla="*/ 718458 w 1045029"/>
              <a:gd name="connsiteY5" fmla="*/ 679269 h 1087758"/>
              <a:gd name="connsiteX6" fmla="*/ 118544 w 1045029"/>
              <a:gd name="connsiteY6" fmla="*/ 1087758 h 1087758"/>
              <a:gd name="connsiteX7" fmla="*/ 0 w 1045029"/>
              <a:gd name="connsiteY7" fmla="*/ 0 h 1087758"/>
              <a:gd name="connsiteX0" fmla="*/ 9643 w 926485"/>
              <a:gd name="connsiteY0" fmla="*/ 0 h 1070666"/>
              <a:gd name="connsiteX1" fmla="*/ 573788 w 926485"/>
              <a:gd name="connsiteY1" fmla="*/ 296417 h 1070666"/>
              <a:gd name="connsiteX2" fmla="*/ 573788 w 926485"/>
              <a:gd name="connsiteY2" fmla="*/ 74348 h 1070666"/>
              <a:gd name="connsiteX3" fmla="*/ 926485 w 926485"/>
              <a:gd name="connsiteY3" fmla="*/ 557674 h 1070666"/>
              <a:gd name="connsiteX4" fmla="*/ 586851 w 926485"/>
              <a:gd name="connsiteY4" fmla="*/ 923434 h 1070666"/>
              <a:gd name="connsiteX5" fmla="*/ 599914 w 926485"/>
              <a:gd name="connsiteY5" fmla="*/ 662177 h 1070666"/>
              <a:gd name="connsiteX6" fmla="*/ 0 w 926485"/>
              <a:gd name="connsiteY6" fmla="*/ 1070666 h 1070666"/>
              <a:gd name="connsiteX7" fmla="*/ 9643 w 926485"/>
              <a:gd name="connsiteY7" fmla="*/ 0 h 1070666"/>
              <a:gd name="connsiteX0" fmla="*/ 3214 w 920056"/>
              <a:gd name="connsiteY0" fmla="*/ 0 h 1062120"/>
              <a:gd name="connsiteX1" fmla="*/ 567359 w 920056"/>
              <a:gd name="connsiteY1" fmla="*/ 296417 h 1062120"/>
              <a:gd name="connsiteX2" fmla="*/ 567359 w 920056"/>
              <a:gd name="connsiteY2" fmla="*/ 74348 h 1062120"/>
              <a:gd name="connsiteX3" fmla="*/ 920056 w 920056"/>
              <a:gd name="connsiteY3" fmla="*/ 557674 h 1062120"/>
              <a:gd name="connsiteX4" fmla="*/ 580422 w 920056"/>
              <a:gd name="connsiteY4" fmla="*/ 923434 h 1062120"/>
              <a:gd name="connsiteX5" fmla="*/ 593485 w 920056"/>
              <a:gd name="connsiteY5" fmla="*/ 662177 h 1062120"/>
              <a:gd name="connsiteX6" fmla="*/ 10663 w 920056"/>
              <a:gd name="connsiteY6" fmla="*/ 1062120 h 1062120"/>
              <a:gd name="connsiteX7" fmla="*/ 3214 w 920056"/>
              <a:gd name="connsiteY7" fmla="*/ 0 h 1062120"/>
              <a:gd name="connsiteX0" fmla="*/ 3214 w 920056"/>
              <a:gd name="connsiteY0" fmla="*/ 0 h 1062120"/>
              <a:gd name="connsiteX1" fmla="*/ 567359 w 920056"/>
              <a:gd name="connsiteY1" fmla="*/ 296417 h 1062120"/>
              <a:gd name="connsiteX2" fmla="*/ 567359 w 920056"/>
              <a:gd name="connsiteY2" fmla="*/ 74348 h 1062120"/>
              <a:gd name="connsiteX3" fmla="*/ 920056 w 920056"/>
              <a:gd name="connsiteY3" fmla="*/ 557674 h 1062120"/>
              <a:gd name="connsiteX4" fmla="*/ 580422 w 920056"/>
              <a:gd name="connsiteY4" fmla="*/ 923434 h 1062120"/>
              <a:gd name="connsiteX5" fmla="*/ 567847 w 920056"/>
              <a:gd name="connsiteY5" fmla="*/ 619448 h 1062120"/>
              <a:gd name="connsiteX6" fmla="*/ 10663 w 920056"/>
              <a:gd name="connsiteY6" fmla="*/ 1062120 h 1062120"/>
              <a:gd name="connsiteX7" fmla="*/ 3214 w 920056"/>
              <a:gd name="connsiteY7" fmla="*/ 0 h 1062120"/>
              <a:gd name="connsiteX0" fmla="*/ 3214 w 860236"/>
              <a:gd name="connsiteY0" fmla="*/ 0 h 1062120"/>
              <a:gd name="connsiteX1" fmla="*/ 567359 w 860236"/>
              <a:gd name="connsiteY1" fmla="*/ 296417 h 1062120"/>
              <a:gd name="connsiteX2" fmla="*/ 567359 w 860236"/>
              <a:gd name="connsiteY2" fmla="*/ 74348 h 1062120"/>
              <a:gd name="connsiteX3" fmla="*/ 860236 w 860236"/>
              <a:gd name="connsiteY3" fmla="*/ 455124 h 1062120"/>
              <a:gd name="connsiteX4" fmla="*/ 580422 w 860236"/>
              <a:gd name="connsiteY4" fmla="*/ 923434 h 1062120"/>
              <a:gd name="connsiteX5" fmla="*/ 567847 w 860236"/>
              <a:gd name="connsiteY5" fmla="*/ 619448 h 1062120"/>
              <a:gd name="connsiteX6" fmla="*/ 10663 w 860236"/>
              <a:gd name="connsiteY6" fmla="*/ 1062120 h 1062120"/>
              <a:gd name="connsiteX7" fmla="*/ 3214 w 860236"/>
              <a:gd name="connsiteY7" fmla="*/ 0 h 1062120"/>
              <a:gd name="connsiteX0" fmla="*/ 3214 w 860236"/>
              <a:gd name="connsiteY0" fmla="*/ 0 h 1062120"/>
              <a:gd name="connsiteX1" fmla="*/ 575905 w 860236"/>
              <a:gd name="connsiteY1" fmla="*/ 390421 h 1062120"/>
              <a:gd name="connsiteX2" fmla="*/ 567359 w 860236"/>
              <a:gd name="connsiteY2" fmla="*/ 74348 h 1062120"/>
              <a:gd name="connsiteX3" fmla="*/ 860236 w 860236"/>
              <a:gd name="connsiteY3" fmla="*/ 455124 h 1062120"/>
              <a:gd name="connsiteX4" fmla="*/ 580422 w 860236"/>
              <a:gd name="connsiteY4" fmla="*/ 923434 h 1062120"/>
              <a:gd name="connsiteX5" fmla="*/ 567847 w 860236"/>
              <a:gd name="connsiteY5" fmla="*/ 619448 h 1062120"/>
              <a:gd name="connsiteX6" fmla="*/ 10663 w 860236"/>
              <a:gd name="connsiteY6" fmla="*/ 1062120 h 1062120"/>
              <a:gd name="connsiteX7" fmla="*/ 3214 w 860236"/>
              <a:gd name="connsiteY7" fmla="*/ 0 h 1062120"/>
              <a:gd name="connsiteX0" fmla="*/ 3214 w 860236"/>
              <a:gd name="connsiteY0" fmla="*/ 0 h 1062120"/>
              <a:gd name="connsiteX1" fmla="*/ 575905 w 860236"/>
              <a:gd name="connsiteY1" fmla="*/ 390421 h 1062120"/>
              <a:gd name="connsiteX2" fmla="*/ 550268 w 860236"/>
              <a:gd name="connsiteY2" fmla="*/ 193989 h 1062120"/>
              <a:gd name="connsiteX3" fmla="*/ 860236 w 860236"/>
              <a:gd name="connsiteY3" fmla="*/ 455124 h 1062120"/>
              <a:gd name="connsiteX4" fmla="*/ 580422 w 860236"/>
              <a:gd name="connsiteY4" fmla="*/ 923434 h 1062120"/>
              <a:gd name="connsiteX5" fmla="*/ 567847 w 860236"/>
              <a:gd name="connsiteY5" fmla="*/ 619448 h 1062120"/>
              <a:gd name="connsiteX6" fmla="*/ 10663 w 860236"/>
              <a:gd name="connsiteY6" fmla="*/ 1062120 h 1062120"/>
              <a:gd name="connsiteX7" fmla="*/ 3214 w 860236"/>
              <a:gd name="connsiteY7" fmla="*/ 0 h 1062120"/>
              <a:gd name="connsiteX0" fmla="*/ 3214 w 860236"/>
              <a:gd name="connsiteY0" fmla="*/ 0 h 1062120"/>
              <a:gd name="connsiteX1" fmla="*/ 575905 w 860236"/>
              <a:gd name="connsiteY1" fmla="*/ 390421 h 1062120"/>
              <a:gd name="connsiteX2" fmla="*/ 550268 w 860236"/>
              <a:gd name="connsiteY2" fmla="*/ 193989 h 1062120"/>
              <a:gd name="connsiteX3" fmla="*/ 860236 w 860236"/>
              <a:gd name="connsiteY3" fmla="*/ 455124 h 1062120"/>
              <a:gd name="connsiteX4" fmla="*/ 554785 w 860236"/>
              <a:gd name="connsiteY4" fmla="*/ 872159 h 1062120"/>
              <a:gd name="connsiteX5" fmla="*/ 567847 w 860236"/>
              <a:gd name="connsiteY5" fmla="*/ 619448 h 1062120"/>
              <a:gd name="connsiteX6" fmla="*/ 10663 w 860236"/>
              <a:gd name="connsiteY6" fmla="*/ 1062120 h 1062120"/>
              <a:gd name="connsiteX7" fmla="*/ 3214 w 860236"/>
              <a:gd name="connsiteY7" fmla="*/ 0 h 1062120"/>
              <a:gd name="connsiteX0" fmla="*/ 3214 w 860236"/>
              <a:gd name="connsiteY0" fmla="*/ 0 h 1062120"/>
              <a:gd name="connsiteX1" fmla="*/ 550267 w 860236"/>
              <a:gd name="connsiteY1" fmla="*/ 390421 h 1062120"/>
              <a:gd name="connsiteX2" fmla="*/ 550268 w 860236"/>
              <a:gd name="connsiteY2" fmla="*/ 193989 h 1062120"/>
              <a:gd name="connsiteX3" fmla="*/ 860236 w 860236"/>
              <a:gd name="connsiteY3" fmla="*/ 455124 h 1062120"/>
              <a:gd name="connsiteX4" fmla="*/ 554785 w 860236"/>
              <a:gd name="connsiteY4" fmla="*/ 872159 h 1062120"/>
              <a:gd name="connsiteX5" fmla="*/ 567847 w 860236"/>
              <a:gd name="connsiteY5" fmla="*/ 619448 h 1062120"/>
              <a:gd name="connsiteX6" fmla="*/ 10663 w 860236"/>
              <a:gd name="connsiteY6" fmla="*/ 1062120 h 1062120"/>
              <a:gd name="connsiteX7" fmla="*/ 3214 w 860236"/>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67847 w 800415"/>
              <a:gd name="connsiteY5" fmla="*/ 619448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72159 h 1062120"/>
              <a:gd name="connsiteX5" fmla="*/ 550755 w 800415"/>
              <a:gd name="connsiteY5" fmla="*/ 645086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46521 h 1062120"/>
              <a:gd name="connsiteX5" fmla="*/ 550755 w 800415"/>
              <a:gd name="connsiteY5" fmla="*/ 645086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50268 w 800415"/>
              <a:gd name="connsiteY2" fmla="*/ 193989 h 1062120"/>
              <a:gd name="connsiteX3" fmla="*/ 800415 w 800415"/>
              <a:gd name="connsiteY3" fmla="*/ 523490 h 1062120"/>
              <a:gd name="connsiteX4" fmla="*/ 554785 w 800415"/>
              <a:gd name="connsiteY4" fmla="*/ 846521 h 1062120"/>
              <a:gd name="connsiteX5" fmla="*/ 559300 w 800415"/>
              <a:gd name="connsiteY5" fmla="*/ 619449 h 1062120"/>
              <a:gd name="connsiteX6" fmla="*/ 10663 w 800415"/>
              <a:gd name="connsiteY6" fmla="*/ 1062120 h 1062120"/>
              <a:gd name="connsiteX7" fmla="*/ 3214 w 800415"/>
              <a:gd name="connsiteY7" fmla="*/ 0 h 1062120"/>
              <a:gd name="connsiteX0" fmla="*/ 3214 w 800415"/>
              <a:gd name="connsiteY0" fmla="*/ 0 h 1062120"/>
              <a:gd name="connsiteX1" fmla="*/ 550267 w 800415"/>
              <a:gd name="connsiteY1" fmla="*/ 390421 h 1062120"/>
              <a:gd name="connsiteX2" fmla="*/ 540488 w 800415"/>
              <a:gd name="connsiteY2" fmla="*/ 196371 h 1062120"/>
              <a:gd name="connsiteX3" fmla="*/ 800415 w 800415"/>
              <a:gd name="connsiteY3" fmla="*/ 523490 h 1062120"/>
              <a:gd name="connsiteX4" fmla="*/ 554785 w 800415"/>
              <a:gd name="connsiteY4" fmla="*/ 846521 h 1062120"/>
              <a:gd name="connsiteX5" fmla="*/ 559300 w 800415"/>
              <a:gd name="connsiteY5" fmla="*/ 619449 h 1062120"/>
              <a:gd name="connsiteX6" fmla="*/ 10663 w 800415"/>
              <a:gd name="connsiteY6" fmla="*/ 1062120 h 1062120"/>
              <a:gd name="connsiteX7" fmla="*/ 3214 w 800415"/>
              <a:gd name="connsiteY7" fmla="*/ 0 h 1062120"/>
              <a:gd name="connsiteX0" fmla="*/ 3214 w 800415"/>
              <a:gd name="connsiteY0" fmla="*/ 0 h 1062120"/>
              <a:gd name="connsiteX1" fmla="*/ 535597 w 800415"/>
              <a:gd name="connsiteY1" fmla="*/ 388040 h 1062120"/>
              <a:gd name="connsiteX2" fmla="*/ 540488 w 800415"/>
              <a:gd name="connsiteY2" fmla="*/ 196371 h 1062120"/>
              <a:gd name="connsiteX3" fmla="*/ 800415 w 800415"/>
              <a:gd name="connsiteY3" fmla="*/ 523490 h 1062120"/>
              <a:gd name="connsiteX4" fmla="*/ 554785 w 800415"/>
              <a:gd name="connsiteY4" fmla="*/ 846521 h 1062120"/>
              <a:gd name="connsiteX5" fmla="*/ 559300 w 800415"/>
              <a:gd name="connsiteY5" fmla="*/ 619449 h 1062120"/>
              <a:gd name="connsiteX6" fmla="*/ 10663 w 800415"/>
              <a:gd name="connsiteY6" fmla="*/ 1062120 h 1062120"/>
              <a:gd name="connsiteX7" fmla="*/ 3214 w 800415"/>
              <a:gd name="connsiteY7" fmla="*/ 0 h 1062120"/>
              <a:gd name="connsiteX0" fmla="*/ 3214 w 800415"/>
              <a:gd name="connsiteY0" fmla="*/ 0 h 1062120"/>
              <a:gd name="connsiteX1" fmla="*/ 542931 w 800415"/>
              <a:gd name="connsiteY1" fmla="*/ 392802 h 1062120"/>
              <a:gd name="connsiteX2" fmla="*/ 540488 w 800415"/>
              <a:gd name="connsiteY2" fmla="*/ 196371 h 1062120"/>
              <a:gd name="connsiteX3" fmla="*/ 800415 w 800415"/>
              <a:gd name="connsiteY3" fmla="*/ 523490 h 1062120"/>
              <a:gd name="connsiteX4" fmla="*/ 554785 w 800415"/>
              <a:gd name="connsiteY4" fmla="*/ 846521 h 1062120"/>
              <a:gd name="connsiteX5" fmla="*/ 559300 w 800415"/>
              <a:gd name="connsiteY5" fmla="*/ 619449 h 1062120"/>
              <a:gd name="connsiteX6" fmla="*/ 10663 w 800415"/>
              <a:gd name="connsiteY6" fmla="*/ 1062120 h 1062120"/>
              <a:gd name="connsiteX7" fmla="*/ 3214 w 800415"/>
              <a:gd name="connsiteY7" fmla="*/ 0 h 1062120"/>
              <a:gd name="connsiteX0" fmla="*/ 3214 w 800415"/>
              <a:gd name="connsiteY0" fmla="*/ 0 h 1062120"/>
              <a:gd name="connsiteX1" fmla="*/ 542931 w 800415"/>
              <a:gd name="connsiteY1" fmla="*/ 392802 h 1062120"/>
              <a:gd name="connsiteX2" fmla="*/ 540488 w 800415"/>
              <a:gd name="connsiteY2" fmla="*/ 196371 h 1062120"/>
              <a:gd name="connsiteX3" fmla="*/ 800415 w 800415"/>
              <a:gd name="connsiteY3" fmla="*/ 523490 h 1062120"/>
              <a:gd name="connsiteX4" fmla="*/ 554785 w 800415"/>
              <a:gd name="connsiteY4" fmla="*/ 846521 h 1062120"/>
              <a:gd name="connsiteX5" fmla="*/ 539741 w 800415"/>
              <a:gd name="connsiteY5" fmla="*/ 628974 h 1062120"/>
              <a:gd name="connsiteX6" fmla="*/ 10663 w 800415"/>
              <a:gd name="connsiteY6" fmla="*/ 1062120 h 1062120"/>
              <a:gd name="connsiteX7" fmla="*/ 3214 w 800415"/>
              <a:gd name="connsiteY7" fmla="*/ 0 h 1062120"/>
              <a:gd name="connsiteX0" fmla="*/ 3214 w 800415"/>
              <a:gd name="connsiteY0" fmla="*/ 0 h 1062120"/>
              <a:gd name="connsiteX1" fmla="*/ 542931 w 800415"/>
              <a:gd name="connsiteY1" fmla="*/ 392802 h 1062120"/>
              <a:gd name="connsiteX2" fmla="*/ 540488 w 800415"/>
              <a:gd name="connsiteY2" fmla="*/ 196371 h 1062120"/>
              <a:gd name="connsiteX3" fmla="*/ 800415 w 800415"/>
              <a:gd name="connsiteY3" fmla="*/ 523490 h 1062120"/>
              <a:gd name="connsiteX4" fmla="*/ 537671 w 800415"/>
              <a:gd name="connsiteY4" fmla="*/ 848902 h 1062120"/>
              <a:gd name="connsiteX5" fmla="*/ 539741 w 800415"/>
              <a:gd name="connsiteY5" fmla="*/ 628974 h 1062120"/>
              <a:gd name="connsiteX6" fmla="*/ 10663 w 800415"/>
              <a:gd name="connsiteY6" fmla="*/ 1062120 h 1062120"/>
              <a:gd name="connsiteX7" fmla="*/ 3214 w 800415"/>
              <a:gd name="connsiteY7" fmla="*/ 0 h 1062120"/>
              <a:gd name="connsiteX0" fmla="*/ 3214 w 800415"/>
              <a:gd name="connsiteY0" fmla="*/ 0 h 1062120"/>
              <a:gd name="connsiteX1" fmla="*/ 538042 w 800415"/>
              <a:gd name="connsiteY1" fmla="*/ 397565 h 1062120"/>
              <a:gd name="connsiteX2" fmla="*/ 540488 w 800415"/>
              <a:gd name="connsiteY2" fmla="*/ 196371 h 1062120"/>
              <a:gd name="connsiteX3" fmla="*/ 800415 w 800415"/>
              <a:gd name="connsiteY3" fmla="*/ 523490 h 1062120"/>
              <a:gd name="connsiteX4" fmla="*/ 537671 w 800415"/>
              <a:gd name="connsiteY4" fmla="*/ 848902 h 1062120"/>
              <a:gd name="connsiteX5" fmla="*/ 539741 w 800415"/>
              <a:gd name="connsiteY5" fmla="*/ 628974 h 1062120"/>
              <a:gd name="connsiteX6" fmla="*/ 10663 w 800415"/>
              <a:gd name="connsiteY6" fmla="*/ 1062120 h 1062120"/>
              <a:gd name="connsiteX7" fmla="*/ 3214 w 800415"/>
              <a:gd name="connsiteY7" fmla="*/ 0 h 1062120"/>
              <a:gd name="connsiteX0" fmla="*/ 3214 w 800415"/>
              <a:gd name="connsiteY0" fmla="*/ 0 h 1062120"/>
              <a:gd name="connsiteX1" fmla="*/ 542932 w 800415"/>
              <a:gd name="connsiteY1" fmla="*/ 397565 h 1062120"/>
              <a:gd name="connsiteX2" fmla="*/ 540488 w 800415"/>
              <a:gd name="connsiteY2" fmla="*/ 196371 h 1062120"/>
              <a:gd name="connsiteX3" fmla="*/ 800415 w 800415"/>
              <a:gd name="connsiteY3" fmla="*/ 523490 h 1062120"/>
              <a:gd name="connsiteX4" fmla="*/ 537671 w 800415"/>
              <a:gd name="connsiteY4" fmla="*/ 848902 h 1062120"/>
              <a:gd name="connsiteX5" fmla="*/ 539741 w 800415"/>
              <a:gd name="connsiteY5" fmla="*/ 628974 h 1062120"/>
              <a:gd name="connsiteX6" fmla="*/ 10663 w 800415"/>
              <a:gd name="connsiteY6" fmla="*/ 1062120 h 1062120"/>
              <a:gd name="connsiteX7" fmla="*/ 3214 w 800415"/>
              <a:gd name="connsiteY7" fmla="*/ 0 h 1062120"/>
              <a:gd name="connsiteX0" fmla="*/ 7220 w 789752"/>
              <a:gd name="connsiteY0" fmla="*/ 0 h 1078789"/>
              <a:gd name="connsiteX1" fmla="*/ 532269 w 789752"/>
              <a:gd name="connsiteY1" fmla="*/ 414234 h 1078789"/>
              <a:gd name="connsiteX2" fmla="*/ 529825 w 789752"/>
              <a:gd name="connsiteY2" fmla="*/ 213040 h 1078789"/>
              <a:gd name="connsiteX3" fmla="*/ 789752 w 789752"/>
              <a:gd name="connsiteY3" fmla="*/ 540159 h 1078789"/>
              <a:gd name="connsiteX4" fmla="*/ 527008 w 789752"/>
              <a:gd name="connsiteY4" fmla="*/ 865571 h 1078789"/>
              <a:gd name="connsiteX5" fmla="*/ 529078 w 789752"/>
              <a:gd name="connsiteY5" fmla="*/ 645643 h 1078789"/>
              <a:gd name="connsiteX6" fmla="*/ 0 w 789752"/>
              <a:gd name="connsiteY6" fmla="*/ 1078789 h 1078789"/>
              <a:gd name="connsiteX7" fmla="*/ 7220 w 789752"/>
              <a:gd name="connsiteY7" fmla="*/ 0 h 1078789"/>
              <a:gd name="connsiteX0" fmla="*/ 7220 w 789752"/>
              <a:gd name="connsiteY0" fmla="*/ 0 h 1078789"/>
              <a:gd name="connsiteX1" fmla="*/ 532269 w 789752"/>
              <a:gd name="connsiteY1" fmla="*/ 414234 h 1078789"/>
              <a:gd name="connsiteX2" fmla="*/ 529825 w 789752"/>
              <a:gd name="connsiteY2" fmla="*/ 213040 h 1078789"/>
              <a:gd name="connsiteX3" fmla="*/ 789752 w 789752"/>
              <a:gd name="connsiteY3" fmla="*/ 540159 h 1078789"/>
              <a:gd name="connsiteX4" fmla="*/ 527008 w 789752"/>
              <a:gd name="connsiteY4" fmla="*/ 865571 h 1078789"/>
              <a:gd name="connsiteX5" fmla="*/ 529078 w 789752"/>
              <a:gd name="connsiteY5" fmla="*/ 645643 h 1078789"/>
              <a:gd name="connsiteX6" fmla="*/ 0 w 789752"/>
              <a:gd name="connsiteY6" fmla="*/ 1078789 h 1078789"/>
              <a:gd name="connsiteX7" fmla="*/ 7220 w 789752"/>
              <a:gd name="connsiteY7" fmla="*/ 0 h 1078789"/>
              <a:gd name="connsiteX0" fmla="*/ 3214 w 785746"/>
              <a:gd name="connsiteY0" fmla="*/ 0 h 1090695"/>
              <a:gd name="connsiteX1" fmla="*/ 528263 w 785746"/>
              <a:gd name="connsiteY1" fmla="*/ 414234 h 1090695"/>
              <a:gd name="connsiteX2" fmla="*/ 525819 w 785746"/>
              <a:gd name="connsiteY2" fmla="*/ 213040 h 1090695"/>
              <a:gd name="connsiteX3" fmla="*/ 785746 w 785746"/>
              <a:gd name="connsiteY3" fmla="*/ 540159 h 1090695"/>
              <a:gd name="connsiteX4" fmla="*/ 523002 w 785746"/>
              <a:gd name="connsiteY4" fmla="*/ 865571 h 1090695"/>
              <a:gd name="connsiteX5" fmla="*/ 525072 w 785746"/>
              <a:gd name="connsiteY5" fmla="*/ 645643 h 1090695"/>
              <a:gd name="connsiteX6" fmla="*/ 884 w 785746"/>
              <a:gd name="connsiteY6" fmla="*/ 1090695 h 1090695"/>
              <a:gd name="connsiteX7" fmla="*/ 3214 w 785746"/>
              <a:gd name="connsiteY7" fmla="*/ 0 h 1090695"/>
              <a:gd name="connsiteX0" fmla="*/ 3214 w 785746"/>
              <a:gd name="connsiteY0" fmla="*/ 0 h 1090695"/>
              <a:gd name="connsiteX1" fmla="*/ 528263 w 785746"/>
              <a:gd name="connsiteY1" fmla="*/ 414234 h 1090695"/>
              <a:gd name="connsiteX2" fmla="*/ 525819 w 785746"/>
              <a:gd name="connsiteY2" fmla="*/ 213040 h 1090695"/>
              <a:gd name="connsiteX3" fmla="*/ 785746 w 785746"/>
              <a:gd name="connsiteY3" fmla="*/ 540159 h 1090695"/>
              <a:gd name="connsiteX4" fmla="*/ 523002 w 785746"/>
              <a:gd name="connsiteY4" fmla="*/ 865571 h 1090695"/>
              <a:gd name="connsiteX5" fmla="*/ 525072 w 785746"/>
              <a:gd name="connsiteY5" fmla="*/ 645643 h 1090695"/>
              <a:gd name="connsiteX6" fmla="*/ 884 w 785746"/>
              <a:gd name="connsiteY6" fmla="*/ 1090695 h 1090695"/>
              <a:gd name="connsiteX7" fmla="*/ 3214 w 785746"/>
              <a:gd name="connsiteY7" fmla="*/ 0 h 1090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746" h="1090695">
                <a:moveTo>
                  <a:pt x="3214" y="0"/>
                </a:moveTo>
                <a:cubicBezTo>
                  <a:pt x="91537" y="142046"/>
                  <a:pt x="200633" y="309731"/>
                  <a:pt x="528263" y="414234"/>
                </a:cubicBezTo>
                <a:cubicBezTo>
                  <a:pt x="528263" y="348757"/>
                  <a:pt x="525819" y="278517"/>
                  <a:pt x="525819" y="213040"/>
                </a:cubicBezTo>
                <a:lnTo>
                  <a:pt x="785746" y="540159"/>
                </a:lnTo>
                <a:lnTo>
                  <a:pt x="523002" y="865571"/>
                </a:lnTo>
                <a:cubicBezTo>
                  <a:pt x="521659" y="789880"/>
                  <a:pt x="526415" y="721334"/>
                  <a:pt x="525072" y="645643"/>
                </a:cubicBezTo>
                <a:cubicBezTo>
                  <a:pt x="270977" y="690651"/>
                  <a:pt x="120667" y="896626"/>
                  <a:pt x="884" y="1090695"/>
                </a:cubicBezTo>
                <a:cubicBezTo>
                  <a:pt x="4098" y="733806"/>
                  <a:pt x="0" y="356889"/>
                  <a:pt x="3214" y="0"/>
                </a:cubicBezTo>
                <a:close/>
              </a:path>
            </a:pathLst>
          </a:custGeom>
          <a:gradFill flip="none" rotWithShape="1">
            <a:gsLst>
              <a:gs pos="48000">
                <a:srgbClr val="FFC000"/>
              </a:gs>
              <a:gs pos="100000">
                <a:srgbClr val="FF0000">
                  <a:alpha val="0"/>
                </a:srgbClr>
              </a:gs>
            </a:gsLst>
            <a:lin ang="10800000" scaled="1"/>
            <a:tileRect/>
          </a:gradFill>
          <a:ln w="9525" cap="flat" cmpd="sng" algn="ctr">
            <a:noFill/>
            <a:prstDash val="solid"/>
            <a:round/>
            <a:headEnd type="none" w="med" len="med"/>
            <a:tailEnd type="none" w="med" len="med"/>
          </a:ln>
          <a:effectLst/>
        </p:spPr>
        <p:txBody>
          <a:bodyPr/>
          <a:lstStyle/>
          <a:p>
            <a:pPr>
              <a:defRPr/>
            </a:pPr>
            <a:endParaRPr lang="en-US">
              <a:solidFill>
                <a:srgbClr val="000000"/>
              </a:solidFill>
            </a:endParaRPr>
          </a:p>
        </p:txBody>
      </p:sp>
      <p:sp>
        <p:nvSpPr>
          <p:cNvPr id="74" name="Freeform 73"/>
          <p:cNvSpPr/>
          <p:nvPr/>
        </p:nvSpPr>
        <p:spPr bwMode="auto">
          <a:xfrm flipV="1">
            <a:off x="737462" y="4177908"/>
            <a:ext cx="2200095" cy="1644615"/>
          </a:xfrm>
          <a:custGeom>
            <a:avLst/>
            <a:gdLst>
              <a:gd name="connsiteX0" fmla="*/ 0 w 2442754"/>
              <a:gd name="connsiteY0" fmla="*/ 1097280 h 2194560"/>
              <a:gd name="connsiteX1" fmla="*/ 2024743 w 2442754"/>
              <a:gd name="connsiteY1" fmla="*/ 1985554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194560"/>
              <a:gd name="connsiteX1" fmla="*/ 2024743 w 2442754"/>
              <a:gd name="connsiteY1" fmla="*/ 1985554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194560"/>
              <a:gd name="connsiteX1" fmla="*/ 2024743 w 2442754"/>
              <a:gd name="connsiteY1" fmla="*/ 1985554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194560"/>
              <a:gd name="connsiteX1" fmla="*/ 2024743 w 2442754"/>
              <a:gd name="connsiteY1" fmla="*/ 1985554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194560"/>
              <a:gd name="connsiteX1" fmla="*/ 2058926 w 2442754"/>
              <a:gd name="connsiteY1" fmla="*/ 1823183 h 2194560"/>
              <a:gd name="connsiteX2" fmla="*/ 2024743 w 2442754"/>
              <a:gd name="connsiteY2" fmla="*/ 2194560 h 2194560"/>
              <a:gd name="connsiteX3" fmla="*/ 2442754 w 2442754"/>
              <a:gd name="connsiteY3" fmla="*/ 1841862 h 2194560"/>
              <a:gd name="connsiteX4" fmla="*/ 2090057 w 2442754"/>
              <a:gd name="connsiteY4" fmla="*/ 1358537 h 2194560"/>
              <a:gd name="connsiteX5" fmla="*/ 2063932 w 2442754"/>
              <a:gd name="connsiteY5" fmla="*/ 1645920 h 2194560"/>
              <a:gd name="connsiteX6" fmla="*/ 1580606 w 2442754"/>
              <a:gd name="connsiteY6" fmla="*/ 0 h 2194560"/>
              <a:gd name="connsiteX7" fmla="*/ 0 w 2442754"/>
              <a:gd name="connsiteY7" fmla="*/ 1097280 h 2194560"/>
              <a:gd name="connsiteX0" fmla="*/ 0 w 2442754"/>
              <a:gd name="connsiteY0" fmla="*/ 1097280 h 2040736"/>
              <a:gd name="connsiteX1" fmla="*/ 2058926 w 2442754"/>
              <a:gd name="connsiteY1" fmla="*/ 1823183 h 2040736"/>
              <a:gd name="connsiteX2" fmla="*/ 2067472 w 2442754"/>
              <a:gd name="connsiteY2" fmla="*/ 2040736 h 2040736"/>
              <a:gd name="connsiteX3" fmla="*/ 2442754 w 2442754"/>
              <a:gd name="connsiteY3" fmla="*/ 1841862 h 2040736"/>
              <a:gd name="connsiteX4" fmla="*/ 2090057 w 2442754"/>
              <a:gd name="connsiteY4" fmla="*/ 1358537 h 2040736"/>
              <a:gd name="connsiteX5" fmla="*/ 2063932 w 2442754"/>
              <a:gd name="connsiteY5" fmla="*/ 1645920 h 2040736"/>
              <a:gd name="connsiteX6" fmla="*/ 1580606 w 2442754"/>
              <a:gd name="connsiteY6" fmla="*/ 0 h 2040736"/>
              <a:gd name="connsiteX7" fmla="*/ 0 w 2442754"/>
              <a:gd name="connsiteY7" fmla="*/ 1097280 h 2040736"/>
              <a:gd name="connsiteX0" fmla="*/ 0 w 2400025"/>
              <a:gd name="connsiteY0" fmla="*/ 1097280 h 2040736"/>
              <a:gd name="connsiteX1" fmla="*/ 2058926 w 2400025"/>
              <a:gd name="connsiteY1" fmla="*/ 1823183 h 2040736"/>
              <a:gd name="connsiteX2" fmla="*/ 2067472 w 2400025"/>
              <a:gd name="connsiteY2" fmla="*/ 2040736 h 2040736"/>
              <a:gd name="connsiteX3" fmla="*/ 2400025 w 2400025"/>
              <a:gd name="connsiteY3" fmla="*/ 1679492 h 2040736"/>
              <a:gd name="connsiteX4" fmla="*/ 2090057 w 2400025"/>
              <a:gd name="connsiteY4" fmla="*/ 1358537 h 2040736"/>
              <a:gd name="connsiteX5" fmla="*/ 2063932 w 2400025"/>
              <a:gd name="connsiteY5" fmla="*/ 1645920 h 2040736"/>
              <a:gd name="connsiteX6" fmla="*/ 1580606 w 2400025"/>
              <a:gd name="connsiteY6" fmla="*/ 0 h 2040736"/>
              <a:gd name="connsiteX7" fmla="*/ 0 w 2400025"/>
              <a:gd name="connsiteY7" fmla="*/ 1097280 h 2040736"/>
              <a:gd name="connsiteX0" fmla="*/ 0 w 2400025"/>
              <a:gd name="connsiteY0" fmla="*/ 1097280 h 2040736"/>
              <a:gd name="connsiteX1" fmla="*/ 2058926 w 2400025"/>
              <a:gd name="connsiteY1" fmla="*/ 1823183 h 2040736"/>
              <a:gd name="connsiteX2" fmla="*/ 2067472 w 2400025"/>
              <a:gd name="connsiteY2" fmla="*/ 2040736 h 2040736"/>
              <a:gd name="connsiteX3" fmla="*/ 2400025 w 2400025"/>
              <a:gd name="connsiteY3" fmla="*/ 1679492 h 2040736"/>
              <a:gd name="connsiteX4" fmla="*/ 2064419 w 2400025"/>
              <a:gd name="connsiteY4" fmla="*/ 1341446 h 2040736"/>
              <a:gd name="connsiteX5" fmla="*/ 2063932 w 2400025"/>
              <a:gd name="connsiteY5" fmla="*/ 1645920 h 2040736"/>
              <a:gd name="connsiteX6" fmla="*/ 1580606 w 2400025"/>
              <a:gd name="connsiteY6" fmla="*/ 0 h 2040736"/>
              <a:gd name="connsiteX7" fmla="*/ 0 w 2400025"/>
              <a:gd name="connsiteY7" fmla="*/ 1097280 h 2040736"/>
              <a:gd name="connsiteX0" fmla="*/ 0 w 2400025"/>
              <a:gd name="connsiteY0" fmla="*/ 1097280 h 2040736"/>
              <a:gd name="connsiteX1" fmla="*/ 2058926 w 2400025"/>
              <a:gd name="connsiteY1" fmla="*/ 1823183 h 2040736"/>
              <a:gd name="connsiteX2" fmla="*/ 2067472 w 2400025"/>
              <a:gd name="connsiteY2" fmla="*/ 2040736 h 2040736"/>
              <a:gd name="connsiteX3" fmla="*/ 2400025 w 2400025"/>
              <a:gd name="connsiteY3" fmla="*/ 1679492 h 2040736"/>
              <a:gd name="connsiteX4" fmla="*/ 2064419 w 2400025"/>
              <a:gd name="connsiteY4" fmla="*/ 1341446 h 2040736"/>
              <a:gd name="connsiteX5" fmla="*/ 2063932 w 2400025"/>
              <a:gd name="connsiteY5" fmla="*/ 1543371 h 2040736"/>
              <a:gd name="connsiteX6" fmla="*/ 1580606 w 2400025"/>
              <a:gd name="connsiteY6" fmla="*/ 0 h 2040736"/>
              <a:gd name="connsiteX7" fmla="*/ 0 w 2400025"/>
              <a:gd name="connsiteY7" fmla="*/ 1097280 h 2040736"/>
              <a:gd name="connsiteX0" fmla="*/ 0 w 2400025"/>
              <a:gd name="connsiteY0" fmla="*/ 1097280 h 2040736"/>
              <a:gd name="connsiteX1" fmla="*/ 2058926 w 2400025"/>
              <a:gd name="connsiteY1" fmla="*/ 1823183 h 2040736"/>
              <a:gd name="connsiteX2" fmla="*/ 2067472 w 2400025"/>
              <a:gd name="connsiteY2" fmla="*/ 2040736 h 2040736"/>
              <a:gd name="connsiteX3" fmla="*/ 2400025 w 2400025"/>
              <a:gd name="connsiteY3" fmla="*/ 1679492 h 2040736"/>
              <a:gd name="connsiteX4" fmla="*/ 2064419 w 2400025"/>
              <a:gd name="connsiteY4" fmla="*/ 1341446 h 2040736"/>
              <a:gd name="connsiteX5" fmla="*/ 2063932 w 2400025"/>
              <a:gd name="connsiteY5" fmla="*/ 1543371 h 2040736"/>
              <a:gd name="connsiteX6" fmla="*/ 1580606 w 2400025"/>
              <a:gd name="connsiteY6" fmla="*/ 0 h 2040736"/>
              <a:gd name="connsiteX7" fmla="*/ 0 w 2400025"/>
              <a:gd name="connsiteY7" fmla="*/ 1097280 h 2040736"/>
              <a:gd name="connsiteX0" fmla="*/ 0 w 2442754"/>
              <a:gd name="connsiteY0" fmla="*/ 1097280 h 2040736"/>
              <a:gd name="connsiteX1" fmla="*/ 2101655 w 2442754"/>
              <a:gd name="connsiteY1" fmla="*/ 1823183 h 2040736"/>
              <a:gd name="connsiteX2" fmla="*/ 2110201 w 2442754"/>
              <a:gd name="connsiteY2" fmla="*/ 2040736 h 2040736"/>
              <a:gd name="connsiteX3" fmla="*/ 2442754 w 2442754"/>
              <a:gd name="connsiteY3" fmla="*/ 1679492 h 2040736"/>
              <a:gd name="connsiteX4" fmla="*/ 2107148 w 2442754"/>
              <a:gd name="connsiteY4" fmla="*/ 1341446 h 2040736"/>
              <a:gd name="connsiteX5" fmla="*/ 2106661 w 2442754"/>
              <a:gd name="connsiteY5" fmla="*/ 1543371 h 2040736"/>
              <a:gd name="connsiteX6" fmla="*/ 1623335 w 2442754"/>
              <a:gd name="connsiteY6" fmla="*/ 0 h 2040736"/>
              <a:gd name="connsiteX7" fmla="*/ 0 w 2442754"/>
              <a:gd name="connsiteY7" fmla="*/ 1097280 h 2040736"/>
              <a:gd name="connsiteX0" fmla="*/ 0 w 2442754"/>
              <a:gd name="connsiteY0" fmla="*/ 1097280 h 2040736"/>
              <a:gd name="connsiteX1" fmla="*/ 2101655 w 2442754"/>
              <a:gd name="connsiteY1" fmla="*/ 1823183 h 2040736"/>
              <a:gd name="connsiteX2" fmla="*/ 2110201 w 2442754"/>
              <a:gd name="connsiteY2" fmla="*/ 2040736 h 2040736"/>
              <a:gd name="connsiteX3" fmla="*/ 2442754 w 2442754"/>
              <a:gd name="connsiteY3" fmla="*/ 1679492 h 2040736"/>
              <a:gd name="connsiteX4" fmla="*/ 2107148 w 2442754"/>
              <a:gd name="connsiteY4" fmla="*/ 1341446 h 2040736"/>
              <a:gd name="connsiteX5" fmla="*/ 2106661 w 2442754"/>
              <a:gd name="connsiteY5" fmla="*/ 1543371 h 2040736"/>
              <a:gd name="connsiteX6" fmla="*/ 1623335 w 2442754"/>
              <a:gd name="connsiteY6" fmla="*/ 0 h 2040736"/>
              <a:gd name="connsiteX7" fmla="*/ 0 w 2442754"/>
              <a:gd name="connsiteY7" fmla="*/ 1097280 h 2040736"/>
              <a:gd name="connsiteX0" fmla="*/ 0 w 2434208"/>
              <a:gd name="connsiteY0" fmla="*/ 1097280 h 2040736"/>
              <a:gd name="connsiteX1" fmla="*/ 2101655 w 2434208"/>
              <a:gd name="connsiteY1" fmla="*/ 1823183 h 2040736"/>
              <a:gd name="connsiteX2" fmla="*/ 2110201 w 2434208"/>
              <a:gd name="connsiteY2" fmla="*/ 2040736 h 2040736"/>
              <a:gd name="connsiteX3" fmla="*/ 2434208 w 2434208"/>
              <a:gd name="connsiteY3" fmla="*/ 1559851 h 2040736"/>
              <a:gd name="connsiteX4" fmla="*/ 2107148 w 2434208"/>
              <a:gd name="connsiteY4" fmla="*/ 1341446 h 2040736"/>
              <a:gd name="connsiteX5" fmla="*/ 2106661 w 2434208"/>
              <a:gd name="connsiteY5" fmla="*/ 1543371 h 2040736"/>
              <a:gd name="connsiteX6" fmla="*/ 1623335 w 2434208"/>
              <a:gd name="connsiteY6" fmla="*/ 0 h 2040736"/>
              <a:gd name="connsiteX7" fmla="*/ 0 w 2434208"/>
              <a:gd name="connsiteY7" fmla="*/ 1097280 h 2040736"/>
              <a:gd name="connsiteX0" fmla="*/ 0 w 2434208"/>
              <a:gd name="connsiteY0" fmla="*/ 1097280 h 2040736"/>
              <a:gd name="connsiteX1" fmla="*/ 2101655 w 2434208"/>
              <a:gd name="connsiteY1" fmla="*/ 1823183 h 2040736"/>
              <a:gd name="connsiteX2" fmla="*/ 2110201 w 2434208"/>
              <a:gd name="connsiteY2" fmla="*/ 2040736 h 2040736"/>
              <a:gd name="connsiteX3" fmla="*/ 2434208 w 2434208"/>
              <a:gd name="connsiteY3" fmla="*/ 1559851 h 2040736"/>
              <a:gd name="connsiteX4" fmla="*/ 2124239 w 2434208"/>
              <a:gd name="connsiteY4" fmla="*/ 1213259 h 2040736"/>
              <a:gd name="connsiteX5" fmla="*/ 2106661 w 2434208"/>
              <a:gd name="connsiteY5" fmla="*/ 1543371 h 2040736"/>
              <a:gd name="connsiteX6" fmla="*/ 1623335 w 2434208"/>
              <a:gd name="connsiteY6" fmla="*/ 0 h 2040736"/>
              <a:gd name="connsiteX7" fmla="*/ 0 w 2434208"/>
              <a:gd name="connsiteY7" fmla="*/ 1097280 h 2040736"/>
              <a:gd name="connsiteX0" fmla="*/ 0 w 2434208"/>
              <a:gd name="connsiteY0" fmla="*/ 1097280 h 2040736"/>
              <a:gd name="connsiteX1" fmla="*/ 2101655 w 2434208"/>
              <a:gd name="connsiteY1" fmla="*/ 1823183 h 2040736"/>
              <a:gd name="connsiteX2" fmla="*/ 2110201 w 2434208"/>
              <a:gd name="connsiteY2" fmla="*/ 2040736 h 2040736"/>
              <a:gd name="connsiteX3" fmla="*/ 2434208 w 2434208"/>
              <a:gd name="connsiteY3" fmla="*/ 1559851 h 2040736"/>
              <a:gd name="connsiteX4" fmla="*/ 2124239 w 2434208"/>
              <a:gd name="connsiteY4" fmla="*/ 1213259 h 2040736"/>
              <a:gd name="connsiteX5" fmla="*/ 2132298 w 2434208"/>
              <a:gd name="connsiteY5" fmla="*/ 1466459 h 2040736"/>
              <a:gd name="connsiteX6" fmla="*/ 1623335 w 2434208"/>
              <a:gd name="connsiteY6" fmla="*/ 0 h 2040736"/>
              <a:gd name="connsiteX7" fmla="*/ 0 w 2434208"/>
              <a:gd name="connsiteY7" fmla="*/ 1097280 h 2040736"/>
              <a:gd name="connsiteX0" fmla="*/ 0 w 2434208"/>
              <a:gd name="connsiteY0" fmla="*/ 1097280 h 2040736"/>
              <a:gd name="connsiteX1" fmla="*/ 2135838 w 2434208"/>
              <a:gd name="connsiteY1" fmla="*/ 1720634 h 2040736"/>
              <a:gd name="connsiteX2" fmla="*/ 2110201 w 2434208"/>
              <a:gd name="connsiteY2" fmla="*/ 2040736 h 2040736"/>
              <a:gd name="connsiteX3" fmla="*/ 2434208 w 2434208"/>
              <a:gd name="connsiteY3" fmla="*/ 1559851 h 2040736"/>
              <a:gd name="connsiteX4" fmla="*/ 2124239 w 2434208"/>
              <a:gd name="connsiteY4" fmla="*/ 1213259 h 2040736"/>
              <a:gd name="connsiteX5" fmla="*/ 2132298 w 2434208"/>
              <a:gd name="connsiteY5" fmla="*/ 1466459 h 2040736"/>
              <a:gd name="connsiteX6" fmla="*/ 1623335 w 2434208"/>
              <a:gd name="connsiteY6" fmla="*/ 0 h 2040736"/>
              <a:gd name="connsiteX7" fmla="*/ 0 w 2434208"/>
              <a:gd name="connsiteY7" fmla="*/ 1097280 h 2040736"/>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59851 h 1938187"/>
              <a:gd name="connsiteX4" fmla="*/ 2124239 w 2434208"/>
              <a:gd name="connsiteY4" fmla="*/ 1213259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59851 h 1938187"/>
              <a:gd name="connsiteX4" fmla="*/ 2124239 w 2434208"/>
              <a:gd name="connsiteY4" fmla="*/ 1213259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59851 h 1938187"/>
              <a:gd name="connsiteX4" fmla="*/ 2124239 w 2434208"/>
              <a:gd name="connsiteY4" fmla="*/ 1213259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94034 h 1938187"/>
              <a:gd name="connsiteX4" fmla="*/ 2124239 w 2434208"/>
              <a:gd name="connsiteY4" fmla="*/ 1213259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8 w 2434208"/>
              <a:gd name="connsiteY1" fmla="*/ 1720634 h 1938187"/>
              <a:gd name="connsiteX2" fmla="*/ 2135839 w 2434208"/>
              <a:gd name="connsiteY2" fmla="*/ 1938187 h 1938187"/>
              <a:gd name="connsiteX3" fmla="*/ 2434208 w 2434208"/>
              <a:gd name="connsiteY3" fmla="*/ 1594034 h 1938187"/>
              <a:gd name="connsiteX4" fmla="*/ 2132785 w 2434208"/>
              <a:gd name="connsiteY4" fmla="*/ 1255988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27293 w 2434208"/>
              <a:gd name="connsiteY1" fmla="*/ 1677905 h 1938187"/>
              <a:gd name="connsiteX2" fmla="*/ 2135839 w 2434208"/>
              <a:gd name="connsiteY2" fmla="*/ 1938187 h 1938187"/>
              <a:gd name="connsiteX3" fmla="*/ 2434208 w 2434208"/>
              <a:gd name="connsiteY3" fmla="*/ 1594034 h 1938187"/>
              <a:gd name="connsiteX4" fmla="*/ 2132785 w 2434208"/>
              <a:gd name="connsiteY4" fmla="*/ 1255988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27293 w 2434208"/>
              <a:gd name="connsiteY1" fmla="*/ 1677905 h 1938187"/>
              <a:gd name="connsiteX2" fmla="*/ 2135839 w 2434208"/>
              <a:gd name="connsiteY2" fmla="*/ 1938187 h 1938187"/>
              <a:gd name="connsiteX3" fmla="*/ 2434208 w 2434208"/>
              <a:gd name="connsiteY3" fmla="*/ 1594034 h 1938187"/>
              <a:gd name="connsiteX4" fmla="*/ 2132785 w 2434208"/>
              <a:gd name="connsiteY4" fmla="*/ 1255988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938187"/>
              <a:gd name="connsiteX1" fmla="*/ 2135839 w 2434208"/>
              <a:gd name="connsiteY1" fmla="*/ 1643722 h 1938187"/>
              <a:gd name="connsiteX2" fmla="*/ 2135839 w 2434208"/>
              <a:gd name="connsiteY2" fmla="*/ 1938187 h 1938187"/>
              <a:gd name="connsiteX3" fmla="*/ 2434208 w 2434208"/>
              <a:gd name="connsiteY3" fmla="*/ 1594034 h 1938187"/>
              <a:gd name="connsiteX4" fmla="*/ 2132785 w 2434208"/>
              <a:gd name="connsiteY4" fmla="*/ 1255988 h 1938187"/>
              <a:gd name="connsiteX5" fmla="*/ 2132298 w 2434208"/>
              <a:gd name="connsiteY5" fmla="*/ 1466459 h 1938187"/>
              <a:gd name="connsiteX6" fmla="*/ 1623335 w 2434208"/>
              <a:gd name="connsiteY6" fmla="*/ 0 h 1938187"/>
              <a:gd name="connsiteX7" fmla="*/ 0 w 2434208"/>
              <a:gd name="connsiteY7" fmla="*/ 1097280 h 1938187"/>
              <a:gd name="connsiteX0" fmla="*/ 0 w 2434208"/>
              <a:gd name="connsiteY0" fmla="*/ 1097280 h 1869820"/>
              <a:gd name="connsiteX1" fmla="*/ 2135839 w 2434208"/>
              <a:gd name="connsiteY1" fmla="*/ 1643722 h 1869820"/>
              <a:gd name="connsiteX2" fmla="*/ 2135839 w 2434208"/>
              <a:gd name="connsiteY2" fmla="*/ 1869820 h 1869820"/>
              <a:gd name="connsiteX3" fmla="*/ 2434208 w 2434208"/>
              <a:gd name="connsiteY3" fmla="*/ 1594034 h 1869820"/>
              <a:gd name="connsiteX4" fmla="*/ 2132785 w 2434208"/>
              <a:gd name="connsiteY4" fmla="*/ 1255988 h 1869820"/>
              <a:gd name="connsiteX5" fmla="*/ 2132298 w 2434208"/>
              <a:gd name="connsiteY5" fmla="*/ 1466459 h 1869820"/>
              <a:gd name="connsiteX6" fmla="*/ 1623335 w 2434208"/>
              <a:gd name="connsiteY6" fmla="*/ 0 h 1869820"/>
              <a:gd name="connsiteX7" fmla="*/ 0 w 2434208"/>
              <a:gd name="connsiteY7" fmla="*/ 1097280 h 1869820"/>
              <a:gd name="connsiteX0" fmla="*/ 0 w 2408570"/>
              <a:gd name="connsiteY0" fmla="*/ 1097280 h 1869820"/>
              <a:gd name="connsiteX1" fmla="*/ 2135839 w 2408570"/>
              <a:gd name="connsiteY1" fmla="*/ 1643722 h 1869820"/>
              <a:gd name="connsiteX2" fmla="*/ 2135839 w 2408570"/>
              <a:gd name="connsiteY2" fmla="*/ 1869820 h 1869820"/>
              <a:gd name="connsiteX3" fmla="*/ 2408570 w 2408570"/>
              <a:gd name="connsiteY3" fmla="*/ 1559851 h 1869820"/>
              <a:gd name="connsiteX4" fmla="*/ 2132785 w 2408570"/>
              <a:gd name="connsiteY4" fmla="*/ 1255988 h 1869820"/>
              <a:gd name="connsiteX5" fmla="*/ 2132298 w 2408570"/>
              <a:gd name="connsiteY5" fmla="*/ 1466459 h 1869820"/>
              <a:gd name="connsiteX6" fmla="*/ 1623335 w 2408570"/>
              <a:gd name="connsiteY6" fmla="*/ 0 h 1869820"/>
              <a:gd name="connsiteX7" fmla="*/ 0 w 2408570"/>
              <a:gd name="connsiteY7" fmla="*/ 1097280 h 1869820"/>
              <a:gd name="connsiteX0" fmla="*/ 0 w 2391479"/>
              <a:gd name="connsiteY0" fmla="*/ 1097280 h 1869820"/>
              <a:gd name="connsiteX1" fmla="*/ 2135839 w 2391479"/>
              <a:gd name="connsiteY1" fmla="*/ 1643722 h 1869820"/>
              <a:gd name="connsiteX2" fmla="*/ 2135839 w 2391479"/>
              <a:gd name="connsiteY2" fmla="*/ 1869820 h 1869820"/>
              <a:gd name="connsiteX3" fmla="*/ 2391479 w 2391479"/>
              <a:gd name="connsiteY3" fmla="*/ 1559851 h 1869820"/>
              <a:gd name="connsiteX4" fmla="*/ 2132785 w 2391479"/>
              <a:gd name="connsiteY4" fmla="*/ 1255988 h 1869820"/>
              <a:gd name="connsiteX5" fmla="*/ 2132298 w 2391479"/>
              <a:gd name="connsiteY5" fmla="*/ 1466459 h 1869820"/>
              <a:gd name="connsiteX6" fmla="*/ 1623335 w 2391479"/>
              <a:gd name="connsiteY6" fmla="*/ 0 h 1869820"/>
              <a:gd name="connsiteX7" fmla="*/ 0 w 2391479"/>
              <a:gd name="connsiteY7" fmla="*/ 1097280 h 1869820"/>
              <a:gd name="connsiteX0" fmla="*/ 0 w 2391479"/>
              <a:gd name="connsiteY0" fmla="*/ 1097280 h 1869820"/>
              <a:gd name="connsiteX1" fmla="*/ 2127293 w 2391479"/>
              <a:gd name="connsiteY1" fmla="*/ 1643722 h 1869820"/>
              <a:gd name="connsiteX2" fmla="*/ 2135839 w 2391479"/>
              <a:gd name="connsiteY2" fmla="*/ 1869820 h 1869820"/>
              <a:gd name="connsiteX3" fmla="*/ 2391479 w 2391479"/>
              <a:gd name="connsiteY3" fmla="*/ 1559851 h 1869820"/>
              <a:gd name="connsiteX4" fmla="*/ 2132785 w 2391479"/>
              <a:gd name="connsiteY4" fmla="*/ 1255988 h 1869820"/>
              <a:gd name="connsiteX5" fmla="*/ 2132298 w 2391479"/>
              <a:gd name="connsiteY5" fmla="*/ 1466459 h 1869820"/>
              <a:gd name="connsiteX6" fmla="*/ 1623335 w 2391479"/>
              <a:gd name="connsiteY6" fmla="*/ 0 h 1869820"/>
              <a:gd name="connsiteX7" fmla="*/ 0 w 2391479"/>
              <a:gd name="connsiteY7" fmla="*/ 1097280 h 1869820"/>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66459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66459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66459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66459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4372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40822 h 1835637"/>
              <a:gd name="connsiteX6" fmla="*/ 1623335 w 2391479"/>
              <a:gd name="connsiteY6" fmla="*/ 0 h 1835637"/>
              <a:gd name="connsiteX7" fmla="*/ 0 w 2391479"/>
              <a:gd name="connsiteY7" fmla="*/ 1097280 h 1835637"/>
              <a:gd name="connsiteX0" fmla="*/ 0 w 2391479"/>
              <a:gd name="connsiteY0" fmla="*/ 1097280 h 1835637"/>
              <a:gd name="connsiteX1" fmla="*/ 2127293 w 2391479"/>
              <a:gd name="connsiteY1" fmla="*/ 1669360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40822 h 1835637"/>
              <a:gd name="connsiteX6" fmla="*/ 1623335 w 2391479"/>
              <a:gd name="connsiteY6" fmla="*/ 0 h 1835637"/>
              <a:gd name="connsiteX7" fmla="*/ 0 w 2391479"/>
              <a:gd name="connsiteY7" fmla="*/ 1097280 h 1835637"/>
              <a:gd name="connsiteX0" fmla="*/ 0 w 2391479"/>
              <a:gd name="connsiteY0" fmla="*/ 1097280 h 1835637"/>
              <a:gd name="connsiteX1" fmla="*/ 2134436 w 2391479"/>
              <a:gd name="connsiteY1" fmla="*/ 1671742 h 1835637"/>
              <a:gd name="connsiteX2" fmla="*/ 2135839 w 2391479"/>
              <a:gd name="connsiteY2" fmla="*/ 1835637 h 1835637"/>
              <a:gd name="connsiteX3" fmla="*/ 2391479 w 2391479"/>
              <a:gd name="connsiteY3" fmla="*/ 1559851 h 1835637"/>
              <a:gd name="connsiteX4" fmla="*/ 2132785 w 2391479"/>
              <a:gd name="connsiteY4" fmla="*/ 1255988 h 1835637"/>
              <a:gd name="connsiteX5" fmla="*/ 2132298 w 2391479"/>
              <a:gd name="connsiteY5" fmla="*/ 1440822 h 1835637"/>
              <a:gd name="connsiteX6" fmla="*/ 1623335 w 2391479"/>
              <a:gd name="connsiteY6" fmla="*/ 0 h 1835637"/>
              <a:gd name="connsiteX7" fmla="*/ 0 w 2391479"/>
              <a:gd name="connsiteY7" fmla="*/ 1097280 h 183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1479" h="1835637">
                <a:moveTo>
                  <a:pt x="0" y="1097280"/>
                </a:moveTo>
                <a:cubicBezTo>
                  <a:pt x="598002" y="1598470"/>
                  <a:pt x="1861175" y="1649116"/>
                  <a:pt x="2134436" y="1671742"/>
                </a:cubicBezTo>
                <a:cubicBezTo>
                  <a:pt x="2134904" y="1726374"/>
                  <a:pt x="2135371" y="1781005"/>
                  <a:pt x="2135839" y="1835637"/>
                </a:cubicBezTo>
                <a:lnTo>
                  <a:pt x="2391479" y="1559851"/>
                </a:lnTo>
                <a:lnTo>
                  <a:pt x="2132785" y="1255988"/>
                </a:lnTo>
                <a:cubicBezTo>
                  <a:pt x="2132623" y="1357479"/>
                  <a:pt x="2132460" y="1339331"/>
                  <a:pt x="2132298" y="1440822"/>
                </a:cubicBezTo>
                <a:cubicBezTo>
                  <a:pt x="1774635" y="1362199"/>
                  <a:pt x="1647711" y="608461"/>
                  <a:pt x="1623335" y="0"/>
                </a:cubicBezTo>
                <a:lnTo>
                  <a:pt x="0" y="1097280"/>
                </a:lnTo>
                <a:close/>
              </a:path>
            </a:pathLst>
          </a:custGeom>
          <a:gradFill>
            <a:gsLst>
              <a:gs pos="0">
                <a:srgbClr val="FFC000"/>
              </a:gs>
              <a:gs pos="60000">
                <a:srgbClr val="FF0000">
                  <a:alpha val="0"/>
                </a:srgbClr>
              </a:gs>
            </a:gsLst>
            <a:path path="circle">
              <a:fillToRect l="100000" t="100000"/>
            </a:path>
          </a:gradFill>
          <a:ln w="9525" cap="flat" cmpd="sng" algn="ctr">
            <a:noFill/>
            <a:prstDash val="solid"/>
            <a:round/>
            <a:headEnd type="none" w="med" len="med"/>
            <a:tailEnd type="none" w="med" len="med"/>
          </a:ln>
          <a:effectLst/>
        </p:spPr>
        <p:txBody>
          <a:bodyPr/>
          <a:lstStyle/>
          <a:p>
            <a:pPr>
              <a:defRPr/>
            </a:pPr>
            <a:endParaRPr lang="en-US">
              <a:solidFill>
                <a:srgbClr val="000000"/>
              </a:solidFill>
            </a:endParaRPr>
          </a:p>
        </p:txBody>
      </p:sp>
      <p:sp>
        <p:nvSpPr>
          <p:cNvPr id="9249" name="TextBox 34">
            <a:hlinkClick r:id="rId10" action="ppaction://hlinksldjump" tooltip="The process of paying military personnel salaries for serving the country"/>
          </p:cNvPr>
          <p:cNvSpPr txBox="1">
            <a:spLocks noChangeArrowheads="1"/>
          </p:cNvSpPr>
          <p:nvPr/>
        </p:nvSpPr>
        <p:spPr bwMode="auto">
          <a:xfrm>
            <a:off x="2914650" y="1323975"/>
            <a:ext cx="2982913" cy="596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1800"/>
              </a:lnSpc>
            </a:pPr>
            <a:endParaRPr lang="en-US" altLang="en-US" sz="1600">
              <a:solidFill>
                <a:srgbClr val="000000"/>
              </a:solidFill>
            </a:endParaRPr>
          </a:p>
        </p:txBody>
      </p:sp>
      <p:sp>
        <p:nvSpPr>
          <p:cNvPr id="9250" name="TextBox 35">
            <a:hlinkClick r:id="rId10" action="ppaction://hlinksldjump" tooltip="The process of paying civilians personnel that work for the Navy"/>
          </p:cNvPr>
          <p:cNvSpPr txBox="1">
            <a:spLocks noChangeArrowheads="1"/>
          </p:cNvSpPr>
          <p:nvPr/>
        </p:nvSpPr>
        <p:spPr bwMode="auto">
          <a:xfrm>
            <a:off x="2990850" y="1974850"/>
            <a:ext cx="2860675" cy="4873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1800"/>
              </a:lnSpc>
            </a:pPr>
            <a:endParaRPr lang="en-US" altLang="en-US" sz="1600">
              <a:solidFill>
                <a:srgbClr val="000000"/>
              </a:solidFill>
            </a:endParaRPr>
          </a:p>
        </p:txBody>
      </p:sp>
      <p:sp>
        <p:nvSpPr>
          <p:cNvPr id="9251" name="TextBox 37">
            <a:hlinkClick r:id="rId10" action="ppaction://hlinksldjump" tooltip="Process of securing travel for Navy personnel, getting inventory from location A to Z, fuel cost, other expenses enquired for use of the vehicles, food on tips, etc."/>
          </p:cNvPr>
          <p:cNvSpPr txBox="1">
            <a:spLocks noChangeArrowheads="1"/>
          </p:cNvSpPr>
          <p:nvPr/>
        </p:nvSpPr>
        <p:spPr bwMode="auto">
          <a:xfrm>
            <a:off x="3036888" y="3179763"/>
            <a:ext cx="2844800" cy="71437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1800"/>
              </a:lnSpc>
            </a:pPr>
            <a:endParaRPr lang="en-US" altLang="en-US" sz="1600">
              <a:solidFill>
                <a:srgbClr val="000000"/>
              </a:solidFill>
            </a:endParaRPr>
          </a:p>
        </p:txBody>
      </p:sp>
      <p:sp>
        <p:nvSpPr>
          <p:cNvPr id="9252" name="TextBox 38">
            <a:hlinkClick r:id="rId10" action="ppaction://hlinksldjump" tooltip="Money collected by Navy for services rendered and money paid for goods and services "/>
          </p:cNvPr>
          <p:cNvSpPr txBox="1">
            <a:spLocks noChangeArrowheads="1"/>
          </p:cNvSpPr>
          <p:nvPr/>
        </p:nvSpPr>
        <p:spPr bwMode="auto">
          <a:xfrm>
            <a:off x="2960688" y="3924300"/>
            <a:ext cx="2905125" cy="6604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1800"/>
              </a:lnSpc>
            </a:pPr>
            <a:endParaRPr lang="en-US" altLang="en-US" sz="1600">
              <a:solidFill>
                <a:srgbClr val="000000"/>
              </a:solidFill>
            </a:endParaRPr>
          </a:p>
        </p:txBody>
      </p:sp>
      <p:sp>
        <p:nvSpPr>
          <p:cNvPr id="9253" name="TextBox 39">
            <a:hlinkClick r:id="rId10" action="ppaction://hlinksldjump" tooltip="Allowed to recover cost incurred up to the dollar amount laid out in the work order"/>
          </p:cNvPr>
          <p:cNvSpPr txBox="1">
            <a:spLocks noChangeArrowheads="1"/>
          </p:cNvSpPr>
          <p:nvPr/>
        </p:nvSpPr>
        <p:spPr bwMode="auto">
          <a:xfrm>
            <a:off x="2944813" y="4668838"/>
            <a:ext cx="2936875" cy="65722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1800"/>
              </a:lnSpc>
            </a:pPr>
            <a:endParaRPr lang="en-US" altLang="en-US" sz="1600">
              <a:solidFill>
                <a:srgbClr val="000000"/>
              </a:solidFill>
            </a:endParaRPr>
          </a:p>
        </p:txBody>
      </p:sp>
      <p:sp>
        <p:nvSpPr>
          <p:cNvPr id="82" name="Down Arrow 81"/>
          <p:cNvSpPr/>
          <p:nvPr/>
        </p:nvSpPr>
        <p:spPr bwMode="auto">
          <a:xfrm rot="18112482" flipV="1">
            <a:off x="5607844" y="1753394"/>
            <a:ext cx="146050" cy="134938"/>
          </a:xfrm>
          <a:prstGeom prst="downArrow">
            <a:avLst/>
          </a:prstGeom>
          <a:solidFill>
            <a:schemeClr val="accent1">
              <a:lumMod val="40000"/>
              <a:lumOff val="60000"/>
            </a:schemeClr>
          </a:solidFill>
          <a:ln w="9525" cap="flat" cmpd="sng" algn="ctr">
            <a:noFill/>
            <a:prstDash val="solid"/>
            <a:round/>
            <a:headEnd type="none" w="med" len="med"/>
            <a:tailEnd type="none" w="med" len="med"/>
          </a:ln>
          <a:effectLst/>
        </p:spPr>
        <p:txBody>
          <a:bodyPr/>
          <a:lstStyle/>
          <a:p>
            <a:pPr>
              <a:lnSpc>
                <a:spcPts val="1800"/>
              </a:lnSpc>
              <a:defRPr/>
            </a:pPr>
            <a:endParaRPr lang="en-US" sz="1600">
              <a:solidFill>
                <a:srgbClr val="000000"/>
              </a:solidFill>
            </a:endParaRPr>
          </a:p>
        </p:txBody>
      </p:sp>
      <p:sp>
        <p:nvSpPr>
          <p:cNvPr id="83" name="Down Arrow 82"/>
          <p:cNvSpPr/>
          <p:nvPr/>
        </p:nvSpPr>
        <p:spPr bwMode="auto">
          <a:xfrm rot="18112482" flipV="1">
            <a:off x="5607844" y="2313781"/>
            <a:ext cx="146050" cy="134938"/>
          </a:xfrm>
          <a:prstGeom prst="downArrow">
            <a:avLst/>
          </a:prstGeom>
          <a:solidFill>
            <a:schemeClr val="accent1">
              <a:lumMod val="40000"/>
              <a:lumOff val="60000"/>
            </a:schemeClr>
          </a:solidFill>
          <a:ln w="9525" cap="flat" cmpd="sng" algn="ctr">
            <a:noFill/>
            <a:prstDash val="solid"/>
            <a:round/>
            <a:headEnd type="none" w="med" len="med"/>
            <a:tailEnd type="none" w="med" len="med"/>
          </a:ln>
          <a:effectLst/>
        </p:spPr>
        <p:txBody>
          <a:bodyPr/>
          <a:lstStyle/>
          <a:p>
            <a:pPr>
              <a:lnSpc>
                <a:spcPts val="1800"/>
              </a:lnSpc>
              <a:defRPr/>
            </a:pPr>
            <a:endParaRPr lang="en-US" sz="1600">
              <a:solidFill>
                <a:srgbClr val="000000"/>
              </a:solidFill>
            </a:endParaRPr>
          </a:p>
        </p:txBody>
      </p:sp>
      <p:sp>
        <p:nvSpPr>
          <p:cNvPr id="84" name="Down Arrow 83"/>
          <p:cNvSpPr/>
          <p:nvPr/>
        </p:nvSpPr>
        <p:spPr bwMode="auto">
          <a:xfrm rot="18112482" flipV="1">
            <a:off x="5608638" y="2936875"/>
            <a:ext cx="144462" cy="134938"/>
          </a:xfrm>
          <a:prstGeom prst="downArrow">
            <a:avLst/>
          </a:prstGeom>
          <a:solidFill>
            <a:schemeClr val="accent1">
              <a:lumMod val="40000"/>
              <a:lumOff val="60000"/>
            </a:schemeClr>
          </a:solidFill>
          <a:ln w="9525" cap="flat" cmpd="sng" algn="ctr">
            <a:noFill/>
            <a:prstDash val="solid"/>
            <a:round/>
            <a:headEnd type="none" w="med" len="med"/>
            <a:tailEnd type="none" w="med" len="med"/>
          </a:ln>
          <a:effectLst/>
        </p:spPr>
        <p:txBody>
          <a:bodyPr/>
          <a:lstStyle/>
          <a:p>
            <a:pPr>
              <a:lnSpc>
                <a:spcPts val="1800"/>
              </a:lnSpc>
              <a:defRPr/>
            </a:pPr>
            <a:endParaRPr lang="en-US" sz="1600">
              <a:solidFill>
                <a:srgbClr val="000000"/>
              </a:solidFill>
            </a:endParaRPr>
          </a:p>
        </p:txBody>
      </p:sp>
      <p:sp>
        <p:nvSpPr>
          <p:cNvPr id="85" name="Down Arrow 84"/>
          <p:cNvSpPr/>
          <p:nvPr/>
        </p:nvSpPr>
        <p:spPr bwMode="auto">
          <a:xfrm rot="18112482" flipV="1">
            <a:off x="5608638" y="3641725"/>
            <a:ext cx="144462" cy="134938"/>
          </a:xfrm>
          <a:prstGeom prst="downArrow">
            <a:avLst/>
          </a:prstGeom>
          <a:solidFill>
            <a:schemeClr val="accent1">
              <a:lumMod val="40000"/>
              <a:lumOff val="60000"/>
            </a:schemeClr>
          </a:solidFill>
          <a:ln w="9525" cap="flat" cmpd="sng" algn="ctr">
            <a:noFill/>
            <a:prstDash val="solid"/>
            <a:round/>
            <a:headEnd type="none" w="med" len="med"/>
            <a:tailEnd type="none" w="med" len="med"/>
          </a:ln>
          <a:effectLst/>
        </p:spPr>
        <p:txBody>
          <a:bodyPr/>
          <a:lstStyle/>
          <a:p>
            <a:pPr>
              <a:lnSpc>
                <a:spcPts val="1800"/>
              </a:lnSpc>
              <a:defRPr/>
            </a:pPr>
            <a:endParaRPr lang="en-US" sz="1600">
              <a:solidFill>
                <a:srgbClr val="000000"/>
              </a:solidFill>
            </a:endParaRPr>
          </a:p>
        </p:txBody>
      </p:sp>
      <p:sp>
        <p:nvSpPr>
          <p:cNvPr id="86" name="Down Arrow 85"/>
          <p:cNvSpPr/>
          <p:nvPr/>
        </p:nvSpPr>
        <p:spPr bwMode="auto">
          <a:xfrm rot="18112482" flipV="1">
            <a:off x="5608637" y="4370388"/>
            <a:ext cx="144463" cy="134938"/>
          </a:xfrm>
          <a:prstGeom prst="downArrow">
            <a:avLst/>
          </a:prstGeom>
          <a:solidFill>
            <a:schemeClr val="accent1">
              <a:lumMod val="40000"/>
              <a:lumOff val="60000"/>
            </a:schemeClr>
          </a:solidFill>
          <a:ln w="9525" cap="flat" cmpd="sng" algn="ctr">
            <a:noFill/>
            <a:prstDash val="solid"/>
            <a:round/>
            <a:headEnd type="none" w="med" len="med"/>
            <a:tailEnd type="none" w="med" len="med"/>
          </a:ln>
          <a:effectLst/>
        </p:spPr>
        <p:txBody>
          <a:bodyPr/>
          <a:lstStyle/>
          <a:p>
            <a:pPr>
              <a:lnSpc>
                <a:spcPts val="1800"/>
              </a:lnSpc>
              <a:defRPr/>
            </a:pPr>
            <a:endParaRPr lang="en-US" sz="1600">
              <a:solidFill>
                <a:srgbClr val="000000"/>
              </a:solidFill>
            </a:endParaRPr>
          </a:p>
        </p:txBody>
      </p:sp>
      <p:sp>
        <p:nvSpPr>
          <p:cNvPr id="87" name="Down Arrow 86"/>
          <p:cNvSpPr/>
          <p:nvPr/>
        </p:nvSpPr>
        <p:spPr bwMode="auto">
          <a:xfrm rot="18112482" flipV="1">
            <a:off x="5608637" y="5075238"/>
            <a:ext cx="144463" cy="134938"/>
          </a:xfrm>
          <a:prstGeom prst="downArrow">
            <a:avLst/>
          </a:prstGeom>
          <a:solidFill>
            <a:schemeClr val="accent1">
              <a:lumMod val="40000"/>
              <a:lumOff val="60000"/>
            </a:schemeClr>
          </a:solidFill>
          <a:ln w="9525" cap="flat" cmpd="sng" algn="ctr">
            <a:noFill/>
            <a:prstDash val="solid"/>
            <a:round/>
            <a:headEnd type="none" w="med" len="med"/>
            <a:tailEnd type="none" w="med" len="med"/>
          </a:ln>
          <a:effectLst/>
        </p:spPr>
        <p:txBody>
          <a:bodyPr/>
          <a:lstStyle/>
          <a:p>
            <a:pPr>
              <a:lnSpc>
                <a:spcPts val="1800"/>
              </a:lnSpc>
              <a:defRPr/>
            </a:pPr>
            <a:endParaRPr lang="en-US" sz="1600">
              <a:solidFill>
                <a:srgbClr val="000000"/>
              </a:solidFill>
            </a:endParaRPr>
          </a:p>
        </p:txBody>
      </p:sp>
      <p:sp>
        <p:nvSpPr>
          <p:cNvPr id="88" name="Down Arrow 87"/>
          <p:cNvSpPr/>
          <p:nvPr/>
        </p:nvSpPr>
        <p:spPr bwMode="auto">
          <a:xfrm rot="18112482" flipV="1">
            <a:off x="5607844" y="5772944"/>
            <a:ext cx="146050" cy="134938"/>
          </a:xfrm>
          <a:prstGeom prst="downArrow">
            <a:avLst/>
          </a:prstGeom>
          <a:solidFill>
            <a:schemeClr val="accent1">
              <a:lumMod val="40000"/>
              <a:lumOff val="60000"/>
            </a:schemeClr>
          </a:solidFill>
          <a:ln w="9525" cap="flat" cmpd="sng" algn="ctr">
            <a:noFill/>
            <a:prstDash val="solid"/>
            <a:round/>
            <a:headEnd type="none" w="med" len="med"/>
            <a:tailEnd type="none" w="med" len="med"/>
          </a:ln>
          <a:effectLst/>
        </p:spPr>
        <p:txBody>
          <a:bodyPr/>
          <a:lstStyle/>
          <a:p>
            <a:pPr>
              <a:lnSpc>
                <a:spcPts val="1800"/>
              </a:lnSpc>
              <a:defRPr/>
            </a:pPr>
            <a:endParaRPr lang="en-US" sz="1600">
              <a:solidFill>
                <a:srgbClr val="000000"/>
              </a:solidFill>
            </a:endParaRPr>
          </a:p>
        </p:txBody>
      </p:sp>
      <p:pic>
        <p:nvPicPr>
          <p:cNvPr id="9261" name="Picture 61" descr="111005-N-ZZ999-588.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25488" y="4781550"/>
            <a:ext cx="1509712" cy="104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62" name="TextBox 40">
            <a:hlinkClick r:id="rId10" action="ppaction://hlinksldjump" tooltip="Military Standard Requisitioning and Issue Procedures: used to obtain supply support from the DoD and participating Federal Agencies "/>
          </p:cNvPr>
          <p:cNvSpPr txBox="1">
            <a:spLocks noChangeArrowheads="1"/>
          </p:cNvSpPr>
          <p:nvPr/>
        </p:nvSpPr>
        <p:spPr bwMode="auto">
          <a:xfrm>
            <a:off x="2822575" y="5340350"/>
            <a:ext cx="3197225" cy="65563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ts val="1800"/>
              </a:lnSpc>
            </a:pPr>
            <a:endParaRPr lang="en-US" altLang="en-US">
              <a:solidFill>
                <a:srgbClr val="000000"/>
              </a:solidFill>
            </a:endParaRPr>
          </a:p>
        </p:txBody>
      </p:sp>
      <p:cxnSp>
        <p:nvCxnSpPr>
          <p:cNvPr id="9263" name="Elbow Connector 50"/>
          <p:cNvCxnSpPr>
            <a:cxnSpLocks noChangeShapeType="1"/>
          </p:cNvCxnSpPr>
          <p:nvPr/>
        </p:nvCxnSpPr>
        <p:spPr bwMode="auto">
          <a:xfrm rot="10800000">
            <a:off x="2640013" y="5100638"/>
            <a:ext cx="1346200" cy="1050925"/>
          </a:xfrm>
          <a:prstGeom prst="bentConnector3">
            <a:avLst>
              <a:gd name="adj1" fmla="val 50000"/>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lgn="ctr">
                <a:solidFill>
                  <a:srgbClr val="000000"/>
                </a:solidFill>
                <a:round/>
                <a:headEnd/>
                <a:tailEnd/>
              </a14:hiddenLine>
            </a:ext>
          </a:extLst>
        </p:spPr>
      </p:cxnSp>
      <p:cxnSp>
        <p:nvCxnSpPr>
          <p:cNvPr id="9264" name="Elbow Connector 89"/>
          <p:cNvCxnSpPr>
            <a:cxnSpLocks noChangeShapeType="1"/>
          </p:cNvCxnSpPr>
          <p:nvPr/>
        </p:nvCxnSpPr>
        <p:spPr bwMode="auto">
          <a:xfrm>
            <a:off x="-304800" y="4486275"/>
            <a:ext cx="1697038" cy="1447800"/>
          </a:xfrm>
          <a:prstGeom prst="bentConnector3">
            <a:avLst>
              <a:gd name="adj1" fmla="val 104546"/>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lgn="ctr">
                <a:solidFill>
                  <a:srgbClr val="000000"/>
                </a:solidFill>
                <a:round/>
                <a:headEnd/>
                <a:tailEnd/>
              </a14:hiddenLine>
            </a:ext>
          </a:extLst>
        </p:spPr>
      </p:cxnSp>
      <p:cxnSp>
        <p:nvCxnSpPr>
          <p:cNvPr id="9265" name="Straight Connector 93"/>
          <p:cNvCxnSpPr>
            <a:cxnSpLocks noChangeShapeType="1"/>
          </p:cNvCxnSpPr>
          <p:nvPr/>
        </p:nvCxnSpPr>
        <p:spPr bwMode="auto">
          <a:xfrm flipH="1" flipV="1">
            <a:off x="2808288" y="4186238"/>
            <a:ext cx="1204912" cy="1938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lgn="ctr">
                <a:solidFill>
                  <a:srgbClr val="000000"/>
                </a:solidFill>
                <a:round/>
                <a:headEnd/>
                <a:tailEnd/>
              </a14:hiddenLine>
            </a:ext>
          </a:extLst>
        </p:spPr>
      </p:cxnSp>
      <p:sp>
        <p:nvSpPr>
          <p:cNvPr id="9266" name="Right Arrow 116"/>
          <p:cNvSpPr>
            <a:spLocks noChangeArrowheads="1"/>
          </p:cNvSpPr>
          <p:nvPr/>
        </p:nvSpPr>
        <p:spPr bwMode="auto">
          <a:xfrm>
            <a:off x="2844800" y="5827713"/>
            <a:ext cx="5918200" cy="649287"/>
          </a:xfrm>
          <a:prstGeom prst="rightArrow">
            <a:avLst>
              <a:gd name="adj1" fmla="val 50000"/>
              <a:gd name="adj2" fmla="val 50048"/>
            </a:avLst>
          </a:prstGeom>
          <a:solidFill>
            <a:srgbClr val="FFC000"/>
          </a:solidFill>
          <a:ln w="12700" algn="ctr">
            <a:solidFill>
              <a:schemeClr val="tx1"/>
            </a:solidFill>
            <a:round/>
            <a:headEnd/>
            <a:tailEnd/>
          </a:ln>
        </p:spPr>
        <p:txBody>
          <a:bodyPr lIns="72000" tIns="72000" rIns="72000" bIns="72000"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106000"/>
              </a:lnSpc>
            </a:pPr>
            <a:r>
              <a:rPr lang="en-US" altLang="en-US" sz="2000" b="1"/>
              <a:t>Financial Process</a:t>
            </a:r>
          </a:p>
        </p:txBody>
      </p:sp>
      <p:sp>
        <p:nvSpPr>
          <p:cNvPr id="47" name="TextBox 46"/>
          <p:cNvSpPr txBox="1"/>
          <p:nvPr/>
        </p:nvSpPr>
        <p:spPr>
          <a:xfrm>
            <a:off x="687388" y="2655888"/>
            <a:ext cx="1603375" cy="30797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1400" b="1" dirty="0">
                <a:solidFill>
                  <a:srgbClr val="002F5F"/>
                </a:solidFill>
                <a:latin typeface="Arial" pitchFamily="34" charset="0"/>
                <a:cs typeface="Arial" pitchFamily="34" charset="0"/>
              </a:rPr>
              <a:t>Refueling</a:t>
            </a:r>
          </a:p>
        </p:txBody>
      </p:sp>
      <p:sp>
        <p:nvSpPr>
          <p:cNvPr id="48" name="TextBox 47"/>
          <p:cNvSpPr txBox="1"/>
          <p:nvPr/>
        </p:nvSpPr>
        <p:spPr>
          <a:xfrm>
            <a:off x="687388" y="4148138"/>
            <a:ext cx="1603375" cy="30797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1400" b="1" dirty="0">
                <a:solidFill>
                  <a:srgbClr val="002F5F"/>
                </a:solidFill>
                <a:latin typeface="Arial" pitchFamily="34" charset="0"/>
                <a:cs typeface="Arial" pitchFamily="34" charset="0"/>
              </a:rPr>
              <a:t>Flying Hours</a:t>
            </a:r>
          </a:p>
        </p:txBody>
      </p:sp>
      <p:sp>
        <p:nvSpPr>
          <p:cNvPr id="49" name="TextBox 48"/>
          <p:cNvSpPr txBox="1"/>
          <p:nvPr/>
        </p:nvSpPr>
        <p:spPr>
          <a:xfrm>
            <a:off x="687388" y="5795963"/>
            <a:ext cx="1603375" cy="52387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1400" b="1" dirty="0">
                <a:solidFill>
                  <a:srgbClr val="002F5F"/>
                </a:solidFill>
                <a:latin typeface="Arial" pitchFamily="34" charset="0"/>
                <a:cs typeface="Arial" pitchFamily="34" charset="0"/>
              </a:rPr>
              <a:t>Supply Purchases</a:t>
            </a:r>
          </a:p>
        </p:txBody>
      </p:sp>
      <p:sp>
        <p:nvSpPr>
          <p:cNvPr id="9270" name="Slide Number Placeholder 5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6A79E8-C1F8-4A12-A6EC-1ACFE58254EC}" type="slidenum">
              <a:rPr lang="en-US" altLang="en-US" smtClean="0">
                <a:solidFill>
                  <a:srgbClr val="898989"/>
                </a:solidFill>
                <a:latin typeface="Calibri" pitchFamily="34" charset="0"/>
              </a:rPr>
              <a:pPr eaLnBrk="1" hangingPunct="1"/>
              <a:t>7</a:t>
            </a:fld>
            <a:endParaRPr lang="en-US" altLang="en-US" smtClean="0">
              <a:solidFill>
                <a:srgbClr val="898989"/>
              </a:solidFill>
              <a:latin typeface="Calibri" pitchFamily="34" charset="0"/>
            </a:endParaRPr>
          </a:p>
        </p:txBody>
      </p:sp>
      <p:sp>
        <p:nvSpPr>
          <p:cNvPr id="3" name="Left Arrow 2"/>
          <p:cNvSpPr/>
          <p:nvPr/>
        </p:nvSpPr>
        <p:spPr>
          <a:xfrm>
            <a:off x="2806700" y="6319838"/>
            <a:ext cx="5689600" cy="484187"/>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rPr>
              <a:t>Audit</a:t>
            </a:r>
          </a:p>
        </p:txBody>
      </p:sp>
    </p:spTree>
    <p:custDataLst>
      <p:tags r:id="rId1"/>
    </p:custDataLst>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p:cNvPicPr>
            <a:picLocks noChangeAspect="1" noChangeArrowheads="1"/>
          </p:cNvPicPr>
          <p:nvPr/>
        </p:nvPicPr>
        <p:blipFill>
          <a:blip r:embed="rId2">
            <a:extLst>
              <a:ext uri="{28A0092B-C50C-407E-A947-70E740481C1C}">
                <a14:useLocalDpi xmlns:a14="http://schemas.microsoft.com/office/drawing/2010/main" val="0"/>
              </a:ext>
            </a:extLst>
          </a:blip>
          <a:srcRect l="7143" t="3645" r="5060" b="36917"/>
          <a:stretch>
            <a:fillRect/>
          </a:stretch>
        </p:blipFill>
        <p:spPr bwMode="auto">
          <a:xfrm>
            <a:off x="5022850" y="842963"/>
            <a:ext cx="3813175"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Placeholder 4"/>
          <p:cNvSpPr>
            <a:spLocks noGrp="1"/>
          </p:cNvSpPr>
          <p:nvPr>
            <p:ph type="body" sz="quarter" idx="11"/>
          </p:nvPr>
        </p:nvSpPr>
        <p:spPr>
          <a:xfrm>
            <a:off x="4956175" y="1036638"/>
            <a:ext cx="3956050" cy="5064125"/>
          </a:xfrm>
        </p:spPr>
        <p:txBody>
          <a:bodyPr/>
          <a:lstStyle/>
          <a:p>
            <a:pPr marL="0" indent="0" eaLnBrk="1" hangingPunct="1"/>
            <a:endParaRPr lang="en-US" altLang="en-US" smtClean="0"/>
          </a:p>
          <a:p>
            <a:pPr marL="0" indent="0" eaLnBrk="1" hangingPunct="1"/>
            <a:endParaRPr lang="en-US" altLang="en-US" smtClean="0"/>
          </a:p>
          <a:p>
            <a:pPr marL="0" indent="0" eaLnBrk="1" hangingPunct="1"/>
            <a:endParaRPr lang="en-US" altLang="en-US" smtClean="0"/>
          </a:p>
          <a:p>
            <a:pPr marL="0" indent="0" eaLnBrk="1" hangingPunct="1"/>
            <a:endParaRPr lang="en-US" altLang="en-US" smtClean="0"/>
          </a:p>
          <a:p>
            <a:pPr marL="0" indent="0" eaLnBrk="1" hangingPunct="1"/>
            <a:endParaRPr lang="en-US" altLang="en-US" smtClean="0"/>
          </a:p>
        </p:txBody>
      </p:sp>
      <p:sp>
        <p:nvSpPr>
          <p:cNvPr id="10244" name="Text Placeholder 5"/>
          <p:cNvSpPr>
            <a:spLocks noGrp="1"/>
          </p:cNvSpPr>
          <p:nvPr>
            <p:ph type="body" sz="quarter" idx="12"/>
          </p:nvPr>
        </p:nvSpPr>
        <p:spPr>
          <a:xfrm>
            <a:off x="393700" y="255588"/>
            <a:ext cx="8348663" cy="522287"/>
          </a:xfrm>
        </p:spPr>
        <p:txBody>
          <a:bodyPr/>
          <a:lstStyle/>
          <a:p>
            <a:pPr marL="0" indent="0" eaLnBrk="1" hangingPunct="1"/>
            <a:r>
              <a:rPr lang="en-US" altLang="en-US" sz="1800" smtClean="0"/>
              <a:t>Warfighting Capability:  Which One?</a:t>
            </a:r>
          </a:p>
        </p:txBody>
      </p:sp>
      <p:pic>
        <p:nvPicPr>
          <p:cNvPr id="1024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888" y="1211263"/>
            <a:ext cx="464026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descr="FIP_logo_stand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288" y="6318250"/>
            <a:ext cx="3200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Slide Number Placeholder 13"/>
          <p:cNvSpPr txBox="1">
            <a:spLocks/>
          </p:cNvSpPr>
          <p:nvPr/>
        </p:nvSpPr>
        <p:spPr bwMode="auto">
          <a:xfrm>
            <a:off x="7239000" y="6561138"/>
            <a:ext cx="19050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90000"/>
              </a:lnSpc>
              <a:spcBef>
                <a:spcPct val="100000"/>
              </a:spcBef>
              <a:buClr>
                <a:srgbClr val="080808"/>
              </a:buClr>
              <a:buFont typeface="Arial" charset="0"/>
              <a:buNone/>
            </a:pPr>
            <a:r>
              <a:rPr lang="en-US" altLang="en-US" sz="900" b="1" i="1">
                <a:latin typeface="Garamond" pitchFamily="18" charset="0"/>
              </a:rPr>
              <a:t>24</a:t>
            </a:r>
          </a:p>
          <a:p>
            <a:pPr>
              <a:lnSpc>
                <a:spcPct val="90000"/>
              </a:lnSpc>
              <a:spcBef>
                <a:spcPct val="100000"/>
              </a:spcBef>
              <a:buClr>
                <a:srgbClr val="080808"/>
              </a:buClr>
              <a:buFont typeface="Arial" charset="0"/>
              <a:buNone/>
            </a:pPr>
            <a:endParaRPr lang="en-US" altLang="en-US">
              <a:latin typeface="Calibri" pitchFamily="34"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3"/>
          <p:cNvSpPr>
            <a:spLocks noGrp="1"/>
          </p:cNvSpPr>
          <p:nvPr>
            <p:ph type="subTitle" idx="1"/>
          </p:nvPr>
        </p:nvSpPr>
        <p:spPr>
          <a:xfrm>
            <a:off x="1447800" y="2743200"/>
            <a:ext cx="6400800" cy="1752600"/>
          </a:xfrm>
        </p:spPr>
        <p:txBody>
          <a:bodyPr/>
          <a:lstStyle/>
          <a:p>
            <a:pPr eaLnBrk="1" hangingPunct="1"/>
            <a:r>
              <a:rPr lang="en-US" altLang="en-US" sz="6000" b="1" i="1" smtClean="0">
                <a:solidFill>
                  <a:schemeClr val="tx1"/>
                </a:solidFill>
              </a:rPr>
              <a:t>The BS Mystery</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4.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789</Words>
  <Application>Microsoft Office PowerPoint</Application>
  <PresentationFormat>On-screen Show (4:3)</PresentationFormat>
  <Paragraphs>145</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Wingdings</vt:lpstr>
      <vt:lpstr>Garamond</vt:lpstr>
      <vt:lpstr>Times New Roman</vt:lpstr>
      <vt:lpstr>Office Theme</vt:lpstr>
      <vt:lpstr>PowerPoint Presentation</vt:lpstr>
      <vt:lpstr>PowerPoint Presentation</vt:lpstr>
      <vt:lpstr>PowerPoint Presentation</vt:lpstr>
      <vt:lpstr>HSGAC Quotables…5/13/2014</vt:lpstr>
      <vt:lpstr>HSGAC Quotables…5/13/2014</vt:lpstr>
      <vt:lpstr>PowerPoint Presentation</vt:lpstr>
      <vt:lpstr>Field Activities to Financials </vt:lpstr>
      <vt:lpstr>PowerPoint Presentation</vt:lpstr>
      <vt:lpstr>PowerPoint Presentation</vt:lpstr>
      <vt:lpstr>Dept of Navy Consolidated Balance Sheet 2013/2012</vt:lpstr>
      <vt:lpstr>HSGAC Quotables…5/13/2014</vt:lpstr>
      <vt:lpstr>PowerPoint Presentation</vt:lpstr>
      <vt:lpstr> “The task of government is not for the timid.”          </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charles.e.cook1</dc:creator>
  <cp:lastModifiedBy> Vic Ackley</cp:lastModifiedBy>
  <cp:revision>22</cp:revision>
  <cp:lastPrinted>2014-05-21T14:07:25Z</cp:lastPrinted>
  <dcterms:created xsi:type="dcterms:W3CDTF">2012-04-19T11:39:37Z</dcterms:created>
  <dcterms:modified xsi:type="dcterms:W3CDTF">2004-08-28T23:21:15Z</dcterms:modified>
</cp:coreProperties>
</file>